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embeddedFontLst>
    <p:embeddedFont>
      <p:font typeface="Ti86Pc" panose="020B0609020003040203" pitchFamily="49" charset="0"/>
      <p:regular r:id="rId27"/>
    </p:embeddedFont>
    <p:embeddedFont>
      <p:font typeface="Calibri" panose="020F0502020204030204" pitchFamily="34" charset="0"/>
      <p:regular r:id="rId28"/>
      <p:bold r:id="rId29"/>
      <p:italic r:id="rId30"/>
      <p:boldItalic r:id="rId3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8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4" Type="http://schemas.openxmlformats.org/officeDocument/2006/relationships/image" Target="../media/image7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83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4EDCF-52D0-42D4-828A-E1012A0322D7}" type="datetimeFigureOut">
              <a:rPr lang="en-US" smtClean="0"/>
              <a:pPr/>
              <a:t>7/31/2017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30984-827C-40A3-9D88-10930F1776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33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7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8.bin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8.wmf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7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3.wmf"/><Relationship Id="rId5" Type="http://schemas.openxmlformats.org/officeDocument/2006/relationships/oleObject" Target="../embeddings/oleObject71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3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7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80.bin"/><Relationship Id="rId4" Type="http://schemas.openxmlformats.org/officeDocument/2006/relationships/image" Target="../media/image8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The Binomial Theorem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r>
              <a:rPr lang="en-US" dirty="0" smtClean="0"/>
              <a:t>Evaluate the following. </a:t>
            </a:r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 smtClean="0"/>
          </a:p>
          <a:p>
            <a:pPr marL="1588" indent="-1588">
              <a:lnSpc>
                <a:spcPct val="150000"/>
              </a:lnSpc>
              <a:buNone/>
            </a:pPr>
            <a:r>
              <a:rPr lang="en-US" b="1" dirty="0" smtClean="0"/>
              <a:t>Solution:</a:t>
            </a: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533400" y="1856096"/>
          <a:ext cx="23876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2387520" imgH="1028520" progId="Equation.DSMT4">
                  <p:embed/>
                </p:oleObj>
              </mc:Choice>
              <mc:Fallback>
                <p:oleObj name="Equation" r:id="rId3" imgW="238752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56096"/>
                        <a:ext cx="23876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4496" y="3703660"/>
          <a:ext cx="571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571320" imgH="1028520" progId="Equation.DSMT4">
                  <p:embed/>
                </p:oleObj>
              </mc:Choice>
              <mc:Fallback>
                <p:oleObj name="Equation" r:id="rId5" imgW="57132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496" y="3703660"/>
                        <a:ext cx="571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094096" y="378270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096" y="378270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109788" y="381000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1295280" imgH="838080" progId="Equation.DSMT4">
                  <p:embed/>
                </p:oleObj>
              </mc:Choice>
              <mc:Fallback>
                <p:oleObj name="Equation" r:id="rId9" imgW="12952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788" y="381000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3505200" y="406589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1" imgW="647640" imgH="291960" progId="Equation.DSMT4">
                  <p:embed/>
                </p:oleObj>
              </mc:Choice>
              <mc:Fallback>
                <p:oleObj name="Equation" r:id="rId11" imgW="647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06589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66648" y="3692856"/>
          <a:ext cx="571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3" imgW="571320" imgH="1028520" progId="Equation.DSMT4">
                  <p:embed/>
                </p:oleObj>
              </mc:Choice>
              <mc:Fallback>
                <p:oleObj name="Equation" r:id="rId13" imgW="571320" imgH="10285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6648" y="3692856"/>
                        <a:ext cx="571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5562600" y="3769056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15" imgW="914400" imgH="838080" progId="Equation.DSMT4">
                  <p:embed/>
                </p:oleObj>
              </mc:Choice>
              <mc:Fallback>
                <p:oleObj name="Equation" r:id="rId15" imgW="9144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769056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6553200" y="3759200"/>
          <a:ext cx="129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7" imgW="1295280" imgH="927000" progId="Equation.DSMT4">
                  <p:embed/>
                </p:oleObj>
              </mc:Choice>
              <mc:Fallback>
                <p:oleObj name="Equation" r:id="rId17" imgW="1295280" imgH="927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759200"/>
                        <a:ext cx="129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8001000" y="4057936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9" imgW="647640" imgH="291960" progId="Equation.DSMT4">
                  <p:embed/>
                </p:oleObj>
              </mc:Choice>
              <mc:Fallback>
                <p:oleObj name="Equation" r:id="rId19" imgW="6476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057936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2438400" y="35433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21" imgW="152280" imgH="190440" progId="Equation.DSMT4">
                  <p:embed/>
                </p:oleObj>
              </mc:Choice>
              <mc:Fallback>
                <p:oleObj name="Equation" r:id="rId21" imgW="15228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433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6883400" y="3556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23" imgW="152280" imgH="190440" progId="Equation.DSMT4">
                  <p:embed/>
                </p:oleObj>
              </mc:Choice>
              <mc:Fallback>
                <p:oleObj name="Equation" r:id="rId23" imgW="15228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00" y="3556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 flipH="1" flipV="1">
            <a:off x="2362200" y="3873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25146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3060700" y="3860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29337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6832600" y="3784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023100" y="4343400"/>
            <a:ext cx="292100" cy="2159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7531100" y="3771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7404100" y="429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523220"/>
          </a:xfrm>
        </p:spPr>
        <p:txBody>
          <a:bodyPr>
            <a:spAutoFit/>
          </a:bodyPr>
          <a:lstStyle/>
          <a:p>
            <a:pPr marL="1588" indent="-1588">
              <a:buNone/>
            </a:pPr>
            <a:r>
              <a:rPr lang="en-US" b="1" dirty="0" smtClean="0"/>
              <a:t>Solution: </a:t>
            </a:r>
            <a:endParaRPr lang="en-US" dirty="0"/>
          </a:p>
        </p:txBody>
      </p:sp>
      <p:graphicFrame>
        <p:nvGraphicFramePr>
          <p:cNvPr id="119811" name="Object 3"/>
          <p:cNvGraphicFramePr>
            <a:graphicFrameLocks noChangeAspect="1"/>
          </p:cNvGraphicFramePr>
          <p:nvPr/>
        </p:nvGraphicFramePr>
        <p:xfrm>
          <a:off x="533400" y="1371600"/>
          <a:ext cx="1219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1218960" imgH="1028520" progId="Equation.DSMT4">
                  <p:embed/>
                </p:oleObj>
              </mc:Choice>
              <mc:Fallback>
                <p:oleObj name="Equation" r:id="rId3" imgW="121896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2192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71048" y="2362200"/>
          <a:ext cx="723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723600" imgH="1028520" progId="Equation.DSMT4">
                  <p:embed/>
                </p:oleObj>
              </mc:Choice>
              <mc:Fallback>
                <p:oleObj name="Equation" r:id="rId5" imgW="72360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048" y="2362200"/>
                        <a:ext cx="723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849665" y="2460008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9665" y="2460008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996582" y="2452048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520560" imgH="838080" progId="Equation.DSMT4">
                  <p:embed/>
                </p:oleObj>
              </mc:Choice>
              <mc:Fallback>
                <p:oleObj name="Equation" r:id="rId9" imgW="520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6582" y="2452048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572000" y="27432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457200" imgH="279360" progId="Equation.DSMT4">
                  <p:embed/>
                </p:oleObj>
              </mc:Choice>
              <mc:Fallback>
                <p:oleObj name="Equation" r:id="rId11" imgW="457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7432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342900" lvl="0" indent="-342900" algn="ctr" eaLnBrk="0" hangingPunct="0">
              <a:spcBef>
                <a:spcPts val="672"/>
              </a:spcBef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Binomial Theorem</a:t>
            </a:r>
          </a:p>
          <a:p>
            <a:pPr marL="342900" lvl="0" indent="-342900" eaLnBrk="0" hangingPunct="0">
              <a:spcBef>
                <a:spcPts val="672"/>
              </a:spcBef>
              <a:defRPr/>
            </a:pPr>
            <a:r>
              <a:rPr lang="en-US" dirty="0" smtClean="0">
                <a:solidFill>
                  <a:srgbClr val="000000"/>
                </a:solidFill>
              </a:rPr>
              <a:t>For real numbers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nonnegative integer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Binomial Theorem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71600" y="2438400"/>
          <a:ext cx="64770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6476760" imgH="2145960" progId="Equation.DSMT4">
                  <p:embed/>
                </p:oleObj>
              </mc:Choice>
              <mc:Fallback>
                <p:oleObj name="Equation" r:id="rId3" imgW="6476760" imgH="2145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438400"/>
                        <a:ext cx="64770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5956" name="Object 4"/>
          <p:cNvGraphicFramePr>
            <a:graphicFrameLocks noChangeAspect="1"/>
          </p:cNvGraphicFramePr>
          <p:nvPr/>
        </p:nvGraphicFramePr>
        <p:xfrm>
          <a:off x="530352" y="4724400"/>
          <a:ext cx="5613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5" imgW="5613120" imgH="1028520" progId="Equation.DSMT4">
                  <p:embed/>
                </p:oleObj>
              </mc:Choice>
              <mc:Fallback>
                <p:oleObj name="Equation" r:id="rId5" imgW="561312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24400"/>
                        <a:ext cx="5613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Binomial Theorem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73"/>
          <p:cNvSpPr>
            <a:spLocks/>
          </p:cNvSpPr>
          <p:nvPr/>
        </p:nvSpPr>
        <p:spPr bwMode="auto">
          <a:xfrm>
            <a:off x="457200" y="1280160"/>
            <a:ext cx="8229600" cy="2569934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 smtClean="0">
                <a:solidFill>
                  <a:srgbClr val="000000"/>
                </a:solidFill>
              </a:rPr>
              <a:t>Notes</a:t>
            </a:r>
            <a:endParaRPr lang="en-US" sz="2800" b="1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1.</a:t>
            </a:r>
            <a:r>
              <a:rPr lang="en-US" sz="2800" dirty="0" smtClean="0">
                <a:solidFill>
                  <a:srgbClr val="000000"/>
                </a:solidFill>
              </a:rPr>
              <a:t>	There are </a:t>
            </a: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+ 1 terms in </a:t>
            </a:r>
          </a:p>
          <a:p>
            <a:pPr>
              <a:tabLst>
                <a:tab pos="463550" algn="l"/>
              </a:tabLst>
            </a:pPr>
            <a:endParaRPr lang="en-US" sz="2800" b="1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2.</a:t>
            </a:r>
            <a:r>
              <a:rPr lang="en-US" sz="2800" dirty="0" smtClean="0">
                <a:solidFill>
                  <a:srgbClr val="000000"/>
                </a:solidFill>
              </a:rPr>
              <a:t>	In each term of 		     the sum of the exponents 	of </a:t>
            </a:r>
            <a:r>
              <a:rPr lang="en-US" sz="2800" i="1" dirty="0" smtClean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i="1" dirty="0" smtClean="0">
                <a:solidFill>
                  <a:srgbClr val="000000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00563" y="1932296"/>
          <a:ext cx="1231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1231560" imgH="533160" progId="Equation.DSMT4">
                  <p:embed/>
                </p:oleObj>
              </mc:Choice>
              <mc:Fallback>
                <p:oleObj name="Equation" r:id="rId3" imgW="123156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932296"/>
                        <a:ext cx="1231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267075" y="2770496"/>
          <a:ext cx="1257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5" imgW="1257120" imgH="533160" progId="Equation.DSMT4">
                  <p:embed/>
                </p:oleObj>
              </mc:Choice>
              <mc:Fallback>
                <p:oleObj name="Equation" r:id="rId5" imgW="125712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2770496"/>
                        <a:ext cx="12573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Expand 	           by using the Binomial Theorem.</a:t>
            </a:r>
          </a:p>
          <a:p>
            <a:pPr marL="0" indent="4763"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58052" y="1244600"/>
          <a:ext cx="1041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3" imgW="1041120" imgH="533160" progId="Equation.DSMT4">
                  <p:embed/>
                </p:oleObj>
              </mc:Choice>
              <mc:Fallback>
                <p:oleObj name="Equation" r:id="rId3" imgW="104112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8052" y="1244600"/>
                        <a:ext cx="1041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482600" y="2413000"/>
          <a:ext cx="1041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5" imgW="1041120" imgH="533160" progId="Equation.DSMT4">
                  <p:embed/>
                </p:oleObj>
              </mc:Choice>
              <mc:Fallback>
                <p:oleObj name="Equation" r:id="rId5" imgW="10411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2413000"/>
                        <a:ext cx="1041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600200" y="2171700"/>
          <a:ext cx="2120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7" imgW="2120760" imgH="1028520" progId="Equation.DSMT4">
                  <p:embed/>
                </p:oleObj>
              </mc:Choice>
              <mc:Fallback>
                <p:oleObj name="Equation" r:id="rId7" imgW="2120760" imgH="1028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171700"/>
                        <a:ext cx="2120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82600" y="3441700"/>
          <a:ext cx="8001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9" imgW="8001000" imgH="1028520" progId="Equation.DSMT4">
                  <p:embed/>
                </p:oleObj>
              </mc:Choice>
              <mc:Fallback>
                <p:oleObj name="Equation" r:id="rId9" imgW="800100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3441700"/>
                        <a:ext cx="80010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82600" y="4711700"/>
          <a:ext cx="7708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11" imgW="7708680" imgH="380880" progId="Equation.DSMT4">
                  <p:embed/>
                </p:oleObj>
              </mc:Choice>
              <mc:Fallback>
                <p:oleObj name="Equation" r:id="rId11" imgW="7708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4711700"/>
                        <a:ext cx="7708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82600" y="5334000"/>
          <a:ext cx="560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4" name="Equation" r:id="rId13" imgW="5600520" imgH="380880" progId="Equation.DSMT4">
                  <p:embed/>
                </p:oleObj>
              </mc:Choice>
              <mc:Fallback>
                <p:oleObj name="Equation" r:id="rId13" imgW="5600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5334000"/>
                        <a:ext cx="560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514350" indent="-514350">
              <a:buNone/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Expand 		 by using the Binomial Theorem.</a:t>
            </a:r>
          </a:p>
          <a:p>
            <a:pPr marL="514350" indent="-514350">
              <a:buNone/>
              <a:tabLst>
                <a:tab pos="463550" algn="l"/>
              </a:tabLst>
            </a:pPr>
            <a:r>
              <a:rPr lang="en-US" b="1" dirty="0" smtClean="0"/>
              <a:t>Solution: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45352" y="1219200"/>
          <a:ext cx="11684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3" imgW="1168200" imgH="634680" progId="Equation.DSMT4">
                  <p:embed/>
                </p:oleObj>
              </mc:Choice>
              <mc:Fallback>
                <p:oleObj name="Equation" r:id="rId3" imgW="1168200" imgH="634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5352" y="1219200"/>
                        <a:ext cx="11684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30352" y="2361252"/>
          <a:ext cx="10795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5" imgW="1079280" imgH="596880" progId="Equation.DSMT4">
                  <p:embed/>
                </p:oleObj>
              </mc:Choice>
              <mc:Fallback>
                <p:oleObj name="Equation" r:id="rId5" imgW="107928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1252"/>
                        <a:ext cx="10795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739900" y="2209800"/>
          <a:ext cx="2768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7" imgW="2768400" imgH="952200" progId="Equation.DSMT4">
                  <p:embed/>
                </p:oleObj>
              </mc:Choice>
              <mc:Fallback>
                <p:oleObj name="Equation" r:id="rId7" imgW="2768400" imgH="952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2209800"/>
                        <a:ext cx="2768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739900" y="3238500"/>
          <a:ext cx="5803900" cy="270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9" imgW="5803560" imgH="2705040" progId="Equation.DSMT4">
                  <p:embed/>
                </p:oleObj>
              </mc:Choice>
              <mc:Fallback>
                <p:oleObj name="Equation" r:id="rId9" imgW="5803560" imgH="2705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9900" y="3238500"/>
                        <a:ext cx="5803900" cy="270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1049338" y="1371600"/>
          <a:ext cx="63246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3" imgW="6324480" imgH="1079280" progId="Equation.DSMT4">
                  <p:embed/>
                </p:oleObj>
              </mc:Choice>
              <mc:Fallback>
                <p:oleObj name="Equation" r:id="rId3" imgW="6324480" imgH="1079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1371600"/>
                        <a:ext cx="63246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049338" y="2603500"/>
          <a:ext cx="5803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5" imgW="5803560" imgH="444240" progId="Equation.DSMT4">
                  <p:embed/>
                </p:oleObj>
              </mc:Choice>
              <mc:Fallback>
                <p:oleObj name="Equation" r:id="rId5" imgW="58035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2603500"/>
                        <a:ext cx="5803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57788"/>
          </a:xfrm>
        </p:spPr>
        <p:txBody>
          <a:bodyPr>
            <a:spAutoFit/>
          </a:bodyPr>
          <a:lstStyle/>
          <a:p>
            <a:pPr marL="0" indent="4763">
              <a:buNone/>
              <a:tabLst>
                <a:tab pos="46355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Find the sixth term of the expansion of </a:t>
            </a:r>
          </a:p>
          <a:p>
            <a:pPr marL="1588" indent="-1588">
              <a:buNone/>
            </a:pPr>
            <a:r>
              <a:rPr lang="en-US" b="1" dirty="0" smtClean="0"/>
              <a:t>Solution: </a:t>
            </a:r>
          </a:p>
          <a:p>
            <a:pPr marL="1588" indent="-1588">
              <a:lnSpc>
                <a:spcPct val="200000"/>
              </a:lnSpc>
              <a:buNone/>
            </a:pPr>
            <a:r>
              <a:rPr lang="en-US" dirty="0" smtClean="0"/>
              <a:t>Since                                                                   and </a:t>
            </a:r>
          </a:p>
          <a:p>
            <a:pPr marL="1588" indent="-1588">
              <a:spcBef>
                <a:spcPts val="2400"/>
              </a:spcBef>
              <a:buNone/>
            </a:pPr>
            <a:r>
              <a:rPr lang="en-US" dirty="0" smtClean="0"/>
              <a:t>the sum begins with </a:t>
            </a:r>
            <a:r>
              <a:rPr lang="en-US" i="1" dirty="0" smtClean="0"/>
              <a:t>k</a:t>
            </a:r>
            <a:r>
              <a:rPr lang="en-US" dirty="0" smtClean="0"/>
              <a:t> = 0, the sixth term will occur when </a:t>
            </a:r>
            <a:r>
              <a:rPr lang="en-US" i="1" dirty="0" smtClean="0"/>
              <a:t>k</a:t>
            </a:r>
            <a:r>
              <a:rPr lang="en-US" dirty="0" smtClean="0"/>
              <a:t> = 5.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718300" y="1066800"/>
          <a:ext cx="1612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3" imgW="1612800" imgH="990360" progId="Equation.DSMT4">
                  <p:embed/>
                </p:oleObj>
              </mc:Choice>
              <mc:Fallback>
                <p:oleObj name="Equation" r:id="rId3" imgW="1612800" imgH="990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8300" y="1066800"/>
                        <a:ext cx="16129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075" name="Object 3"/>
          <p:cNvGraphicFramePr>
            <a:graphicFrameLocks noChangeAspect="1"/>
          </p:cNvGraphicFramePr>
          <p:nvPr/>
        </p:nvGraphicFramePr>
        <p:xfrm>
          <a:off x="1397000" y="2387600"/>
          <a:ext cx="5194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5" imgW="5194080" imgH="1041120" progId="Equation.DSMT4">
                  <p:embed/>
                </p:oleObj>
              </mc:Choice>
              <mc:Fallback>
                <p:oleObj name="Equation" r:id="rId5" imgW="5194080" imgH="1041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387600"/>
                        <a:ext cx="5194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graphicFrame>
        <p:nvGraphicFramePr>
          <p:cNvPr id="132099" name="Object 3"/>
          <p:cNvGraphicFramePr>
            <a:graphicFrameLocks noChangeAspect="1"/>
          </p:cNvGraphicFramePr>
          <p:nvPr/>
        </p:nvGraphicFramePr>
        <p:xfrm>
          <a:off x="492125" y="4876800"/>
          <a:ext cx="381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3" imgW="3809880" imgH="876240" progId="Equation.DSMT4">
                  <p:embed/>
                </p:oleObj>
              </mc:Choice>
              <mc:Fallback>
                <p:oleObj name="Equation" r:id="rId3" imgW="38098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" y="4876800"/>
                        <a:ext cx="3810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416300" y="2679700"/>
          <a:ext cx="287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5" imgW="2869920" imgH="927000" progId="Equation.DSMT4">
                  <p:embed/>
                </p:oleObj>
              </mc:Choice>
              <mc:Fallback>
                <p:oleObj name="Equation" r:id="rId5" imgW="28699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2679700"/>
                        <a:ext cx="2870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416300" y="3733800"/>
          <a:ext cx="1435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7" imgW="1434960" imgH="876240" progId="Equation.DSMT4">
                  <p:embed/>
                </p:oleObj>
              </mc:Choice>
              <mc:Fallback>
                <p:oleObj name="Equation" r:id="rId7" imgW="1434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733800"/>
                        <a:ext cx="1435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3825875" y="2692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9" imgW="241200" imgH="203040" progId="Equation.DSMT4">
                  <p:embed/>
                </p:oleObj>
              </mc:Choice>
              <mc:Fallback>
                <p:oleObj name="Equation" r:id="rId9" imgW="24120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75" y="26924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5705475" y="3606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11" imgW="241200" imgH="190440" progId="Equation.DSMT4">
                  <p:embed/>
                </p:oleObj>
              </mc:Choice>
              <mc:Fallback>
                <p:oleObj name="Equation" r:id="rId11" imgW="24120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3606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3673475" y="2971800"/>
            <a:ext cx="609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5426075" y="32766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530352" y="1371600"/>
          <a:ext cx="2768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13" imgW="2768400" imgH="1041120" progId="Equation.DSMT4">
                  <p:embed/>
                </p:oleObj>
              </mc:Choice>
              <mc:Fallback>
                <p:oleObj name="Equation" r:id="rId13" imgW="2768400" imgH="1041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768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3416300" y="1371600"/>
          <a:ext cx="2628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15" imgW="2628720" imgH="990360" progId="Equation.DSMT4">
                  <p:embed/>
                </p:oleObj>
              </mc:Choice>
              <mc:Fallback>
                <p:oleObj name="Equation" r:id="rId15" imgW="2628720" imgH="990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1371600"/>
                        <a:ext cx="2628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21285"/>
          </a:xfrm>
        </p:spPr>
        <p:txBody>
          <a:bodyPr>
            <a:spAutoFit/>
          </a:bodyPr>
          <a:lstStyle/>
          <a:p>
            <a:pPr marL="514350" indent="-514350">
              <a:spcBef>
                <a:spcPts val="672"/>
              </a:spcBef>
              <a:buNone/>
              <a:tabLst>
                <a:tab pos="519113" algn="l"/>
              </a:tabLst>
            </a:pPr>
            <a:r>
              <a:rPr lang="en-US" b="1" dirty="0" smtClean="0"/>
              <a:t>d.</a:t>
            </a:r>
            <a:r>
              <a:rPr lang="en-US" dirty="0" smtClean="0"/>
              <a:t>	Find the fourth term of the expansion of </a:t>
            </a:r>
          </a:p>
          <a:p>
            <a:pPr marL="514350" indent="-514350">
              <a:spcBef>
                <a:spcPts val="672"/>
              </a:spcBef>
              <a:buNone/>
              <a:tabLst>
                <a:tab pos="519113" algn="l"/>
              </a:tabLst>
            </a:pPr>
            <a:r>
              <a:rPr lang="en-US" b="1" dirty="0" smtClean="0"/>
              <a:t>Solution:</a:t>
            </a:r>
          </a:p>
          <a:p>
            <a:pPr marL="1588" indent="-1588">
              <a:spcBef>
                <a:spcPts val="672"/>
              </a:spcBef>
              <a:buNone/>
            </a:pPr>
            <a:endParaRPr lang="en-US" dirty="0" smtClean="0"/>
          </a:p>
          <a:p>
            <a:pPr marL="1588" indent="-1588">
              <a:spcBef>
                <a:spcPts val="672"/>
              </a:spcBef>
              <a:buNone/>
            </a:pPr>
            <a:endParaRPr lang="en-US" dirty="0" smtClean="0"/>
          </a:p>
          <a:p>
            <a:pPr marL="1588" indent="-1588">
              <a:lnSpc>
                <a:spcPct val="150000"/>
              </a:lnSpc>
              <a:spcBef>
                <a:spcPts val="672"/>
              </a:spcBef>
              <a:buNone/>
            </a:pPr>
            <a:r>
              <a:rPr lang="en-US" dirty="0" smtClean="0"/>
              <a:t>The fourth term occurs when </a:t>
            </a:r>
            <a:r>
              <a:rPr lang="en-US" i="1" dirty="0" smtClean="0"/>
              <a:t>k</a:t>
            </a:r>
            <a:r>
              <a:rPr lang="en-US" dirty="0" smtClean="0"/>
              <a:t> = 3.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972300" y="1068696"/>
          <a:ext cx="1562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3" imgW="1562040" imgH="990360" progId="Equation.DSMT4">
                  <p:embed/>
                </p:oleObj>
              </mc:Choice>
              <mc:Fallback>
                <p:oleObj name="Equation" r:id="rId3" imgW="1562040" imgH="99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2300" y="1068696"/>
                        <a:ext cx="15621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5" name="Object 7"/>
          <p:cNvGraphicFramePr>
            <a:graphicFrameLocks noChangeAspect="1"/>
          </p:cNvGraphicFramePr>
          <p:nvPr/>
        </p:nvGraphicFramePr>
        <p:xfrm>
          <a:off x="530352" y="5346700"/>
          <a:ext cx="360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5" imgW="3606480" imgH="444240" progId="Equation.DSMT4">
                  <p:embed/>
                </p:oleObj>
              </mc:Choice>
              <mc:Fallback>
                <p:oleObj name="Equation" r:id="rId5" imgW="360648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346700"/>
                        <a:ext cx="360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530352" y="2362200"/>
          <a:ext cx="1422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Equation" r:id="rId7" imgW="1422360" imgH="990360" progId="Equation.DSMT4">
                  <p:embed/>
                </p:oleObj>
              </mc:Choice>
              <mc:Fallback>
                <p:oleObj name="Equation" r:id="rId7" imgW="142236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1422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981200" y="2367888"/>
          <a:ext cx="27686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9" imgW="2768400" imgH="1041120" progId="Equation.DSMT4">
                  <p:embed/>
                </p:oleObj>
              </mc:Choice>
              <mc:Fallback>
                <p:oleObj name="Equation" r:id="rId9" imgW="2768400" imgH="1041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367888"/>
                        <a:ext cx="27686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530352" y="4064000"/>
          <a:ext cx="20701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11" imgW="2070000" imgH="1041120" progId="Equation.DSMT4">
                  <p:embed/>
                </p:oleObj>
              </mc:Choice>
              <mc:Fallback>
                <p:oleObj name="Equation" r:id="rId11" imgW="2070000" imgH="10411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64000"/>
                        <a:ext cx="20701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667000" y="4153848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13" imgW="2082600" imgH="838080" progId="Equation.DSMT4">
                  <p:embed/>
                </p:oleObj>
              </mc:Choice>
              <mc:Fallback>
                <p:oleObj name="Equation" r:id="rId13" imgW="2082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153848"/>
                        <a:ext cx="208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/>
        </p:nvGraphicFramePr>
        <p:xfrm>
          <a:off x="4826000" y="4368800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15" imgW="1066680" imgH="444240" progId="Equation.DSMT4">
                  <p:embed/>
                </p:oleObj>
              </mc:Choice>
              <mc:Fallback>
                <p:oleObj name="Equation" r:id="rId15" imgW="106668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368800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Objectives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Calculate </a:t>
            </a:r>
            <a:r>
              <a:rPr lang="en-US" b="1" dirty="0" smtClean="0"/>
              <a:t>factorials.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Expand binomials using the </a:t>
            </a:r>
            <a:r>
              <a:rPr lang="en-US" b="1" dirty="0" smtClean="0"/>
              <a:t>Binomial Theorem.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Find specified terms in binomial expressions.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  <a:tabLst>
                <a:tab pos="463550" algn="l"/>
              </a:tabLst>
            </a:pPr>
            <a:r>
              <a:rPr lang="en-US" b="1" dirty="0" smtClean="0"/>
              <a:t>e.</a:t>
            </a:r>
            <a:r>
              <a:rPr lang="en-US" dirty="0" smtClean="0"/>
              <a:t>	Using the binomial expansion, approximate  	      to the nearest thousandth.</a:t>
            </a:r>
          </a:p>
          <a:p>
            <a:pPr marL="0" indent="4763">
              <a:buNone/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 marL="0" indent="4763">
              <a:buNone/>
            </a:pPr>
            <a:r>
              <a:rPr lang="en-US" dirty="0" smtClean="0"/>
              <a:t>First rewrite </a:t>
            </a:r>
            <a:r>
              <a:rPr lang="en-US" dirty="0" smtClean="0">
                <a:solidFill>
                  <a:srgbClr val="0000FF"/>
                </a:solidFill>
              </a:rPr>
              <a:t>0.99</a:t>
            </a:r>
            <a:r>
              <a:rPr lang="en-US" dirty="0" smtClean="0"/>
              <a:t> in the binomial form </a:t>
            </a:r>
            <a:r>
              <a:rPr lang="en-US" dirty="0" smtClean="0">
                <a:solidFill>
                  <a:srgbClr val="7030A0"/>
                </a:solidFill>
              </a:rPr>
              <a:t>(1 </a:t>
            </a:r>
            <a:r>
              <a:rPr lang="en-US" dirty="0" smtClean="0">
                <a:solidFill>
                  <a:srgbClr val="7030A0"/>
                </a:solidFill>
                <a:latin typeface="Symbol" pitchFamily="18" charset="2"/>
              </a:rPr>
              <a:t>- </a:t>
            </a:r>
            <a:r>
              <a:rPr lang="en-US" dirty="0" smtClean="0">
                <a:solidFill>
                  <a:srgbClr val="7030A0"/>
                </a:solidFill>
              </a:rPr>
              <a:t>0.01)</a:t>
            </a:r>
            <a:r>
              <a:rPr lang="en-US" dirty="0" smtClean="0"/>
              <a:t> then proceed as follows: </a:t>
            </a:r>
            <a:endParaRPr lang="en-US" dirty="0"/>
          </a:p>
        </p:txBody>
      </p:sp>
      <p:graphicFrame>
        <p:nvGraphicFramePr>
          <p:cNvPr id="133125" name="Object 5"/>
          <p:cNvGraphicFramePr>
            <a:graphicFrameLocks noChangeAspect="1"/>
          </p:cNvGraphicFramePr>
          <p:nvPr/>
        </p:nvGraphicFramePr>
        <p:xfrm>
          <a:off x="7328848" y="1309048"/>
          <a:ext cx="101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1015920" imgH="533160" progId="Equation.DSMT4">
                  <p:embed/>
                </p:oleObj>
              </mc:Choice>
              <mc:Fallback>
                <p:oleObj name="Equation" r:id="rId3" imgW="101592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8848" y="1309048"/>
                        <a:ext cx="101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1524000" y="3820804"/>
          <a:ext cx="101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5" imgW="1015920" imgH="533160" progId="Equation.DSMT4">
                  <p:embed/>
                </p:oleObj>
              </mc:Choice>
              <mc:Fallback>
                <p:oleObj name="Equation" r:id="rId5" imgW="10159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20804"/>
                        <a:ext cx="101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604448" y="3785548"/>
          <a:ext cx="1739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7" imgW="1739880" imgH="533160" progId="Equation.DSMT4">
                  <p:embed/>
                </p:oleObj>
              </mc:Choice>
              <mc:Fallback>
                <p:oleObj name="Equation" r:id="rId7" imgW="17398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4448" y="3785548"/>
                        <a:ext cx="1739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604448" y="4457700"/>
          <a:ext cx="3263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9" imgW="3263760" imgH="1028520" progId="Equation.DSMT4">
                  <p:embed/>
                </p:oleObj>
              </mc:Choice>
              <mc:Fallback>
                <p:oleObj name="Equation" r:id="rId9" imgW="3263760" imgH="10285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4448" y="4457700"/>
                        <a:ext cx="3263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The Binomial Theorem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072488" y="1296348"/>
          <a:ext cx="64135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3" imgW="6413400" imgH="2145960" progId="Equation.DSMT4">
                  <p:embed/>
                </p:oleObj>
              </mc:Choice>
              <mc:Fallback>
                <p:oleObj name="Equation" r:id="rId3" imgW="6413400" imgH="2145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1296348"/>
                        <a:ext cx="6413500" cy="214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072488" y="3554104"/>
          <a:ext cx="7124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5" imgW="7124400" imgH="533160" progId="Equation.DSMT4">
                  <p:embed/>
                </p:oleObj>
              </mc:Choice>
              <mc:Fallback>
                <p:oleObj name="Equation" r:id="rId5" imgW="7124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3554104"/>
                        <a:ext cx="7124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072488" y="4239904"/>
          <a:ext cx="632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7" imgW="6324480" imgH="291960" progId="Equation.DSMT4">
                  <p:embed/>
                </p:oleObj>
              </mc:Choice>
              <mc:Fallback>
                <p:oleObj name="Equation" r:id="rId7" imgW="6324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4239904"/>
                        <a:ext cx="6324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1072488" y="4800600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9" imgW="1981080" imgH="291960" progId="Equation.DSMT4">
                  <p:embed/>
                </p:oleObj>
              </mc:Choice>
              <mc:Fallback>
                <p:oleObj name="Equation" r:id="rId9" imgW="19810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4800600"/>
                        <a:ext cx="198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1072488" y="5334000"/>
          <a:ext cx="4305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11" imgW="4305240" imgH="469800" progId="Equation.DSMT4">
                  <p:embed/>
                </p:oleObj>
              </mc:Choice>
              <mc:Fallback>
                <p:oleObj name="Equation" r:id="rId11" imgW="4305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2488" y="5334000"/>
                        <a:ext cx="4305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1"/>
            <a:ext cx="8229600" cy="2910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3.</a:t>
            </a:r>
            <a:r>
              <a:rPr lang="en-US" sz="2800" dirty="0" smtClean="0">
                <a:solidFill>
                  <a:srgbClr val="000000"/>
                </a:solidFill>
              </a:rPr>
              <a:t>	Expand 		by using the Binomial Theorem. </a:t>
            </a:r>
          </a:p>
          <a:p>
            <a:pPr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4.</a:t>
            </a:r>
            <a:r>
              <a:rPr lang="en-US" sz="2800" dirty="0" smtClean="0">
                <a:solidFill>
                  <a:srgbClr val="000000"/>
                </a:solidFill>
              </a:rPr>
              <a:t>	Find the third term of the expansion of 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30352" y="1393825"/>
          <a:ext cx="7150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7149960" imgH="1028520" progId="Equation.DSMT4">
                  <p:embed/>
                </p:oleObj>
              </mc:Choice>
              <mc:Fallback>
                <p:oleObj name="Equation" r:id="rId3" imgW="7149960" imgH="10285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93825"/>
                        <a:ext cx="71501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147248" y="2547012"/>
          <a:ext cx="1054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5" imgW="1054080" imgH="533160" progId="Equation.DSMT4">
                  <p:embed/>
                </p:oleObj>
              </mc:Choice>
              <mc:Fallback>
                <p:oleObj name="Equation" r:id="rId5" imgW="1054080" imgH="5331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2547012"/>
                        <a:ext cx="10541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703682" y="3412508"/>
          <a:ext cx="1333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Equation" r:id="rId7" imgW="1333440" imgH="533160" progId="Equation.DSMT4">
                  <p:embed/>
                </p:oleObj>
              </mc:Choice>
              <mc:Fallback>
                <p:oleObj name="Equation" r:id="rId7" imgW="1333440" imgH="5331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3682" y="3412508"/>
                        <a:ext cx="1333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 Answers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98306" name="Object 2"/>
          <p:cNvGraphicFramePr>
            <a:graphicFrameLocks noChangeAspect="1"/>
          </p:cNvGraphicFramePr>
          <p:nvPr/>
        </p:nvGraphicFramePr>
        <p:xfrm>
          <a:off x="548640" y="1371600"/>
          <a:ext cx="4622800" cy="252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9" name="Equation" r:id="rId3" imgW="4622760" imgH="2527200" progId="Equation.DSMT4">
                  <p:embed/>
                </p:oleObj>
              </mc:Choice>
              <mc:Fallback>
                <p:oleObj name="Equation" r:id="rId3" imgW="4622760" imgH="252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4622800" cy="252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5114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i="1" dirty="0" smtClean="0">
                <a:solidFill>
                  <a:srgbClr val="000000"/>
                </a:solidFill>
              </a:rPr>
              <a:t>n</a:t>
            </a:r>
            <a:r>
              <a:rPr lang="en-US" sz="2800" b="1" dirty="0" smtClean="0">
                <a:solidFill>
                  <a:srgbClr val="000000"/>
                </a:solidFill>
              </a:rPr>
              <a:t> Factorial (</a:t>
            </a:r>
            <a:r>
              <a:rPr lang="en-US" sz="2800" b="1" i="1" dirty="0" smtClean="0">
                <a:solidFill>
                  <a:srgbClr val="000000"/>
                </a:solidFill>
              </a:rPr>
              <a:t>n</a:t>
            </a:r>
            <a:r>
              <a:rPr lang="en-US" sz="2800" b="1" dirty="0" smtClean="0">
                <a:solidFill>
                  <a:srgbClr val="000000"/>
                </a:solidFill>
              </a:rPr>
              <a:t>!)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For any positive integer </a:t>
            </a: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>
              <a:spcBef>
                <a:spcPts val="1200"/>
              </a:spcBef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! is read as “</a:t>
            </a: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factorial.”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352800" y="2438400"/>
          <a:ext cx="394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3949560" imgH="469800" progId="Equation.DSMT4">
                  <p:embed/>
                </p:oleObj>
              </mc:Choice>
              <mc:Fallback>
                <p:oleObj name="Equation" r:id="rId3" imgW="3949560" imgH="469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3949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Factorials</a:t>
            </a: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763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 smtClean="0"/>
          </a:p>
          <a:p>
            <a:pPr marL="0" indent="4763">
              <a:spcBef>
                <a:spcPts val="0"/>
              </a:spcBef>
              <a:buNone/>
              <a:tabLst>
                <a:tab pos="463550" algn="l"/>
              </a:tabLst>
            </a:pPr>
            <a:endParaRPr lang="en-US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13684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0 Factorial</a:t>
            </a:r>
          </a:p>
          <a:p>
            <a:pPr algn="ctr">
              <a:spcBef>
                <a:spcPts val="1200"/>
              </a:spcBef>
            </a:pPr>
            <a:r>
              <a:rPr lang="en-US" sz="2800" b="1" dirty="0" smtClean="0">
                <a:solidFill>
                  <a:srgbClr val="0000FF"/>
                </a:solidFill>
              </a:rPr>
              <a:t>0! = 1</a:t>
            </a:r>
            <a:endParaRPr lang="en-US" sz="28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Factorials</a:t>
            </a: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1280161"/>
            <a:ext cx="8229600" cy="4282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Using a Calculator to Calculate Factorials</a:t>
            </a:r>
          </a:p>
          <a:p>
            <a:pPr>
              <a:spcBef>
                <a:spcPts val="12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Factorials can be calculated with the TI-84 Plus calculator by pressing the           key and going to the menu under </a:t>
            </a:r>
            <a:r>
              <a:rPr lang="en-US" sz="2800" b="1" dirty="0" smtClean="0">
                <a:solidFill>
                  <a:srgbClr val="000000"/>
                </a:solidFill>
                <a:latin typeface="Ti86Pc" panose="020B0609020003040203" pitchFamily="49" charset="0"/>
              </a:rPr>
              <a:t>PRB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b="1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The fourth item in the list is the factorial symbol, </a:t>
            </a:r>
            <a:r>
              <a:rPr lang="en-US" sz="2800" dirty="0" smtClean="0">
                <a:solidFill>
                  <a:srgbClr val="000000"/>
                </a:solidFill>
                <a:latin typeface="Ti86Pc" panose="020B0609020003040203" pitchFamily="49" charset="0"/>
              </a:rPr>
              <a:t>!</a:t>
            </a:r>
            <a:r>
              <a:rPr lang="en-US" sz="2800" dirty="0" smtClean="0">
                <a:solidFill>
                  <a:srgbClr val="000000"/>
                </a:solidFill>
              </a:rPr>
              <a:t>. For example, 6! can be calculated as follows:</a:t>
            </a:r>
          </a:p>
          <a:p>
            <a:pPr marL="514350" indent="-514350">
              <a:lnSpc>
                <a:spcPct val="150000"/>
              </a:lnSpc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1.</a:t>
            </a:r>
            <a:r>
              <a:rPr lang="en-US" sz="2800" dirty="0" smtClean="0">
                <a:solidFill>
                  <a:srgbClr val="000000"/>
                </a:solidFill>
              </a:rPr>
              <a:t>	Enter 6. </a:t>
            </a:r>
          </a:p>
          <a:p>
            <a:pPr marL="514350" indent="-514350"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2.</a:t>
            </a:r>
            <a:r>
              <a:rPr lang="en-US" sz="2800" dirty="0" smtClean="0">
                <a:solidFill>
                  <a:srgbClr val="000000"/>
                </a:solidFill>
              </a:rPr>
              <a:t>	Press the	          key. </a:t>
            </a:r>
          </a:p>
        </p:txBody>
      </p:sp>
      <p:pic>
        <p:nvPicPr>
          <p:cNvPr id="7" name="Picture 6" descr="MAT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7200" y="2403144"/>
            <a:ext cx="782955" cy="382905"/>
          </a:xfrm>
          <a:prstGeom prst="rect">
            <a:avLst/>
          </a:prstGeom>
        </p:spPr>
      </p:pic>
      <p:pic>
        <p:nvPicPr>
          <p:cNvPr id="9" name="Picture 8" descr="MAT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62200" y="4904096"/>
            <a:ext cx="782955" cy="3829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Factorials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5114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 algn="ctr" eaLnBrk="0" hangingPunct="0">
              <a:spcBef>
                <a:spcPct val="20000"/>
              </a:spcBef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Using a Calculator to Calculate Factorials (cont.)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3.</a:t>
            </a:r>
            <a:r>
              <a:rPr lang="en-US" sz="2800" dirty="0" smtClean="0">
                <a:solidFill>
                  <a:srgbClr val="000000"/>
                </a:solidFill>
              </a:rPr>
              <a:t>	Go to the </a:t>
            </a:r>
            <a:r>
              <a:rPr lang="en-US" sz="2800" b="1" dirty="0" smtClean="0">
                <a:solidFill>
                  <a:srgbClr val="000000"/>
                </a:solidFill>
                <a:latin typeface="Ti86Pc" panose="020B0609020003040203" pitchFamily="49" charset="0"/>
              </a:rPr>
              <a:t>PRB</a:t>
            </a:r>
            <a:r>
              <a:rPr lang="en-US" sz="2800" dirty="0" smtClean="0">
                <a:solidFill>
                  <a:srgbClr val="000000"/>
                </a:solidFill>
              </a:rPr>
              <a:t> heading and press 4. (</a:t>
            </a:r>
            <a:r>
              <a:rPr lang="en-US" sz="2800" b="1" dirty="0" smtClean="0">
                <a:solidFill>
                  <a:srgbClr val="000000"/>
                </a:solidFill>
                <a:latin typeface="Ti86Pc" panose="020B0609020003040203" pitchFamily="49" charset="0"/>
              </a:rPr>
              <a:t>6!</a:t>
            </a:r>
            <a:r>
              <a:rPr lang="en-US" sz="2800" dirty="0" smtClean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will appear 	on the display.)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000000"/>
                </a:solidFill>
              </a:rPr>
              <a:t>4.</a:t>
            </a:r>
            <a:r>
              <a:rPr lang="en-US" sz="2800" dirty="0" smtClean="0">
                <a:solidFill>
                  <a:srgbClr val="000000"/>
                </a:solidFill>
              </a:rPr>
              <a:t>	Press 	   and </a:t>
            </a:r>
            <a:r>
              <a:rPr lang="en-US" sz="2800" b="1" dirty="0" smtClean="0">
                <a:solidFill>
                  <a:srgbClr val="0000FF"/>
                </a:solidFill>
                <a:latin typeface="Ti86Pc" panose="020B0609020003040203" pitchFamily="49" charset="0"/>
              </a:rPr>
              <a:t>720</a:t>
            </a:r>
            <a:r>
              <a:rPr lang="en-US" sz="2800" dirty="0" smtClean="0">
                <a:solidFill>
                  <a:srgbClr val="000000"/>
                </a:solidFill>
              </a:rPr>
              <a:t> will appear on the display.</a:t>
            </a:r>
          </a:p>
        </p:txBody>
      </p:sp>
      <p:pic>
        <p:nvPicPr>
          <p:cNvPr id="6" name="Picture 5" descr="ENT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3560" y="3090840"/>
            <a:ext cx="777240" cy="3771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Factorials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  <a:tabLst>
                <a:tab pos="463550" algn="l"/>
              </a:tabLst>
            </a:pPr>
            <a:r>
              <a:rPr lang="en-US" dirty="0" smtClean="0"/>
              <a:t>Simplify the following expressions.</a:t>
            </a:r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 smtClean="0"/>
          </a:p>
          <a:p>
            <a:pPr marL="1588" indent="-1588">
              <a:buNone/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16746" name="Object 10"/>
          <p:cNvGraphicFramePr>
            <a:graphicFrameLocks noChangeAspect="1"/>
          </p:cNvGraphicFramePr>
          <p:nvPr/>
        </p:nvGraphicFramePr>
        <p:xfrm>
          <a:off x="560696" y="185609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3" imgW="1002960" imgH="838080" progId="Equation.DSMT4">
                  <p:embed/>
                </p:oleObj>
              </mc:Choice>
              <mc:Fallback>
                <p:oleObj name="Equation" r:id="rId3" imgW="100296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696" y="185609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57400" y="2645392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" imgW="507960" imgH="838080" progId="Equation.DSMT4">
                  <p:embed/>
                </p:oleObj>
              </mc:Choice>
              <mc:Fallback>
                <p:oleObj name="Equation" r:id="rId5" imgW="507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45392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67000" y="2625725"/>
          <a:ext cx="440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7" imgW="4406760" imgH="901440" progId="Equation.DSMT4">
                  <p:embed/>
                </p:oleObj>
              </mc:Choice>
              <mc:Fallback>
                <p:oleObj name="Equation" r:id="rId7" imgW="440676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625725"/>
                        <a:ext cx="440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7239000" y="2922896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9" imgW="838080" imgH="291960" progId="Equation.DSMT4">
                  <p:embed/>
                </p:oleObj>
              </mc:Choice>
              <mc:Fallback>
                <p:oleObj name="Equation" r:id="rId9" imgW="838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2922896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562100" y="37338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100" y="37338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667000" y="3706504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3" imgW="1930320" imgH="838080" progId="Equation.DSMT4">
                  <p:embed/>
                </p:oleObj>
              </mc:Choice>
              <mc:Fallback>
                <p:oleObj name="Equation" r:id="rId13" imgW="1930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706504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660900" y="3989696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15" imgW="838080" imgH="291960" progId="Equation.DSMT4">
                  <p:embed/>
                </p:oleObj>
              </mc:Choice>
              <mc:Fallback>
                <p:oleObj name="Equation" r:id="rId15" imgW="8380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989696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 flipH="1" flipV="1">
            <a:off x="43434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6482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49530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53340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56388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60198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63246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6616700" y="27305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36576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39878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 flipH="1" flipV="1">
            <a:off x="43307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 flipH="1" flipV="1">
            <a:off x="46482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 flipH="1" flipV="1">
            <a:off x="50038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 flipH="1" flipV="1">
            <a:off x="53340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 flipH="1" flipV="1">
            <a:off x="56388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5943600" y="3200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Factorials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b="1" dirty="0" smtClean="0"/>
          </a:p>
          <a:p>
            <a:pPr marL="1588" indent="-1588">
              <a:buNone/>
            </a:pPr>
            <a:endParaRPr lang="en-US" b="1" dirty="0" smtClean="0"/>
          </a:p>
          <a:p>
            <a:pPr marL="1588" indent="-1588">
              <a:buNone/>
            </a:pPr>
            <a:r>
              <a:rPr lang="en-US" b="1" dirty="0" smtClean="0"/>
              <a:t>Solution: </a:t>
            </a:r>
          </a:p>
          <a:p>
            <a:pPr marL="1588" indent="-1588">
              <a:buNone/>
            </a:pPr>
            <a:endParaRPr lang="en-US" b="1" dirty="0" smtClean="0"/>
          </a:p>
          <a:p>
            <a:pPr marL="1588" indent="-1588">
              <a:buNone/>
            </a:pPr>
            <a:endParaRPr lang="en-US" b="1" dirty="0" smtClean="0"/>
          </a:p>
          <a:p>
            <a:pPr marL="1588" indent="-1588">
              <a:buNone/>
            </a:pPr>
            <a:endParaRPr lang="en-US" b="1" dirty="0" smtClean="0"/>
          </a:p>
          <a:p>
            <a:pPr marL="1588" indent="-1588">
              <a:buNone/>
            </a:pPr>
            <a:r>
              <a:rPr lang="en-US" b="1" dirty="0" smtClean="0"/>
              <a:t>Solution: </a:t>
            </a:r>
          </a:p>
          <a:p>
            <a:pPr marL="1588" indent="-1588">
              <a:buNone/>
            </a:pPr>
            <a:endParaRPr lang="en-US" b="1" dirty="0" smtClean="0"/>
          </a:p>
        </p:txBody>
      </p:sp>
      <p:graphicFrame>
        <p:nvGraphicFramePr>
          <p:cNvPr id="108556" name="Object 12"/>
          <p:cNvGraphicFramePr>
            <a:graphicFrameLocks noChangeAspect="1"/>
          </p:cNvGraphicFramePr>
          <p:nvPr/>
        </p:nvGraphicFramePr>
        <p:xfrm>
          <a:off x="525440" y="1299568"/>
          <a:ext cx="1562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Equation" r:id="rId3" imgW="1562040" imgH="952200" progId="Equation.DSMT4">
                  <p:embed/>
                </p:oleObj>
              </mc:Choice>
              <mc:Fallback>
                <p:oleObj name="Equation" r:id="rId3" imgW="1562040" imgH="9522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440" y="1299568"/>
                        <a:ext cx="1562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8" name="Object 14"/>
          <p:cNvGraphicFramePr>
            <a:graphicFrameLocks noChangeAspect="1"/>
          </p:cNvGraphicFramePr>
          <p:nvPr/>
        </p:nvGraphicFramePr>
        <p:xfrm>
          <a:off x="561644" y="3321712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5" imgW="1307880" imgH="838080" progId="Equation.DSMT4">
                  <p:embed/>
                </p:oleObj>
              </mc:Choice>
              <mc:Fallback>
                <p:oleObj name="Equation" r:id="rId5" imgW="130788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644" y="3321712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043752" y="2196152"/>
          <a:ext cx="1066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7" imgW="1066680" imgH="952200" progId="Equation.DSMT4">
                  <p:embed/>
                </p:oleObj>
              </mc:Choice>
              <mc:Fallback>
                <p:oleObj name="Equation" r:id="rId7" imgW="1066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2196152"/>
                        <a:ext cx="1066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06276" y="2181225"/>
          <a:ext cx="2489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9" imgW="2489040" imgH="990360" progId="Equation.DSMT4">
                  <p:embed/>
                </p:oleObj>
              </mc:Choice>
              <mc:Fallback>
                <p:oleObj name="Equation" r:id="rId9" imgW="248904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276" y="2181225"/>
                        <a:ext cx="2489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791200" y="2389496"/>
          <a:ext cx="139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11" imgW="1396800" imgH="469800" progId="Equation.DSMT4">
                  <p:embed/>
                </p:oleObj>
              </mc:Choice>
              <mc:Fallback>
                <p:oleObj name="Equation" r:id="rId11" imgW="13968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389496"/>
                        <a:ext cx="139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043752" y="4267200"/>
          <a:ext cx="81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13" imgW="812520" imgH="838080" progId="Equation.DSMT4">
                  <p:embed/>
                </p:oleObj>
              </mc:Choice>
              <mc:Fallback>
                <p:oleObj name="Equation" r:id="rId13" imgW="81252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4267200"/>
                        <a:ext cx="81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986088" y="4279900"/>
          <a:ext cx="1828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15" imgW="1828800" imgH="927000" progId="Equation.DSMT4">
                  <p:embed/>
                </p:oleObj>
              </mc:Choice>
              <mc:Fallback>
                <p:oleObj name="Equation" r:id="rId15" imgW="182880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4279900"/>
                        <a:ext cx="1828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939352" y="4558352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7" imgW="1130040" imgH="291960" progId="Equation.DSMT4">
                  <p:embed/>
                </p:oleObj>
              </mc:Choice>
              <mc:Fallback>
                <p:oleObj name="Equation" r:id="rId17" imgW="1130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9352" y="4558352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6109648" y="455039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9" imgW="825480" imgH="291960" progId="Equation.DSMT4">
                  <p:embed/>
                </p:oleObj>
              </mc:Choice>
              <mc:Fallback>
                <p:oleObj name="Equation" r:id="rId19" imgW="8254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9648" y="455039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4648200" y="2133600"/>
            <a:ext cx="990600" cy="4572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038600" y="2743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3340100" y="40259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Equation" r:id="rId21" imgW="241200" imgH="203040" progId="Equation.DSMT4">
                  <p:embed/>
                </p:oleObj>
              </mc:Choice>
              <mc:Fallback>
                <p:oleObj name="Equation" r:id="rId21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40259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flipV="1">
            <a:off x="3467100" y="48006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267200" y="4343400"/>
            <a:ext cx="5334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038600" y="4864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276600" y="43434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Binomial Coefficients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588" indent="-1588">
              <a:buNone/>
            </a:pPr>
            <a:endParaRPr lang="en-US" dirty="0" smtClean="0"/>
          </a:p>
          <a:p>
            <a:pPr marL="1588" indent="-1588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80161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For nonnegative integers </a:t>
            </a: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, with 0 ≤ </a:t>
            </a:r>
            <a:r>
              <a:rPr lang="en-US" sz="2800" i="1" dirty="0" smtClean="0">
                <a:solidFill>
                  <a:srgbClr val="000000"/>
                </a:solidFill>
              </a:rPr>
              <a:t>r</a:t>
            </a:r>
            <a:r>
              <a:rPr lang="en-US" sz="2800" dirty="0" smtClean="0">
                <a:solidFill>
                  <a:srgbClr val="000000"/>
                </a:solidFill>
              </a:rPr>
              <a:t> ≤ </a:t>
            </a:r>
            <a:r>
              <a:rPr lang="en-US" sz="2800" i="1" dirty="0" smtClean="0">
                <a:solidFill>
                  <a:srgbClr val="00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, we define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Because this quantity appears repeatedly in the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sz="2800" dirty="0" smtClean="0">
                <a:solidFill>
                  <a:srgbClr val="000000"/>
                </a:solidFill>
              </a:rPr>
              <a:t>Binomial Theorem,         is often called a </a:t>
            </a:r>
            <a:r>
              <a:rPr lang="en-US" sz="2800" b="1" dirty="0" smtClean="0">
                <a:solidFill>
                  <a:srgbClr val="C00000"/>
                </a:solidFill>
              </a:rPr>
              <a:t>Binomial </a:t>
            </a:r>
          </a:p>
          <a:p>
            <a:pPr>
              <a:spcBef>
                <a:spcPts val="672"/>
              </a:spcBef>
              <a:tabLst>
                <a:tab pos="463550" algn="l"/>
              </a:tabLst>
            </a:pPr>
            <a:r>
              <a:rPr lang="en-US" sz="2800" b="1" dirty="0" smtClean="0">
                <a:solidFill>
                  <a:srgbClr val="C00000"/>
                </a:solidFill>
              </a:rPr>
              <a:t>Coefficient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117763" name="Object 3"/>
          <p:cNvGraphicFramePr>
            <a:graphicFrameLocks noChangeAspect="1"/>
          </p:cNvGraphicFramePr>
          <p:nvPr/>
        </p:nvGraphicFramePr>
        <p:xfrm>
          <a:off x="3359150" y="4648200"/>
          <a:ext cx="5842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583920" imgH="1028520" progId="Equation.DSMT4">
                  <p:embed/>
                </p:oleObj>
              </mc:Choice>
              <mc:Fallback>
                <p:oleObj name="Equation" r:id="rId3" imgW="583920" imgH="1028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648200"/>
                        <a:ext cx="5842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333750" y="3124200"/>
          <a:ext cx="2476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5" imgW="2476440" imgH="1028520" progId="Equation.DSMT4">
                  <p:embed/>
                </p:oleObj>
              </mc:Choice>
              <mc:Fallback>
                <p:oleObj name="Equation" r:id="rId5" imgW="2476440" imgH="10285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3124200"/>
                        <a:ext cx="24765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2730500" y="1371600"/>
          <a:ext cx="36830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7" imgW="3682800" imgH="1028520" progId="Equation.DSMT4">
                  <p:embed/>
                </p:oleObj>
              </mc:Choice>
              <mc:Fallback>
                <p:oleObj name="Equation" r:id="rId7" imgW="3682800" imgH="1028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1371600"/>
                        <a:ext cx="3683000" cy="1028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298</Words>
  <Application>Microsoft Office PowerPoint</Application>
  <PresentationFormat>On-screen Show (4:3)</PresentationFormat>
  <Paragraphs>95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Ti86Pc</vt:lpstr>
      <vt:lpstr>Courier New</vt:lpstr>
      <vt:lpstr>Calibri</vt:lpstr>
      <vt:lpstr>Symbol</vt:lpstr>
      <vt:lpstr>Office Theme</vt:lpstr>
      <vt:lpstr>Equation</vt:lpstr>
      <vt:lpstr>Section 10.5</vt:lpstr>
      <vt:lpstr>Objectives</vt:lpstr>
      <vt:lpstr>Factorials</vt:lpstr>
      <vt:lpstr>Factorials</vt:lpstr>
      <vt:lpstr>Factorials</vt:lpstr>
      <vt:lpstr>Factorials</vt:lpstr>
      <vt:lpstr>Example 1: Factorials</vt:lpstr>
      <vt:lpstr>Example 1: Factorials (cont.)</vt:lpstr>
      <vt:lpstr>Binomial Coefficients</vt:lpstr>
      <vt:lpstr>Example 2 </vt:lpstr>
      <vt:lpstr>Example 2 (cont.)</vt:lpstr>
      <vt:lpstr>The Binomial Theorem</vt:lpstr>
      <vt:lpstr>The Binomial Theorem</vt:lpstr>
      <vt:lpstr>Example 3: The Binomial Theorem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Example 3: The Binomial Theorem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37</cp:revision>
  <dcterms:created xsi:type="dcterms:W3CDTF">2013-04-26T14:43:13Z</dcterms:created>
  <dcterms:modified xsi:type="dcterms:W3CDTF">2017-07-31T17:55:21Z</dcterms:modified>
</cp:coreProperties>
</file>