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2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193A-6335-4079-AB98-601971D17626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F47B8-3C84-4EB5-94C5-16A6F5DC18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8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" Type="http://schemas.openxmlformats.org/officeDocument/2006/relationships/image" Target="../media/image21.png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5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34.png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27.bin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36.bin"/><Relationship Id="rId26" Type="http://schemas.openxmlformats.org/officeDocument/2006/relationships/oleObject" Target="../embeddings/oleObject40.bin"/><Relationship Id="rId3" Type="http://schemas.openxmlformats.org/officeDocument/2006/relationships/image" Target="../media/image47.png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39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Relationship Id="rId27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59.png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7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Cartesian Coordinate System and Linear Equations: Ax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By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 smtClean="0">
                <a:solidFill>
                  <a:srgbClr val="1F497D"/>
                </a:solidFill>
              </a:rPr>
              <a:t> C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Straight Lines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503920" cy="147117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Note that in the standard form </a:t>
            </a:r>
            <a:r>
              <a:rPr lang="en-US" i="1" dirty="0" smtClean="0">
                <a:solidFill>
                  <a:srgbClr val="000000"/>
                </a:solidFill>
              </a:rPr>
              <a:t>Ax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By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may be positive, negative, or 0, but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cannot both be 0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Straight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63550" indent="-463550"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Graph a Linear Equation in Two Variables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Locate any two points that satisfy the equation. (Choose values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that lead to simple solutions.  Remember that there are an infinite number of choices for either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. But, once a value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Plot these two points on a Cartesian coordinate system.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Straight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63550" indent="-463550"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Graph a Linear Equation in Two Variables (cont.)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Draw a straight line through these two points. [</a:t>
            </a: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Every point on that line will satisfy the equation.]</a:t>
            </a: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4.	To check:  </a:t>
            </a:r>
            <a:r>
              <a:rPr lang="en-US" dirty="0" smtClean="0">
                <a:solidFill>
                  <a:srgbClr val="000000"/>
                </a:solidFill>
              </a:rPr>
              <a:t>Locate a third point that satisfies the equation and check to see that it does indeed lie on the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Graphing a Linear Equation in Two Variables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Graph each of the following linear equations.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6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Make a table with headings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and, whenever possible, </a:t>
            </a:r>
            <a:r>
              <a:rPr lang="en-US" b="1" dirty="0" smtClean="0"/>
              <a:t>choose values for </a:t>
            </a:r>
            <a:r>
              <a:rPr lang="en-US" b="1" i="1" dirty="0" smtClean="0"/>
              <a:t>x</a:t>
            </a:r>
            <a:r>
              <a:rPr lang="en-US" b="1" dirty="0" smtClean="0"/>
              <a:t> or </a:t>
            </a:r>
            <a:r>
              <a:rPr lang="en-US" b="1" i="1" dirty="0" smtClean="0"/>
              <a:t>y</a:t>
            </a:r>
            <a:r>
              <a:rPr lang="en-US" b="1" dirty="0" smtClean="0"/>
              <a:t> that lead to simple solutions for the other variable</a:t>
            </a:r>
            <a:r>
              <a:rPr lang="en-US" dirty="0" smtClean="0"/>
              <a:t>. In this example, we have found four ordered pairs that satisfy this equation by choosing two </a:t>
            </a:r>
            <a:r>
              <a:rPr lang="en-US" i="1" dirty="0" smtClean="0"/>
              <a:t>x</a:t>
            </a:r>
            <a:r>
              <a:rPr lang="en-US" dirty="0" smtClean="0"/>
              <a:t> values and two </a:t>
            </a:r>
            <a:r>
              <a:rPr lang="en-US" i="1" dirty="0" smtClean="0"/>
              <a:t>y</a:t>
            </a:r>
            <a:r>
              <a:rPr lang="en-US" dirty="0" smtClean="0"/>
              <a:t> values that we felt would result in simple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Graphing a Linear Equation in Two Variables (cont.)</a:t>
            </a:r>
          </a:p>
        </p:txBody>
      </p:sp>
      <p:pic>
        <p:nvPicPr>
          <p:cNvPr id="3076" name="Picture 4" descr="sampl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58696" y="1371600"/>
            <a:ext cx="3657600" cy="3646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371600"/>
          <a:ext cx="4376737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547937"/>
                <a:gridCol w="914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/>
                        <a:t>x</a:t>
                      </a:r>
                      <a:endParaRPr lang="en-US" sz="2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r>
                        <a:rPr lang="en-US" sz="2800" i="1" dirty="0" smtClean="0"/>
                        <a:t>x </a:t>
                      </a:r>
                      <a:r>
                        <a:rPr lang="en-US" sz="2800" b="0" dirty="0" smtClean="0">
                          <a:latin typeface="Symbol" pitchFamily="18" charset="2"/>
                        </a:rPr>
                        <a:t>+</a:t>
                      </a:r>
                      <a:r>
                        <a:rPr lang="en-US" sz="2800" dirty="0" smtClean="0"/>
                        <a:t> 3</a:t>
                      </a:r>
                      <a:r>
                        <a:rPr lang="en-US" sz="2800" i="1" dirty="0" smtClean="0"/>
                        <a:t>y</a:t>
                      </a:r>
                      <a:r>
                        <a:rPr lang="en-US" sz="2800" b="0" i="1" dirty="0" smtClean="0">
                          <a:latin typeface="Symbol" pitchFamily="18" charset="2"/>
                        </a:rPr>
                        <a:t> </a:t>
                      </a:r>
                      <a:r>
                        <a:rPr lang="en-US" sz="2800" b="0" dirty="0" smtClean="0">
                          <a:latin typeface="Symbol" pitchFamily="18" charset="2"/>
                        </a:rPr>
                        <a:t>= </a:t>
                      </a:r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/>
                        <a:t>y</a:t>
                      </a:r>
                      <a:endParaRPr lang="en-US" sz="2800" i="1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1097280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867696" y="208484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4" imgW="215640" imgH="291960" progId="Equation.DSMT4">
                  <p:embed/>
                </p:oleObj>
              </mc:Choice>
              <mc:Fallback>
                <p:oleObj name="Equation" r:id="rId4" imgW="215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696" y="208484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762000" y="2723944"/>
          <a:ext cx="40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6" imgW="406080" imgH="291960" progId="Equation.DSMT4">
                  <p:embed/>
                </p:oleObj>
              </mc:Choice>
              <mc:Fallback>
                <p:oleObj name="Equation" r:id="rId6" imgW="4060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23944"/>
                        <a:ext cx="40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28800" y="2025444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8" imgW="1815840" imgH="469800" progId="Equation.DSMT4">
                  <p:embed/>
                </p:oleObj>
              </mc:Choice>
              <mc:Fallback>
                <p:oleObj name="Equation" r:id="rId8" imgW="1815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25444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343400" y="208689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0" imgW="190440" imgH="279360" progId="Equation.DSMT4">
                  <p:embed/>
                </p:oleObj>
              </mc:Choice>
              <mc:Fallback>
                <p:oleObj name="Equation" r:id="rId10" imgW="1904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8689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29148" y="33655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2" imgW="190440" imgH="291960" progId="Equation.DSMT4">
                  <p:embed/>
                </p:oleObj>
              </mc:Choice>
              <mc:Fallback>
                <p:oleObj name="Equation" r:id="rId12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148" y="33655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752600" y="2652252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14" imgW="2019240" imgH="469800" progId="Equation.DSMT4">
                  <p:embed/>
                </p:oleObj>
              </mc:Choice>
              <mc:Fallback>
                <p:oleObj name="Equation" r:id="rId14" imgW="2019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2252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387644" y="2743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16" imgW="215640" imgH="279360" progId="Equation.DSMT4">
                  <p:embed/>
                </p:oleObj>
              </mc:Choice>
              <mc:Fallback>
                <p:oleObj name="Equation" r:id="rId16" imgW="215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644" y="2743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890252" y="3276600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18" imgW="1828800" imgH="469800" progId="Equation.DSMT4">
                  <p:embed/>
                </p:oleObj>
              </mc:Choice>
              <mc:Fallback>
                <p:oleObj name="Equation" r:id="rId18" imgW="18288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3276600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58148" y="334194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20" imgW="215640" imgH="291960" progId="Equation.DSMT4">
                  <p:embed/>
                </p:oleObj>
              </mc:Choice>
              <mc:Fallback>
                <p:oleObj name="Equation" r:id="rId20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148" y="334194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914400" y="39329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22" imgW="253800" imgH="838080" progId="Equation.DSMT4">
                  <p:embed/>
                </p:oleObj>
              </mc:Choice>
              <mc:Fallback>
                <p:oleObj name="Equation" r:id="rId22" imgW="253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93290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752600" y="3886200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24" imgW="1993680" imgH="927000" progId="Equation.DSMT4">
                  <p:embed/>
                </p:oleObj>
              </mc:Choice>
              <mc:Fallback>
                <p:oleObj name="Equation" r:id="rId24" imgW="1993680" imgH="927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86200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4340940" y="3962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26" imgW="253800" imgH="838080" progId="Equation.DSMT4">
                  <p:embed/>
                </p:oleObj>
              </mc:Choice>
              <mc:Fallback>
                <p:oleObj name="Equation" r:id="rId26" imgW="253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940" y="3962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Graphing a Linear Equation in Two Variables (cont.)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 2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1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Solve for </a:t>
            </a:r>
            <a:r>
              <a:rPr lang="en-US" i="1" dirty="0" smtClean="0"/>
              <a:t>x</a:t>
            </a:r>
            <a:r>
              <a:rPr lang="en-US" dirty="0" smtClean="0"/>
              <a:t> and substitute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for </a:t>
            </a:r>
            <a:r>
              <a:rPr lang="en-US" i="1" dirty="0" smtClean="0"/>
              <a:t>y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2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+ 1</a:t>
            </a:r>
            <a:r>
              <a:rPr lang="en-US" dirty="0" smtClean="0"/>
              <a:t>.</a:t>
            </a:r>
          </a:p>
        </p:txBody>
      </p:sp>
      <p:pic>
        <p:nvPicPr>
          <p:cNvPr id="4101" name="Picture 4" descr="sampl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2711" y="2743200"/>
            <a:ext cx="3200400" cy="3190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3124200"/>
          <a:ext cx="484632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10312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Results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Substitutions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Choices</a:t>
                      </a:r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201992" y="3775584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4" imgW="228600" imgH="228600" progId="Equation.DSMT4">
                  <p:embed/>
                </p:oleObj>
              </mc:Choice>
              <mc:Fallback>
                <p:oleObj name="Equation" r:id="rId4" imgW="2286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92" y="3775584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19200" y="429014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6" imgW="190440" imgH="279360" progId="Equation.DSMT4">
                  <p:embed/>
                </p:oleObj>
              </mc:Choice>
              <mc:Fallback>
                <p:oleObj name="Equation" r:id="rId6" imgW="1904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9014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219200" y="482804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8" imgW="190440" imgH="291960" progId="Equation.DSMT4">
                  <p:embed/>
                </p:oleObj>
              </mc:Choice>
              <mc:Fallback>
                <p:oleObj name="Equation" r:id="rId8" imgW="190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2804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219200" y="537824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10" imgW="203040" imgH="291960" progId="Equation.DSMT4">
                  <p:embed/>
                </p:oleObj>
              </mc:Choice>
              <mc:Fallback>
                <p:oleObj name="Equation" r:id="rId10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7824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92444" y="3733800"/>
          <a:ext cx="228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12" imgW="228600" imgH="304560" progId="Equation.DSMT4">
                  <p:embed/>
                </p:oleObj>
              </mc:Choice>
              <mc:Fallback>
                <p:oleObj name="Equation" r:id="rId12" imgW="2286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44" y="3733800"/>
                        <a:ext cx="228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692444" y="4279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14" imgW="215640" imgH="291960" progId="Equation.DSMT4">
                  <p:embed/>
                </p:oleObj>
              </mc:Choice>
              <mc:Fallback>
                <p:oleObj name="Equation" r:id="rId14" imgW="215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44" y="4279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692444" y="4826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44" y="4826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692444" y="539545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44" y="539545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391696" y="3701844"/>
          <a:ext cx="1409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20" imgW="1409400" imgH="355320" progId="Equation.DSMT4">
                  <p:embed/>
                </p:oleObj>
              </mc:Choice>
              <mc:Fallback>
                <p:oleObj name="Equation" r:id="rId20" imgW="14094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696" y="3701844"/>
                        <a:ext cx="1409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247900" y="41910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22" imgW="1638000" imgH="469800" progId="Equation.DSMT4">
                  <p:embed/>
                </p:oleObj>
              </mc:Choice>
              <mc:Fallback>
                <p:oleObj name="Equation" r:id="rId22" imgW="16380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1910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268792" y="4724400"/>
          <a:ext cx="161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24" imgW="1612800" imgH="469800" progId="Equation.DSMT4">
                  <p:embed/>
                </p:oleObj>
              </mc:Choice>
              <mc:Fallback>
                <p:oleObj name="Equation" r:id="rId24" imgW="161280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792" y="4724400"/>
                        <a:ext cx="161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254044" y="5272548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26" imgW="1625400" imgH="469800" progId="Equation.DSMT4">
                  <p:embed/>
                </p:oleObj>
              </mc:Choice>
              <mc:Fallback>
                <p:oleObj name="Equation" r:id="rId26" imgW="162540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044" y="5272548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Graphing a Linear Equation in Two Variables (cont.)</a:t>
            </a:r>
          </a:p>
        </p:txBody>
      </p:sp>
      <p:sp>
        <p:nvSpPr>
          <p:cNvPr id="51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 Substitute </a:t>
            </a:r>
            <a:r>
              <a:rPr lang="en-US" dirty="0" smtClean="0">
                <a:solidFill>
                  <a:srgbClr val="FF0000"/>
                </a:solidFill>
              </a:rPr>
              <a:t>−1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 for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</p:txBody>
      </p:sp>
      <p:pic>
        <p:nvPicPr>
          <p:cNvPr id="5125" name="Picture 3" descr="sampl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419350"/>
            <a:ext cx="3152775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758440"/>
          <a:ext cx="484632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10312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Results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Substitutions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Choices</a:t>
                      </a:r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201992" y="3399504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4" imgW="228600" imgH="228600" progId="Equation.DSMT4">
                  <p:embed/>
                </p:oleObj>
              </mc:Choice>
              <mc:Fallback>
                <p:oleObj name="Equation" r:id="rId4" imgW="2286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92" y="3399504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590800" y="33528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6" imgW="939600" imgH="355320" progId="Equation.DSMT4">
                  <p:embed/>
                </p:oleObj>
              </mc:Choice>
              <mc:Fallback>
                <p:oleObj name="Equation" r:id="rId6" imgW="9396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528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707192" y="3352800"/>
          <a:ext cx="228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8" imgW="228600" imgH="304560" progId="Equation.DSMT4">
                  <p:embed/>
                </p:oleObj>
              </mc:Choice>
              <mc:Fallback>
                <p:oleObj name="Equation" r:id="rId8" imgW="2286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192" y="3352800"/>
                        <a:ext cx="228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96296" y="3886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10" imgW="406080" imgH="279360" progId="Equation.DSMT4">
                  <p:embed/>
                </p:oleObj>
              </mc:Choice>
              <mc:Fallback>
                <p:oleObj name="Equation" r:id="rId10" imgW="40608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296" y="3886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219200" y="4463844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12" imgW="215640" imgH="291960" progId="Equation.DSMT4">
                  <p:embed/>
                </p:oleObj>
              </mc:Choice>
              <mc:Fallback>
                <p:oleObj name="Equation" r:id="rId12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63844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219200" y="501445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1445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391696" y="3856704"/>
          <a:ext cx="135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6" imgW="1358640" imgH="469800" progId="Equation.DSMT4">
                  <p:embed/>
                </p:oleObj>
              </mc:Choice>
              <mc:Fallback>
                <p:oleObj name="Equation" r:id="rId16" imgW="13586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696" y="3856704"/>
                        <a:ext cx="135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561348" y="3886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18" imgW="406080" imgH="279360" progId="Equation.DSMT4">
                  <p:embed/>
                </p:oleObj>
              </mc:Choice>
              <mc:Fallback>
                <p:oleObj name="Equation" r:id="rId18" imgW="406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348" y="3886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406444" y="4402392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20" imgW="1155600" imgH="469800" progId="Equation.DSMT4">
                  <p:embed/>
                </p:oleObj>
              </mc:Choice>
              <mc:Fallback>
                <p:oleObj name="Equation" r:id="rId20" imgW="11556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444" y="4402392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724400" y="4419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22" imgW="215640" imgH="291960" progId="Equation.DSMT4">
                  <p:embed/>
                </p:oleObj>
              </mc:Choice>
              <mc:Fallback>
                <p:oleObj name="Equation" r:id="rId22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19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438400" y="4938252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24" imgW="1130040" imgH="469800" progId="Equation.DSMT4">
                  <p:embed/>
                </p:oleObj>
              </mc:Choice>
              <mc:Fallback>
                <p:oleObj name="Equation" r:id="rId24" imgW="11300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38252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724400" y="499970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26" imgW="190440" imgH="279360" progId="Equation.DSMT4">
                  <p:embed/>
                </p:oleObj>
              </mc:Choice>
              <mc:Fallback>
                <p:oleObj name="Equation" r:id="rId26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9970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the </a:t>
            </a:r>
            <a:r>
              <a:rPr lang="en-US" i="1" dirty="0" smtClean="0"/>
              <a:t>y</a:t>
            </a:r>
            <a:r>
              <a:rPr lang="en-US" dirty="0" smtClean="0"/>
              <a:t>-intercept and </a:t>
            </a:r>
            <a:r>
              <a:rPr lang="en-US" i="1" dirty="0" smtClean="0"/>
              <a:t>x</a:t>
            </a:r>
            <a:r>
              <a:rPr lang="en-US" dirty="0" smtClean="0"/>
              <a:t>-intercept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Intercepts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To find the </a:t>
            </a:r>
            <a:r>
              <a:rPr lang="en-US" b="1" i="1" dirty="0" smtClean="0">
                <a:solidFill>
                  <a:srgbClr val="C00000"/>
                </a:solidFill>
              </a:rPr>
              <a:t>y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(where the line crosses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-axis), substitute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0 and solve 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To find the </a:t>
            </a:r>
            <a:r>
              <a:rPr lang="en-US" b="1" i="1" dirty="0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-intercept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(where the line crosses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-axis), substitute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0 and solve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25604" name="Picture 3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90104" y="1905000"/>
            <a:ext cx="4257675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-Intercepts 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Graph the following linear equations by locating the    </a:t>
            </a:r>
            <a:r>
              <a:rPr lang="en-US" i="1" dirty="0" smtClean="0"/>
              <a:t>y</a:t>
            </a:r>
            <a:r>
              <a:rPr lang="en-US" dirty="0" smtClean="0"/>
              <a:t>-intercept and the </a:t>
            </a:r>
            <a:r>
              <a:rPr lang="en-US" i="1" dirty="0" smtClean="0"/>
              <a:t>x</a:t>
            </a:r>
            <a:r>
              <a:rPr lang="en-US" dirty="0" smtClean="0"/>
              <a:t>-intercept.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77644" y="2482644"/>
          <a:ext cx="1841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1841400" imgH="355320" progId="Equation.DSMT4">
                  <p:embed/>
                </p:oleObj>
              </mc:Choice>
              <mc:Fallback>
                <p:oleObj name="Equation" r:id="rId3" imgW="18414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4" y="2482644"/>
                        <a:ext cx="1841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80104" y="300129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04" y="300129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46300" y="2971800"/>
          <a:ext cx="295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2958840" imgH="380880" progId="Equation.DSMT4">
                  <p:embed/>
                </p:oleObj>
              </mc:Choice>
              <mc:Fallback>
                <p:oleObj name="Equation" r:id="rId7" imgW="295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971800"/>
                        <a:ext cx="295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186492" y="3545348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888840" imgH="355320" progId="Equation.DSMT4">
                  <p:embed/>
                </p:oleObj>
              </mc:Choice>
              <mc:Fallback>
                <p:oleObj name="Equation" r:id="rId9" imgW="8888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492" y="3545348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343400" y="4085304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711000" imgH="355320" progId="Equation.DSMT4">
                  <p:embed/>
                </p:oleObj>
              </mc:Choice>
              <mc:Fallback>
                <p:oleObj name="Equation" r:id="rId11" imgW="7110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085304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77844" y="457200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3390840" imgH="380880" progId="Equation.DSMT4">
                  <p:embed/>
                </p:oleObj>
              </mc:Choice>
              <mc:Fallback>
                <p:oleObj name="Equation" r:id="rId13" imgW="339084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7844" y="457200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-Intercepts (cont.) 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dirty="0" smtClean="0"/>
              <a:t>Plot the two intercepts and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dirty="0" smtClean="0"/>
              <a:t>draw the line that contains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dirty="0" smtClean="0"/>
              <a:t>them.</a:t>
            </a:r>
          </a:p>
        </p:txBody>
      </p:sp>
      <p:pic>
        <p:nvPicPr>
          <p:cNvPr id="7173" name="Picture 4" descr="sampl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371600"/>
            <a:ext cx="3657600" cy="3652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914400" y="1629696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4" imgW="723600" imgH="355320" progId="Equation.DSMT4">
                  <p:embed/>
                </p:oleObj>
              </mc:Choice>
              <mc:Fallback>
                <p:oleObj name="Equation" r:id="rId4" imgW="7236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29696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801670" y="1600200"/>
          <a:ext cx="205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6" imgW="2057400" imgH="368280" progId="Equation.DSMT4">
                  <p:embed/>
                </p:oleObj>
              </mc:Choice>
              <mc:Fallback>
                <p:oleObj name="Equation" r:id="rId6" imgW="20574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670" y="1600200"/>
                        <a:ext cx="205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124200" y="21655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8" imgW="723600" imgH="291960" progId="Equation.DSMT4">
                  <p:embed/>
                </p:oleObj>
              </mc:Choice>
              <mc:Fallback>
                <p:oleObj name="Equation" r:id="rId8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655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914400" y="2667000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0" imgW="3377880" imgH="380880" progId="Equation.DSMT4">
                  <p:embed/>
                </p:oleObj>
              </mc:Choice>
              <mc:Fallback>
                <p:oleObj name="Equation" r:id="rId10" imgW="33778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Graph and label ordered pairs of real numbers as points on a plane.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Find ordered pairs that satisfy a given linear equation.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Recognize the </a:t>
            </a:r>
            <a:r>
              <a:rPr lang="en-US" b="1" dirty="0" smtClean="0"/>
              <a:t>standard form</a:t>
            </a:r>
            <a:r>
              <a:rPr lang="en-US" dirty="0" smtClean="0"/>
              <a:t> of a linear equation:   </a:t>
            </a:r>
            <a:r>
              <a:rPr lang="en-US" b="1" i="1" dirty="0" smtClean="0"/>
              <a:t>Ax</a:t>
            </a:r>
            <a:r>
              <a:rPr lang="en-US" dirty="0" smtClean="0"/>
              <a:t> + </a:t>
            </a:r>
            <a:r>
              <a:rPr lang="en-US" b="1" i="1" dirty="0" smtClean="0"/>
              <a:t>By</a:t>
            </a:r>
            <a:r>
              <a:rPr lang="en-US" dirty="0" smtClean="0"/>
              <a:t> = </a:t>
            </a:r>
            <a:r>
              <a:rPr lang="en-US" b="1" i="1" dirty="0" smtClean="0"/>
              <a:t>C</a:t>
            </a:r>
            <a:r>
              <a:rPr lang="en-US" dirty="0" smtClean="0"/>
              <a:t>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Graph linear equations.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Locate the </a:t>
            </a:r>
            <a:r>
              <a:rPr lang="en-US" b="1" i="1" dirty="0" smtClean="0"/>
              <a:t>x</a:t>
            </a:r>
            <a:r>
              <a:rPr lang="en-US" b="1" dirty="0" smtClean="0"/>
              <a:t>-intercept</a:t>
            </a:r>
            <a:r>
              <a:rPr lang="en-US" dirty="0" smtClean="0"/>
              <a:t> and the </a:t>
            </a:r>
            <a:r>
              <a:rPr lang="en-US" b="1" i="1" dirty="0" smtClean="0"/>
              <a:t>y</a:t>
            </a:r>
            <a:r>
              <a:rPr lang="en-US" b="1" dirty="0" smtClean="0"/>
              <a:t>-intercept</a:t>
            </a:r>
            <a:r>
              <a:rPr lang="en-US" dirty="0" smtClean="0"/>
              <a:t> of a linear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-Intercepts (cont.)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44513" y="12954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3" imgW="2209680" imgH="368280" progId="Equation.DSMT4">
                  <p:embed/>
                </p:oleObj>
              </mc:Choice>
              <mc:Fallback>
                <p:oleObj name="Equation" r:id="rId3" imgW="22096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12954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48148" y="1828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1828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22488" y="18288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7" imgW="3288960" imgH="380880" progId="Equation.DSMT4">
                  <p:embed/>
                </p:oleObj>
              </mc:Choice>
              <mc:Fallback>
                <p:oleObj name="Equation" r:id="rId7" imgW="3288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88" y="18288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145863" y="2391696"/>
          <a:ext cx="1270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9" imgW="1269720" imgH="355320" progId="Equation.DSMT4">
                  <p:embed/>
                </p:oleObj>
              </mc:Choice>
              <mc:Fallback>
                <p:oleObj name="Equation" r:id="rId9" imgW="126972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863" y="2391696"/>
                        <a:ext cx="1270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523510" y="2925096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1" imgW="939600" imgH="355320" progId="Equation.DSMT4">
                  <p:embed/>
                </p:oleObj>
              </mc:Choice>
              <mc:Fallback>
                <p:oleObj name="Equation" r:id="rId11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3510" y="2925096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148348" y="3443748"/>
          <a:ext cx="354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13" imgW="3543120" imgH="380880" progId="Equation.DSMT4">
                  <p:embed/>
                </p:oleObj>
              </mc:Choice>
              <mc:Fallback>
                <p:oleObj name="Equation" r:id="rId13" imgW="35431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48" y="3443748"/>
                        <a:ext cx="354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101850" y="3962400"/>
          <a:ext cx="330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5" imgW="3301920" imgH="380880" progId="Equation.DSMT4">
                  <p:embed/>
                </p:oleObj>
              </mc:Choice>
              <mc:Fallback>
                <p:oleObj name="Equation" r:id="rId15" imgW="3301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3962400"/>
                        <a:ext cx="330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329545" y="4525296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7" imgW="1054080" imgH="291960" progId="Equation.DSMT4">
                  <p:embed/>
                </p:oleObj>
              </mc:Choice>
              <mc:Fallback>
                <p:oleObj name="Equation" r:id="rId17" imgW="10540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545" y="4525296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510548" y="5061156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19" imgW="736560" imgH="279360" progId="Equation.DSMT4">
                  <p:embed/>
                </p:oleObj>
              </mc:Choice>
              <mc:Fallback>
                <p:oleObj name="Equation" r:id="rId19" imgW="7365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548" y="5061156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165556" y="5562600"/>
          <a:ext cx="344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21" imgW="3441600" imgH="380880" progId="Equation.DSMT4">
                  <p:embed/>
                </p:oleObj>
              </mc:Choice>
              <mc:Fallback>
                <p:oleObj name="Equation" r:id="rId21" imgW="34416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556" y="5562600"/>
                        <a:ext cx="344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-Intercepts (cont.)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Plot the two intercepts and draw the line that contains them. </a:t>
            </a:r>
          </a:p>
        </p:txBody>
      </p:sp>
      <p:pic>
        <p:nvPicPr>
          <p:cNvPr id="26628" name="Picture 4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133600"/>
            <a:ext cx="3657600" cy="3624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the </a:t>
            </a:r>
            <a:r>
              <a:rPr lang="en-US" i="1" dirty="0" smtClean="0"/>
              <a:t>y</a:t>
            </a:r>
            <a:r>
              <a:rPr lang="en-US" dirty="0" smtClean="0"/>
              <a:t>-intercept and </a:t>
            </a:r>
            <a:r>
              <a:rPr lang="en-US" i="1" dirty="0" smtClean="0"/>
              <a:t>x</a:t>
            </a:r>
            <a:r>
              <a:rPr lang="en-US" dirty="0" smtClean="0"/>
              <a:t>-intercept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general, the intercepts are easy to find because substituting 0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the set {−1, 2, 3}, find the corresponding ordered pairs that satisfy the equation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− 2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3.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Find the missing coordinate of each ordered pair so that it belongs to the solution set of the equation  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4:   </a:t>
            </a:r>
          </a:p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(0, ), ( , 0), ( , 8), (−1, ). </a:t>
            </a:r>
          </a:p>
          <a:p>
            <a:pPr marL="463550" indent="-463550">
              <a:spcBef>
                <a:spcPts val="3000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Does the ordered pair              satisfy the equation      3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+ 2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6?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Find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-intercept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-intercept of the equation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00"/>
                </a:solidFill>
              </a:rPr>
              <a:t>3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9. 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4205288" y="3773948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1015920" imgH="888840" progId="Equation.DSMT4">
                  <p:embed/>
                </p:oleObj>
              </mc:Choice>
              <mc:Fallback>
                <p:oleObj name="Equation" r:id="rId3" imgW="101592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8" y="3773948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1.	</a:t>
            </a:r>
            <a:r>
              <a:rPr lang="en-US" dirty="0" smtClean="0"/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</a:pPr>
            <a:r>
              <a:rPr lang="en-US" b="1" dirty="0" smtClean="0"/>
              <a:t>2.	</a:t>
            </a:r>
            <a:r>
              <a:rPr lang="en-US" dirty="0" smtClean="0">
                <a:solidFill>
                  <a:srgbClr val="FF0000"/>
                </a:solidFill>
              </a:rPr>
              <a:t>(0, 4), (2, 0), (−2, 8), (−1, 6)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dirty="0" smtClean="0"/>
              <a:t>3.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Yes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s-ES" b="1" dirty="0" smtClean="0"/>
              <a:t>4.	</a:t>
            </a:r>
            <a:r>
              <a:rPr lang="es-ES" i="1" dirty="0" smtClean="0">
                <a:solidFill>
                  <a:srgbClr val="FF0000"/>
                </a:solidFill>
              </a:rPr>
              <a:t>x</a:t>
            </a:r>
            <a:r>
              <a:rPr lang="es-ES" dirty="0" smtClean="0">
                <a:solidFill>
                  <a:srgbClr val="FF0000"/>
                </a:solidFill>
              </a:rPr>
              <a:t>-intercept = (</a:t>
            </a:r>
            <a:r>
              <a:rPr lang="en-US" dirty="0" smtClean="0">
                <a:solidFill>
                  <a:srgbClr val="FF0000"/>
                </a:solidFill>
              </a:rPr>
              <a:t>−</a:t>
            </a:r>
            <a:r>
              <a:rPr lang="es-ES" dirty="0" smtClean="0">
                <a:solidFill>
                  <a:srgbClr val="FF0000"/>
                </a:solidFill>
              </a:rPr>
              <a:t>3,0), </a:t>
            </a:r>
            <a:r>
              <a:rPr lang="es-ES" i="1" dirty="0" smtClean="0">
                <a:solidFill>
                  <a:srgbClr val="FF0000"/>
                </a:solidFill>
              </a:rPr>
              <a:t>y</a:t>
            </a:r>
            <a:r>
              <a:rPr lang="es-ES" dirty="0" smtClean="0">
                <a:solidFill>
                  <a:srgbClr val="FF0000"/>
                </a:solidFill>
              </a:rPr>
              <a:t>-intercept = (0, 9)</a:t>
            </a: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014413" y="1113504"/>
          <a:ext cx="360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3606480" imgH="888840" progId="Equation.DSMT4">
                  <p:embed/>
                </p:oleObj>
              </mc:Choice>
              <mc:Fallback>
                <p:oleObj name="Equation" r:id="rId3" imgW="360648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13" y="1113504"/>
                        <a:ext cx="3606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Cartesian Coordinate System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One-to-One Correspondence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There is a </a:t>
            </a:r>
            <a:r>
              <a:rPr lang="en-US" b="1" dirty="0" smtClean="0">
                <a:solidFill>
                  <a:srgbClr val="C00000"/>
                </a:solidFill>
              </a:rPr>
              <a:t>one-to-one correspondence </a:t>
            </a:r>
            <a:r>
              <a:rPr lang="en-US" dirty="0" smtClean="0">
                <a:solidFill>
                  <a:srgbClr val="000000"/>
                </a:solidFill>
              </a:rPr>
              <a:t>between points in a plane and ordered pairs of real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Graphing Ordered Pairs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Graph the set of ordered pairs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dirty="0" smtClean="0"/>
              <a:t>(</a:t>
            </a:r>
            <a:r>
              <a:rPr lang="en-US" b="1" dirty="0" smtClean="0"/>
              <a:t>Note:</a:t>
            </a:r>
            <a:r>
              <a:rPr lang="en-US" dirty="0" smtClean="0"/>
              <a:t> The listing of ordered pairs within the braces can be in any order.)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 </a:t>
            </a:r>
            <a:r>
              <a:rPr lang="en-US" dirty="0" smtClean="0"/>
              <a:t>To locate each point, </a:t>
            </a:r>
            <a:r>
              <a:rPr lang="en-US" b="1" dirty="0" smtClean="0"/>
              <a:t>start at the origin</a:t>
            </a:r>
            <a:r>
              <a:rPr lang="en-US" dirty="0" smtClean="0"/>
              <a:t>, and: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(−3, 1)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move 3 units left and 1 unit up</a:t>
            </a:r>
            <a:r>
              <a:rPr lang="en-US" dirty="0" smtClean="0"/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(−1, −3)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move 1 unit left and 3 units down</a:t>
            </a:r>
            <a:r>
              <a:rPr lang="en-US" dirty="0" smtClean="0"/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(0, 2)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move 2 units up </a:t>
            </a:r>
            <a:r>
              <a:rPr lang="en-US" dirty="0" smtClean="0"/>
              <a:t>(do not move any units left or right.)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27050" y="1890252"/>
          <a:ext cx="6502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6502320" imgH="520560" progId="Equation.DSMT4">
                  <p:embed/>
                </p:oleObj>
              </mc:Choice>
              <mc:Fallback>
                <p:oleObj name="Equation" r:id="rId3" imgW="650232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890252"/>
                        <a:ext cx="6502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Graphing Ordered Pairs (cont.)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(1, 5)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move 1 unit right and 5 units up</a:t>
            </a:r>
            <a:r>
              <a:rPr lang="en-US" dirty="0" smtClean="0"/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(2, −4)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move 2 units right and 4 units down</a:t>
            </a:r>
            <a:r>
              <a:rPr lang="en-US" dirty="0" smtClean="0"/>
              <a:t>.</a:t>
            </a:r>
          </a:p>
        </p:txBody>
      </p:sp>
      <p:pic>
        <p:nvPicPr>
          <p:cNvPr id="17412" name="Picture 3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8920" y="2286000"/>
            <a:ext cx="3566160" cy="359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Reading Points on a Graph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4340225" algn="l"/>
              </a:tabLst>
            </a:pPr>
            <a:r>
              <a:rPr lang="en-US" dirty="0" smtClean="0"/>
              <a:t>The graphs of two straight lines are given. Each line has an infinite number of points. Use the grid to help you locate (or estimate) three points on each line.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4340225" algn="l"/>
              </a:tabLst>
            </a:pPr>
            <a:r>
              <a:rPr lang="en-US" b="1" dirty="0" smtClean="0"/>
              <a:t>a.		b.			</a:t>
            </a:r>
          </a:p>
        </p:txBody>
      </p:sp>
      <p:pic>
        <p:nvPicPr>
          <p:cNvPr id="18436" name="Picture 3" descr="sampl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2175" y="2728912"/>
            <a:ext cx="3148013" cy="313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 descr="sampl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720975"/>
            <a:ext cx="3148013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Reading Points on a Graph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386348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384200" imgH="304560" progId="Equation.DSMT4">
                  <p:embed/>
                </p:oleObj>
              </mc:Choice>
              <mc:Fallback>
                <p:oleObj name="Equation" r:id="rId3" imgW="13842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86348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48148" y="1890252"/>
          <a:ext cx="81407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8140680" imgH="1511280" progId="Equation.DSMT4">
                  <p:embed/>
                </p:oleObj>
              </mc:Choice>
              <mc:Fallback>
                <p:oleObj name="Equation" r:id="rId5" imgW="8140680" imgH="1511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1890252"/>
                        <a:ext cx="8140700" cy="151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50196" y="3560096"/>
          <a:ext cx="81661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8165880" imgH="2031840" progId="Equation.DSMT4">
                  <p:embed/>
                </p:oleObj>
              </mc:Choice>
              <mc:Fallback>
                <p:oleObj name="Equation" r:id="rId7" imgW="8165880" imgH="2031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96" y="3560096"/>
                        <a:ext cx="81661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Straight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ysClr val="windowText" lastClr="000000"/>
                </a:solidFill>
              </a:rPr>
              <a:t>Solution Set of an Equation in Two Variables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ysClr val="windowText" lastClr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solution set </a:t>
            </a:r>
            <a:r>
              <a:rPr lang="en-US" dirty="0" smtClean="0">
                <a:solidFill>
                  <a:sysClr val="windowText" lastClr="000000"/>
                </a:solidFill>
              </a:rPr>
              <a:t>of an equation in two variables, </a:t>
            </a:r>
            <a:r>
              <a:rPr lang="en-US" i="1" dirty="0" smtClean="0">
                <a:solidFill>
                  <a:sysClr val="windowText" lastClr="000000"/>
                </a:solidFill>
              </a:rPr>
              <a:t>x</a:t>
            </a:r>
            <a:r>
              <a:rPr lang="en-US" dirty="0" smtClean="0">
                <a:solidFill>
                  <a:sysClr val="windowText" lastClr="000000"/>
                </a:solidFill>
              </a:rPr>
              <a:t> and </a:t>
            </a:r>
            <a:r>
              <a:rPr lang="en-US" i="1" dirty="0" smtClean="0">
                <a:solidFill>
                  <a:sysClr val="windowText" lastClr="000000"/>
                </a:solidFill>
              </a:rPr>
              <a:t>y</a:t>
            </a:r>
            <a:r>
              <a:rPr lang="en-US" dirty="0" smtClean="0">
                <a:solidFill>
                  <a:sysClr val="windowText" lastClr="000000"/>
                </a:solidFill>
              </a:rPr>
              <a:t>, consists of all ordered pairs of real numbers (</a:t>
            </a:r>
            <a:r>
              <a:rPr lang="en-US" i="1" dirty="0" smtClean="0">
                <a:solidFill>
                  <a:sysClr val="windowText" lastClr="000000"/>
                </a:solidFill>
              </a:rPr>
              <a:t>x</a:t>
            </a:r>
            <a:r>
              <a:rPr lang="en-US" dirty="0" smtClean="0">
                <a:solidFill>
                  <a:sysClr val="windowText" lastClr="000000"/>
                </a:solidFill>
              </a:rPr>
              <a:t>, </a:t>
            </a:r>
            <a:r>
              <a:rPr lang="en-US" i="1" dirty="0" smtClean="0">
                <a:solidFill>
                  <a:sysClr val="windowText" lastClr="000000"/>
                </a:solidFill>
              </a:rPr>
              <a:t>y</a:t>
            </a:r>
            <a:r>
              <a:rPr lang="en-US" dirty="0" smtClean="0">
                <a:solidFill>
                  <a:sysClr val="windowText" lastClr="000000"/>
                </a:solidFill>
              </a:rPr>
              <a:t>) that satisfy the equation.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Graphing Straight Lines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Standard Form of a Linear Equation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Any equation of the form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1" dirty="0" smtClean="0">
                <a:solidFill>
                  <a:srgbClr val="0000FF"/>
                </a:solidFill>
              </a:rPr>
              <a:t>Ax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By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 are real numbers and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not both equal to 0, is called the </a:t>
            </a:r>
            <a:r>
              <a:rPr lang="en-US" b="1" dirty="0" smtClean="0">
                <a:solidFill>
                  <a:srgbClr val="C00000"/>
                </a:solidFill>
              </a:rPr>
              <a:t>standard form</a:t>
            </a:r>
            <a:r>
              <a:rPr lang="en-US" dirty="0" smtClean="0">
                <a:solidFill>
                  <a:srgbClr val="000000"/>
                </a:solidFill>
              </a:rPr>
              <a:t> of a </a:t>
            </a:r>
            <a:r>
              <a:rPr lang="en-US" b="1" dirty="0" smtClean="0">
                <a:solidFill>
                  <a:srgbClr val="C00000"/>
                </a:solidFill>
              </a:rPr>
              <a:t>linear equation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678</Words>
  <Application>Microsoft Office PowerPoint</Application>
  <PresentationFormat>On-screen Show (4:3)</PresentationFormat>
  <Paragraphs>104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Symbol</vt:lpstr>
      <vt:lpstr>Calibri</vt:lpstr>
      <vt:lpstr>Courier New</vt:lpstr>
      <vt:lpstr>Arial</vt:lpstr>
      <vt:lpstr>Office Theme</vt:lpstr>
      <vt:lpstr>Equation</vt:lpstr>
      <vt:lpstr>Section 2.1</vt:lpstr>
      <vt:lpstr>Objectives</vt:lpstr>
      <vt:lpstr>Cartesian Coordinate System</vt:lpstr>
      <vt:lpstr>Example 1: Graphing Ordered Pairs</vt:lpstr>
      <vt:lpstr>Example 1: Graphing Ordered Pairs (cont.)</vt:lpstr>
      <vt:lpstr>Example 2: Reading Points on a Graph</vt:lpstr>
      <vt:lpstr>Example 2: Reading Points on a Graph (cont.)</vt:lpstr>
      <vt:lpstr>Graphing Straight Lines</vt:lpstr>
      <vt:lpstr>Graphing Straight Lines</vt:lpstr>
      <vt:lpstr>Graphing Straight Lines</vt:lpstr>
      <vt:lpstr>Graphing Straight Lines</vt:lpstr>
      <vt:lpstr>Graphing Straight Lines</vt:lpstr>
      <vt:lpstr>Example 3: Graphing a Linear Equation in Two Variables</vt:lpstr>
      <vt:lpstr>Example 3: Graphing a Linear Equation in Two Variables (cont.)</vt:lpstr>
      <vt:lpstr>Example 3: Graphing a Linear Equation in Two Variables (cont.)</vt:lpstr>
      <vt:lpstr>Example 3: Graphing a Linear Equation in Two Variables (cont.)</vt:lpstr>
      <vt:lpstr>Locating the y-intercept and x-intercept</vt:lpstr>
      <vt:lpstr>Example 4: x- and y-Intercepts </vt:lpstr>
      <vt:lpstr>Example 4: x- and y-Intercepts (cont.) </vt:lpstr>
      <vt:lpstr>Example 4: x- and y-Intercepts (cont.) </vt:lpstr>
      <vt:lpstr>Example 4: x- and y-Intercepts (cont.) </vt:lpstr>
      <vt:lpstr>Locating the y-intercept and x-intercept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33</cp:revision>
  <dcterms:created xsi:type="dcterms:W3CDTF">2013-04-26T14:43:13Z</dcterms:created>
  <dcterms:modified xsi:type="dcterms:W3CDTF">2017-07-31T12:25:33Z</dcterms:modified>
</cp:coreProperties>
</file>