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2C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87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4525B-F35F-4FB2-8982-036427F6B574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8F3C6-9CD7-4DEB-98A1-86935B24C1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9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C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D9F"/>
                </a:solidFill>
              </a:rPr>
              <a:t>Copyright </a:t>
            </a:r>
            <a:r>
              <a:rPr lang="en-US" baseline="-25000">
                <a:solidFill>
                  <a:srgbClr val="2C7D9F"/>
                </a:solidFill>
              </a:rPr>
              <a:t>© </a:t>
            </a:r>
            <a:r>
              <a:rPr lang="en-US" baseline="-25000" smtClean="0">
                <a:solidFill>
                  <a:srgbClr val="2C7D9F"/>
                </a:solidFill>
              </a:rPr>
              <a:t>by </a:t>
            </a:r>
            <a:r>
              <a:rPr lang="en-US" baseline="-25000" dirty="0">
                <a:solidFill>
                  <a:srgbClr val="2C7D9F"/>
                </a:solidFill>
              </a:rPr>
              <a:t>Hawkes </a:t>
            </a:r>
            <a:r>
              <a:rPr lang="en-US" baseline="-25000" dirty="0" smtClean="0">
                <a:solidFill>
                  <a:srgbClr val="2C7D9F"/>
                </a:solidFill>
              </a:rPr>
              <a:t>Learning    </a:t>
            </a:r>
          </a:p>
          <a:p>
            <a:pPr eaLnBrk="1" hangingPunct="1"/>
            <a:r>
              <a:rPr lang="en-US" baseline="-25000" dirty="0" smtClean="0">
                <a:solidFill>
                  <a:srgbClr val="2C7D9F"/>
                </a:solidFill>
              </a:rPr>
              <a:t>All rights reserved.</a:t>
            </a:r>
            <a:endParaRPr lang="en-US" baseline="-25000" dirty="0">
              <a:solidFill>
                <a:srgbClr val="2C7D9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6.png"/><Relationship Id="rId4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8.png"/><Relationship Id="rId4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6.bin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6.png"/><Relationship Id="rId4" Type="http://schemas.openxmlformats.org/officeDocument/2006/relationships/image" Target="../media/image33.wmf"/><Relationship Id="rId9" Type="http://schemas.openxmlformats.org/officeDocument/2006/relationships/image" Target="../media/image3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Slope-Intercept Form: </a:t>
            </a:r>
          </a:p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y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 smtClean="0">
                <a:solidFill>
                  <a:srgbClr val="1F497D"/>
                </a:solidFill>
              </a:rPr>
              <a:t> </a:t>
            </a:r>
            <a:r>
              <a:rPr lang="en-US" b="1" i="1" dirty="0" err="1" smtClean="0">
                <a:solidFill>
                  <a:srgbClr val="1F497D"/>
                </a:solidFill>
              </a:rPr>
              <a:t>mx</a:t>
            </a:r>
            <a:r>
              <a:rPr lang="en-US" b="1" i="1" dirty="0" smtClean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b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Slopes of Horizontal and Vertical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Horizontal and Vertical Lines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The following two general statements are true for horizontal and vertical lines: 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b="1" dirty="0" smtClean="0">
                <a:solidFill>
                  <a:srgbClr val="C00000"/>
                </a:solidFill>
              </a:rPr>
              <a:t>horizontal lines </a:t>
            </a:r>
            <a:r>
              <a:rPr lang="en-US" dirty="0" smtClean="0">
                <a:solidFill>
                  <a:srgbClr val="000000"/>
                </a:solidFill>
              </a:rPr>
              <a:t>(of the form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), the </a:t>
            </a:r>
            <a:r>
              <a:rPr lang="en-US" b="1" dirty="0" smtClean="0">
                <a:solidFill>
                  <a:srgbClr val="C00000"/>
                </a:solidFill>
              </a:rPr>
              <a:t>slope 	is 0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b="1" dirty="0" smtClean="0">
                <a:solidFill>
                  <a:srgbClr val="C00000"/>
                </a:solidFill>
              </a:rPr>
              <a:t>vertical lines </a:t>
            </a:r>
            <a:r>
              <a:rPr lang="en-US" dirty="0" smtClean="0">
                <a:solidFill>
                  <a:srgbClr val="000000"/>
                </a:solidFill>
              </a:rPr>
              <a:t>(of the form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), the </a:t>
            </a:r>
            <a:r>
              <a:rPr lang="en-US" b="1" dirty="0" smtClean="0">
                <a:solidFill>
                  <a:srgbClr val="C00000"/>
                </a:solidFill>
              </a:rPr>
              <a:t>slope is 	undefined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Slopes of Horizontal and Vertical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the equation and slope of the horizontal line 	through the point 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2, 5)</a:t>
            </a:r>
            <a:r>
              <a:rPr lang="en-US" dirty="0" smtClean="0"/>
              <a:t>. 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  <a:r>
              <a:rPr lang="en-US" dirty="0" smtClean="0"/>
              <a:t> The equation is </a:t>
            </a:r>
            <a:r>
              <a:rPr lang="en-US" i="1" dirty="0" smtClean="0">
                <a:solidFill>
                  <a:srgbClr val="FF0000"/>
                </a:solidFill>
              </a:rPr>
              <a:t>y </a:t>
            </a:r>
            <a:r>
              <a:rPr lang="en-US" dirty="0" smtClean="0">
                <a:solidFill>
                  <a:srgbClr val="FF0000"/>
                </a:solidFill>
              </a:rPr>
              <a:t>= 5 </a:t>
            </a:r>
            <a:r>
              <a:rPr lang="en-US" dirty="0" smtClean="0"/>
              <a:t>and the slope is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endParaRPr lang="en-US" dirty="0"/>
          </a:p>
        </p:txBody>
      </p:sp>
      <p:pic>
        <p:nvPicPr>
          <p:cNvPr id="4" name="Picture 3" descr="samp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43225" y="2743200"/>
            <a:ext cx="3228975" cy="3181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Slopes of Horizontal and Vertical Lines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equation and slope of the vertical line 	through the point </a:t>
            </a:r>
            <a:r>
              <a:rPr lang="en-US" dirty="0" smtClean="0">
                <a:solidFill>
                  <a:srgbClr val="0000FF"/>
                </a:solidFill>
              </a:rPr>
              <a:t>(3, 2)</a:t>
            </a:r>
            <a:r>
              <a:rPr lang="en-US" dirty="0" smtClean="0"/>
              <a:t>. 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 </a:t>
            </a:r>
          </a:p>
          <a:p>
            <a:pPr marL="0" indent="0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dirty="0" smtClean="0"/>
              <a:t>The equation is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3 </a:t>
            </a:r>
            <a:r>
              <a:rPr lang="en-US" dirty="0" smtClean="0"/>
              <a:t>and the slope is </a:t>
            </a:r>
            <a:r>
              <a:rPr lang="en-US" dirty="0" smtClean="0">
                <a:solidFill>
                  <a:srgbClr val="FF0000"/>
                </a:solidFill>
              </a:rPr>
              <a:t>undefined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 descr="samp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17520" y="2905466"/>
            <a:ext cx="3108960" cy="3067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Slope-Intercept Form: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For </a:t>
            </a:r>
            <a:r>
              <a:rPr lang="en-US" b="1" i="1" dirty="0" smtClean="0">
                <a:solidFill>
                  <a:srgbClr val="000000"/>
                </a:solidFill>
              </a:rPr>
              <a:t>y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</a:rPr>
              <a:t>mx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b="1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00"/>
                </a:solidFill>
              </a:rPr>
              <a:t>m</a:t>
            </a:r>
            <a:r>
              <a:rPr lang="en-US" b="1" dirty="0" smtClean="0">
                <a:solidFill>
                  <a:srgbClr val="000000"/>
                </a:solidFill>
              </a:rPr>
              <a:t> is the Slope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Statement: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Given an equation in the form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err="1" smtClean="0">
                <a:solidFill>
                  <a:srgbClr val="0000FF"/>
                </a:solidFill>
              </a:rPr>
              <a:t>mx</a:t>
            </a:r>
            <a:r>
              <a:rPr lang="en-US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the slope of the line is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Proof: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Suppose that the equation is solved for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and                 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err="1" smtClean="0">
                <a:solidFill>
                  <a:srgbClr val="0000FF"/>
                </a:solidFill>
              </a:rPr>
              <a:t>mx</a:t>
            </a:r>
            <a:r>
              <a:rPr lang="en-US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.  Let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 and 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 be two points on the line where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≠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.  Then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mx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. The slope can be calculated as follows: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Slope-Intercept Form: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2496"/>
            <a:ext cx="8229600" cy="47548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For </a:t>
            </a:r>
            <a:r>
              <a:rPr lang="en-US" b="1" i="1" dirty="0" smtClean="0">
                <a:solidFill>
                  <a:srgbClr val="000000"/>
                </a:solidFill>
              </a:rPr>
              <a:t>y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</a:rPr>
              <a:t>mx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b="1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00"/>
                </a:solidFill>
              </a:rPr>
              <a:t>m</a:t>
            </a:r>
            <a:r>
              <a:rPr lang="en-US" b="1" dirty="0" smtClean="0">
                <a:solidFill>
                  <a:srgbClr val="000000"/>
                </a:solidFill>
              </a:rPr>
              <a:t> is the Slope (cont.)</a:t>
            </a:r>
          </a:p>
          <a:p>
            <a:pPr marL="0" indent="0" algn="ctr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Therefore, for an equation of the form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err="1" smtClean="0">
                <a:solidFill>
                  <a:srgbClr val="000000"/>
                </a:solidFill>
              </a:rPr>
              <a:t>mx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the slope of the line is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85800" y="1785048"/>
          <a:ext cx="68453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6845040" imgH="3200400" progId="Equation.DSMT4">
                  <p:embed/>
                </p:oleObj>
              </mc:Choice>
              <mc:Fallback>
                <p:oleObj name="Equation" r:id="rId3" imgW="6845040" imgH="3200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85048"/>
                        <a:ext cx="68453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Slope-Intercept Form: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Slope-Intercept Form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y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mx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called the </a:t>
            </a:r>
            <a:r>
              <a:rPr lang="en-US" b="1" dirty="0" smtClean="0">
                <a:solidFill>
                  <a:srgbClr val="C00000"/>
                </a:solidFill>
              </a:rPr>
              <a:t>slope-intercept form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for the equation of a line.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slope</a:t>
            </a:r>
            <a:r>
              <a:rPr lang="en-US" dirty="0" smtClean="0">
                <a:solidFill>
                  <a:srgbClr val="000000"/>
                </a:solidFill>
              </a:rPr>
              <a:t> and (0,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) is the          </a:t>
            </a:r>
            <a:r>
              <a:rPr lang="en-US" b="1" i="1" dirty="0" smtClean="0">
                <a:solidFill>
                  <a:srgbClr val="C00000"/>
                </a:solidFill>
              </a:rPr>
              <a:t>y</a:t>
            </a:r>
            <a:r>
              <a:rPr lang="en-US" b="1" dirty="0" smtClean="0">
                <a:solidFill>
                  <a:srgbClr val="C00000"/>
                </a:solidFill>
              </a:rPr>
              <a:t>-intercept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Form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slope and </a:t>
            </a:r>
            <a:r>
              <a:rPr lang="en-US" i="1" dirty="0" smtClean="0"/>
              <a:t>y</a:t>
            </a:r>
            <a:r>
              <a:rPr lang="en-US" dirty="0" smtClean="0"/>
              <a:t>-intercept of </a:t>
            </a:r>
            <a:r>
              <a:rPr lang="en-US" dirty="0" smtClean="0">
                <a:solidFill>
                  <a:srgbClr val="0000FF"/>
                </a:solidFill>
              </a:rPr>
              <a:t>−2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6 </a:t>
            </a:r>
            <a:r>
              <a:rPr lang="en-US" dirty="0" smtClean="0"/>
              <a:t>and 	graph the line. 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Solution:   </a:t>
            </a:r>
            <a:r>
              <a:rPr lang="en-US" dirty="0" smtClean="0"/>
              <a:t>Solve for </a:t>
            </a:r>
            <a:r>
              <a:rPr lang="en-US" i="1" dirty="0" smtClean="0"/>
              <a:t>y. </a:t>
            </a:r>
            <a:endParaRPr lang="en-US" b="1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104104" y="289560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3" imgW="1777680" imgH="355320" progId="Equation.DSMT4">
                  <p:embed/>
                </p:oleObj>
              </mc:Choice>
              <mc:Fallback>
                <p:oleObj name="Equation" r:id="rId3" imgW="17776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104" y="2895600"/>
                        <a:ext cx="177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980404" y="3429000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5" imgW="1562040" imgH="355320" progId="Equation.DSMT4">
                  <p:embed/>
                </p:oleObj>
              </mc:Choice>
              <mc:Fallback>
                <p:oleObj name="Equation" r:id="rId5" imgW="15620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0404" y="3429000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939844" y="3915696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7" imgW="1726920" imgH="838080" progId="Equation.DSMT4">
                  <p:embed/>
                </p:oleObj>
              </mc:Choice>
              <mc:Fallback>
                <p:oleObj name="Equation" r:id="rId7" imgW="1726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9844" y="3915696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153696" y="4862052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9" imgW="1460160" imgH="838080" progId="Equation.DSMT4">
                  <p:embed/>
                </p:oleObj>
              </mc:Choice>
              <mc:Fallback>
                <p:oleObj name="Equation" r:id="rId9" imgW="1460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696" y="4862052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Form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 </a:t>
            </a:r>
            <a:r>
              <a:rPr lang="en-US" dirty="0" smtClean="0"/>
              <a:t>(cont.)</a:t>
            </a:r>
            <a:endParaRPr 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47688" y="1295400"/>
          <a:ext cx="3352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3352680" imgH="1346040" progId="Equation.DSMT4">
                  <p:embed/>
                </p:oleObj>
              </mc:Choice>
              <mc:Fallback>
                <p:oleObj name="Equation" r:id="rId3" imgW="3352680" imgH="1346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95400"/>
                        <a:ext cx="3352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sampl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79670" y="1143000"/>
            <a:ext cx="3783330" cy="3771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2819400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As shown in the graph, if we “rise” 2 units up and “run” 3 units to the right </a:t>
            </a:r>
            <a:r>
              <a:rPr lang="en-US" sz="2800" b="1" dirty="0" smtClean="0"/>
              <a:t>from the     </a:t>
            </a:r>
            <a:r>
              <a:rPr lang="en-US" sz="2800" b="1" i="1" dirty="0" smtClean="0"/>
              <a:t>y</a:t>
            </a:r>
            <a:r>
              <a:rPr lang="en-US" sz="2800" b="1" dirty="0" smtClean="0"/>
              <a:t>-intercept (0, 2)</a:t>
            </a:r>
            <a:r>
              <a:rPr lang="en-US" sz="2800" dirty="0" smtClean="0"/>
              <a:t>, we locate another point (3, 4). The line can be drawn through these two points.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Form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Note:</a:t>
            </a:r>
            <a:r>
              <a:rPr lang="en-US" dirty="0" smtClean="0"/>
              <a:t> As shown in the graph, we could also first “rise” 2 units down and “run” 3 units left from the  </a:t>
            </a:r>
            <a:r>
              <a:rPr lang="en-US" i="1" dirty="0" smtClean="0"/>
              <a:t>y</a:t>
            </a:r>
            <a:r>
              <a:rPr lang="en-US" dirty="0" smtClean="0"/>
              <a:t>-intercept to locate the point (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3, 0) on the graph. That is, we can interpret the slope</a:t>
            </a: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420504" y="3082156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2450880" imgH="838080" progId="Equation.DSMT4">
                  <p:embed/>
                </p:oleObj>
              </mc:Choice>
              <mc:Fallback>
                <p:oleObj name="Equation" r:id="rId3" imgW="2450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504" y="3082156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ampl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3000" y="2523838"/>
            <a:ext cx="3383280" cy="33730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Form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slope and </a:t>
            </a:r>
            <a:r>
              <a:rPr lang="en-US" i="1" dirty="0" smtClean="0"/>
              <a:t>y</a:t>
            </a:r>
            <a:r>
              <a:rPr lang="en-US" dirty="0" smtClean="0"/>
              <a:t>-intercept of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+ 2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−6</a:t>
            </a:r>
            <a:r>
              <a:rPr lang="en-US" dirty="0" smtClean="0"/>
              <a:t> and 	graph the line. 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 Solve for </a:t>
            </a:r>
            <a:r>
              <a:rPr lang="en-US" i="1" dirty="0" smtClean="0"/>
              <a:t>y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072148" y="2910348"/>
          <a:ext cx="1600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1600200" imgH="355320" progId="Equation.DSMT4">
                  <p:embed/>
                </p:oleObj>
              </mc:Choice>
              <mc:Fallback>
                <p:oleObj name="Equation" r:id="rId3" imgW="16002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148" y="2910348"/>
                        <a:ext cx="1600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90800" y="3458496"/>
          <a:ext cx="1612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1612800" imgH="355320" progId="Equation.DSMT4">
                  <p:embed/>
                </p:oleObj>
              </mc:Choice>
              <mc:Fallback>
                <p:oleObj name="Equation" r:id="rId5" imgW="16128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58496"/>
                        <a:ext cx="1612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514600" y="3932904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7" imgW="1777680" imgH="838080" progId="Equation.DSMT4">
                  <p:embed/>
                </p:oleObj>
              </mc:Choice>
              <mc:Fallback>
                <p:oleObj name="Equation" r:id="rId7" imgW="1777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32904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743200" y="48768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9" imgW="1714320" imgH="838080" progId="Equation.DSMT4">
                  <p:embed/>
                </p:oleObj>
              </mc:Choice>
              <mc:Fallback>
                <p:oleObj name="Equation" r:id="rId9" imgW="1714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76800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Interpret the slope of a line as a rate of change.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slopes of lines given two points.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slopes of and graph horizontal and vertical lines.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the slopes and </a:t>
            </a:r>
            <a:r>
              <a:rPr lang="en-US" i="1" dirty="0" smtClean="0"/>
              <a:t>y</a:t>
            </a:r>
            <a:r>
              <a:rPr lang="en-US" dirty="0" smtClean="0"/>
              <a:t>-intercepts of lines and then graph the lines.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Write the equations of lines given the slopes and     </a:t>
            </a:r>
            <a:r>
              <a:rPr lang="en-US" i="1" dirty="0" smtClean="0"/>
              <a:t>y</a:t>
            </a:r>
            <a:r>
              <a:rPr lang="en-US" dirty="0" smtClean="0"/>
              <a:t>-intercepts.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Form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 </a:t>
            </a:r>
            <a:r>
              <a:rPr lang="en-US" dirty="0" smtClean="0"/>
              <a:t>(cont.)</a:t>
            </a:r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47688" y="1186727"/>
          <a:ext cx="37592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3759120" imgH="1333440" progId="Equation.DSMT4">
                  <p:embed/>
                </p:oleObj>
              </mc:Choice>
              <mc:Fallback>
                <p:oleObj name="Equation" r:id="rId3" imgW="3759120" imgH="1333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186727"/>
                        <a:ext cx="37592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ampl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29200" y="1453427"/>
            <a:ext cx="3783330" cy="37719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2726384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We can treat                as 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              and the “rise” as </a:t>
            </a:r>
            <a:r>
              <a:rPr lang="en-US" sz="2800" dirty="0" smtClean="0">
                <a:latin typeface="Symbol" pitchFamily="18" charset="2"/>
              </a:rPr>
              <a:t>-</a:t>
            </a:r>
            <a:r>
              <a:rPr lang="en-US" sz="2800" dirty="0" smtClean="0"/>
              <a:t>1 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and the “run” as 2. Moving from (0, </a:t>
            </a:r>
            <a:r>
              <a:rPr lang="en-US" sz="2800" dirty="0" smtClean="0">
                <a:latin typeface="Symbol" pitchFamily="18" charset="2"/>
              </a:rPr>
              <a:t>-</a:t>
            </a:r>
            <a:r>
              <a:rPr lang="en-US" sz="2800" dirty="0" smtClean="0"/>
              <a:t>3) as shown in the figure, we locate another point (2, </a:t>
            </a:r>
            <a:r>
              <a:rPr lang="en-US" sz="2800" dirty="0" smtClean="0">
                <a:latin typeface="Symbol" pitchFamily="18" charset="2"/>
              </a:rPr>
              <a:t>-</a:t>
            </a:r>
            <a:r>
              <a:rPr lang="en-US" sz="2800" dirty="0" smtClean="0"/>
              <a:t>4) on the graph and draw the line.</a:t>
            </a:r>
            <a:endParaRPr lang="en-US" sz="2800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444088" y="2558327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6" imgW="1117440" imgH="838080" progId="Equation.DSMT4">
                  <p:embed/>
                </p:oleObj>
              </mc:Choice>
              <mc:Fallback>
                <p:oleObj name="Equation" r:id="rId6" imgW="111744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088" y="2558327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712" y="3137215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8" imgW="1079280" imgH="838080" progId="Equation.DSMT4">
                  <p:embed/>
                </p:oleObj>
              </mc:Choice>
              <mc:Fallback>
                <p:oleObj name="Equation" r:id="rId8" imgW="10792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12" y="3137215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Using the Form </a:t>
            </a:r>
            <a:r>
              <a:rPr lang="en-US" i="1" dirty="0" smtClean="0"/>
              <a:t>y = </a:t>
            </a:r>
            <a:r>
              <a:rPr lang="en-US" i="1" dirty="0" err="1" smtClean="0"/>
              <a:t>mx</a:t>
            </a:r>
            <a:r>
              <a:rPr lang="en-US" i="1" dirty="0" smtClean="0"/>
              <a:t> + b </a:t>
            </a:r>
            <a:r>
              <a:rPr lang="en-US" dirty="0" smtClean="0"/>
              <a:t>(cont.)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3400" y="1371600"/>
          <a:ext cx="81788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8178480" imgH="1333440" progId="Equation.DSMT4">
                  <p:embed/>
                </p:oleObj>
              </mc:Choice>
              <mc:Fallback>
                <p:oleObj name="Equation" r:id="rId3" imgW="8178480" imgH="1333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81788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20700" y="2825956"/>
          <a:ext cx="82423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8242200" imgH="1854000" progId="Equation.DSMT4">
                  <p:embed/>
                </p:oleObj>
              </mc:Choice>
              <mc:Fallback>
                <p:oleObj name="Equation" r:id="rId5" imgW="8242200" imgH="1854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825956"/>
                        <a:ext cx="8242300" cy="185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581400" y="48006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7" imgW="1549080" imgH="838080" progId="Equation.DSMT4">
                  <p:embed/>
                </p:oleObj>
              </mc:Choice>
              <mc:Fallback>
                <p:oleObj name="Equation" r:id="rId7" imgW="1549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006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Find the slope of the line through the two points   (1, 3) and (4, 6). Graph the line. 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Find the equation of the line through the point (0, 5) </a:t>
            </a:r>
          </a:p>
          <a:p>
            <a:pPr marL="463550" indent="-463550">
              <a:buNone/>
            </a:pPr>
            <a:r>
              <a:rPr lang="en-US" dirty="0" smtClean="0">
                <a:solidFill>
                  <a:srgbClr val="000000"/>
                </a:solidFill>
              </a:rPr>
              <a:t>	with slope  </a:t>
            </a:r>
          </a:p>
          <a:p>
            <a:pPr marL="463550" indent="-463550">
              <a:spcBef>
                <a:spcPts val="1800"/>
              </a:spcBef>
              <a:buNone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Find the slope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 for the line 2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7. 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Write the equation for the horizontal line through the point (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</a:rPr>
              <a:t>1, 3). What is the slope of this line? </a:t>
            </a:r>
          </a:p>
          <a:p>
            <a:pPr marL="463550" indent="-46355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5.	</a:t>
            </a:r>
            <a:r>
              <a:rPr lang="en-US" dirty="0" smtClean="0">
                <a:solidFill>
                  <a:srgbClr val="000000"/>
                </a:solidFill>
              </a:rPr>
              <a:t>Write the equation for the vertical line through the point (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</a:rPr>
              <a:t>1, 3). What is the slope of this line?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577152" y="2620296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3" imgW="596880" imgH="838080" progId="Equation.DSMT4">
                  <p:embed/>
                </p:oleObj>
              </mc:Choice>
              <mc:Fallback>
                <p:oleObj name="Equation" r:id="rId3" imgW="59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2620296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dirty="0" smtClean="0"/>
              <a:t>1.	</a:t>
            </a:r>
            <a:r>
              <a:rPr lang="en-US" i="1" dirty="0" smtClean="0">
                <a:solidFill>
                  <a:srgbClr val="FF0000"/>
                </a:solidFill>
              </a:rPr>
              <a:t>m</a:t>
            </a:r>
            <a:r>
              <a:rPr lang="en-US" dirty="0" smtClean="0">
                <a:solidFill>
                  <a:srgbClr val="FF0000"/>
                </a:solidFill>
              </a:rPr>
              <a:t> = 1 </a:t>
            </a:r>
            <a:r>
              <a:rPr lang="en-US" dirty="0" smtClean="0"/>
              <a:t>	</a:t>
            </a:r>
            <a:r>
              <a:rPr lang="es-ES" b="1" dirty="0" smtClean="0"/>
              <a:t>2.	</a:t>
            </a:r>
          </a:p>
          <a:p>
            <a:pPr marL="0" indent="0">
              <a:spcBef>
                <a:spcPts val="1800"/>
              </a:spcBef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s-ES" b="1" dirty="0" smtClean="0"/>
              <a:t>		3.	</a:t>
            </a:r>
            <a:r>
              <a:rPr lang="es-ES" i="1" dirty="0" smtClean="0">
                <a:solidFill>
                  <a:srgbClr val="FF0000"/>
                </a:solidFill>
              </a:rPr>
              <a:t>m</a:t>
            </a:r>
            <a:r>
              <a:rPr lang="es-ES" dirty="0" smtClean="0">
                <a:solidFill>
                  <a:srgbClr val="FF0000"/>
                </a:solidFill>
              </a:rPr>
              <a:t> = </a:t>
            </a:r>
            <a:r>
              <a:rPr lang="es-E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s-ES" dirty="0" smtClean="0">
                <a:solidFill>
                  <a:srgbClr val="FF0000"/>
                </a:solidFill>
              </a:rPr>
              <a:t>2, 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-</a:t>
            </a:r>
            <a:r>
              <a:rPr lang="es-ES" dirty="0" err="1" smtClean="0">
                <a:solidFill>
                  <a:srgbClr val="FF0000"/>
                </a:solidFill>
              </a:rPr>
              <a:t>intercept</a:t>
            </a:r>
            <a:r>
              <a:rPr lang="es-ES" dirty="0" smtClean="0">
                <a:solidFill>
                  <a:srgbClr val="FF0000"/>
                </a:solidFill>
              </a:rPr>
              <a:t> = (0, 7) </a:t>
            </a:r>
          </a:p>
          <a:p>
            <a:pPr marL="0" indent="0"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dirty="0" smtClean="0"/>
              <a:t>		4.	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= 3, slope is 0 </a:t>
            </a:r>
          </a:p>
          <a:p>
            <a:pPr marL="0" indent="0"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dirty="0" smtClean="0"/>
              <a:t>		5.	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00"/>
                </a:solidFill>
              </a:rPr>
              <a:t>1, slope is undefined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4648200" y="11430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3" imgW="1714320" imgH="838080" progId="Equation.DSMT4">
                  <p:embed/>
                </p:oleObj>
              </mc:Choice>
              <mc:Fallback>
                <p:oleObj name="Equation" r:id="rId3" imgW="17143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143000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sampl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12128" y="1905000"/>
            <a:ext cx="2595563" cy="25765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Meaning of Slope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Slope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Let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 be two points on a line. The </a:t>
            </a:r>
            <a:r>
              <a:rPr lang="en-US" b="1" dirty="0" smtClean="0">
                <a:solidFill>
                  <a:srgbClr val="C00000"/>
                </a:solidFill>
              </a:rPr>
              <a:t>slope</a:t>
            </a:r>
            <a:r>
              <a:rPr lang="en-US" dirty="0" smtClean="0">
                <a:solidFill>
                  <a:srgbClr val="000000"/>
                </a:solidFill>
              </a:rPr>
              <a:t> can be calculated as follows: 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Note:</a:t>
            </a:r>
            <a:r>
              <a:rPr lang="en-US" dirty="0" smtClean="0">
                <a:solidFill>
                  <a:srgbClr val="000000"/>
                </a:solidFill>
              </a:rPr>
              <a:t> The letter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is standard notation for representing the slope of a line.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717800" y="2789904"/>
          <a:ext cx="370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3708360" imgH="927000" progId="Equation.DSMT4">
                  <p:embed/>
                </p:oleObj>
              </mc:Choice>
              <mc:Fallback>
                <p:oleObj name="Equation" r:id="rId3" imgW="370836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2789904"/>
                        <a:ext cx="370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Slope of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 smtClean="0"/>
              <a:t>Find the slope of the line that contains the points     </a:t>
            </a:r>
            <a:r>
              <a:rPr lang="en-US" dirty="0" smtClean="0">
                <a:solidFill>
                  <a:srgbClr val="0000FF"/>
                </a:solidFill>
              </a:rPr>
              <a:t>(−1, 2)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(3, 5)</a:t>
            </a:r>
            <a:r>
              <a:rPr lang="en-US" dirty="0" smtClean="0"/>
              <a:t>, and then graph the line.</a:t>
            </a:r>
          </a:p>
          <a:p>
            <a:pPr marL="0" indent="0">
              <a:buNone/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47688" y="2878137"/>
          <a:ext cx="41275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4127400" imgH="1549080" progId="Equation.DSMT4">
                  <p:embed/>
                </p:oleObj>
              </mc:Choice>
              <mc:Fallback>
                <p:oleObj name="Equation" r:id="rId3" imgW="4127400" imgH="1549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878137"/>
                        <a:ext cx="41275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105400" y="2652252"/>
          <a:ext cx="2768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2768400" imgH="927000" progId="Equation.DSMT4">
                  <p:embed/>
                </p:oleObj>
              </mc:Choice>
              <mc:Fallback>
                <p:oleObj name="Equation" r:id="rId5" imgW="27684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652252"/>
                        <a:ext cx="2768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585156" y="3687096"/>
          <a:ext cx="1460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1460160" imgH="952200" progId="Equation.DSMT4">
                  <p:embed/>
                </p:oleObj>
              </mc:Choice>
              <mc:Fallback>
                <p:oleObj name="Equation" r:id="rId7" imgW="146016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5156" y="3687096"/>
                        <a:ext cx="1460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597444" y="473914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444" y="4739148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Slope of a Line (cont.)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54038" y="1422400"/>
          <a:ext cx="44958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4495680" imgH="1549080" progId="Equation.DSMT4">
                  <p:embed/>
                </p:oleObj>
              </mc:Choice>
              <mc:Fallback>
                <p:oleObj name="Equation" r:id="rId3" imgW="449568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1422400"/>
                        <a:ext cx="44958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181600" y="1204452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2781000" imgH="927000" progId="Equation.DSMT4">
                  <p:embed/>
                </p:oleObj>
              </mc:Choice>
              <mc:Fallback>
                <p:oleObj name="Equation" r:id="rId5" imgW="27810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204452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690852" y="2271252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7" imgW="1218960" imgH="838080" progId="Equation.DSMT4">
                  <p:embed/>
                </p:oleObj>
              </mc:Choice>
              <mc:Fallback>
                <p:oleObj name="Equation" r:id="rId7" imgW="1218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852" y="2271252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690852" y="3244644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852" y="3244644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6690852" y="4220496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0852" y="4220496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Slope of a Line (cont.)</a:t>
            </a:r>
            <a:endParaRPr lang="en-US" dirty="0"/>
          </a:p>
        </p:txBody>
      </p:sp>
      <p:pic>
        <p:nvPicPr>
          <p:cNvPr id="4" name="Picture 3" descr="samp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1409700"/>
            <a:ext cx="3783330" cy="37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Slope of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 smtClean="0"/>
              <a:t>Find the slope of the line that contains the points </a:t>
            </a:r>
            <a:r>
              <a:rPr lang="en-US" dirty="0" smtClean="0">
                <a:solidFill>
                  <a:srgbClr val="0000FF"/>
                </a:solidFill>
              </a:rPr>
              <a:t>(1, 3)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(5, 1)</a:t>
            </a:r>
            <a:r>
              <a:rPr lang="en-US" dirty="0" smtClean="0"/>
              <a:t>, and then graph the line.</a:t>
            </a:r>
          </a:p>
          <a:p>
            <a:pPr marL="0" indent="0">
              <a:buNone/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47688" y="2929398"/>
          <a:ext cx="41275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4127400" imgH="1549080" progId="Equation.DSMT4">
                  <p:embed/>
                </p:oleObj>
              </mc:Choice>
              <mc:Fallback>
                <p:oleObj name="Equation" r:id="rId3" imgW="412740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929398"/>
                        <a:ext cx="41275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105400" y="2713704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2450880" imgH="838080" progId="Equation.DSMT4">
                  <p:embed/>
                </p:oleObj>
              </mc:Choice>
              <mc:Fallback>
                <p:oleObj name="Equation" r:id="rId5" imgW="2450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713704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536404" y="3642852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6404" y="3642852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538452" y="4572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774360" imgH="838080" progId="Equation.DSMT4">
                  <p:embed/>
                </p:oleObj>
              </mc:Choice>
              <mc:Fallback>
                <p:oleObj name="Equation" r:id="rId9" imgW="774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452" y="4572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Slope of a Line (cont.)</a:t>
            </a:r>
            <a:endParaRPr lang="en-US" dirty="0"/>
          </a:p>
        </p:txBody>
      </p:sp>
      <p:pic>
        <p:nvPicPr>
          <p:cNvPr id="4" name="Picture 3" descr="samp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41270" y="1371600"/>
            <a:ext cx="3783330" cy="37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the Slope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Lines with </a:t>
            </a:r>
            <a:r>
              <a:rPr lang="en-US" b="1" dirty="0" smtClean="0">
                <a:solidFill>
                  <a:srgbClr val="C00000"/>
                </a:solidFill>
              </a:rPr>
              <a:t>positive slope go up </a:t>
            </a:r>
            <a:r>
              <a:rPr lang="en-US" dirty="0" smtClean="0">
                <a:solidFill>
                  <a:srgbClr val="000000"/>
                </a:solidFill>
              </a:rPr>
              <a:t>as we move along the line from left to right.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Lines with </a:t>
            </a:r>
            <a:r>
              <a:rPr lang="en-US" b="1" dirty="0" smtClean="0">
                <a:solidFill>
                  <a:srgbClr val="C00000"/>
                </a:solidFill>
              </a:rPr>
              <a:t>negative slope go down </a:t>
            </a:r>
            <a:r>
              <a:rPr lang="en-US" dirty="0" smtClean="0">
                <a:solidFill>
                  <a:srgbClr val="000000"/>
                </a:solidFill>
              </a:rPr>
              <a:t>as we move along the line from left to right.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747</Words>
  <Application>Microsoft Office PowerPoint</Application>
  <PresentationFormat>On-screen Show (4:3)</PresentationFormat>
  <Paragraphs>85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Symbol</vt:lpstr>
      <vt:lpstr>Calibri</vt:lpstr>
      <vt:lpstr>Courier New</vt:lpstr>
      <vt:lpstr>Arial</vt:lpstr>
      <vt:lpstr>Office Theme</vt:lpstr>
      <vt:lpstr>Equation</vt:lpstr>
      <vt:lpstr>Section 2.2</vt:lpstr>
      <vt:lpstr>Objectives</vt:lpstr>
      <vt:lpstr>The Meaning of Slope</vt:lpstr>
      <vt:lpstr>Example 1: Finding the Slope of a Line</vt:lpstr>
      <vt:lpstr>Example 1: Finding the Slope of a Line (cont.)</vt:lpstr>
      <vt:lpstr>Example 1: Finding the Slope of a Line (cont.)</vt:lpstr>
      <vt:lpstr>Example 2: Finding the Slope of a Line</vt:lpstr>
      <vt:lpstr>Example 2: Finding the Slope of a Line (cont.)</vt:lpstr>
      <vt:lpstr>Calculating the Slope </vt:lpstr>
      <vt:lpstr>Slopes of Horizontal and Vertical Lines</vt:lpstr>
      <vt:lpstr>Example 3: Slopes of Horizontal and Vertical Lines</vt:lpstr>
      <vt:lpstr>Example 3: Slopes of Horizontal and Vertical Lines (cont.)</vt:lpstr>
      <vt:lpstr>Slope-Intercept Form: y = mx + b</vt:lpstr>
      <vt:lpstr>Slope-Intercept Form: y = mx + b</vt:lpstr>
      <vt:lpstr>Slope-Intercept Form: y = mx + b</vt:lpstr>
      <vt:lpstr>Example 4: Using the Form y = mx + b</vt:lpstr>
      <vt:lpstr>Example 4: Using the Form y = mx + b (cont.)</vt:lpstr>
      <vt:lpstr>Example 4: Using the Form y = mx + b (cont.)</vt:lpstr>
      <vt:lpstr>Example 4: Using the Form y = mx + b (cont.)</vt:lpstr>
      <vt:lpstr>Example 4: Using the Form y = mx + b (cont.)</vt:lpstr>
      <vt:lpstr>Example 4: Using the Form y = mx + b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2017-07-31T12:25:23Z</dcterms:modified>
</cp:coreProperties>
</file>