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4"/>
  </p:notesMasterIdLst>
  <p:handoutMasterIdLst>
    <p:handoutMasterId r:id="rId25"/>
  </p:handout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Lst>
  <p:sldSz cx="9144000" cy="6858000" type="screen4x3"/>
  <p:notesSz cx="6858000" cy="9144000"/>
  <p:embeddedFontLst>
    <p:embeddedFont>
      <p:font typeface="Calibri" panose="020F0502020204030204" pitchFamily="34" charset="0"/>
      <p:regular r:id="rId26"/>
      <p:bold r:id="rId27"/>
      <p:italic r:id="rId28"/>
      <p:boldItalic r:id="rId2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FFFFCC"/>
    <a:srgbClr val="FF00FF"/>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1.fntdata"/><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handoutMaster" Target="handoutMasters/handoutMaster1.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4.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3.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2.fntdata"/><Relationship Id="rId30" Type="http://schemas.openxmlformats.org/officeDocument/2006/relationships/presProps" Target="presProps.xml"/><Relationship Id="rId8" Type="http://schemas.openxmlformats.org/officeDocument/2006/relationships/slide" Target="slides/slide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7.wmf"/><Relationship Id="rId2" Type="http://schemas.openxmlformats.org/officeDocument/2006/relationships/image" Target="../media/image26.wmf"/><Relationship Id="rId1" Type="http://schemas.openxmlformats.org/officeDocument/2006/relationships/image" Target="../media/image25.wmf"/><Relationship Id="rId6" Type="http://schemas.openxmlformats.org/officeDocument/2006/relationships/image" Target="../media/image30.wmf"/><Relationship Id="rId5" Type="http://schemas.openxmlformats.org/officeDocument/2006/relationships/image" Target="../media/image29.wmf"/><Relationship Id="rId4"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image" Target="../media/image33.wmf"/><Relationship Id="rId7" Type="http://schemas.openxmlformats.org/officeDocument/2006/relationships/image" Target="../media/image37.wmf"/><Relationship Id="rId2" Type="http://schemas.openxmlformats.org/officeDocument/2006/relationships/image" Target="../media/image32.wmf"/><Relationship Id="rId1" Type="http://schemas.openxmlformats.org/officeDocument/2006/relationships/image" Target="../media/image31.wmf"/><Relationship Id="rId6" Type="http://schemas.openxmlformats.org/officeDocument/2006/relationships/image" Target="../media/image36.wmf"/><Relationship Id="rId5" Type="http://schemas.openxmlformats.org/officeDocument/2006/relationships/image" Target="../media/image35.wmf"/><Relationship Id="rId4" Type="http://schemas.openxmlformats.org/officeDocument/2006/relationships/image" Target="../media/image34.wmf"/><Relationship Id="rId9"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2.wmf"/><Relationship Id="rId2" Type="http://schemas.openxmlformats.org/officeDocument/2006/relationships/image" Target="../media/image41.wmf"/><Relationship Id="rId1" Type="http://schemas.openxmlformats.org/officeDocument/2006/relationships/image" Target="../media/image40.wmf"/><Relationship Id="rId4" Type="http://schemas.openxmlformats.org/officeDocument/2006/relationships/image" Target="../media/image43.wmf"/></Relationships>
</file>

<file path=ppt/drawings/_rels/vmlDrawing13.vml.rels><?xml version="1.0" encoding="UTF-8" standalone="yes"?>
<Relationships xmlns="http://schemas.openxmlformats.org/package/2006/relationships"><Relationship Id="rId8" Type="http://schemas.openxmlformats.org/officeDocument/2006/relationships/image" Target="../media/image51.wmf"/><Relationship Id="rId3" Type="http://schemas.openxmlformats.org/officeDocument/2006/relationships/image" Target="../media/image46.wmf"/><Relationship Id="rId7" Type="http://schemas.openxmlformats.org/officeDocument/2006/relationships/image" Target="../media/image50.wmf"/><Relationship Id="rId2" Type="http://schemas.openxmlformats.org/officeDocument/2006/relationships/image" Target="../media/image45.wmf"/><Relationship Id="rId1" Type="http://schemas.openxmlformats.org/officeDocument/2006/relationships/image" Target="../media/image44.wmf"/><Relationship Id="rId6" Type="http://schemas.openxmlformats.org/officeDocument/2006/relationships/image" Target="../media/image49.wmf"/><Relationship Id="rId11" Type="http://schemas.openxmlformats.org/officeDocument/2006/relationships/image" Target="../media/image54.wmf"/><Relationship Id="rId5" Type="http://schemas.openxmlformats.org/officeDocument/2006/relationships/image" Target="../media/image48.wmf"/><Relationship Id="rId10" Type="http://schemas.openxmlformats.org/officeDocument/2006/relationships/image" Target="../media/image53.wmf"/><Relationship Id="rId4" Type="http://schemas.openxmlformats.org/officeDocument/2006/relationships/image" Target="../media/image47.wmf"/><Relationship Id="rId9" Type="http://schemas.openxmlformats.org/officeDocument/2006/relationships/image" Target="../media/image5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58.wmf"/><Relationship Id="rId2" Type="http://schemas.openxmlformats.org/officeDocument/2006/relationships/image" Target="../media/image57.wmf"/><Relationship Id="rId1" Type="http://schemas.openxmlformats.org/officeDocument/2006/relationships/image" Target="../media/image56.wmf"/><Relationship Id="rId4" Type="http://schemas.openxmlformats.org/officeDocument/2006/relationships/image" Target="../media/image59.wmf"/></Relationships>
</file>

<file path=ppt/drawings/_rels/vmlDrawing15.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wmf"/><Relationship Id="rId1" Type="http://schemas.openxmlformats.org/officeDocument/2006/relationships/image" Target="../media/image60.wmf"/><Relationship Id="rId6" Type="http://schemas.openxmlformats.org/officeDocument/2006/relationships/image" Target="../media/image65.wmf"/><Relationship Id="rId5" Type="http://schemas.openxmlformats.org/officeDocument/2006/relationships/image" Target="../media/image64.wmf"/><Relationship Id="rId4" Type="http://schemas.openxmlformats.org/officeDocument/2006/relationships/image" Target="../media/image63.wmf"/></Relationships>
</file>

<file path=ppt/drawings/_rels/vmlDrawing16.vml.rels><?xml version="1.0" encoding="UTF-8" standalone="yes"?>
<Relationships xmlns="http://schemas.openxmlformats.org/package/2006/relationships"><Relationship Id="rId2" Type="http://schemas.openxmlformats.org/officeDocument/2006/relationships/image" Target="../media/image70.wmf"/><Relationship Id="rId1" Type="http://schemas.openxmlformats.org/officeDocument/2006/relationships/image" Target="../media/image69.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7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image" Target="../media/image7.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image" Target="../media/image14.wmf"/><Relationship Id="rId1" Type="http://schemas.openxmlformats.org/officeDocument/2006/relationships/image" Target="../media/image13.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22.wmf"/><Relationship Id="rId1" Type="http://schemas.openxmlformats.org/officeDocument/2006/relationships/image" Target="../media/image21.wmf"/><Relationship Id="rId4" Type="http://schemas.openxmlformats.org/officeDocument/2006/relationships/image" Target="../media/image24.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7/31/2017</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1997221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9BB7AC2-893B-4640-8F1F-B8D7074DB662}" type="datetimeFigureOut">
              <a:rPr lang="en-US" smtClean="0"/>
              <a:pPr/>
              <a:t>7/31/2017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C976136-0E81-4B6C-8BE0-8EC65B014B8D}" type="slidenum">
              <a:rPr lang="en-US" smtClean="0"/>
              <a:pPr/>
              <a:t>‹#›</a:t>
            </a:fld>
            <a:endParaRPr lang="en-US" dirty="0"/>
          </a:p>
        </p:txBody>
      </p:sp>
    </p:spTree>
    <p:extLst>
      <p:ext uri="{BB962C8B-B14F-4D97-AF65-F5344CB8AC3E}">
        <p14:creationId xmlns:p14="http://schemas.microsoft.com/office/powerpoint/2010/main" val="3538677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10.xml.rels><?xml version="1.0" encoding="UTF-8" standalone="yes"?>
<Relationships xmlns="http://schemas.openxmlformats.org/package/2006/relationships"><Relationship Id="rId8" Type="http://schemas.openxmlformats.org/officeDocument/2006/relationships/image" Target="../media/image23.wmf"/><Relationship Id="rId3" Type="http://schemas.openxmlformats.org/officeDocument/2006/relationships/oleObject" Target="../embeddings/oleObject17.bin"/><Relationship Id="rId7"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2.wmf"/><Relationship Id="rId5" Type="http://schemas.openxmlformats.org/officeDocument/2006/relationships/oleObject" Target="../embeddings/oleObject18.bin"/><Relationship Id="rId10" Type="http://schemas.openxmlformats.org/officeDocument/2006/relationships/image" Target="../media/image24.wmf"/><Relationship Id="rId4" Type="http://schemas.openxmlformats.org/officeDocument/2006/relationships/image" Target="../media/image21.wmf"/><Relationship Id="rId9" Type="http://schemas.openxmlformats.org/officeDocument/2006/relationships/oleObject" Target="../embeddings/oleObject20.bin"/></Relationships>
</file>

<file path=ppt/slides/_rels/slide11.xml.rels><?xml version="1.0" encoding="UTF-8" standalone="yes"?>
<Relationships xmlns="http://schemas.openxmlformats.org/package/2006/relationships"><Relationship Id="rId8" Type="http://schemas.openxmlformats.org/officeDocument/2006/relationships/image" Target="../media/image27.wmf"/><Relationship Id="rId13" Type="http://schemas.openxmlformats.org/officeDocument/2006/relationships/oleObject" Target="../embeddings/oleObject26.bin"/><Relationship Id="rId3" Type="http://schemas.openxmlformats.org/officeDocument/2006/relationships/oleObject" Target="../embeddings/oleObject21.bin"/><Relationship Id="rId7" Type="http://schemas.openxmlformats.org/officeDocument/2006/relationships/oleObject" Target="../embeddings/oleObject23.bin"/><Relationship Id="rId12" Type="http://schemas.openxmlformats.org/officeDocument/2006/relationships/image" Target="../media/image29.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6.wmf"/><Relationship Id="rId11" Type="http://schemas.openxmlformats.org/officeDocument/2006/relationships/oleObject" Target="../embeddings/oleObject25.bin"/><Relationship Id="rId5" Type="http://schemas.openxmlformats.org/officeDocument/2006/relationships/oleObject" Target="../embeddings/oleObject22.bin"/><Relationship Id="rId10" Type="http://schemas.openxmlformats.org/officeDocument/2006/relationships/image" Target="../media/image28.wmf"/><Relationship Id="rId4" Type="http://schemas.openxmlformats.org/officeDocument/2006/relationships/image" Target="../media/image25.wmf"/><Relationship Id="rId9" Type="http://schemas.openxmlformats.org/officeDocument/2006/relationships/oleObject" Target="../embeddings/oleObject24.bin"/><Relationship Id="rId14" Type="http://schemas.openxmlformats.org/officeDocument/2006/relationships/image" Target="../media/image30.wmf"/></Relationships>
</file>

<file path=ppt/slides/_rels/slide12.xml.rels><?xml version="1.0" encoding="UTF-8" standalone="yes"?>
<Relationships xmlns="http://schemas.openxmlformats.org/package/2006/relationships"><Relationship Id="rId8" Type="http://schemas.openxmlformats.org/officeDocument/2006/relationships/image" Target="../media/image33.wmf"/><Relationship Id="rId13" Type="http://schemas.openxmlformats.org/officeDocument/2006/relationships/oleObject" Target="../embeddings/oleObject32.bin"/><Relationship Id="rId18" Type="http://schemas.openxmlformats.org/officeDocument/2006/relationships/image" Target="../media/image38.wmf"/><Relationship Id="rId3" Type="http://schemas.openxmlformats.org/officeDocument/2006/relationships/oleObject" Target="../embeddings/oleObject27.bin"/><Relationship Id="rId7" Type="http://schemas.openxmlformats.org/officeDocument/2006/relationships/oleObject" Target="../embeddings/oleObject29.bin"/><Relationship Id="rId12" Type="http://schemas.openxmlformats.org/officeDocument/2006/relationships/image" Target="../media/image35.wmf"/><Relationship Id="rId17" Type="http://schemas.openxmlformats.org/officeDocument/2006/relationships/oleObject" Target="../embeddings/oleObject34.bin"/><Relationship Id="rId2" Type="http://schemas.openxmlformats.org/officeDocument/2006/relationships/slideLayout" Target="../slideLayouts/slideLayout2.xml"/><Relationship Id="rId16" Type="http://schemas.openxmlformats.org/officeDocument/2006/relationships/image" Target="../media/image37.wmf"/><Relationship Id="rId20" Type="http://schemas.openxmlformats.org/officeDocument/2006/relationships/image" Target="../media/image39.wmf"/><Relationship Id="rId1" Type="http://schemas.openxmlformats.org/officeDocument/2006/relationships/vmlDrawing" Target="../drawings/vmlDrawing11.vml"/><Relationship Id="rId6" Type="http://schemas.openxmlformats.org/officeDocument/2006/relationships/image" Target="../media/image32.wmf"/><Relationship Id="rId11" Type="http://schemas.openxmlformats.org/officeDocument/2006/relationships/oleObject" Target="../embeddings/oleObject31.bin"/><Relationship Id="rId5" Type="http://schemas.openxmlformats.org/officeDocument/2006/relationships/oleObject" Target="../embeddings/oleObject28.bin"/><Relationship Id="rId15" Type="http://schemas.openxmlformats.org/officeDocument/2006/relationships/oleObject" Target="../embeddings/oleObject33.bin"/><Relationship Id="rId10" Type="http://schemas.openxmlformats.org/officeDocument/2006/relationships/image" Target="../media/image34.wmf"/><Relationship Id="rId19" Type="http://schemas.openxmlformats.org/officeDocument/2006/relationships/oleObject" Target="../embeddings/oleObject35.bin"/><Relationship Id="rId4" Type="http://schemas.openxmlformats.org/officeDocument/2006/relationships/image" Target="../media/image31.wmf"/><Relationship Id="rId9" Type="http://schemas.openxmlformats.org/officeDocument/2006/relationships/oleObject" Target="../embeddings/oleObject30.bin"/><Relationship Id="rId14" Type="http://schemas.openxmlformats.org/officeDocument/2006/relationships/image" Target="../media/image36.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42.wmf"/><Relationship Id="rId3" Type="http://schemas.openxmlformats.org/officeDocument/2006/relationships/oleObject" Target="../embeddings/oleObject36.bin"/><Relationship Id="rId7"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1.wmf"/><Relationship Id="rId5" Type="http://schemas.openxmlformats.org/officeDocument/2006/relationships/oleObject" Target="../embeddings/oleObject37.bin"/><Relationship Id="rId10" Type="http://schemas.openxmlformats.org/officeDocument/2006/relationships/image" Target="../media/image43.wmf"/><Relationship Id="rId4" Type="http://schemas.openxmlformats.org/officeDocument/2006/relationships/image" Target="../media/image40.wmf"/><Relationship Id="rId9" Type="http://schemas.openxmlformats.org/officeDocument/2006/relationships/oleObject" Target="../embeddings/oleObject39.bin"/></Relationships>
</file>

<file path=ppt/slides/_rels/slide15.xml.rels><?xml version="1.0" encoding="UTF-8" standalone="yes"?>
<Relationships xmlns="http://schemas.openxmlformats.org/package/2006/relationships"><Relationship Id="rId8" Type="http://schemas.openxmlformats.org/officeDocument/2006/relationships/image" Target="../media/image46.wmf"/><Relationship Id="rId13" Type="http://schemas.openxmlformats.org/officeDocument/2006/relationships/oleObject" Target="../embeddings/oleObject45.bin"/><Relationship Id="rId18" Type="http://schemas.openxmlformats.org/officeDocument/2006/relationships/image" Target="../media/image51.wmf"/><Relationship Id="rId3" Type="http://schemas.openxmlformats.org/officeDocument/2006/relationships/oleObject" Target="../embeddings/oleObject40.bin"/><Relationship Id="rId21" Type="http://schemas.openxmlformats.org/officeDocument/2006/relationships/oleObject" Target="../embeddings/oleObject49.bin"/><Relationship Id="rId7" Type="http://schemas.openxmlformats.org/officeDocument/2006/relationships/oleObject" Target="../embeddings/oleObject42.bin"/><Relationship Id="rId12" Type="http://schemas.openxmlformats.org/officeDocument/2006/relationships/image" Target="../media/image48.wmf"/><Relationship Id="rId17" Type="http://schemas.openxmlformats.org/officeDocument/2006/relationships/oleObject" Target="../embeddings/oleObject47.bin"/><Relationship Id="rId2" Type="http://schemas.openxmlformats.org/officeDocument/2006/relationships/slideLayout" Target="../slideLayouts/slideLayout2.xml"/><Relationship Id="rId16" Type="http://schemas.openxmlformats.org/officeDocument/2006/relationships/image" Target="../media/image50.wmf"/><Relationship Id="rId20" Type="http://schemas.openxmlformats.org/officeDocument/2006/relationships/image" Target="../media/image52.wmf"/><Relationship Id="rId1" Type="http://schemas.openxmlformats.org/officeDocument/2006/relationships/vmlDrawing" Target="../drawings/vmlDrawing13.vml"/><Relationship Id="rId6" Type="http://schemas.openxmlformats.org/officeDocument/2006/relationships/image" Target="../media/image45.wmf"/><Relationship Id="rId11" Type="http://schemas.openxmlformats.org/officeDocument/2006/relationships/oleObject" Target="../embeddings/oleObject44.bin"/><Relationship Id="rId24" Type="http://schemas.openxmlformats.org/officeDocument/2006/relationships/image" Target="../media/image54.wmf"/><Relationship Id="rId5" Type="http://schemas.openxmlformats.org/officeDocument/2006/relationships/oleObject" Target="../embeddings/oleObject41.bin"/><Relationship Id="rId15" Type="http://schemas.openxmlformats.org/officeDocument/2006/relationships/oleObject" Target="../embeddings/oleObject46.bin"/><Relationship Id="rId23" Type="http://schemas.openxmlformats.org/officeDocument/2006/relationships/oleObject" Target="../embeddings/oleObject50.bin"/><Relationship Id="rId10" Type="http://schemas.openxmlformats.org/officeDocument/2006/relationships/image" Target="../media/image47.wmf"/><Relationship Id="rId19" Type="http://schemas.openxmlformats.org/officeDocument/2006/relationships/oleObject" Target="../embeddings/oleObject48.bin"/><Relationship Id="rId4" Type="http://schemas.openxmlformats.org/officeDocument/2006/relationships/image" Target="../media/image44.wmf"/><Relationship Id="rId9" Type="http://schemas.openxmlformats.org/officeDocument/2006/relationships/oleObject" Target="../embeddings/oleObject43.bin"/><Relationship Id="rId14" Type="http://schemas.openxmlformats.org/officeDocument/2006/relationships/image" Target="../media/image49.wmf"/><Relationship Id="rId22" Type="http://schemas.openxmlformats.org/officeDocument/2006/relationships/image" Target="../media/image53.wmf"/></Relationships>
</file>

<file path=ppt/slides/_rels/slide16.xml.rels><?xml version="1.0" encoding="UTF-8" standalone="yes"?>
<Relationships xmlns="http://schemas.openxmlformats.org/package/2006/relationships"><Relationship Id="rId2" Type="http://schemas.openxmlformats.org/officeDocument/2006/relationships/image" Target="../media/image55.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58.wmf"/><Relationship Id="rId3" Type="http://schemas.openxmlformats.org/officeDocument/2006/relationships/oleObject" Target="../embeddings/oleObject51.bin"/><Relationship Id="rId7" Type="http://schemas.openxmlformats.org/officeDocument/2006/relationships/oleObject" Target="../embeddings/oleObject53.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7.wmf"/><Relationship Id="rId5" Type="http://schemas.openxmlformats.org/officeDocument/2006/relationships/oleObject" Target="../embeddings/oleObject52.bin"/><Relationship Id="rId10" Type="http://schemas.openxmlformats.org/officeDocument/2006/relationships/image" Target="../media/image59.wmf"/><Relationship Id="rId4" Type="http://schemas.openxmlformats.org/officeDocument/2006/relationships/image" Target="../media/image56.wmf"/><Relationship Id="rId9" Type="http://schemas.openxmlformats.org/officeDocument/2006/relationships/oleObject" Target="../embeddings/oleObject54.bin"/></Relationships>
</file>

<file path=ppt/slides/_rels/slide18.xml.rels><?xml version="1.0" encoding="UTF-8" standalone="yes"?>
<Relationships xmlns="http://schemas.openxmlformats.org/package/2006/relationships"><Relationship Id="rId8" Type="http://schemas.openxmlformats.org/officeDocument/2006/relationships/oleObject" Target="../embeddings/oleObject57.bin"/><Relationship Id="rId13" Type="http://schemas.openxmlformats.org/officeDocument/2006/relationships/image" Target="../media/image64.wmf"/><Relationship Id="rId18" Type="http://schemas.openxmlformats.org/officeDocument/2006/relationships/oleObject" Target="../embeddings/oleObject62.bin"/><Relationship Id="rId3" Type="http://schemas.openxmlformats.org/officeDocument/2006/relationships/image" Target="../media/image68.png"/><Relationship Id="rId7" Type="http://schemas.openxmlformats.org/officeDocument/2006/relationships/image" Target="../media/image61.wmf"/><Relationship Id="rId12" Type="http://schemas.openxmlformats.org/officeDocument/2006/relationships/oleObject" Target="../embeddings/oleObject59.bin"/><Relationship Id="rId17" Type="http://schemas.openxmlformats.org/officeDocument/2006/relationships/image" Target="../media/image66.wmf"/><Relationship Id="rId2" Type="http://schemas.openxmlformats.org/officeDocument/2006/relationships/slideLayout" Target="../slideLayouts/slideLayout2.xml"/><Relationship Id="rId16" Type="http://schemas.openxmlformats.org/officeDocument/2006/relationships/oleObject" Target="../embeddings/oleObject61.bin"/><Relationship Id="rId1" Type="http://schemas.openxmlformats.org/officeDocument/2006/relationships/vmlDrawing" Target="../drawings/vmlDrawing15.vml"/><Relationship Id="rId6" Type="http://schemas.openxmlformats.org/officeDocument/2006/relationships/oleObject" Target="../embeddings/oleObject56.bin"/><Relationship Id="rId11" Type="http://schemas.openxmlformats.org/officeDocument/2006/relationships/image" Target="../media/image63.wmf"/><Relationship Id="rId5" Type="http://schemas.openxmlformats.org/officeDocument/2006/relationships/image" Target="../media/image60.wmf"/><Relationship Id="rId15" Type="http://schemas.openxmlformats.org/officeDocument/2006/relationships/image" Target="../media/image65.wmf"/><Relationship Id="rId10" Type="http://schemas.openxmlformats.org/officeDocument/2006/relationships/oleObject" Target="../embeddings/oleObject58.bin"/><Relationship Id="rId19" Type="http://schemas.openxmlformats.org/officeDocument/2006/relationships/image" Target="../media/image67.wmf"/><Relationship Id="rId4" Type="http://schemas.openxmlformats.org/officeDocument/2006/relationships/oleObject" Target="../embeddings/oleObject55.bin"/><Relationship Id="rId9" Type="http://schemas.openxmlformats.org/officeDocument/2006/relationships/image" Target="../media/image62.wmf"/><Relationship Id="rId14" Type="http://schemas.openxmlformats.org/officeDocument/2006/relationships/oleObject" Target="../embeddings/oleObject60.bin"/></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63.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70.wmf"/><Relationship Id="rId5" Type="http://schemas.openxmlformats.org/officeDocument/2006/relationships/oleObject" Target="../embeddings/oleObject64.bin"/><Relationship Id="rId4" Type="http://schemas.openxmlformats.org/officeDocument/2006/relationships/image" Target="../media/image69.wmf"/></Relationships>
</file>

<file path=ppt/slides/_rels/slide2.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71.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wmf"/></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8.wmf"/><Relationship Id="rId5" Type="http://schemas.openxmlformats.org/officeDocument/2006/relationships/oleObject" Target="../embeddings/oleObject6.bin"/><Relationship Id="rId4" Type="http://schemas.openxmlformats.org/officeDocument/2006/relationships/image" Target="../media/image7.wmf"/></Relationships>
</file>

<file path=ppt/slides/_rels/slide6.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5" Type="http://schemas.openxmlformats.org/officeDocument/2006/relationships/oleObject" Target="../embeddings/oleObject8.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0.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13.bin"/><Relationship Id="rId3" Type="http://schemas.openxmlformats.org/officeDocument/2006/relationships/oleObject" Target="../embeddings/oleObject11.bin"/><Relationship Id="rId7" Type="http://schemas.openxmlformats.org/officeDocument/2006/relationships/image" Target="../media/image14.wmf"/><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oleObject" Target="../embeddings/oleObject12.bin"/><Relationship Id="rId5" Type="http://schemas.openxmlformats.org/officeDocument/2006/relationships/image" Target="../media/image16.png"/><Relationship Id="rId4" Type="http://schemas.openxmlformats.org/officeDocument/2006/relationships/image" Target="../media/image13.wmf"/><Relationship Id="rId9" Type="http://schemas.openxmlformats.org/officeDocument/2006/relationships/image" Target="../media/image15.wmf"/></Relationships>
</file>

<file path=ppt/slides/_rels/slide8.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slideLayout" Target="../slideLayouts/slideLayout2.xml"/><Relationship Id="rId1" Type="http://schemas.openxmlformats.org/officeDocument/2006/relationships/vmlDrawing" Target="../drawings/vmlDrawing7.vml"/><Relationship Id="rId5" Type="http://schemas.openxmlformats.org/officeDocument/2006/relationships/image" Target="../media/image17.wmf"/><Relationship Id="rId4"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0.wmf"/><Relationship Id="rId5" Type="http://schemas.openxmlformats.org/officeDocument/2006/relationships/oleObject" Target="../embeddings/oleObject16.bin"/><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2.3</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Point-Slope Form:</a:t>
            </a:r>
            <a:endParaRPr lang="en-US" b="1" i="1" dirty="0">
              <a:solidFill>
                <a:srgbClr val="1F497D"/>
              </a:solidFill>
            </a:endParaRPr>
          </a:p>
        </p:txBody>
      </p:sp>
      <p:graphicFrame>
        <p:nvGraphicFramePr>
          <p:cNvPr id="19458" name="Object 4"/>
          <p:cNvGraphicFramePr>
            <a:graphicFrameLocks noChangeAspect="1"/>
          </p:cNvGraphicFramePr>
          <p:nvPr/>
        </p:nvGraphicFramePr>
        <p:xfrm>
          <a:off x="3416300" y="4114800"/>
          <a:ext cx="2540000" cy="495300"/>
        </p:xfrm>
        <a:graphic>
          <a:graphicData uri="http://schemas.openxmlformats.org/presentationml/2006/ole">
            <mc:AlternateContent xmlns:mc="http://schemas.openxmlformats.org/markup-compatibility/2006">
              <mc:Choice xmlns:v="urn:schemas-microsoft-com:vml" Requires="v">
                <p:oleObj spid="_x0000_s19461" name="Equation" r:id="rId3" imgW="2539800" imgH="495000" progId="Equation.DSMT4">
                  <p:embed/>
                </p:oleObj>
              </mc:Choice>
              <mc:Fallback>
                <p:oleObj name="Equation" r:id="rId3" imgW="2539800" imgH="495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16300" y="4114800"/>
                        <a:ext cx="25400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Title 1"/>
          <p:cNvSpPr>
            <a:spLocks noGrp="1"/>
          </p:cNvSpPr>
          <p:nvPr>
            <p:ph type="title"/>
          </p:nvPr>
        </p:nvSpPr>
        <p:spPr/>
        <p:txBody>
          <a:bodyPr>
            <a:normAutofit/>
          </a:bodyPr>
          <a:lstStyle/>
          <a:p>
            <a:r>
              <a:rPr lang="en-US" dirty="0" smtClean="0"/>
              <a:t>Example 3: Using Two Points to Find the Equation of a Line</a:t>
            </a:r>
          </a:p>
        </p:txBody>
      </p:sp>
      <p:sp>
        <p:nvSpPr>
          <p:cNvPr id="8197" name="Content Placeholder 2"/>
          <p:cNvSpPr>
            <a:spLocks noGrp="1"/>
          </p:cNvSpPr>
          <p:nvPr>
            <p:ph idx="1"/>
          </p:nvPr>
        </p:nvSpPr>
        <p:spPr/>
        <p:txBody>
          <a:bodyPr/>
          <a:lstStyle/>
          <a:p>
            <a:pPr marL="1588" indent="-1588">
              <a:buNone/>
            </a:pPr>
            <a:r>
              <a:rPr lang="en-US" dirty="0" smtClean="0"/>
              <a:t>Find the equation of the line containing the two points </a:t>
            </a:r>
            <a:r>
              <a:rPr lang="en-US" dirty="0" smtClean="0">
                <a:solidFill>
                  <a:srgbClr val="0000FF"/>
                </a:solidFill>
              </a:rPr>
              <a:t>(−1, 2) </a:t>
            </a:r>
            <a:r>
              <a:rPr lang="en-US" dirty="0" smtClean="0"/>
              <a:t>and </a:t>
            </a:r>
            <a:r>
              <a:rPr lang="en-US" dirty="0" smtClean="0">
                <a:solidFill>
                  <a:srgbClr val="0000FF"/>
                </a:solidFill>
              </a:rPr>
              <a:t>(4, −2)</a:t>
            </a:r>
            <a:r>
              <a:rPr lang="en-US" dirty="0" smtClean="0"/>
              <a:t>.</a:t>
            </a:r>
          </a:p>
          <a:p>
            <a:pPr marL="1588" indent="-1588">
              <a:buNone/>
            </a:pPr>
            <a:r>
              <a:rPr lang="en-US" b="1" dirty="0" smtClean="0"/>
              <a:t>Solution: </a:t>
            </a:r>
            <a:r>
              <a:rPr lang="en-US" dirty="0" smtClean="0"/>
              <a:t>First, find the slope.</a:t>
            </a:r>
          </a:p>
        </p:txBody>
      </p:sp>
      <p:graphicFrame>
        <p:nvGraphicFramePr>
          <p:cNvPr id="9219" name="Object 3"/>
          <p:cNvGraphicFramePr>
            <a:graphicFrameLocks noChangeAspect="1"/>
          </p:cNvGraphicFramePr>
          <p:nvPr/>
        </p:nvGraphicFramePr>
        <p:xfrm>
          <a:off x="3215148" y="2880852"/>
          <a:ext cx="1625600" cy="927100"/>
        </p:xfrm>
        <a:graphic>
          <a:graphicData uri="http://schemas.openxmlformats.org/presentationml/2006/ole">
            <mc:AlternateContent xmlns:mc="http://schemas.openxmlformats.org/markup-compatibility/2006">
              <mc:Choice xmlns:v="urn:schemas-microsoft-com:vml" Requires="v">
                <p:oleObj spid="_x0000_s9231" name="Equation" r:id="rId3" imgW="1625400" imgH="927000" progId="Equation.DSMT4">
                  <p:embed/>
                </p:oleObj>
              </mc:Choice>
              <mc:Fallback>
                <p:oleObj name="Equation" r:id="rId3" imgW="1625400" imgH="9270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15148" y="2880852"/>
                        <a:ext cx="16256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0" name="Object 4"/>
          <p:cNvGraphicFramePr>
            <a:graphicFrameLocks noChangeAspect="1"/>
          </p:cNvGraphicFramePr>
          <p:nvPr/>
        </p:nvGraphicFramePr>
        <p:xfrm>
          <a:off x="3581400" y="3886200"/>
          <a:ext cx="1473200" cy="952500"/>
        </p:xfrm>
        <a:graphic>
          <a:graphicData uri="http://schemas.openxmlformats.org/presentationml/2006/ole">
            <mc:AlternateContent xmlns:mc="http://schemas.openxmlformats.org/markup-compatibility/2006">
              <mc:Choice xmlns:v="urn:schemas-microsoft-com:vml" Requires="v">
                <p:oleObj spid="_x0000_s9232" name="Equation" r:id="rId5" imgW="1473120" imgH="952200" progId="Equation.DSMT4">
                  <p:embed/>
                </p:oleObj>
              </mc:Choice>
              <mc:Fallback>
                <p:oleObj name="Equation" r:id="rId5" imgW="1473120" imgH="9522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3886200"/>
                        <a:ext cx="1473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581400" y="4953000"/>
          <a:ext cx="749300" cy="838200"/>
        </p:xfrm>
        <a:graphic>
          <a:graphicData uri="http://schemas.openxmlformats.org/presentationml/2006/ole">
            <mc:AlternateContent xmlns:mc="http://schemas.openxmlformats.org/markup-compatibility/2006">
              <mc:Choice xmlns:v="urn:schemas-microsoft-com:vml" Requires="v">
                <p:oleObj spid="_x0000_s9233" name="Equation" r:id="rId7" imgW="749160" imgH="838080" progId="Equation.DSMT4">
                  <p:embed/>
                </p:oleObj>
              </mc:Choice>
              <mc:Fallback>
                <p:oleObj name="Equation" r:id="rId7" imgW="74916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581400" y="49530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2" name="Object 6"/>
          <p:cNvGraphicFramePr>
            <a:graphicFrameLocks noChangeAspect="1"/>
          </p:cNvGraphicFramePr>
          <p:nvPr/>
        </p:nvGraphicFramePr>
        <p:xfrm>
          <a:off x="4343400" y="4953000"/>
          <a:ext cx="800100" cy="838200"/>
        </p:xfrm>
        <a:graphic>
          <a:graphicData uri="http://schemas.openxmlformats.org/presentationml/2006/ole">
            <mc:AlternateContent xmlns:mc="http://schemas.openxmlformats.org/markup-compatibility/2006">
              <mc:Choice xmlns:v="urn:schemas-microsoft-com:vml" Requires="v">
                <p:oleObj spid="_x0000_s9234" name="Equation" r:id="rId9" imgW="799920" imgH="838080" progId="Equation.DSMT4">
                  <p:embed/>
                </p:oleObj>
              </mc:Choice>
              <mc:Fallback>
                <p:oleObj name="Equation" r:id="rId9" imgW="7999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343400" y="4953000"/>
                        <a:ext cx="800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2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0" name="Title 1"/>
          <p:cNvSpPr>
            <a:spLocks noGrp="1"/>
          </p:cNvSpPr>
          <p:nvPr>
            <p:ph type="title"/>
          </p:nvPr>
        </p:nvSpPr>
        <p:spPr/>
        <p:txBody>
          <a:bodyPr>
            <a:normAutofit/>
          </a:bodyPr>
          <a:lstStyle/>
          <a:p>
            <a:r>
              <a:rPr lang="en-US" dirty="0" smtClean="0"/>
              <a:t>Example 3: Using Two Points to Find the Equation of a Line (cont.)</a:t>
            </a:r>
          </a:p>
        </p:txBody>
      </p:sp>
      <p:sp>
        <p:nvSpPr>
          <p:cNvPr id="9221" name="Content Placeholder 2"/>
          <p:cNvSpPr>
            <a:spLocks noGrp="1"/>
          </p:cNvSpPr>
          <p:nvPr>
            <p:ph idx="1"/>
          </p:nvPr>
        </p:nvSpPr>
        <p:spPr/>
        <p:txBody>
          <a:bodyPr/>
          <a:lstStyle/>
          <a:p>
            <a:pPr marL="1588" indent="-1588">
              <a:buNone/>
            </a:pPr>
            <a:r>
              <a:rPr lang="en-US" dirty="0" smtClean="0"/>
              <a:t>Now use one of the given points and the point-slope form for the equation of a line.</a:t>
            </a:r>
          </a:p>
          <a:p>
            <a:pPr marL="1588" indent="-1588">
              <a:buNone/>
            </a:pPr>
            <a:r>
              <a:rPr lang="en-US" dirty="0" smtClean="0"/>
              <a:t>[(−1, 2) and (4, −2) are used here to illustrate that either point may be used.]</a:t>
            </a:r>
          </a:p>
          <a:p>
            <a:pPr marL="1588" indent="-1588">
              <a:buNone/>
            </a:pPr>
            <a:r>
              <a:rPr lang="en-US" dirty="0" smtClean="0"/>
              <a:t>		</a:t>
            </a:r>
            <a:r>
              <a:rPr lang="en-US" u="sng" dirty="0" smtClean="0"/>
              <a:t>Using (−1, 2)</a:t>
            </a:r>
            <a:r>
              <a:rPr lang="en-US" dirty="0" smtClean="0"/>
              <a:t> 			</a:t>
            </a:r>
            <a:endParaRPr lang="en-US" u="sng" dirty="0" smtClean="0"/>
          </a:p>
          <a:p>
            <a:pPr marL="1588" indent="-1588">
              <a:buNone/>
            </a:pPr>
            <a:endParaRPr lang="en-US" u="sng" dirty="0" smtClean="0"/>
          </a:p>
        </p:txBody>
      </p:sp>
      <p:graphicFrame>
        <p:nvGraphicFramePr>
          <p:cNvPr id="7" name="Object 6"/>
          <p:cNvGraphicFramePr>
            <a:graphicFrameLocks noChangeAspect="1"/>
          </p:cNvGraphicFramePr>
          <p:nvPr>
            <p:extLst>
              <p:ext uri="{D42A27DB-BD31-4B8C-83A1-F6EECF244321}">
                <p14:modId xmlns:p14="http://schemas.microsoft.com/office/powerpoint/2010/main" val="487532202"/>
              </p:ext>
            </p:extLst>
          </p:nvPr>
        </p:nvGraphicFramePr>
        <p:xfrm>
          <a:off x="3749675" y="4100513"/>
          <a:ext cx="1752600" cy="304800"/>
        </p:xfrm>
        <a:graphic>
          <a:graphicData uri="http://schemas.openxmlformats.org/presentationml/2006/ole">
            <mc:AlternateContent xmlns:mc="http://schemas.openxmlformats.org/markup-compatibility/2006">
              <mc:Choice xmlns:v="urn:schemas-microsoft-com:vml" Requires="v">
                <p:oleObj spid="_x0000_s10262" name="Equation" r:id="rId3" imgW="1752480" imgH="304560" progId="Equation.DSMT4">
                  <p:embed/>
                </p:oleObj>
              </mc:Choice>
              <mc:Fallback>
                <p:oleObj name="Equation" r:id="rId3" imgW="1752480" imgH="304560" progId="Equation.DSMT4">
                  <p:embed/>
                  <p:pic>
                    <p:nvPicPr>
                      <p:cNvPr id="0" name="Object 5"/>
                      <p:cNvPicPr>
                        <a:picLocks noChangeAspect="1" noChangeArrowheads="1"/>
                      </p:cNvPicPr>
                      <p:nvPr/>
                    </p:nvPicPr>
                    <p:blipFill>
                      <a:blip r:embed="rId4"/>
                      <a:srcRect/>
                      <a:stretch>
                        <a:fillRect/>
                      </a:stretch>
                    </p:blipFill>
                    <p:spPr bwMode="auto">
                      <a:xfrm>
                        <a:off x="3749675" y="4100513"/>
                        <a:ext cx="17526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4038600" y="4889500"/>
          <a:ext cx="1143000" cy="241300"/>
        </p:xfrm>
        <a:graphic>
          <a:graphicData uri="http://schemas.openxmlformats.org/presentationml/2006/ole">
            <mc:AlternateContent xmlns:mc="http://schemas.openxmlformats.org/markup-compatibility/2006">
              <mc:Choice xmlns:v="urn:schemas-microsoft-com:vml" Requires="v">
                <p:oleObj spid="_x0000_s10263" name="Equation" r:id="rId5" imgW="1143000" imgH="241200" progId="Equation.DSMT4">
                  <p:embed/>
                </p:oleObj>
              </mc:Choice>
              <mc:Fallback>
                <p:oleObj name="Equation" r:id="rId5" imgW="1143000" imgH="2412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038600" y="4889500"/>
                        <a:ext cx="1143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46" name="Object 6"/>
          <p:cNvGraphicFramePr>
            <a:graphicFrameLocks noChangeAspect="1"/>
          </p:cNvGraphicFramePr>
          <p:nvPr/>
        </p:nvGraphicFramePr>
        <p:xfrm>
          <a:off x="533400" y="3962400"/>
          <a:ext cx="2514600" cy="495300"/>
        </p:xfrm>
        <a:graphic>
          <a:graphicData uri="http://schemas.openxmlformats.org/presentationml/2006/ole">
            <mc:AlternateContent xmlns:mc="http://schemas.openxmlformats.org/markup-compatibility/2006">
              <mc:Choice xmlns:v="urn:schemas-microsoft-com:vml" Requires="v">
                <p:oleObj spid="_x0000_s10264" name="Equation" r:id="rId7" imgW="2514600" imgH="495000" progId="Equation.DSMT4">
                  <p:embed/>
                </p:oleObj>
              </mc:Choice>
              <mc:Fallback>
                <p:oleObj name="Equation" r:id="rId7" imgW="2514600" imgH="49500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3400" y="3962400"/>
                        <a:ext cx="2514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673100" y="4572000"/>
          <a:ext cx="2984500" cy="838200"/>
        </p:xfrm>
        <a:graphic>
          <a:graphicData uri="http://schemas.openxmlformats.org/presentationml/2006/ole">
            <mc:AlternateContent xmlns:mc="http://schemas.openxmlformats.org/markup-compatibility/2006">
              <mc:Choice xmlns:v="urn:schemas-microsoft-com:vml" Requires="v">
                <p:oleObj spid="_x0000_s10265" name="Equation" r:id="rId9" imgW="2984400" imgH="838080" progId="Equation.DSMT4">
                  <p:embed/>
                </p:oleObj>
              </mc:Choice>
              <mc:Fallback>
                <p:oleObj name="Equation" r:id="rId9" imgW="29844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73100" y="4572000"/>
                        <a:ext cx="298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6036596" y="3962400"/>
          <a:ext cx="2527300" cy="495300"/>
        </p:xfrm>
        <a:graphic>
          <a:graphicData uri="http://schemas.openxmlformats.org/presentationml/2006/ole">
            <mc:AlternateContent xmlns:mc="http://schemas.openxmlformats.org/markup-compatibility/2006">
              <mc:Choice xmlns:v="urn:schemas-microsoft-com:vml" Requires="v">
                <p:oleObj spid="_x0000_s10266" name="Equation" r:id="rId11" imgW="2527200" imgH="495000" progId="Equation.DSMT4">
                  <p:embed/>
                </p:oleObj>
              </mc:Choice>
              <mc:Fallback>
                <p:oleObj name="Equation" r:id="rId11" imgW="2527200" imgH="49500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36596" y="3962400"/>
                        <a:ext cx="25273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9" name="Object 9"/>
          <p:cNvGraphicFramePr>
            <a:graphicFrameLocks noChangeAspect="1"/>
          </p:cNvGraphicFramePr>
          <p:nvPr/>
        </p:nvGraphicFramePr>
        <p:xfrm>
          <a:off x="5704348" y="4572000"/>
          <a:ext cx="2921000" cy="838200"/>
        </p:xfrm>
        <a:graphic>
          <a:graphicData uri="http://schemas.openxmlformats.org/presentationml/2006/ole">
            <mc:AlternateContent xmlns:mc="http://schemas.openxmlformats.org/markup-compatibility/2006">
              <mc:Choice xmlns:v="urn:schemas-microsoft-com:vml" Requires="v">
                <p:oleObj spid="_x0000_s10267" name="Equation" r:id="rId13" imgW="2920680" imgH="838080" progId="Equation.DSMT4">
                  <p:embed/>
                </p:oleObj>
              </mc:Choice>
              <mc:Fallback>
                <p:oleObj name="Equation" r:id="rId13" imgW="292068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04348" y="4572000"/>
                        <a:ext cx="2921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p:cNvSpPr/>
          <p:nvPr/>
        </p:nvSpPr>
        <p:spPr>
          <a:xfrm>
            <a:off x="6276503" y="3138948"/>
            <a:ext cx="2012089" cy="523220"/>
          </a:xfrm>
          <a:prstGeom prst="rect">
            <a:avLst/>
          </a:prstGeom>
        </p:spPr>
        <p:txBody>
          <a:bodyPr wrap="none">
            <a:spAutoFit/>
          </a:bodyPr>
          <a:lstStyle/>
          <a:p>
            <a:r>
              <a:rPr lang="en-US" sz="2800" u="sng" dirty="0" smtClean="0"/>
              <a:t>Using (4, −2)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21">
                                            <p:txEl>
                                              <p:pRg st="2" end="2"/>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24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24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2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Title 1"/>
          <p:cNvSpPr>
            <a:spLocks noGrp="1"/>
          </p:cNvSpPr>
          <p:nvPr>
            <p:ph type="title"/>
          </p:nvPr>
        </p:nvSpPr>
        <p:spPr/>
        <p:txBody>
          <a:bodyPr>
            <a:normAutofit/>
          </a:bodyPr>
          <a:lstStyle/>
          <a:p>
            <a:r>
              <a:rPr lang="en-US" dirty="0" smtClean="0"/>
              <a:t>Example 3: Using Two Points to Find the Equation of a Line (cont.)</a:t>
            </a:r>
          </a:p>
        </p:txBody>
      </p:sp>
      <p:sp>
        <p:nvSpPr>
          <p:cNvPr id="10245" name="Content Placeholder 2"/>
          <p:cNvSpPr>
            <a:spLocks noGrp="1"/>
          </p:cNvSpPr>
          <p:nvPr>
            <p:ph idx="1"/>
          </p:nvPr>
        </p:nvSpPr>
        <p:spPr>
          <a:ln>
            <a:noFill/>
          </a:ln>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a:p>
            <a:pPr marL="1588" indent="-1588">
              <a:buFont typeface="Courier New" pitchFamily="49" charset="0"/>
              <a:buNone/>
            </a:pPr>
            <a:endParaRPr lang="en-US" dirty="0" smtClean="0"/>
          </a:p>
          <a:p>
            <a:pPr marL="1588" indent="-1588">
              <a:buFont typeface="Courier New" pitchFamily="49" charset="0"/>
              <a:buNone/>
            </a:pPr>
            <a:endParaRPr lang="en-US" dirty="0" smtClean="0"/>
          </a:p>
          <a:p>
            <a:pPr marL="1588" indent="-1588">
              <a:buFont typeface="Courier New" pitchFamily="49" charset="0"/>
              <a:buNone/>
            </a:pPr>
            <a:endParaRPr lang="en-US" dirty="0" smtClean="0"/>
          </a:p>
          <a:p>
            <a:pPr marL="1588" indent="-1588">
              <a:buFont typeface="Courier New" pitchFamily="49" charset="0"/>
              <a:buNone/>
            </a:pPr>
            <a:endParaRPr lang="en-US" dirty="0" smtClean="0"/>
          </a:p>
          <a:p>
            <a:pPr marL="1588" indent="-1588">
              <a:buFont typeface="Courier New" pitchFamily="49" charset="0"/>
              <a:buNone/>
            </a:pPr>
            <a:r>
              <a:rPr lang="en-US" dirty="0" smtClean="0"/>
              <a:t>or </a:t>
            </a:r>
            <a:r>
              <a:rPr lang="en-US" dirty="0" smtClean="0">
                <a:solidFill>
                  <a:srgbClr val="FF0000"/>
                </a:solidFill>
              </a:rPr>
              <a:t>4</a:t>
            </a:r>
            <a:r>
              <a:rPr lang="en-US" i="1" dirty="0" smtClean="0">
                <a:solidFill>
                  <a:srgbClr val="FF0000"/>
                </a:solidFill>
              </a:rPr>
              <a:t>x</a:t>
            </a:r>
            <a:r>
              <a:rPr lang="en-US" dirty="0" smtClean="0">
                <a:solidFill>
                  <a:srgbClr val="FF0000"/>
                </a:solidFill>
              </a:rPr>
              <a:t> + 5</a:t>
            </a:r>
            <a:r>
              <a:rPr lang="en-US" i="1" dirty="0" smtClean="0">
                <a:solidFill>
                  <a:srgbClr val="FF0000"/>
                </a:solidFill>
              </a:rPr>
              <a:t>y</a:t>
            </a:r>
            <a:r>
              <a:rPr lang="en-US" dirty="0" smtClean="0">
                <a:solidFill>
                  <a:srgbClr val="FF0000"/>
                </a:solidFill>
              </a:rPr>
              <a:t> = 6</a:t>
            </a:r>
            <a:r>
              <a:rPr lang="en-US" dirty="0" smtClean="0"/>
              <a:t>				</a:t>
            </a:r>
            <a:r>
              <a:rPr lang="en-US" dirty="0" smtClean="0">
                <a:solidFill>
                  <a:srgbClr val="FF0000"/>
                </a:solidFill>
              </a:rPr>
              <a:t>4</a:t>
            </a:r>
            <a:r>
              <a:rPr lang="en-US" i="1" dirty="0" smtClean="0">
                <a:solidFill>
                  <a:srgbClr val="FF0000"/>
                </a:solidFill>
              </a:rPr>
              <a:t>x</a:t>
            </a:r>
            <a:r>
              <a:rPr lang="en-US" dirty="0" smtClean="0">
                <a:solidFill>
                  <a:srgbClr val="FF0000"/>
                </a:solidFill>
              </a:rPr>
              <a:t> + 5</a:t>
            </a:r>
            <a:r>
              <a:rPr lang="en-US" i="1" dirty="0" smtClean="0">
                <a:solidFill>
                  <a:srgbClr val="FF0000"/>
                </a:solidFill>
              </a:rPr>
              <a:t>y</a:t>
            </a:r>
            <a:r>
              <a:rPr lang="en-US" dirty="0" smtClean="0">
                <a:solidFill>
                  <a:srgbClr val="FF0000"/>
                </a:solidFill>
              </a:rPr>
              <a:t> = 6</a:t>
            </a:r>
          </a:p>
        </p:txBody>
      </p:sp>
      <p:graphicFrame>
        <p:nvGraphicFramePr>
          <p:cNvPr id="8" name="Object 7"/>
          <p:cNvGraphicFramePr>
            <a:graphicFrameLocks noChangeAspect="1"/>
          </p:cNvGraphicFramePr>
          <p:nvPr/>
        </p:nvGraphicFramePr>
        <p:xfrm>
          <a:off x="3886200" y="1646904"/>
          <a:ext cx="1104900" cy="241300"/>
        </p:xfrm>
        <a:graphic>
          <a:graphicData uri="http://schemas.openxmlformats.org/presentationml/2006/ole">
            <mc:AlternateContent xmlns:mc="http://schemas.openxmlformats.org/markup-compatibility/2006">
              <mc:Choice xmlns:v="urn:schemas-microsoft-com:vml" Requires="v">
                <p:oleObj spid="_x0000_s11295" name="Equation" r:id="rId3" imgW="1104840" imgH="241200" progId="Equation.DSMT4">
                  <p:embed/>
                </p:oleObj>
              </mc:Choice>
              <mc:Fallback>
                <p:oleObj name="Equation" r:id="rId3" imgW="1104840" imgH="2412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86200" y="1646904"/>
                        <a:ext cx="11049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extLst>
              <p:ext uri="{D42A27DB-BD31-4B8C-83A1-F6EECF244321}">
                <p14:modId xmlns:p14="http://schemas.microsoft.com/office/powerpoint/2010/main" val="3266695519"/>
              </p:ext>
            </p:extLst>
          </p:nvPr>
        </p:nvGraphicFramePr>
        <p:xfrm>
          <a:off x="3409950" y="3551238"/>
          <a:ext cx="2197100" cy="304800"/>
        </p:xfrm>
        <a:graphic>
          <a:graphicData uri="http://schemas.openxmlformats.org/presentationml/2006/ole">
            <mc:AlternateContent xmlns:mc="http://schemas.openxmlformats.org/markup-compatibility/2006">
              <mc:Choice xmlns:v="urn:schemas-microsoft-com:vml" Requires="v">
                <p:oleObj spid="_x0000_s11296" name="Equation" r:id="rId5" imgW="2197080" imgH="304560" progId="Equation.DSMT4">
                  <p:embed/>
                </p:oleObj>
              </mc:Choice>
              <mc:Fallback>
                <p:oleObj name="Equation" r:id="rId5" imgW="2197080" imgH="304560" progId="Equation.DSMT4">
                  <p:embed/>
                  <p:pic>
                    <p:nvPicPr>
                      <p:cNvPr id="0" name="Object 7"/>
                      <p:cNvPicPr>
                        <a:picLocks noChangeAspect="1" noChangeArrowheads="1"/>
                      </p:cNvPicPr>
                      <p:nvPr/>
                    </p:nvPicPr>
                    <p:blipFill>
                      <a:blip r:embed="rId6"/>
                      <a:srcRect/>
                      <a:stretch>
                        <a:fillRect/>
                      </a:stretch>
                    </p:blipFill>
                    <p:spPr bwMode="auto">
                      <a:xfrm>
                        <a:off x="3409950" y="3551238"/>
                        <a:ext cx="21971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extLst>
              <p:ext uri="{D42A27DB-BD31-4B8C-83A1-F6EECF244321}">
                <p14:modId xmlns:p14="http://schemas.microsoft.com/office/powerpoint/2010/main" val="2499968487"/>
              </p:ext>
            </p:extLst>
          </p:nvPr>
        </p:nvGraphicFramePr>
        <p:xfrm>
          <a:off x="3587750" y="4529138"/>
          <a:ext cx="1587500" cy="241300"/>
        </p:xfrm>
        <a:graphic>
          <a:graphicData uri="http://schemas.openxmlformats.org/presentationml/2006/ole">
            <mc:AlternateContent xmlns:mc="http://schemas.openxmlformats.org/markup-compatibility/2006">
              <mc:Choice xmlns:v="urn:schemas-microsoft-com:vml" Requires="v">
                <p:oleObj spid="_x0000_s11297" name="Equation" r:id="rId7" imgW="1587240" imgH="241200" progId="Equation.DSMT4">
                  <p:embed/>
                </p:oleObj>
              </mc:Choice>
              <mc:Fallback>
                <p:oleObj name="Equation" r:id="rId7" imgW="1587240" imgH="241200" progId="Equation.DSMT4">
                  <p:embed/>
                  <p:pic>
                    <p:nvPicPr>
                      <p:cNvPr id="0" name="Object 8"/>
                      <p:cNvPicPr>
                        <a:picLocks noChangeAspect="1" noChangeArrowheads="1"/>
                      </p:cNvPicPr>
                      <p:nvPr/>
                    </p:nvPicPr>
                    <p:blipFill>
                      <a:blip r:embed="rId8"/>
                      <a:srcRect/>
                      <a:stretch>
                        <a:fillRect/>
                      </a:stretch>
                    </p:blipFill>
                    <p:spPr bwMode="auto">
                      <a:xfrm>
                        <a:off x="3587750" y="4529138"/>
                        <a:ext cx="15875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71" name="Object 7"/>
          <p:cNvGraphicFramePr>
            <a:graphicFrameLocks noChangeAspect="1"/>
          </p:cNvGraphicFramePr>
          <p:nvPr/>
        </p:nvGraphicFramePr>
        <p:xfrm>
          <a:off x="533400" y="1342104"/>
          <a:ext cx="2298700" cy="838200"/>
        </p:xfrm>
        <a:graphic>
          <a:graphicData uri="http://schemas.openxmlformats.org/presentationml/2006/ole">
            <mc:AlternateContent xmlns:mc="http://schemas.openxmlformats.org/markup-compatibility/2006">
              <mc:Choice xmlns:v="urn:schemas-microsoft-com:vml" Requires="v">
                <p:oleObj spid="_x0000_s11298" name="Equation" r:id="rId9" imgW="2298600" imgH="838080" progId="Equation.DSMT4">
                  <p:embed/>
                </p:oleObj>
              </mc:Choice>
              <mc:Fallback>
                <p:oleObj name="Equation" r:id="rId9" imgW="2298600" imgH="838080" progId="Equation.DSMT4">
                  <p:embed/>
                  <p:pic>
                    <p:nvPicPr>
                      <p:cNvPr id="0" name="Picture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3400" y="1342104"/>
                        <a:ext cx="229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2" name="Object 8"/>
          <p:cNvGraphicFramePr>
            <a:graphicFrameLocks noChangeAspect="1"/>
          </p:cNvGraphicFramePr>
          <p:nvPr/>
        </p:nvGraphicFramePr>
        <p:xfrm>
          <a:off x="1005348" y="2271252"/>
          <a:ext cx="2298700" cy="838200"/>
        </p:xfrm>
        <a:graphic>
          <a:graphicData uri="http://schemas.openxmlformats.org/presentationml/2006/ole">
            <mc:AlternateContent xmlns:mc="http://schemas.openxmlformats.org/markup-compatibility/2006">
              <mc:Choice xmlns:v="urn:schemas-microsoft-com:vml" Requires="v">
                <p:oleObj spid="_x0000_s11299" name="Equation" r:id="rId11" imgW="2298600" imgH="838080" progId="Equation.DSMT4">
                  <p:embed/>
                </p:oleObj>
              </mc:Choice>
              <mc:Fallback>
                <p:oleObj name="Equation" r:id="rId11" imgW="2298600" imgH="838080" progId="Equation.DSMT4">
                  <p:embed/>
                  <p:pic>
                    <p:nvPicPr>
                      <p:cNvPr id="0" name="Picture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005348" y="2271252"/>
                        <a:ext cx="2298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3" name="Object 9"/>
          <p:cNvGraphicFramePr>
            <a:graphicFrameLocks noChangeAspect="1"/>
          </p:cNvGraphicFramePr>
          <p:nvPr/>
        </p:nvGraphicFramePr>
        <p:xfrm>
          <a:off x="1001252" y="3229896"/>
          <a:ext cx="1803400" cy="838200"/>
        </p:xfrm>
        <a:graphic>
          <a:graphicData uri="http://schemas.openxmlformats.org/presentationml/2006/ole">
            <mc:AlternateContent xmlns:mc="http://schemas.openxmlformats.org/markup-compatibility/2006">
              <mc:Choice xmlns:v="urn:schemas-microsoft-com:vml" Requires="v">
                <p:oleObj spid="_x0000_s11300" name="Equation" r:id="rId13" imgW="1803240" imgH="838080" progId="Equation.DSMT4">
                  <p:embed/>
                </p:oleObj>
              </mc:Choice>
              <mc:Fallback>
                <p:oleObj name="Equation" r:id="rId13" imgW="1803240" imgH="838080" progId="Equation.DSMT4">
                  <p:embed/>
                  <p:pic>
                    <p:nvPicPr>
                      <p:cNvPr id="0" name="Picture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001252" y="3229896"/>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4" name="Object 10"/>
          <p:cNvGraphicFramePr>
            <a:graphicFrameLocks noChangeAspect="1"/>
          </p:cNvGraphicFramePr>
          <p:nvPr/>
        </p:nvGraphicFramePr>
        <p:xfrm>
          <a:off x="5715000" y="1342104"/>
          <a:ext cx="2451100" cy="838200"/>
        </p:xfrm>
        <a:graphic>
          <a:graphicData uri="http://schemas.openxmlformats.org/presentationml/2006/ole">
            <mc:AlternateContent xmlns:mc="http://schemas.openxmlformats.org/markup-compatibility/2006">
              <mc:Choice xmlns:v="urn:schemas-microsoft-com:vml" Requires="v">
                <p:oleObj spid="_x0000_s11301" name="Equation" r:id="rId15" imgW="2450880" imgH="838080" progId="Equation.DSMT4">
                  <p:embed/>
                </p:oleObj>
              </mc:Choice>
              <mc:Fallback>
                <p:oleObj name="Equation" r:id="rId15" imgW="2450880" imgH="838080" progId="Equation.DSMT4">
                  <p:embed/>
                  <p:pic>
                    <p:nvPicPr>
                      <p:cNvPr id="0" name="Picture 10"/>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715000" y="1342104"/>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5" name="Object 11"/>
          <p:cNvGraphicFramePr>
            <a:graphicFrameLocks noChangeAspect="1"/>
          </p:cNvGraphicFramePr>
          <p:nvPr/>
        </p:nvGraphicFramePr>
        <p:xfrm>
          <a:off x="6191456" y="2286000"/>
          <a:ext cx="2451100" cy="838200"/>
        </p:xfrm>
        <a:graphic>
          <a:graphicData uri="http://schemas.openxmlformats.org/presentationml/2006/ole">
            <mc:AlternateContent xmlns:mc="http://schemas.openxmlformats.org/markup-compatibility/2006">
              <mc:Choice xmlns:v="urn:schemas-microsoft-com:vml" Requires="v">
                <p:oleObj spid="_x0000_s11302" name="Equation" r:id="rId17" imgW="2450880" imgH="838080" progId="Equation.DSMT4">
                  <p:embed/>
                </p:oleObj>
              </mc:Choice>
              <mc:Fallback>
                <p:oleObj name="Equation" r:id="rId17" imgW="2450880" imgH="838080" progId="Equation.DSMT4">
                  <p:embed/>
                  <p:pic>
                    <p:nvPicPr>
                      <p:cNvPr id="0" name="Picture 11"/>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6191456" y="22860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nvGraphicFramePr>
        <p:xfrm>
          <a:off x="6201696" y="3244644"/>
          <a:ext cx="1803400" cy="838200"/>
        </p:xfrm>
        <a:graphic>
          <a:graphicData uri="http://schemas.openxmlformats.org/presentationml/2006/ole">
            <mc:AlternateContent xmlns:mc="http://schemas.openxmlformats.org/markup-compatibility/2006">
              <mc:Choice xmlns:v="urn:schemas-microsoft-com:vml" Requires="v">
                <p:oleObj spid="_x0000_s11303" name="Equation" r:id="rId19" imgW="1803240" imgH="838080" progId="Equation.DSMT4">
                  <p:embed/>
                </p:oleObj>
              </mc:Choice>
              <mc:Fallback>
                <p:oleObj name="Equation" r:id="rId19" imgW="1803240" imgH="838080" progId="Equation.DSMT4">
                  <p:embed/>
                  <p:pic>
                    <p:nvPicPr>
                      <p:cNvPr id="0" name="Picture 12"/>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201696" y="3244644"/>
                        <a:ext cx="180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1275"/>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273"/>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0245">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1"/>
          <p:cNvSpPr>
            <a:spLocks noGrp="1"/>
          </p:cNvSpPr>
          <p:nvPr>
            <p:ph type="title"/>
          </p:nvPr>
        </p:nvSpPr>
        <p:spPr/>
        <p:txBody>
          <a:bodyPr>
            <a:normAutofit/>
          </a:bodyPr>
          <a:lstStyle/>
          <a:p>
            <a:r>
              <a:rPr lang="en-US" dirty="0" smtClean="0"/>
              <a:t>Parallel Lines and Perpendicular Lines</a:t>
            </a:r>
          </a:p>
        </p:txBody>
      </p:sp>
      <p:sp>
        <p:nvSpPr>
          <p:cNvPr id="11268" name="Content Placeholder 2"/>
          <p:cNvSpPr>
            <a:spLocks noGrp="1"/>
          </p:cNvSpPr>
          <p:nvPr>
            <p:ph idx="1"/>
          </p:nvPr>
        </p:nvSpPr>
        <p:spPr>
          <a:xfrm>
            <a:off x="457200" y="1280160"/>
            <a:ext cx="8229600" cy="3847207"/>
          </a:xfrm>
          <a:solidFill>
            <a:srgbClr val="FFFFCC"/>
          </a:solidFill>
          <a:ln w="28575">
            <a:solidFill>
              <a:srgbClr val="000000"/>
            </a:solidFill>
          </a:ln>
        </p:spPr>
        <p:txBody>
          <a:bodyPr>
            <a:spAutoFit/>
          </a:bodyPr>
          <a:lstStyle/>
          <a:p>
            <a:pPr marL="342900" indent="-342900" algn="ctr" eaLnBrk="0" hangingPunct="0">
              <a:spcBef>
                <a:spcPts val="1200"/>
              </a:spcBef>
              <a:defRPr/>
            </a:pPr>
            <a:r>
              <a:rPr lang="en-US" b="1" dirty="0" smtClean="0">
                <a:solidFill>
                  <a:srgbClr val="000000"/>
                </a:solidFill>
              </a:rPr>
              <a:t>Parallel and Perpendicular Lines</a:t>
            </a:r>
          </a:p>
          <a:p>
            <a:pPr>
              <a:spcBef>
                <a:spcPts val="1200"/>
              </a:spcBef>
            </a:pPr>
            <a:r>
              <a:rPr lang="en-US" b="1" dirty="0" smtClean="0">
                <a:solidFill>
                  <a:srgbClr val="C00000"/>
                </a:solidFill>
              </a:rPr>
              <a:t>Parallel lines </a:t>
            </a:r>
            <a:r>
              <a:rPr lang="en-US" dirty="0" smtClean="0">
                <a:solidFill>
                  <a:srgbClr val="000000"/>
                </a:solidFill>
              </a:rPr>
              <a:t>are lines that never intersect (cross each other) and these lines have the same slope. All vertical lines are parallel to one another.</a:t>
            </a:r>
          </a:p>
          <a:p>
            <a:pPr>
              <a:spcBef>
                <a:spcPts val="1200"/>
              </a:spcBef>
            </a:pPr>
            <a:r>
              <a:rPr lang="en-US" b="1" dirty="0" smtClean="0">
                <a:solidFill>
                  <a:srgbClr val="C00000"/>
                </a:solidFill>
              </a:rPr>
              <a:t>Perpendicular lines </a:t>
            </a:r>
            <a:r>
              <a:rPr lang="en-US" dirty="0" smtClean="0">
                <a:solidFill>
                  <a:srgbClr val="000000"/>
                </a:solidFill>
              </a:rPr>
              <a:t>are lines that intersect at 90</a:t>
            </a:r>
            <a:r>
              <a:rPr lang="en-US" dirty="0" smtClean="0">
                <a:solidFill>
                  <a:srgbClr val="000000"/>
                </a:solidFill>
                <a:sym typeface="Symbol" panose="05050102010706020507" pitchFamily="18" charset="2"/>
              </a:rPr>
              <a:t> </a:t>
            </a:r>
            <a:r>
              <a:rPr lang="en-US" dirty="0" smtClean="0">
                <a:solidFill>
                  <a:srgbClr val="000000"/>
                </a:solidFill>
              </a:rPr>
              <a:t>(right) angles and whose slopes are </a:t>
            </a:r>
            <a:r>
              <a:rPr lang="en-US" b="1" dirty="0" smtClean="0">
                <a:solidFill>
                  <a:srgbClr val="C00000"/>
                </a:solidFill>
              </a:rPr>
              <a:t>negative reciprocals </a:t>
            </a:r>
            <a:r>
              <a:rPr lang="en-US" dirty="0" smtClean="0">
                <a:solidFill>
                  <a:srgbClr val="000000"/>
                </a:solidFill>
              </a:rPr>
              <a:t>of each other. Horizontal lines are perpendicular to vertical lines.</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2" name="Title 1"/>
          <p:cNvSpPr>
            <a:spLocks noGrp="1"/>
          </p:cNvSpPr>
          <p:nvPr>
            <p:ph type="title"/>
          </p:nvPr>
        </p:nvSpPr>
        <p:spPr/>
        <p:txBody>
          <a:bodyPr>
            <a:normAutofit/>
          </a:bodyPr>
          <a:lstStyle/>
          <a:p>
            <a:r>
              <a:rPr lang="en-US" dirty="0" smtClean="0"/>
              <a:t>Example 4: Finding the Equations of Parallel Lines</a:t>
            </a:r>
          </a:p>
        </p:txBody>
      </p:sp>
      <p:sp>
        <p:nvSpPr>
          <p:cNvPr id="3" name="Content Placeholder 2"/>
          <p:cNvSpPr>
            <a:spLocks noGrp="1"/>
          </p:cNvSpPr>
          <p:nvPr>
            <p:ph idx="1"/>
          </p:nvPr>
        </p:nvSpPr>
        <p:spPr/>
        <p:txBody>
          <a:bodyPr/>
          <a:lstStyle/>
          <a:p>
            <a:pPr marL="1588" indent="-1588">
              <a:buNone/>
              <a:defRPr/>
            </a:pPr>
            <a:r>
              <a:rPr lang="en-US" dirty="0" smtClean="0"/>
              <a:t>Find the equation of the line through the point </a:t>
            </a:r>
            <a:r>
              <a:rPr lang="en-US" dirty="0" smtClean="0">
                <a:solidFill>
                  <a:srgbClr val="0000FF"/>
                </a:solidFill>
              </a:rPr>
              <a:t>(2, 3) </a:t>
            </a:r>
            <a:r>
              <a:rPr lang="en-US" dirty="0" smtClean="0"/>
              <a:t>parallel to the line </a:t>
            </a:r>
            <a:r>
              <a:rPr lang="en-US" dirty="0" smtClean="0">
                <a:solidFill>
                  <a:srgbClr val="0000FF"/>
                </a:solidFill>
              </a:rPr>
              <a:t>5</a:t>
            </a:r>
            <a:r>
              <a:rPr lang="en-US" i="1" dirty="0" smtClean="0">
                <a:solidFill>
                  <a:srgbClr val="0000FF"/>
                </a:solidFill>
              </a:rPr>
              <a:t>x</a:t>
            </a:r>
            <a:r>
              <a:rPr lang="en-US" dirty="0" smtClean="0">
                <a:solidFill>
                  <a:srgbClr val="0000FF"/>
                </a:solidFill>
              </a:rPr>
              <a:t> + 3</a:t>
            </a:r>
            <a:r>
              <a:rPr lang="en-US" i="1" dirty="0" smtClean="0">
                <a:solidFill>
                  <a:srgbClr val="0000FF"/>
                </a:solidFill>
              </a:rPr>
              <a:t>y</a:t>
            </a:r>
            <a:r>
              <a:rPr lang="en-US" dirty="0" smtClean="0">
                <a:solidFill>
                  <a:srgbClr val="0000FF"/>
                </a:solidFill>
              </a:rPr>
              <a:t> = 1</a:t>
            </a:r>
            <a:r>
              <a:rPr lang="en-US" dirty="0" smtClean="0"/>
              <a:t>. Graph both lines.</a:t>
            </a:r>
          </a:p>
          <a:p>
            <a:pPr marL="1588" indent="-1588">
              <a:buNone/>
              <a:defRPr/>
            </a:pPr>
            <a:r>
              <a:rPr lang="en-US" b="1" dirty="0" smtClean="0"/>
              <a:t>Solution: </a:t>
            </a:r>
          </a:p>
          <a:p>
            <a:pPr marL="1588" indent="-1588">
              <a:buNone/>
              <a:defRPr/>
            </a:pPr>
            <a:r>
              <a:rPr lang="en-US" dirty="0" smtClean="0"/>
              <a:t>First, solve for </a:t>
            </a:r>
            <a:r>
              <a:rPr lang="en-US" i="1" dirty="0" smtClean="0"/>
              <a:t>y</a:t>
            </a:r>
            <a:r>
              <a:rPr lang="en-US" dirty="0" smtClean="0"/>
              <a:t> to find the slope of the given line.</a:t>
            </a:r>
            <a:endParaRPr lang="en-US" dirty="0"/>
          </a:p>
        </p:txBody>
      </p:sp>
      <p:graphicFrame>
        <p:nvGraphicFramePr>
          <p:cNvPr id="8" name="Object 7"/>
          <p:cNvGraphicFramePr>
            <a:graphicFrameLocks noChangeAspect="1"/>
          </p:cNvGraphicFramePr>
          <p:nvPr/>
        </p:nvGraphicFramePr>
        <p:xfrm>
          <a:off x="4572000" y="4468432"/>
          <a:ext cx="2565400" cy="1079500"/>
        </p:xfrm>
        <a:graphic>
          <a:graphicData uri="http://schemas.openxmlformats.org/presentationml/2006/ole">
            <mc:AlternateContent xmlns:mc="http://schemas.openxmlformats.org/markup-compatibility/2006">
              <mc:Choice xmlns:v="urn:schemas-microsoft-com:vml" Requires="v">
                <p:oleObj spid="_x0000_s13327" name="Equation" r:id="rId3" imgW="2565360" imgH="1079280" progId="Equation.DSMT4">
                  <p:embed/>
                </p:oleObj>
              </mc:Choice>
              <mc:Fallback>
                <p:oleObj name="Equation" r:id="rId3" imgW="2565360" imgH="10792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4468432"/>
                        <a:ext cx="2565400" cy="1079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316" name="Object 4"/>
          <p:cNvGraphicFramePr>
            <a:graphicFrameLocks noChangeAspect="1"/>
          </p:cNvGraphicFramePr>
          <p:nvPr/>
        </p:nvGraphicFramePr>
        <p:xfrm>
          <a:off x="990600" y="3443748"/>
          <a:ext cx="1536700" cy="355600"/>
        </p:xfrm>
        <a:graphic>
          <a:graphicData uri="http://schemas.openxmlformats.org/presentationml/2006/ole">
            <mc:AlternateContent xmlns:mc="http://schemas.openxmlformats.org/markup-compatibility/2006">
              <mc:Choice xmlns:v="urn:schemas-microsoft-com:vml" Requires="v">
                <p:oleObj spid="_x0000_s13328" name="Equation" r:id="rId5" imgW="1536480" imgH="355320" progId="Equation.DSMT4">
                  <p:embed/>
                </p:oleObj>
              </mc:Choice>
              <mc:Fallback>
                <p:oleObj name="Equation" r:id="rId5" imgW="1536480" imgH="3553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3443748"/>
                        <a:ext cx="1536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7" name="Object 5"/>
          <p:cNvGraphicFramePr>
            <a:graphicFrameLocks noChangeAspect="1"/>
          </p:cNvGraphicFramePr>
          <p:nvPr/>
        </p:nvGraphicFramePr>
        <p:xfrm>
          <a:off x="1661652" y="3977148"/>
          <a:ext cx="1752600" cy="355600"/>
        </p:xfrm>
        <a:graphic>
          <a:graphicData uri="http://schemas.openxmlformats.org/presentationml/2006/ole">
            <mc:AlternateContent xmlns:mc="http://schemas.openxmlformats.org/markup-compatibility/2006">
              <mc:Choice xmlns:v="urn:schemas-microsoft-com:vml" Requires="v">
                <p:oleObj spid="_x0000_s13329" name="Equation" r:id="rId7" imgW="1752480" imgH="355320" progId="Equation.DSMT4">
                  <p:embed/>
                </p:oleObj>
              </mc:Choice>
              <mc:Fallback>
                <p:oleObj name="Equation" r:id="rId7" imgW="1752480" imgH="3553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61652" y="3977148"/>
                        <a:ext cx="17526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28800" y="4466304"/>
          <a:ext cx="1778000" cy="838200"/>
        </p:xfrm>
        <a:graphic>
          <a:graphicData uri="http://schemas.openxmlformats.org/presentationml/2006/ole">
            <mc:AlternateContent xmlns:mc="http://schemas.openxmlformats.org/markup-compatibility/2006">
              <mc:Choice xmlns:v="urn:schemas-microsoft-com:vml" Requires="v">
                <p:oleObj spid="_x0000_s13330" name="Equation" r:id="rId9" imgW="1777680" imgH="838080" progId="Equation.DSMT4">
                  <p:embed/>
                </p:oleObj>
              </mc:Choice>
              <mc:Fallback>
                <p:oleObj name="Equation" r:id="rId9" imgW="177768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28800" y="4466304"/>
                        <a:ext cx="1778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33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1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3318"/>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6" name="Title 1"/>
          <p:cNvSpPr>
            <a:spLocks noGrp="1"/>
          </p:cNvSpPr>
          <p:nvPr>
            <p:ph type="title"/>
          </p:nvPr>
        </p:nvSpPr>
        <p:spPr/>
        <p:txBody>
          <a:bodyPr>
            <a:normAutofit/>
          </a:bodyPr>
          <a:lstStyle/>
          <a:p>
            <a:r>
              <a:rPr lang="en-US" dirty="0" smtClean="0"/>
              <a:t>Example 4: Finding the Equations of Parallel Lines (cont.)</a:t>
            </a:r>
          </a:p>
        </p:txBody>
      </p:sp>
      <p:sp>
        <p:nvSpPr>
          <p:cNvPr id="13317" name="Content Placeholder 2"/>
          <p:cNvSpPr>
            <a:spLocks noGrp="1"/>
          </p:cNvSpPr>
          <p:nvPr>
            <p:ph idx="1"/>
          </p:nvPr>
        </p:nvSpPr>
        <p:spPr/>
        <p:txBody>
          <a:bodyPr/>
          <a:lstStyle/>
          <a:p>
            <a:pPr marL="1588" indent="-1588">
              <a:lnSpc>
                <a:spcPct val="150000"/>
              </a:lnSpc>
              <a:spcBef>
                <a:spcPts val="3000"/>
              </a:spcBef>
              <a:buNone/>
            </a:pPr>
            <a:r>
              <a:rPr lang="en-US" dirty="0" smtClean="0"/>
              <a:t>Now use the point-slope form                                 with  	    and </a:t>
            </a:r>
          </a:p>
        </p:txBody>
      </p:sp>
      <p:graphicFrame>
        <p:nvGraphicFramePr>
          <p:cNvPr id="7" name="Object 6"/>
          <p:cNvGraphicFramePr>
            <a:graphicFrameLocks noChangeAspect="1"/>
          </p:cNvGraphicFramePr>
          <p:nvPr/>
        </p:nvGraphicFramePr>
        <p:xfrm>
          <a:off x="4953000" y="1477296"/>
          <a:ext cx="2514600" cy="495300"/>
        </p:xfrm>
        <a:graphic>
          <a:graphicData uri="http://schemas.openxmlformats.org/presentationml/2006/ole">
            <mc:AlternateContent xmlns:mc="http://schemas.openxmlformats.org/markup-compatibility/2006">
              <mc:Choice xmlns:v="urn:schemas-microsoft-com:vml" Requires="v">
                <p:oleObj spid="_x0000_s14372" name="Equation" r:id="rId3" imgW="2514600" imgH="495000" progId="Equation.DSMT4">
                  <p:embed/>
                </p:oleObj>
              </mc:Choice>
              <mc:Fallback>
                <p:oleObj name="Equation" r:id="rId3" imgW="2514600" imgH="495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953000" y="1477296"/>
                        <a:ext cx="251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574344" y="1972596"/>
          <a:ext cx="1117600" cy="838200"/>
        </p:xfrm>
        <a:graphic>
          <a:graphicData uri="http://schemas.openxmlformats.org/presentationml/2006/ole">
            <mc:AlternateContent xmlns:mc="http://schemas.openxmlformats.org/markup-compatibility/2006">
              <mc:Choice xmlns:v="urn:schemas-microsoft-com:vml" Requires="v">
                <p:oleObj spid="_x0000_s14373" name="Equation" r:id="rId5" imgW="1117440" imgH="838080" progId="Equation.DSMT4">
                  <p:embed/>
                </p:oleObj>
              </mc:Choice>
              <mc:Fallback>
                <p:oleObj name="Equation" r:id="rId5" imgW="111744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4344" y="1972596"/>
                        <a:ext cx="1117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2397456" y="2146604"/>
          <a:ext cx="2108200" cy="495300"/>
        </p:xfrm>
        <a:graphic>
          <a:graphicData uri="http://schemas.openxmlformats.org/presentationml/2006/ole">
            <mc:AlternateContent xmlns:mc="http://schemas.openxmlformats.org/markup-compatibility/2006">
              <mc:Choice xmlns:v="urn:schemas-microsoft-com:vml" Requires="v">
                <p:oleObj spid="_x0000_s14374" name="Equation" r:id="rId7" imgW="2108160" imgH="495000" progId="Equation.DSMT4">
                  <p:embed/>
                </p:oleObj>
              </mc:Choice>
              <mc:Fallback>
                <p:oleObj name="Equation" r:id="rId7" imgW="2108160" imgH="49500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97456" y="2146604"/>
                        <a:ext cx="21082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extLst>
              <p:ext uri="{D42A27DB-BD31-4B8C-83A1-F6EECF244321}">
                <p14:modId xmlns:p14="http://schemas.microsoft.com/office/powerpoint/2010/main" val="4201612468"/>
              </p:ext>
            </p:extLst>
          </p:nvPr>
        </p:nvGraphicFramePr>
        <p:xfrm>
          <a:off x="4921250" y="4057650"/>
          <a:ext cx="2552700" cy="279400"/>
        </p:xfrm>
        <a:graphic>
          <a:graphicData uri="http://schemas.openxmlformats.org/presentationml/2006/ole">
            <mc:AlternateContent xmlns:mc="http://schemas.openxmlformats.org/markup-compatibility/2006">
              <mc:Choice xmlns:v="urn:schemas-microsoft-com:vml" Requires="v">
                <p:oleObj spid="_x0000_s14375" name="Equation" r:id="rId9" imgW="2552400" imgH="279360" progId="Equation.DSMT4">
                  <p:embed/>
                </p:oleObj>
              </mc:Choice>
              <mc:Fallback>
                <p:oleObj name="Equation" r:id="rId9" imgW="2552400" imgH="279360" progId="Equation.DSMT4">
                  <p:embed/>
                  <p:pic>
                    <p:nvPicPr>
                      <p:cNvPr id="0" name="Object 9"/>
                      <p:cNvPicPr>
                        <a:picLocks noChangeAspect="1" noChangeArrowheads="1"/>
                      </p:cNvPicPr>
                      <p:nvPr/>
                    </p:nvPicPr>
                    <p:blipFill>
                      <a:blip r:embed="rId10"/>
                      <a:srcRect/>
                      <a:stretch>
                        <a:fillRect/>
                      </a:stretch>
                    </p:blipFill>
                    <p:spPr bwMode="auto">
                      <a:xfrm>
                        <a:off x="4921250" y="4057650"/>
                        <a:ext cx="25527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4865048" y="3295292"/>
          <a:ext cx="1778000" cy="279400"/>
        </p:xfrm>
        <a:graphic>
          <a:graphicData uri="http://schemas.openxmlformats.org/presentationml/2006/ole">
            <mc:AlternateContent xmlns:mc="http://schemas.openxmlformats.org/markup-compatibility/2006">
              <mc:Choice xmlns:v="urn:schemas-microsoft-com:vml" Requires="v">
                <p:oleObj spid="_x0000_s14376" name="Equation" r:id="rId11" imgW="1777680" imgH="279360" progId="Equation.DSMT4">
                  <p:embed/>
                </p:oleObj>
              </mc:Choice>
              <mc:Fallback>
                <p:oleObj name="Equation" r:id="rId11" imgW="1777680" imgH="279360" progId="Equation.DSMT4">
                  <p:embed/>
                  <p:pic>
                    <p:nvPicPr>
                      <p:cNvPr id="0" name="Object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865048" y="3295292"/>
                        <a:ext cx="17780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13"/>
          <p:cNvGraphicFramePr>
            <a:graphicFrameLocks noChangeAspect="1"/>
          </p:cNvGraphicFramePr>
          <p:nvPr/>
        </p:nvGraphicFramePr>
        <p:xfrm>
          <a:off x="4828844" y="4590692"/>
          <a:ext cx="927100" cy="279400"/>
        </p:xfrm>
        <a:graphic>
          <a:graphicData uri="http://schemas.openxmlformats.org/presentationml/2006/ole">
            <mc:AlternateContent xmlns:mc="http://schemas.openxmlformats.org/markup-compatibility/2006">
              <mc:Choice xmlns:v="urn:schemas-microsoft-com:vml" Requires="v">
                <p:oleObj spid="_x0000_s14377" name="Equation" r:id="rId13" imgW="927000" imgH="279360" progId="Equation.DSMT4">
                  <p:embed/>
                </p:oleObj>
              </mc:Choice>
              <mc:Fallback>
                <p:oleObj name="Equation" r:id="rId13" imgW="927000" imgH="279360" progId="Equation.DSMT4">
                  <p:embed/>
                  <p:pic>
                    <p:nvPicPr>
                      <p:cNvPr id="0" name="Object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828844" y="4590692"/>
                        <a:ext cx="927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14"/>
          <p:cNvGraphicFramePr>
            <a:graphicFrameLocks noChangeAspect="1"/>
          </p:cNvGraphicFramePr>
          <p:nvPr/>
        </p:nvGraphicFramePr>
        <p:xfrm>
          <a:off x="4800600" y="5124092"/>
          <a:ext cx="1524000" cy="241300"/>
        </p:xfrm>
        <a:graphic>
          <a:graphicData uri="http://schemas.openxmlformats.org/presentationml/2006/ole">
            <mc:AlternateContent xmlns:mc="http://schemas.openxmlformats.org/markup-compatibility/2006">
              <mc:Choice xmlns:v="urn:schemas-microsoft-com:vml" Requires="v">
                <p:oleObj spid="_x0000_s14378" name="Equation" r:id="rId15" imgW="1523880" imgH="241200" progId="Equation.DSMT4">
                  <p:embed/>
                </p:oleObj>
              </mc:Choice>
              <mc:Fallback>
                <p:oleObj name="Equation" r:id="rId15" imgW="1523880" imgH="241200" progId="Equation.DSMT4">
                  <p:embed/>
                  <p:pic>
                    <p:nvPicPr>
                      <p:cNvPr id="0" name="Object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0600" y="5124092"/>
                        <a:ext cx="1524000" cy="24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346" name="Object 10"/>
          <p:cNvGraphicFramePr>
            <a:graphicFrameLocks noChangeAspect="1"/>
          </p:cNvGraphicFramePr>
          <p:nvPr/>
        </p:nvGraphicFramePr>
        <p:xfrm>
          <a:off x="1081548" y="2971800"/>
          <a:ext cx="2438400" cy="838200"/>
        </p:xfrm>
        <a:graphic>
          <a:graphicData uri="http://schemas.openxmlformats.org/presentationml/2006/ole">
            <mc:AlternateContent xmlns:mc="http://schemas.openxmlformats.org/markup-compatibility/2006">
              <mc:Choice xmlns:v="urn:schemas-microsoft-com:vml" Requires="v">
                <p:oleObj spid="_x0000_s14379" name="Equation" r:id="rId17" imgW="2438280" imgH="838080" progId="Equation.DSMT4">
                  <p:embed/>
                </p:oleObj>
              </mc:Choice>
              <mc:Fallback>
                <p:oleObj name="Equation" r:id="rId17" imgW="243828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1081548" y="2971800"/>
                        <a:ext cx="2438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645652" y="3945192"/>
          <a:ext cx="2768600" cy="469900"/>
        </p:xfrm>
        <a:graphic>
          <a:graphicData uri="http://schemas.openxmlformats.org/presentationml/2006/ole">
            <mc:AlternateContent xmlns:mc="http://schemas.openxmlformats.org/markup-compatibility/2006">
              <mc:Choice xmlns:v="urn:schemas-microsoft-com:vml" Requires="v">
                <p:oleObj spid="_x0000_s14380" name="Equation" r:id="rId19" imgW="2768400" imgH="469800" progId="Equation.DSMT4">
                  <p:embed/>
                </p:oleObj>
              </mc:Choice>
              <mc:Fallback>
                <p:oleObj name="Equation" r:id="rId19" imgW="2768400" imgH="46980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645652" y="3945192"/>
                        <a:ext cx="2768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914400" y="4572000"/>
          <a:ext cx="2425700" cy="355600"/>
        </p:xfrm>
        <a:graphic>
          <a:graphicData uri="http://schemas.openxmlformats.org/presentationml/2006/ole">
            <mc:AlternateContent xmlns:mc="http://schemas.openxmlformats.org/markup-compatibility/2006">
              <mc:Choice xmlns:v="urn:schemas-microsoft-com:vml" Requires="v">
                <p:oleObj spid="_x0000_s14381" name="Equation" r:id="rId21" imgW="2425680" imgH="355320" progId="Equation.DSMT4">
                  <p:embed/>
                </p:oleObj>
              </mc:Choice>
              <mc:Fallback>
                <p:oleObj name="Equation" r:id="rId21" imgW="2425680" imgH="35532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914400" y="4572000"/>
                        <a:ext cx="24257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49" name="Object 13"/>
          <p:cNvGraphicFramePr>
            <a:graphicFrameLocks noChangeAspect="1"/>
          </p:cNvGraphicFramePr>
          <p:nvPr/>
        </p:nvGraphicFramePr>
        <p:xfrm>
          <a:off x="715296" y="5098844"/>
          <a:ext cx="1727200" cy="355600"/>
        </p:xfrm>
        <a:graphic>
          <a:graphicData uri="http://schemas.openxmlformats.org/presentationml/2006/ole">
            <mc:AlternateContent xmlns:mc="http://schemas.openxmlformats.org/markup-compatibility/2006">
              <mc:Choice xmlns:v="urn:schemas-microsoft-com:vml" Requires="v">
                <p:oleObj spid="_x0000_s14382" name="Equation" r:id="rId23" imgW="1726920" imgH="355320" progId="Equation.DSMT4">
                  <p:embed/>
                </p:oleObj>
              </mc:Choice>
              <mc:Fallback>
                <p:oleObj name="Equation" r:id="rId23" imgW="1726920" imgH="355320" progId="Equation.DSMT4">
                  <p:embed/>
                  <p:pic>
                    <p:nvPicPr>
                      <p:cNvPr id="0" name="Picture 13"/>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715296" y="5098844"/>
                        <a:ext cx="17272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34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434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34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Title 1"/>
          <p:cNvSpPr>
            <a:spLocks noGrp="1"/>
          </p:cNvSpPr>
          <p:nvPr>
            <p:ph type="title"/>
          </p:nvPr>
        </p:nvSpPr>
        <p:spPr/>
        <p:txBody>
          <a:bodyPr>
            <a:normAutofit/>
          </a:bodyPr>
          <a:lstStyle/>
          <a:p>
            <a:r>
              <a:rPr lang="en-US" dirty="0" smtClean="0"/>
              <a:t>Example 4: Finding the Equations of Parallel Lines (cont.)</a:t>
            </a:r>
          </a:p>
        </p:txBody>
      </p:sp>
      <p:sp>
        <p:nvSpPr>
          <p:cNvPr id="14341" name="Content Placeholder 2"/>
          <p:cNvSpPr>
            <a:spLocks noGrp="1"/>
          </p:cNvSpPr>
          <p:nvPr>
            <p:ph idx="1"/>
          </p:nvPr>
        </p:nvSpPr>
        <p:spPr/>
        <p:txBody>
          <a:bodyPr/>
          <a:lstStyle/>
          <a:p>
            <a:pPr marL="0" indent="4763">
              <a:buFont typeface="Courier New" pitchFamily="49" charset="0"/>
              <a:buNone/>
              <a:tabLst>
                <a:tab pos="463550" algn="l"/>
              </a:tabLst>
            </a:pPr>
            <a:endParaRPr lang="en-US" dirty="0" smtClean="0"/>
          </a:p>
          <a:p>
            <a:pPr marL="0" indent="4763">
              <a:buFont typeface="Courier New" pitchFamily="49" charset="0"/>
              <a:buNone/>
              <a:tabLst>
                <a:tab pos="463550" algn="l"/>
              </a:tabLst>
            </a:pPr>
            <a:endParaRPr lang="en-US" dirty="0" smtClean="0"/>
          </a:p>
        </p:txBody>
      </p:sp>
      <p:pic>
        <p:nvPicPr>
          <p:cNvPr id="6" name="Picture 5" descr="IMA6E_Sec-_2.3_ex4.png"/>
          <p:cNvPicPr>
            <a:picLocks noChangeAspect="1"/>
          </p:cNvPicPr>
          <p:nvPr/>
        </p:nvPicPr>
        <p:blipFill>
          <a:blip r:embed="rId2"/>
          <a:stretch>
            <a:fillRect/>
          </a:stretch>
        </p:blipFill>
        <p:spPr>
          <a:xfrm>
            <a:off x="2514600" y="1371600"/>
            <a:ext cx="3620881" cy="3609975"/>
          </a:xfrm>
          <a:prstGeom prst="rect">
            <a:avLst/>
          </a:prstGeo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4" name="Title 1"/>
          <p:cNvSpPr>
            <a:spLocks noGrp="1"/>
          </p:cNvSpPr>
          <p:nvPr>
            <p:ph type="title"/>
          </p:nvPr>
        </p:nvSpPr>
        <p:spPr/>
        <p:txBody>
          <a:bodyPr>
            <a:normAutofit/>
          </a:bodyPr>
          <a:lstStyle/>
          <a:p>
            <a:r>
              <a:rPr lang="en-US" dirty="0" smtClean="0"/>
              <a:t>Example 5: Finding the Equation of Perpendicular Lines</a:t>
            </a:r>
          </a:p>
        </p:txBody>
      </p:sp>
      <p:sp>
        <p:nvSpPr>
          <p:cNvPr id="15365" name="Content Placeholder 2"/>
          <p:cNvSpPr>
            <a:spLocks noGrp="1"/>
          </p:cNvSpPr>
          <p:nvPr>
            <p:ph idx="1"/>
          </p:nvPr>
        </p:nvSpPr>
        <p:spPr/>
        <p:txBody>
          <a:bodyPr/>
          <a:lstStyle/>
          <a:p>
            <a:pPr marL="1588" indent="-1588">
              <a:buNone/>
              <a:tabLst>
                <a:tab pos="463550" algn="l"/>
              </a:tabLst>
            </a:pPr>
            <a:r>
              <a:rPr lang="en-US" dirty="0" smtClean="0"/>
              <a:t>Find the equation of the line through the point </a:t>
            </a:r>
            <a:r>
              <a:rPr lang="en-US" dirty="0" smtClean="0">
                <a:solidFill>
                  <a:srgbClr val="0000FF"/>
                </a:solidFill>
              </a:rPr>
              <a:t>(2, 3) </a:t>
            </a:r>
            <a:r>
              <a:rPr lang="en-US" dirty="0" smtClean="0"/>
              <a:t>perpendicular to the line </a:t>
            </a:r>
            <a:r>
              <a:rPr lang="en-US" dirty="0" smtClean="0">
                <a:solidFill>
                  <a:srgbClr val="0000FF"/>
                </a:solidFill>
              </a:rPr>
              <a:t>5</a:t>
            </a:r>
            <a:r>
              <a:rPr lang="en-US" i="1" dirty="0" smtClean="0">
                <a:solidFill>
                  <a:srgbClr val="0000FF"/>
                </a:solidFill>
              </a:rPr>
              <a:t>x</a:t>
            </a:r>
            <a:r>
              <a:rPr lang="en-US" dirty="0" smtClean="0">
                <a:solidFill>
                  <a:srgbClr val="0000FF"/>
                </a:solidFill>
              </a:rPr>
              <a:t> + 3</a:t>
            </a:r>
            <a:r>
              <a:rPr lang="en-US" i="1" dirty="0" smtClean="0">
                <a:solidFill>
                  <a:srgbClr val="0000FF"/>
                </a:solidFill>
              </a:rPr>
              <a:t>y</a:t>
            </a:r>
            <a:r>
              <a:rPr lang="en-US" dirty="0" smtClean="0">
                <a:solidFill>
                  <a:srgbClr val="0000FF"/>
                </a:solidFill>
              </a:rPr>
              <a:t> = 1</a:t>
            </a:r>
            <a:r>
              <a:rPr lang="en-US" dirty="0" smtClean="0"/>
              <a:t>. Graph both lines.</a:t>
            </a:r>
          </a:p>
          <a:p>
            <a:pPr marL="1588" indent="-1588">
              <a:lnSpc>
                <a:spcPct val="150000"/>
              </a:lnSpc>
              <a:buNone/>
              <a:tabLst>
                <a:tab pos="463550" algn="l"/>
              </a:tabLst>
            </a:pPr>
            <a:r>
              <a:rPr lang="en-US" b="1" dirty="0" smtClean="0"/>
              <a:t>Solution:</a:t>
            </a:r>
            <a:r>
              <a:rPr lang="en-US" dirty="0" smtClean="0"/>
              <a:t> We know from Example 4 that the slope of the line </a:t>
            </a:r>
            <a:r>
              <a:rPr lang="en-US" dirty="0" smtClean="0">
                <a:solidFill>
                  <a:srgbClr val="0000FF"/>
                </a:solidFill>
              </a:rPr>
              <a:t>5</a:t>
            </a:r>
            <a:r>
              <a:rPr lang="en-US" i="1" dirty="0" smtClean="0">
                <a:solidFill>
                  <a:srgbClr val="0000FF"/>
                </a:solidFill>
              </a:rPr>
              <a:t>x</a:t>
            </a:r>
            <a:r>
              <a:rPr lang="en-US" dirty="0" smtClean="0">
                <a:solidFill>
                  <a:srgbClr val="0000FF"/>
                </a:solidFill>
              </a:rPr>
              <a:t> + 3</a:t>
            </a:r>
            <a:r>
              <a:rPr lang="en-US" i="1" dirty="0" smtClean="0">
                <a:solidFill>
                  <a:srgbClr val="0000FF"/>
                </a:solidFill>
              </a:rPr>
              <a:t>y</a:t>
            </a:r>
            <a:r>
              <a:rPr lang="en-US" dirty="0" smtClean="0">
                <a:solidFill>
                  <a:srgbClr val="0000FF"/>
                </a:solidFill>
              </a:rPr>
              <a:t> = 1</a:t>
            </a:r>
            <a:r>
              <a:rPr lang="en-US" dirty="0" smtClean="0"/>
              <a:t> is          Thus any line perpendicular to this line must have slope </a:t>
            </a:r>
          </a:p>
          <a:p>
            <a:pPr marL="1588" indent="-1588">
              <a:lnSpc>
                <a:spcPct val="150000"/>
              </a:lnSpc>
              <a:buNone/>
              <a:tabLst>
                <a:tab pos="463550" algn="l"/>
              </a:tabLst>
            </a:pPr>
            <a:r>
              <a:rPr lang="en-US" dirty="0" smtClean="0"/>
              <a:t>Now, using  		and 			       we have</a:t>
            </a:r>
          </a:p>
        </p:txBody>
      </p:sp>
      <p:graphicFrame>
        <p:nvGraphicFramePr>
          <p:cNvPr id="7" name="Object 6"/>
          <p:cNvGraphicFramePr>
            <a:graphicFrameLocks noChangeAspect="1"/>
          </p:cNvGraphicFramePr>
          <p:nvPr/>
        </p:nvGraphicFramePr>
        <p:xfrm>
          <a:off x="3635992" y="2848896"/>
          <a:ext cx="596900" cy="838200"/>
        </p:xfrm>
        <a:graphic>
          <a:graphicData uri="http://schemas.openxmlformats.org/presentationml/2006/ole">
            <mc:AlternateContent xmlns:mc="http://schemas.openxmlformats.org/markup-compatibility/2006">
              <mc:Choice xmlns:v="urn:schemas-microsoft-com:vml" Requires="v">
                <p:oleObj spid="_x0000_s15374" name="Equation" r:id="rId3" imgW="596880" imgH="838080" progId="Equation.DSMT4">
                  <p:embed/>
                </p:oleObj>
              </mc:Choice>
              <mc:Fallback>
                <p:oleObj name="Equation" r:id="rId3" imgW="59688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35992" y="2848896"/>
                        <a:ext cx="596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4550392" y="3480104"/>
          <a:ext cx="965200" cy="838200"/>
        </p:xfrm>
        <a:graphic>
          <a:graphicData uri="http://schemas.openxmlformats.org/presentationml/2006/ole">
            <mc:AlternateContent xmlns:mc="http://schemas.openxmlformats.org/markup-compatibility/2006">
              <mc:Choice xmlns:v="urn:schemas-microsoft-com:vml" Requires="v">
                <p:oleObj spid="_x0000_s15375" name="Equation" r:id="rId5" imgW="965160" imgH="838080" progId="Equation.DSMT4">
                  <p:embed/>
                </p:oleObj>
              </mc:Choice>
              <mc:Fallback>
                <p:oleObj name="Equation" r:id="rId5" imgW="96516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550392" y="3480104"/>
                        <a:ext cx="96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2209800" y="4212536"/>
          <a:ext cx="990600" cy="838200"/>
        </p:xfrm>
        <a:graphic>
          <a:graphicData uri="http://schemas.openxmlformats.org/presentationml/2006/ole">
            <mc:AlternateContent xmlns:mc="http://schemas.openxmlformats.org/markup-compatibility/2006">
              <mc:Choice xmlns:v="urn:schemas-microsoft-com:vml" Requires="v">
                <p:oleObj spid="_x0000_s15376" name="Equation" r:id="rId7" imgW="990360" imgH="838080" progId="Equation.DSMT4">
                  <p:embed/>
                </p:oleObj>
              </mc:Choice>
              <mc:Fallback>
                <p:oleObj name="Equation" r:id="rId7" imgW="99036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4212536"/>
                        <a:ext cx="990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3886200" y="4372896"/>
          <a:ext cx="2628900" cy="495300"/>
        </p:xfrm>
        <a:graphic>
          <a:graphicData uri="http://schemas.openxmlformats.org/presentationml/2006/ole">
            <mc:AlternateContent xmlns:mc="http://schemas.openxmlformats.org/markup-compatibility/2006">
              <mc:Choice xmlns:v="urn:schemas-microsoft-com:vml" Requires="v">
                <p:oleObj spid="_x0000_s15377" name="Equation" r:id="rId9" imgW="2628720" imgH="495000" progId="Equation.DSMT4">
                  <p:embed/>
                </p:oleObj>
              </mc:Choice>
              <mc:Fallback>
                <p:oleObj name="Equation" r:id="rId9" imgW="2628720" imgH="495000" progId="Equation.DSMT4">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4372896"/>
                        <a:ext cx="26289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5">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5">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 name="Picture 13" descr="IMA6E_Sec-_2.3_ex5.png"/>
          <p:cNvPicPr>
            <a:picLocks noChangeAspect="1"/>
          </p:cNvPicPr>
          <p:nvPr/>
        </p:nvPicPr>
        <p:blipFill>
          <a:blip r:embed="rId3"/>
          <a:stretch>
            <a:fillRect/>
          </a:stretch>
        </p:blipFill>
        <p:spPr>
          <a:xfrm>
            <a:off x="5638800" y="1381469"/>
            <a:ext cx="3276600" cy="3266731"/>
          </a:xfrm>
          <a:prstGeom prst="rect">
            <a:avLst/>
          </a:prstGeom>
        </p:spPr>
      </p:pic>
      <p:sp>
        <p:nvSpPr>
          <p:cNvPr id="16389" name="Title 1"/>
          <p:cNvSpPr>
            <a:spLocks noGrp="1"/>
          </p:cNvSpPr>
          <p:nvPr>
            <p:ph type="title"/>
          </p:nvPr>
        </p:nvSpPr>
        <p:spPr/>
        <p:txBody>
          <a:bodyPr>
            <a:normAutofit/>
          </a:bodyPr>
          <a:lstStyle/>
          <a:p>
            <a:r>
              <a:rPr lang="en-US" dirty="0" smtClean="0"/>
              <a:t>Example 5: Finding the Equation of Perpendicular Lines (cont.)</a:t>
            </a:r>
          </a:p>
        </p:txBody>
      </p:sp>
      <p:sp>
        <p:nvSpPr>
          <p:cNvPr id="16390" name="Content Placeholder 2"/>
          <p:cNvSpPr>
            <a:spLocks noGrp="1"/>
          </p:cNvSpPr>
          <p:nvPr>
            <p:ph idx="1"/>
          </p:nvPr>
        </p:nvSpPr>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graphicFrame>
        <p:nvGraphicFramePr>
          <p:cNvPr id="10" name="Object 9"/>
          <p:cNvGraphicFramePr>
            <a:graphicFrameLocks noChangeAspect="1"/>
          </p:cNvGraphicFramePr>
          <p:nvPr/>
        </p:nvGraphicFramePr>
        <p:xfrm>
          <a:off x="3175000" y="1706625"/>
          <a:ext cx="1765300" cy="279400"/>
        </p:xfrm>
        <a:graphic>
          <a:graphicData uri="http://schemas.openxmlformats.org/presentationml/2006/ole">
            <mc:AlternateContent xmlns:mc="http://schemas.openxmlformats.org/markup-compatibility/2006">
              <mc:Choice xmlns:v="urn:schemas-microsoft-com:vml" Requires="v">
                <p:oleObj spid="_x0000_s16411" name="Equation" r:id="rId4" imgW="1765080" imgH="279360" progId="Equation.DSMT4">
                  <p:embed/>
                </p:oleObj>
              </mc:Choice>
              <mc:Fallback>
                <p:oleObj name="Equation" r:id="rId4" imgW="1765080" imgH="279360" progId="Equation.DSMT4">
                  <p:embed/>
                  <p:pic>
                    <p:nvPicPr>
                      <p:cNvPr id="0" name="Object 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75000" y="1706625"/>
                        <a:ext cx="17653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10"/>
          <p:cNvGraphicFramePr>
            <a:graphicFrameLocks noChangeAspect="1"/>
          </p:cNvGraphicFramePr>
          <p:nvPr/>
        </p:nvGraphicFramePr>
        <p:xfrm>
          <a:off x="3175000" y="2626646"/>
          <a:ext cx="2540000" cy="304800"/>
        </p:xfrm>
        <a:graphic>
          <a:graphicData uri="http://schemas.openxmlformats.org/presentationml/2006/ole">
            <mc:AlternateContent xmlns:mc="http://schemas.openxmlformats.org/markup-compatibility/2006">
              <mc:Choice xmlns:v="urn:schemas-microsoft-com:vml" Requires="v">
                <p:oleObj spid="_x0000_s16412" name="Equation" r:id="rId6" imgW="2539800" imgH="304560" progId="Equation.DSMT4">
                  <p:embed/>
                </p:oleObj>
              </mc:Choice>
              <mc:Fallback>
                <p:oleObj name="Equation" r:id="rId6" imgW="2539800" imgH="304560" progId="Equation.DSMT4">
                  <p:embed/>
                  <p:pic>
                    <p:nvPicPr>
                      <p:cNvPr id="0" name="Object 7"/>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75000" y="2626646"/>
                        <a:ext cx="2540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11"/>
          <p:cNvGraphicFramePr>
            <a:graphicFrameLocks noChangeAspect="1"/>
          </p:cNvGraphicFramePr>
          <p:nvPr/>
        </p:nvGraphicFramePr>
        <p:xfrm>
          <a:off x="3183908" y="3399504"/>
          <a:ext cx="927100" cy="279400"/>
        </p:xfrm>
        <a:graphic>
          <a:graphicData uri="http://schemas.openxmlformats.org/presentationml/2006/ole">
            <mc:AlternateContent xmlns:mc="http://schemas.openxmlformats.org/markup-compatibility/2006">
              <mc:Choice xmlns:v="urn:schemas-microsoft-com:vml" Requires="v">
                <p:oleObj spid="_x0000_s16413" name="Equation" r:id="rId8" imgW="927000" imgH="279360" progId="Equation.DSMT4">
                  <p:embed/>
                </p:oleObj>
              </mc:Choice>
              <mc:Fallback>
                <p:oleObj name="Equation" r:id="rId8" imgW="927000" imgH="279360" progId="Equation.DSMT4">
                  <p:embed/>
                  <p:pic>
                    <p:nvPicPr>
                      <p:cNvPr id="0" name="Object 8"/>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183908" y="3399504"/>
                        <a:ext cx="927100" cy="279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12"/>
          <p:cNvGraphicFramePr>
            <a:graphicFrameLocks noChangeAspect="1"/>
          </p:cNvGraphicFramePr>
          <p:nvPr/>
        </p:nvGraphicFramePr>
        <p:xfrm>
          <a:off x="3175000" y="4000500"/>
          <a:ext cx="1524000" cy="304800"/>
        </p:xfrm>
        <a:graphic>
          <a:graphicData uri="http://schemas.openxmlformats.org/presentationml/2006/ole">
            <mc:AlternateContent xmlns:mc="http://schemas.openxmlformats.org/markup-compatibility/2006">
              <mc:Choice xmlns:v="urn:schemas-microsoft-com:vml" Requires="v">
                <p:oleObj spid="_x0000_s16414" name="Equation" r:id="rId10" imgW="1523880" imgH="304560" progId="Equation.DSMT4">
                  <p:embed/>
                </p:oleObj>
              </mc:Choice>
              <mc:Fallback>
                <p:oleObj name="Equation" r:id="rId10" imgW="1523880" imgH="304560" progId="Equation.DSMT4">
                  <p:embed/>
                  <p:pic>
                    <p:nvPicPr>
                      <p:cNvPr id="0" name="Object 9"/>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175000" y="4000500"/>
                        <a:ext cx="1524000" cy="304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91" name="Object 7"/>
          <p:cNvGraphicFramePr>
            <a:graphicFrameLocks noChangeAspect="1"/>
          </p:cNvGraphicFramePr>
          <p:nvPr/>
        </p:nvGraphicFramePr>
        <p:xfrm>
          <a:off x="878348" y="1418304"/>
          <a:ext cx="2184400" cy="838200"/>
        </p:xfrm>
        <a:graphic>
          <a:graphicData uri="http://schemas.openxmlformats.org/presentationml/2006/ole">
            <mc:AlternateContent xmlns:mc="http://schemas.openxmlformats.org/markup-compatibility/2006">
              <mc:Choice xmlns:v="urn:schemas-microsoft-com:vml" Requires="v">
                <p:oleObj spid="_x0000_s16415" name="Equation" r:id="rId12" imgW="2184120" imgH="838080" progId="Equation.DSMT4">
                  <p:embed/>
                </p:oleObj>
              </mc:Choice>
              <mc:Fallback>
                <p:oleObj name="Equation" r:id="rId12" imgW="2184120" imgH="838080" progId="Equation.DSMT4">
                  <p:embed/>
                  <p:pic>
                    <p:nvPicPr>
                      <p:cNvPr id="0" name="Picture 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878348" y="1418304"/>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nvGraphicFramePr>
        <p:xfrm>
          <a:off x="457200" y="2544096"/>
          <a:ext cx="2565400" cy="469900"/>
        </p:xfrm>
        <a:graphic>
          <a:graphicData uri="http://schemas.openxmlformats.org/presentationml/2006/ole">
            <mc:AlternateContent xmlns:mc="http://schemas.openxmlformats.org/markup-compatibility/2006">
              <mc:Choice xmlns:v="urn:schemas-microsoft-com:vml" Requires="v">
                <p:oleObj spid="_x0000_s16416" name="Equation" r:id="rId14" imgW="2565360" imgH="469800" progId="Equation.DSMT4">
                  <p:embed/>
                </p:oleObj>
              </mc:Choice>
              <mc:Fallback>
                <p:oleObj name="Equation" r:id="rId14" imgW="2565360" imgH="469800" progId="Equation.DSMT4">
                  <p:embed/>
                  <p:pic>
                    <p:nvPicPr>
                      <p:cNvPr id="0" name="Picture 8"/>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57200" y="2544096"/>
                        <a:ext cx="2565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3" name="Object 9"/>
          <p:cNvGraphicFramePr>
            <a:graphicFrameLocks noChangeAspect="1"/>
          </p:cNvGraphicFramePr>
          <p:nvPr/>
        </p:nvGraphicFramePr>
        <p:xfrm>
          <a:off x="548148" y="3365500"/>
          <a:ext cx="2209800" cy="355600"/>
        </p:xfrm>
        <a:graphic>
          <a:graphicData uri="http://schemas.openxmlformats.org/presentationml/2006/ole">
            <mc:AlternateContent xmlns:mc="http://schemas.openxmlformats.org/markup-compatibility/2006">
              <mc:Choice xmlns:v="urn:schemas-microsoft-com:vml" Requires="v">
                <p:oleObj spid="_x0000_s16417" name="Equation" r:id="rId16" imgW="2209680" imgH="355320" progId="Equation.DSMT4">
                  <p:embed/>
                </p:oleObj>
              </mc:Choice>
              <mc:Fallback>
                <p:oleObj name="Equation" r:id="rId16" imgW="2209680" imgH="355320" progId="Equation.DSMT4">
                  <p:embed/>
                  <p:pic>
                    <p:nvPicPr>
                      <p:cNvPr id="0" name="Picture 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8148" y="3365500"/>
                        <a:ext cx="22098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4" name="Object 10"/>
          <p:cNvGraphicFramePr>
            <a:graphicFrameLocks noChangeAspect="1"/>
          </p:cNvGraphicFramePr>
          <p:nvPr/>
        </p:nvGraphicFramePr>
        <p:xfrm>
          <a:off x="533400" y="3975100"/>
          <a:ext cx="1778000" cy="355600"/>
        </p:xfrm>
        <a:graphic>
          <a:graphicData uri="http://schemas.openxmlformats.org/presentationml/2006/ole">
            <mc:AlternateContent xmlns:mc="http://schemas.openxmlformats.org/markup-compatibility/2006">
              <mc:Choice xmlns:v="urn:schemas-microsoft-com:vml" Requires="v">
                <p:oleObj spid="_x0000_s16418" name="Equation" r:id="rId18" imgW="1777680" imgH="355320" progId="Equation.DSMT4">
                  <p:embed/>
                </p:oleObj>
              </mc:Choice>
              <mc:Fallback>
                <p:oleObj name="Equation" r:id="rId18" imgW="1777680" imgH="355320" progId="Equation.DSMT4">
                  <p:embed/>
                  <p:pic>
                    <p:nvPicPr>
                      <p:cNvPr id="0" name="Picture 10"/>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33400" y="3975100"/>
                        <a:ext cx="177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92"/>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39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4"/>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1"/>
          <p:cNvSpPr>
            <a:spLocks noGrp="1"/>
          </p:cNvSpPr>
          <p:nvPr>
            <p:ph type="title"/>
          </p:nvPr>
        </p:nvSpPr>
        <p:spPr/>
        <p:txBody>
          <a:bodyPr/>
          <a:lstStyle/>
          <a:p>
            <a:r>
              <a:rPr lang="en-US" dirty="0" smtClean="0"/>
              <a:t>Parallel Lines and Perpendicular Lines</a:t>
            </a:r>
          </a:p>
        </p:txBody>
      </p:sp>
      <p:sp>
        <p:nvSpPr>
          <p:cNvPr id="17412" name="Content Placeholder 2"/>
          <p:cNvSpPr>
            <a:spLocks noGrp="1"/>
          </p:cNvSpPr>
          <p:nvPr>
            <p:ph idx="1"/>
          </p:nvPr>
        </p:nvSpPr>
        <p:spPr>
          <a:solidFill>
            <a:srgbClr val="FFFFCC"/>
          </a:solidFill>
          <a:ln w="28575">
            <a:solidFill>
              <a:srgbClr val="000000"/>
            </a:solidFill>
          </a:ln>
        </p:spPr>
        <p:txBody>
          <a:bodyPr>
            <a:spAutoFit/>
          </a:bodyPr>
          <a:lstStyle/>
          <a:p>
            <a:pPr marL="342900" indent="-342900" algn="ctr" eaLnBrk="0" hangingPunct="0">
              <a:spcBef>
                <a:spcPts val="2400"/>
              </a:spcBef>
              <a:defRPr/>
            </a:pPr>
            <a:r>
              <a:rPr lang="en-US" b="1" dirty="0" smtClean="0">
                <a:solidFill>
                  <a:srgbClr val="000000"/>
                </a:solidFill>
              </a:rPr>
              <a:t>Summary of Formulas and Properties of Straight Lines</a:t>
            </a:r>
          </a:p>
          <a:p>
            <a:pPr>
              <a:lnSpc>
                <a:spcPct val="150000"/>
              </a:lnSpc>
              <a:tabLst>
                <a:tab pos="463550" algn="l"/>
              </a:tabLst>
            </a:pPr>
            <a:r>
              <a:rPr lang="en-US" b="1" dirty="0" smtClean="0">
                <a:solidFill>
                  <a:srgbClr val="000000"/>
                </a:solidFill>
              </a:rPr>
              <a:t>1.</a:t>
            </a:r>
            <a:r>
              <a:rPr lang="en-US" dirty="0" smtClean="0">
                <a:solidFill>
                  <a:srgbClr val="000000"/>
                </a:solidFill>
              </a:rPr>
              <a:t>	</a:t>
            </a:r>
            <a:r>
              <a:rPr lang="en-US" i="1" dirty="0" smtClean="0">
                <a:solidFill>
                  <a:srgbClr val="0000FF"/>
                </a:solidFill>
              </a:rPr>
              <a:t>Ax</a:t>
            </a:r>
            <a:r>
              <a:rPr lang="en-US" dirty="0" smtClean="0">
                <a:solidFill>
                  <a:srgbClr val="0000FF"/>
                </a:solidFill>
              </a:rPr>
              <a:t> + </a:t>
            </a:r>
            <a:r>
              <a:rPr lang="en-US" i="1" dirty="0" smtClean="0">
                <a:solidFill>
                  <a:srgbClr val="0000FF"/>
                </a:solidFill>
              </a:rPr>
              <a:t>By</a:t>
            </a:r>
            <a:r>
              <a:rPr lang="en-US" dirty="0" smtClean="0">
                <a:solidFill>
                  <a:srgbClr val="0000FF"/>
                </a:solidFill>
              </a:rPr>
              <a:t> = </a:t>
            </a:r>
            <a:r>
              <a:rPr lang="en-US" i="1" dirty="0" smtClean="0">
                <a:solidFill>
                  <a:srgbClr val="0000FF"/>
                </a:solidFill>
              </a:rPr>
              <a:t>C</a:t>
            </a:r>
            <a:r>
              <a:rPr lang="en-US" dirty="0" smtClean="0">
                <a:solidFill>
                  <a:srgbClr val="0000FF"/>
                </a:solidFill>
              </a:rPr>
              <a:t> </a:t>
            </a:r>
            <a:r>
              <a:rPr lang="en-US" dirty="0" smtClean="0">
                <a:solidFill>
                  <a:srgbClr val="000000"/>
                </a:solidFill>
              </a:rPr>
              <a:t>			Standard form</a:t>
            </a:r>
          </a:p>
          <a:p>
            <a:pPr>
              <a:tabLst>
                <a:tab pos="463550" algn="l"/>
              </a:tabLst>
            </a:pPr>
            <a:endParaRPr lang="en-US" b="1" dirty="0" smtClean="0">
              <a:solidFill>
                <a:srgbClr val="000000"/>
              </a:solidFill>
            </a:endParaRPr>
          </a:p>
          <a:p>
            <a:pPr>
              <a:tabLst>
                <a:tab pos="463550" algn="l"/>
              </a:tabLst>
            </a:pPr>
            <a:r>
              <a:rPr lang="en-US" b="1" dirty="0" smtClean="0">
                <a:solidFill>
                  <a:srgbClr val="000000"/>
                </a:solidFill>
              </a:rPr>
              <a:t>2.	 					</a:t>
            </a:r>
            <a:r>
              <a:rPr lang="en-US" dirty="0" smtClean="0">
                <a:solidFill>
                  <a:srgbClr val="000000"/>
                </a:solidFill>
              </a:rPr>
              <a:t>Slope of a line</a:t>
            </a:r>
          </a:p>
          <a:p>
            <a:pPr>
              <a:tabLst>
                <a:tab pos="463550" algn="l"/>
              </a:tabLst>
            </a:pPr>
            <a:endParaRPr lang="en-US" dirty="0" smtClean="0">
              <a:solidFill>
                <a:srgbClr val="000000"/>
              </a:solidFill>
            </a:endParaRPr>
          </a:p>
          <a:p>
            <a:pPr>
              <a:tabLst>
                <a:tab pos="463550" algn="l"/>
              </a:tabLst>
            </a:pPr>
            <a:r>
              <a:rPr lang="en-US" b="1" dirty="0" smtClean="0">
                <a:solidFill>
                  <a:srgbClr val="000000"/>
                </a:solidFill>
              </a:rPr>
              <a:t>3.</a:t>
            </a:r>
            <a:r>
              <a:rPr lang="en-US" dirty="0" smtClean="0">
                <a:solidFill>
                  <a:srgbClr val="000000"/>
                </a:solidFill>
              </a:rPr>
              <a:t>	</a:t>
            </a:r>
            <a:r>
              <a:rPr lang="en-US" i="1" dirty="0" smtClean="0">
                <a:solidFill>
                  <a:srgbClr val="0000FF"/>
                </a:solidFill>
              </a:rPr>
              <a:t>y</a:t>
            </a:r>
            <a:r>
              <a:rPr lang="en-US" dirty="0" smtClean="0">
                <a:solidFill>
                  <a:srgbClr val="0000FF"/>
                </a:solidFill>
              </a:rPr>
              <a:t> = </a:t>
            </a:r>
            <a:r>
              <a:rPr lang="en-US" i="1" dirty="0" smtClean="0">
                <a:solidFill>
                  <a:srgbClr val="0000FF"/>
                </a:solidFill>
              </a:rPr>
              <a:t>mx</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			Slope-intercept form</a:t>
            </a:r>
          </a:p>
          <a:p>
            <a:pPr>
              <a:tabLst>
                <a:tab pos="463550" algn="l"/>
              </a:tabLst>
            </a:pPr>
            <a:endParaRPr lang="en-US" dirty="0" smtClean="0">
              <a:solidFill>
                <a:srgbClr val="000000"/>
              </a:solidFill>
            </a:endParaRPr>
          </a:p>
          <a:p>
            <a:pPr>
              <a:tabLst>
                <a:tab pos="463550" algn="l"/>
              </a:tabLst>
            </a:pPr>
            <a:r>
              <a:rPr lang="en-US" b="1" dirty="0" smtClean="0">
                <a:solidFill>
                  <a:srgbClr val="000000"/>
                </a:solidFill>
              </a:rPr>
              <a:t>4.</a:t>
            </a:r>
            <a:r>
              <a:rPr lang="en-US" dirty="0" smtClean="0">
                <a:solidFill>
                  <a:srgbClr val="000000"/>
                </a:solidFill>
              </a:rPr>
              <a:t>	 					Point-slope form</a:t>
            </a:r>
          </a:p>
        </p:txBody>
      </p:sp>
      <p:graphicFrame>
        <p:nvGraphicFramePr>
          <p:cNvPr id="9" name="Object 8"/>
          <p:cNvGraphicFramePr>
            <a:graphicFrameLocks noChangeAspect="1"/>
          </p:cNvGraphicFramePr>
          <p:nvPr/>
        </p:nvGraphicFramePr>
        <p:xfrm>
          <a:off x="965200" y="2819400"/>
          <a:ext cx="1625600" cy="927100"/>
        </p:xfrm>
        <a:graphic>
          <a:graphicData uri="http://schemas.openxmlformats.org/presentationml/2006/ole">
            <mc:AlternateContent xmlns:mc="http://schemas.openxmlformats.org/markup-compatibility/2006">
              <mc:Choice xmlns:v="urn:schemas-microsoft-com:vml" Requires="v">
                <p:oleObj spid="_x0000_s17416" name="Equation" r:id="rId3" imgW="1625400" imgH="927000" progId="Equation.DSMT4">
                  <p:embed/>
                </p:oleObj>
              </mc:Choice>
              <mc:Fallback>
                <p:oleObj name="Equation" r:id="rId3" imgW="1625400" imgH="92700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65200" y="2819400"/>
                        <a:ext cx="16256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9"/>
          <p:cNvGraphicFramePr>
            <a:graphicFrameLocks noChangeAspect="1"/>
          </p:cNvGraphicFramePr>
          <p:nvPr/>
        </p:nvGraphicFramePr>
        <p:xfrm>
          <a:off x="963304" y="5067300"/>
          <a:ext cx="2514600" cy="495300"/>
        </p:xfrm>
        <a:graphic>
          <a:graphicData uri="http://schemas.openxmlformats.org/presentationml/2006/ole">
            <mc:AlternateContent xmlns:mc="http://schemas.openxmlformats.org/markup-compatibility/2006">
              <mc:Choice xmlns:v="urn:schemas-microsoft-com:vml" Requires="v">
                <p:oleObj spid="_x0000_s17417" name="Equation" r:id="rId5" imgW="2514600" imgH="495000" progId="Equation.DSMT4">
                  <p:embed/>
                </p:oleObj>
              </mc:Choice>
              <mc:Fallback>
                <p:oleObj name="Equation" r:id="rId5" imgW="2514600" imgH="49500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63304" y="5067300"/>
                        <a:ext cx="2514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lnSpc>
                <a:spcPct val="80000"/>
              </a:lnSpc>
            </a:pPr>
            <a:r>
              <a:rPr lang="en-US" dirty="0" smtClean="0"/>
              <a:t>Objectives</a:t>
            </a:r>
          </a:p>
        </p:txBody>
      </p:sp>
      <p:sp>
        <p:nvSpPr>
          <p:cNvPr id="33795" name="Content Placeholder 2"/>
          <p:cNvSpPr>
            <a:spLocks noGrp="1"/>
          </p:cNvSpPr>
          <p:nvPr>
            <p:ph idx="1"/>
          </p:nvPr>
        </p:nvSpPr>
        <p:spPr>
          <a:xfrm>
            <a:off x="457200" y="1280160"/>
            <a:ext cx="8229600" cy="3367076"/>
          </a:xfrm>
        </p:spPr>
        <p:txBody>
          <a:bodyPr>
            <a:spAutoFit/>
          </a:bodyPr>
          <a:lstStyle/>
          <a:p>
            <a:pPr marL="457200" indent="-457200">
              <a:buFont typeface="Courier New" pitchFamily="49" charset="0"/>
              <a:buChar char="o"/>
            </a:pPr>
            <a:r>
              <a:rPr lang="en-US" dirty="0" smtClean="0"/>
              <a:t>Graph a line given its slope and one point on the line. </a:t>
            </a:r>
            <a:r>
              <a:rPr lang="en-US" b="1" dirty="0" smtClean="0"/>
              <a:t> </a:t>
            </a:r>
          </a:p>
          <a:p>
            <a:pPr marL="457200" indent="-457200">
              <a:buFont typeface="Courier New" pitchFamily="49" charset="0"/>
              <a:buChar char="o"/>
            </a:pPr>
            <a:r>
              <a:rPr lang="en-US" dirty="0" smtClean="0"/>
              <a:t>Find the equation of a line given its slope and one point on the line by using the formula  </a:t>
            </a:r>
          </a:p>
          <a:p>
            <a:pPr marL="457200" indent="-457200">
              <a:buFont typeface="Courier New" pitchFamily="49" charset="0"/>
              <a:buChar char="o"/>
            </a:pPr>
            <a:endParaRPr lang="en-US" dirty="0" smtClean="0"/>
          </a:p>
          <a:p>
            <a:pPr marL="457200" indent="-457200">
              <a:buFont typeface="Courier New" pitchFamily="49" charset="0"/>
              <a:buChar char="o"/>
            </a:pPr>
            <a:r>
              <a:rPr lang="en-US" dirty="0" smtClean="0"/>
              <a:t>Find the equation of a line given two points on the line.</a:t>
            </a:r>
          </a:p>
        </p:txBody>
      </p:sp>
      <p:graphicFrame>
        <p:nvGraphicFramePr>
          <p:cNvPr id="4" name="Object 3"/>
          <p:cNvGraphicFramePr>
            <a:graphicFrameLocks noChangeAspect="1"/>
          </p:cNvGraphicFramePr>
          <p:nvPr/>
        </p:nvGraphicFramePr>
        <p:xfrm>
          <a:off x="1054100" y="3185652"/>
          <a:ext cx="2603500" cy="495300"/>
        </p:xfrm>
        <a:graphic>
          <a:graphicData uri="http://schemas.openxmlformats.org/presentationml/2006/ole">
            <mc:AlternateContent xmlns:mc="http://schemas.openxmlformats.org/markup-compatibility/2006">
              <mc:Choice xmlns:v="urn:schemas-microsoft-com:vml" Requires="v">
                <p:oleObj spid="_x0000_s2053" name="Equation" r:id="rId3" imgW="2603160" imgH="495000" progId="Equation.DSMT4">
                  <p:embed/>
                </p:oleObj>
              </mc:Choice>
              <mc:Fallback>
                <p:oleObj name="Equation" r:id="rId3" imgW="2603160" imgH="495000" progId="Equation.DSMT4">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4100" y="3185652"/>
                        <a:ext cx="26035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Title 1"/>
          <p:cNvSpPr>
            <a:spLocks noGrp="1"/>
          </p:cNvSpPr>
          <p:nvPr>
            <p:ph type="title"/>
          </p:nvPr>
        </p:nvSpPr>
        <p:spPr/>
        <p:txBody>
          <a:bodyPr/>
          <a:lstStyle/>
          <a:p>
            <a:r>
              <a:rPr lang="en-US" dirty="0" smtClean="0"/>
              <a:t>Parallel Lines and Perpendicular Lines</a:t>
            </a:r>
          </a:p>
        </p:txBody>
      </p:sp>
      <p:sp>
        <p:nvSpPr>
          <p:cNvPr id="18436" name="Content Placeholder 2"/>
          <p:cNvSpPr>
            <a:spLocks noGrp="1"/>
          </p:cNvSpPr>
          <p:nvPr>
            <p:ph idx="1"/>
          </p:nvPr>
        </p:nvSpPr>
        <p:spPr>
          <a:xfrm>
            <a:off x="457200" y="1280160"/>
            <a:ext cx="8229600" cy="4493538"/>
          </a:xfrm>
          <a:solidFill>
            <a:srgbClr val="FFFFCC"/>
          </a:solidFill>
          <a:ln w="28575">
            <a:solidFill>
              <a:srgbClr val="000000"/>
            </a:solidFill>
          </a:ln>
        </p:spPr>
        <p:txBody>
          <a:bodyPr>
            <a:spAutoFit/>
          </a:bodyPr>
          <a:lstStyle/>
          <a:p>
            <a:pPr marL="342900" indent="-342900" algn="ctr" eaLnBrk="0" hangingPunct="0">
              <a:spcBef>
                <a:spcPts val="2400"/>
              </a:spcBef>
              <a:defRPr/>
            </a:pPr>
            <a:r>
              <a:rPr lang="en-US" b="1" dirty="0" smtClean="0">
                <a:solidFill>
                  <a:srgbClr val="000000"/>
                </a:solidFill>
              </a:rPr>
              <a:t>Summary of Formulas and Properties of Straight Lines (cont.)</a:t>
            </a:r>
          </a:p>
          <a:p>
            <a:pPr>
              <a:spcBef>
                <a:spcPts val="1800"/>
              </a:spcBef>
              <a:tabLst>
                <a:tab pos="463550" algn="l"/>
              </a:tabLst>
            </a:pPr>
            <a:r>
              <a:rPr lang="en-US" b="1" dirty="0" smtClean="0">
                <a:solidFill>
                  <a:srgbClr val="000000"/>
                </a:solidFill>
              </a:rPr>
              <a:t>5.</a:t>
            </a:r>
            <a:r>
              <a:rPr lang="en-US" dirty="0" smtClean="0">
                <a:solidFill>
                  <a:srgbClr val="000000"/>
                </a:solidFill>
              </a:rPr>
              <a:t>	</a:t>
            </a:r>
            <a:r>
              <a:rPr lang="en-US" i="1" dirty="0" smtClean="0">
                <a:solidFill>
                  <a:srgbClr val="0000FF"/>
                </a:solidFill>
              </a:rPr>
              <a:t>y</a:t>
            </a:r>
            <a:r>
              <a:rPr lang="en-US" dirty="0" smtClean="0">
                <a:solidFill>
                  <a:srgbClr val="0000FF"/>
                </a:solidFill>
              </a:rPr>
              <a:t> = </a:t>
            </a:r>
            <a:r>
              <a:rPr lang="en-US" i="1" dirty="0" smtClean="0">
                <a:solidFill>
                  <a:srgbClr val="0000FF"/>
                </a:solidFill>
              </a:rPr>
              <a:t>b</a:t>
            </a:r>
            <a:r>
              <a:rPr lang="en-US" dirty="0" smtClean="0">
                <a:solidFill>
                  <a:srgbClr val="0000FF"/>
                </a:solidFill>
              </a:rPr>
              <a:t> </a:t>
            </a:r>
            <a:r>
              <a:rPr lang="en-US" dirty="0" smtClean="0">
                <a:solidFill>
                  <a:srgbClr val="000000"/>
                </a:solidFill>
              </a:rPr>
              <a:t>			Horizontal line, slope 0</a:t>
            </a:r>
          </a:p>
          <a:p>
            <a:pPr>
              <a:spcBef>
                <a:spcPts val="3000"/>
              </a:spcBef>
              <a:tabLst>
                <a:tab pos="463550" algn="l"/>
              </a:tabLst>
            </a:pPr>
            <a:r>
              <a:rPr lang="en-US" b="1" dirty="0" smtClean="0">
                <a:solidFill>
                  <a:srgbClr val="000000"/>
                </a:solidFill>
              </a:rPr>
              <a:t>6.</a:t>
            </a:r>
            <a:r>
              <a:rPr lang="en-US" dirty="0" smtClean="0">
                <a:solidFill>
                  <a:srgbClr val="000000"/>
                </a:solidFill>
              </a:rPr>
              <a:t>	</a:t>
            </a:r>
            <a:r>
              <a:rPr lang="en-US" i="1" dirty="0" smtClean="0">
                <a:solidFill>
                  <a:srgbClr val="0000FF"/>
                </a:solidFill>
              </a:rPr>
              <a:t>x</a:t>
            </a:r>
            <a:r>
              <a:rPr lang="en-US" dirty="0" smtClean="0">
                <a:solidFill>
                  <a:srgbClr val="0000FF"/>
                </a:solidFill>
              </a:rPr>
              <a:t> = </a:t>
            </a:r>
            <a:r>
              <a:rPr lang="en-US" i="1" dirty="0" smtClean="0">
                <a:solidFill>
                  <a:srgbClr val="0000FF"/>
                </a:solidFill>
              </a:rPr>
              <a:t>a</a:t>
            </a:r>
            <a:r>
              <a:rPr lang="en-US" dirty="0" smtClean="0">
                <a:solidFill>
                  <a:srgbClr val="000000"/>
                </a:solidFill>
              </a:rPr>
              <a:t>			 Vertical line, undefined slope</a:t>
            </a:r>
          </a:p>
          <a:p>
            <a:pPr>
              <a:spcBef>
                <a:spcPts val="3000"/>
              </a:spcBef>
              <a:tabLst>
                <a:tab pos="463550" algn="l"/>
              </a:tabLst>
            </a:pPr>
            <a:r>
              <a:rPr lang="en-US" b="1" dirty="0" smtClean="0">
                <a:solidFill>
                  <a:srgbClr val="000000"/>
                </a:solidFill>
              </a:rPr>
              <a:t>7.</a:t>
            </a:r>
            <a:r>
              <a:rPr lang="en-US" dirty="0" smtClean="0">
                <a:solidFill>
                  <a:srgbClr val="000000"/>
                </a:solidFill>
              </a:rPr>
              <a:t>	Parallel lines have the same slope.</a:t>
            </a:r>
          </a:p>
          <a:p>
            <a:pPr>
              <a:spcBef>
                <a:spcPts val="3000"/>
              </a:spcBef>
              <a:tabLst>
                <a:tab pos="463550" algn="l"/>
              </a:tabLst>
            </a:pPr>
            <a:r>
              <a:rPr lang="en-US" b="1" dirty="0" smtClean="0">
                <a:solidFill>
                  <a:srgbClr val="000000"/>
                </a:solidFill>
              </a:rPr>
              <a:t>8.</a:t>
            </a:r>
            <a:r>
              <a:rPr lang="en-US" dirty="0" smtClean="0">
                <a:solidFill>
                  <a:srgbClr val="000000"/>
                </a:solidFill>
              </a:rPr>
              <a:t>	Perpendicular lines have slopes that are negative 	reciprocals of each other.</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Title 1"/>
          <p:cNvSpPr>
            <a:spLocks noGrp="1"/>
          </p:cNvSpPr>
          <p:nvPr>
            <p:ph type="title"/>
          </p:nvPr>
        </p:nvSpPr>
        <p:spPr/>
        <p:txBody>
          <a:bodyPr/>
          <a:lstStyle/>
          <a:p>
            <a:r>
              <a:rPr lang="en-US" dirty="0" smtClean="0"/>
              <a:t>Practice Problems</a:t>
            </a:r>
          </a:p>
        </p:txBody>
      </p:sp>
      <p:sp>
        <p:nvSpPr>
          <p:cNvPr id="28676" name="Content Placeholder 2"/>
          <p:cNvSpPr>
            <a:spLocks noGrp="1"/>
          </p:cNvSpPr>
          <p:nvPr>
            <p:ph idx="1"/>
          </p:nvPr>
        </p:nvSpPr>
        <p:spPr>
          <a:xfrm>
            <a:off x="457200" y="1280160"/>
            <a:ext cx="8229600" cy="3416320"/>
          </a:xfrm>
          <a:solidFill>
            <a:srgbClr val="FFFFCC"/>
          </a:solidFill>
          <a:ln w="28575">
            <a:solidFill>
              <a:srgbClr val="000000"/>
            </a:solidFill>
          </a:ln>
        </p:spPr>
        <p:txBody>
          <a:bodyPr>
            <a:spAutoFit/>
          </a:bodyPr>
          <a:lstStyle/>
          <a:p>
            <a:pPr>
              <a:spcBef>
                <a:spcPts val="600"/>
              </a:spcBef>
            </a:pPr>
            <a:r>
              <a:rPr lang="en-US" dirty="0" smtClean="0">
                <a:solidFill>
                  <a:srgbClr val="000000"/>
                </a:solidFill>
              </a:rPr>
              <a:t>Find a linear equation in standard form that satisfies the given conditions.</a:t>
            </a:r>
          </a:p>
          <a:p>
            <a:pPr>
              <a:spcBef>
                <a:spcPts val="600"/>
              </a:spcBef>
              <a:tabLst>
                <a:tab pos="465138" algn="l"/>
              </a:tabLst>
            </a:pPr>
            <a:r>
              <a:rPr lang="en-US" b="1" dirty="0" smtClean="0">
                <a:solidFill>
                  <a:srgbClr val="000000"/>
                </a:solidFill>
              </a:rPr>
              <a:t>1.</a:t>
            </a:r>
            <a:r>
              <a:rPr lang="en-US" dirty="0" smtClean="0">
                <a:solidFill>
                  <a:srgbClr val="000000"/>
                </a:solidFill>
              </a:rPr>
              <a:t>	Passes through the point (4, −1) with </a:t>
            </a:r>
            <a:r>
              <a:rPr lang="en-US" i="1" dirty="0" smtClean="0">
                <a:solidFill>
                  <a:srgbClr val="000000"/>
                </a:solidFill>
              </a:rPr>
              <a:t>m</a:t>
            </a:r>
            <a:r>
              <a:rPr lang="en-US" dirty="0" smtClean="0">
                <a:solidFill>
                  <a:srgbClr val="000000"/>
                </a:solidFill>
              </a:rPr>
              <a:t> = 2</a:t>
            </a:r>
          </a:p>
          <a:p>
            <a:pPr>
              <a:spcBef>
                <a:spcPts val="600"/>
              </a:spcBef>
              <a:tabLst>
                <a:tab pos="465138" algn="l"/>
              </a:tabLst>
            </a:pPr>
            <a:r>
              <a:rPr lang="en-US" b="1" dirty="0" smtClean="0">
                <a:solidFill>
                  <a:srgbClr val="000000"/>
                </a:solidFill>
              </a:rPr>
              <a:t>2.</a:t>
            </a:r>
            <a:r>
              <a:rPr lang="en-US" dirty="0" smtClean="0">
                <a:solidFill>
                  <a:srgbClr val="000000"/>
                </a:solidFill>
              </a:rPr>
              <a:t>	Parallel to </a:t>
            </a:r>
            <a:r>
              <a:rPr lang="en-US" i="1" dirty="0" smtClean="0">
                <a:solidFill>
                  <a:srgbClr val="000000"/>
                </a:solidFill>
              </a:rPr>
              <a:t>y</a:t>
            </a:r>
            <a:r>
              <a:rPr lang="en-US" dirty="0" smtClean="0">
                <a:solidFill>
                  <a:srgbClr val="000000"/>
                </a:solidFill>
              </a:rPr>
              <a:t> = −3</a:t>
            </a:r>
            <a:r>
              <a:rPr lang="en-US" i="1" dirty="0" smtClean="0">
                <a:solidFill>
                  <a:srgbClr val="000000"/>
                </a:solidFill>
              </a:rPr>
              <a:t>x</a:t>
            </a:r>
            <a:r>
              <a:rPr lang="en-US" dirty="0" smtClean="0">
                <a:solidFill>
                  <a:srgbClr val="000000"/>
                </a:solidFill>
              </a:rPr>
              <a:t> + 4 and contains the point (−1, 5)</a:t>
            </a:r>
          </a:p>
          <a:p>
            <a:pPr>
              <a:spcBef>
                <a:spcPts val="600"/>
              </a:spcBef>
              <a:tabLst>
                <a:tab pos="465138" algn="l"/>
              </a:tabLst>
            </a:pPr>
            <a:r>
              <a:rPr lang="en-US" b="1" dirty="0" smtClean="0">
                <a:solidFill>
                  <a:srgbClr val="000000"/>
                </a:solidFill>
              </a:rPr>
              <a:t>3.</a:t>
            </a:r>
            <a:r>
              <a:rPr lang="en-US" dirty="0" smtClean="0">
                <a:solidFill>
                  <a:srgbClr val="000000"/>
                </a:solidFill>
              </a:rPr>
              <a:t>	Perpendicular to 2</a:t>
            </a:r>
            <a:r>
              <a:rPr lang="en-US" i="1" dirty="0" smtClean="0">
                <a:solidFill>
                  <a:srgbClr val="000000"/>
                </a:solidFill>
              </a:rPr>
              <a:t>x</a:t>
            </a:r>
            <a:r>
              <a:rPr lang="en-US" dirty="0" smtClean="0">
                <a:solidFill>
                  <a:srgbClr val="000000"/>
                </a:solidFill>
              </a:rPr>
              <a:t> + </a:t>
            </a:r>
            <a:r>
              <a:rPr lang="en-US" i="1" dirty="0" smtClean="0">
                <a:solidFill>
                  <a:srgbClr val="000000"/>
                </a:solidFill>
              </a:rPr>
              <a:t>y</a:t>
            </a:r>
            <a:r>
              <a:rPr lang="en-US" dirty="0" smtClean="0">
                <a:solidFill>
                  <a:srgbClr val="000000"/>
                </a:solidFill>
              </a:rPr>
              <a:t> = 1 and passes through the 	origin (0, 0)</a:t>
            </a:r>
          </a:p>
          <a:p>
            <a:pPr>
              <a:spcBef>
                <a:spcPts val="600"/>
              </a:spcBef>
              <a:tabLst>
                <a:tab pos="465138" algn="l"/>
              </a:tabLst>
            </a:pPr>
            <a:r>
              <a:rPr lang="en-US" b="1" dirty="0" smtClean="0">
                <a:solidFill>
                  <a:srgbClr val="000000"/>
                </a:solidFill>
              </a:rPr>
              <a:t>4.</a:t>
            </a:r>
            <a:r>
              <a:rPr lang="en-US" dirty="0" smtClean="0">
                <a:solidFill>
                  <a:srgbClr val="000000"/>
                </a:solidFill>
              </a:rPr>
              <a:t>	Contains the two points (6, −2) and (2, 0)</a:t>
            </a:r>
            <a:endParaRPr lang="en-US" sz="4000" dirty="0" smtClean="0">
              <a:solidFill>
                <a:srgbClr val="00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Practice Problem Answers</a:t>
            </a:r>
            <a:endParaRPr lang="en-US" dirty="0"/>
          </a:p>
        </p:txBody>
      </p:sp>
      <p:sp>
        <p:nvSpPr>
          <p:cNvPr id="3" name="Content Placeholder 2"/>
          <p:cNvSpPr>
            <a:spLocks noGrp="1"/>
          </p:cNvSpPr>
          <p:nvPr>
            <p:ph idx="1"/>
          </p:nvPr>
        </p:nvSpPr>
        <p:spPr/>
        <p:txBody>
          <a:bodyPr/>
          <a:lstStyle/>
          <a:p>
            <a:pPr indent="4763">
              <a:buNone/>
            </a:pPr>
            <a:endParaRPr lang="en-US" dirty="0" smtClean="0"/>
          </a:p>
          <a:p>
            <a:pPr>
              <a:buNone/>
            </a:pPr>
            <a:endParaRPr lang="en-US" dirty="0"/>
          </a:p>
        </p:txBody>
      </p:sp>
      <p:graphicFrame>
        <p:nvGraphicFramePr>
          <p:cNvPr id="43010" name="Object 2"/>
          <p:cNvGraphicFramePr>
            <a:graphicFrameLocks noChangeAspect="1"/>
          </p:cNvGraphicFramePr>
          <p:nvPr/>
        </p:nvGraphicFramePr>
        <p:xfrm>
          <a:off x="530352" y="1280160"/>
          <a:ext cx="5511800" cy="901700"/>
        </p:xfrm>
        <a:graphic>
          <a:graphicData uri="http://schemas.openxmlformats.org/presentationml/2006/ole">
            <mc:AlternateContent xmlns:mc="http://schemas.openxmlformats.org/markup-compatibility/2006">
              <mc:Choice xmlns:v="urn:schemas-microsoft-com:vml" Requires="v">
                <p:oleObj spid="_x0000_s18437" name="Equation" r:id="rId3" imgW="5511600" imgH="901440" progId="Equation.DSMT4">
                  <p:embed/>
                </p:oleObj>
              </mc:Choice>
              <mc:Fallback>
                <p:oleObj name="Equation" r:id="rId3" imgW="5511600" imgH="901440" progId="Equation.DSMT4">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5511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Title 1"/>
          <p:cNvSpPr>
            <a:spLocks noGrp="1"/>
          </p:cNvSpPr>
          <p:nvPr>
            <p:ph type="title"/>
          </p:nvPr>
        </p:nvSpPr>
        <p:spPr/>
        <p:txBody>
          <a:bodyPr>
            <a:normAutofit/>
          </a:bodyPr>
          <a:lstStyle/>
          <a:p>
            <a:r>
              <a:rPr lang="en-US" dirty="0" smtClean="0"/>
              <a:t>Example 1: Graph a Line Given a Point and the Slope</a:t>
            </a:r>
          </a:p>
        </p:txBody>
      </p:sp>
      <p:sp>
        <p:nvSpPr>
          <p:cNvPr id="2052" name="Content Placeholder 5"/>
          <p:cNvSpPr>
            <a:spLocks noGrp="1"/>
          </p:cNvSpPr>
          <p:nvPr>
            <p:ph idx="1"/>
          </p:nvPr>
        </p:nvSpPr>
        <p:spPr/>
        <p:txBody>
          <a:bodyPr/>
          <a:lstStyle/>
          <a:p>
            <a:pPr marL="1588" indent="-1588">
              <a:buNone/>
              <a:tabLst>
                <a:tab pos="463550" algn="l"/>
              </a:tabLst>
            </a:pPr>
            <a:r>
              <a:rPr lang="en-US" dirty="0" smtClean="0"/>
              <a:t>Graph the line with slope                which passes through the point </a:t>
            </a:r>
            <a:r>
              <a:rPr lang="en-US" dirty="0" smtClean="0">
                <a:solidFill>
                  <a:srgbClr val="0000FF"/>
                </a:solidFill>
              </a:rPr>
              <a:t>(2, 5)</a:t>
            </a:r>
            <a:r>
              <a:rPr lang="en-US" dirty="0" smtClean="0"/>
              <a:t>.</a:t>
            </a:r>
          </a:p>
          <a:p>
            <a:pPr marL="1588" indent="-1588">
              <a:lnSpc>
                <a:spcPct val="150000"/>
              </a:lnSpc>
              <a:buNone/>
              <a:tabLst>
                <a:tab pos="463550" algn="l"/>
              </a:tabLst>
            </a:pPr>
            <a:r>
              <a:rPr lang="en-US" b="1" dirty="0" smtClean="0"/>
              <a:t>Solution:</a:t>
            </a:r>
            <a:r>
              <a:rPr lang="en-US" dirty="0" smtClean="0"/>
              <a:t> Start from the point (2, 5) and locate another point on the line by using the slope as                             </a:t>
            </a:r>
          </a:p>
          <a:p>
            <a:pPr marL="1588" indent="-1588">
              <a:lnSpc>
                <a:spcPct val="150000"/>
              </a:lnSpc>
              <a:buNone/>
              <a:tabLst>
                <a:tab pos="463550" algn="l"/>
              </a:tabLst>
            </a:pPr>
            <a:r>
              <a:rPr lang="en-US" dirty="0" smtClean="0"/>
              <a:t>There are four ways to proceed.  Here are two: </a:t>
            </a:r>
          </a:p>
          <a:p>
            <a:pPr marL="1588" indent="-1588">
              <a:buNone/>
              <a:tabLst>
                <a:tab pos="463550" algn="l"/>
              </a:tabLst>
            </a:pPr>
            <a:r>
              <a:rPr lang="en-US" b="1" dirty="0" smtClean="0"/>
              <a:t>1.</a:t>
            </a:r>
            <a:r>
              <a:rPr lang="en-US" dirty="0" smtClean="0"/>
              <a:t>	Move 4 units right and 3 units down, or </a:t>
            </a:r>
          </a:p>
          <a:p>
            <a:pPr marL="1588" indent="-1588">
              <a:buNone/>
              <a:tabLst>
                <a:tab pos="463550" algn="l"/>
              </a:tabLst>
            </a:pPr>
            <a:r>
              <a:rPr lang="en-US" b="1" dirty="0" smtClean="0"/>
              <a:t>2.</a:t>
            </a:r>
            <a:r>
              <a:rPr lang="en-US" dirty="0" smtClean="0"/>
              <a:t>	Move 3 units down and 4 units right.</a:t>
            </a:r>
          </a:p>
        </p:txBody>
      </p:sp>
      <p:graphicFrame>
        <p:nvGraphicFramePr>
          <p:cNvPr id="7" name="Object 6"/>
          <p:cNvGraphicFramePr>
            <a:graphicFrameLocks noChangeAspect="1"/>
          </p:cNvGraphicFramePr>
          <p:nvPr/>
        </p:nvGraphicFramePr>
        <p:xfrm>
          <a:off x="4231944" y="1143000"/>
          <a:ext cx="1130300" cy="838200"/>
        </p:xfrm>
        <a:graphic>
          <a:graphicData uri="http://schemas.openxmlformats.org/presentationml/2006/ole">
            <mc:AlternateContent xmlns:mc="http://schemas.openxmlformats.org/markup-compatibility/2006">
              <mc:Choice xmlns:v="urn:schemas-microsoft-com:vml" Requires="v">
                <p:oleObj spid="_x0000_s3080" name="Equation" r:id="rId3" imgW="1130040" imgH="838080" progId="Equation.DSMT4">
                  <p:embed/>
                </p:oleObj>
              </mc:Choice>
              <mc:Fallback>
                <p:oleObj name="Equation" r:id="rId3" imgW="1130040" imgH="838080" progId="Equation.DSMT4">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31944" y="1143000"/>
                        <a:ext cx="1130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 name="Object 7"/>
          <p:cNvGraphicFramePr>
            <a:graphicFrameLocks noChangeAspect="1"/>
          </p:cNvGraphicFramePr>
          <p:nvPr/>
        </p:nvGraphicFramePr>
        <p:xfrm>
          <a:off x="6088040" y="2881952"/>
          <a:ext cx="2235200" cy="838200"/>
        </p:xfrm>
        <a:graphic>
          <a:graphicData uri="http://schemas.openxmlformats.org/presentationml/2006/ole">
            <mc:AlternateContent xmlns:mc="http://schemas.openxmlformats.org/markup-compatibility/2006">
              <mc:Choice xmlns:v="urn:schemas-microsoft-com:vml" Requires="v">
                <p:oleObj spid="_x0000_s3081" name="Equation" r:id="rId5" imgW="2234880" imgH="838080" progId="Equation.DSMT4">
                  <p:embed/>
                </p:oleObj>
              </mc:Choice>
              <mc:Fallback>
                <p:oleObj name="Equation" r:id="rId5" imgW="223488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88040" y="2881952"/>
                        <a:ext cx="223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052">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052">
                                            <p:txEl>
                                              <p:pRg st="3" end="3"/>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5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p:txBody>
          <a:bodyPr>
            <a:normAutofit/>
          </a:bodyPr>
          <a:lstStyle/>
          <a:p>
            <a:r>
              <a:rPr lang="en-US" dirty="0" smtClean="0"/>
              <a:t>Example 1: Graph a Line Given a Point and the Slope (cont.)</a:t>
            </a:r>
          </a:p>
        </p:txBody>
      </p:sp>
      <p:sp>
        <p:nvSpPr>
          <p:cNvPr id="34819" name="Content Placeholder 2"/>
          <p:cNvSpPr>
            <a:spLocks noGrp="1"/>
          </p:cNvSpPr>
          <p:nvPr>
            <p:ph idx="1"/>
          </p:nvPr>
        </p:nvSpPr>
        <p:spPr/>
        <p:txBody>
          <a:bodyPr>
            <a:normAutofit lnSpcReduction="10000"/>
          </a:bodyPr>
          <a:lstStyle/>
          <a:p>
            <a:pPr marL="1588" indent="-1588">
              <a:buNone/>
            </a:pPr>
            <a:r>
              <a:rPr lang="en-US" dirty="0" smtClean="0"/>
              <a:t>Either way, you arrive at the same point </a:t>
            </a:r>
            <a:r>
              <a:rPr lang="en-US" dirty="0" smtClean="0">
                <a:solidFill>
                  <a:srgbClr val="FF0000"/>
                </a:solidFill>
              </a:rPr>
              <a:t>(6, 2)</a:t>
            </a:r>
            <a:r>
              <a:rPr lang="en-US" dirty="0" smtClean="0"/>
              <a:t>.</a:t>
            </a:r>
          </a:p>
          <a:p>
            <a:pPr marL="1588" indent="-1588">
              <a:buNone/>
            </a:pPr>
            <a:endParaRPr lang="en-US" dirty="0" smtClean="0"/>
          </a:p>
          <a:p>
            <a:pPr marL="1588" indent="-1588">
              <a:buNone/>
            </a:pPr>
            <a:r>
              <a:rPr lang="en-US" dirty="0" smtClean="0"/>
              <a:t>This means that we can move</a:t>
            </a:r>
          </a:p>
          <a:p>
            <a:pPr marL="1588" indent="-1588">
              <a:buNone/>
            </a:pPr>
            <a:r>
              <a:rPr lang="en-US" dirty="0" smtClean="0"/>
              <a:t>from the given point either with </a:t>
            </a:r>
          </a:p>
          <a:p>
            <a:pPr marL="1588" indent="-1588">
              <a:buNone/>
            </a:pPr>
            <a:r>
              <a:rPr lang="en-US" dirty="0" smtClean="0"/>
              <a:t>the rise first or the run first.</a:t>
            </a:r>
          </a:p>
          <a:p>
            <a:pPr marL="1588" indent="-1588">
              <a:buNone/>
            </a:pPr>
            <a:endParaRPr lang="en-US" dirty="0" smtClean="0"/>
          </a:p>
          <a:p>
            <a:pPr marL="1588" indent="-1588">
              <a:buNone/>
            </a:pPr>
            <a:r>
              <a:rPr lang="en-US" dirty="0" smtClean="0"/>
              <a:t>(</a:t>
            </a:r>
            <a:r>
              <a:rPr lang="en-US" b="1" dirty="0" smtClean="0"/>
              <a:t>Note:</a:t>
            </a:r>
            <a:r>
              <a:rPr lang="en-US" dirty="0" smtClean="0"/>
              <a:t> Any numbers in the ratio </a:t>
            </a:r>
          </a:p>
          <a:p>
            <a:pPr marL="1588" indent="-1588">
              <a:buNone/>
            </a:pPr>
            <a:r>
              <a:rPr lang="en-US" dirty="0" smtClean="0"/>
              <a:t>of </a:t>
            </a:r>
            <a:r>
              <a:rPr lang="en-US" dirty="0" smtClean="0">
                <a:latin typeface="Symbol" pitchFamily="18" charset="2"/>
              </a:rPr>
              <a:t>-</a:t>
            </a:r>
            <a:r>
              <a:rPr lang="en-US" dirty="0" smtClean="0"/>
              <a:t>3 to 4 can be used for the </a:t>
            </a:r>
          </a:p>
          <a:p>
            <a:pPr marL="1588" indent="-1588">
              <a:buNone/>
            </a:pPr>
            <a:r>
              <a:rPr lang="en-US" dirty="0" smtClean="0"/>
              <a:t>moves, such as </a:t>
            </a:r>
            <a:r>
              <a:rPr lang="en-US" dirty="0" smtClean="0">
                <a:latin typeface="Symbol" pitchFamily="18" charset="2"/>
              </a:rPr>
              <a:t>-</a:t>
            </a:r>
            <a:r>
              <a:rPr lang="en-US" dirty="0" smtClean="0"/>
              <a:t>6 to 8 or 9 to </a:t>
            </a:r>
            <a:r>
              <a:rPr lang="en-US" dirty="0" smtClean="0">
                <a:latin typeface="Symbol" pitchFamily="18" charset="2"/>
              </a:rPr>
              <a:t>-</a:t>
            </a:r>
            <a:r>
              <a:rPr lang="en-US" dirty="0" smtClean="0"/>
              <a:t>12.)</a:t>
            </a:r>
          </a:p>
        </p:txBody>
      </p:sp>
      <p:pic>
        <p:nvPicPr>
          <p:cNvPr id="6" name="Picture 5" descr="IMA6E_Sec-_2.3_ex1.png"/>
          <p:cNvPicPr>
            <a:picLocks noChangeAspect="1"/>
          </p:cNvPicPr>
          <p:nvPr/>
        </p:nvPicPr>
        <p:blipFill>
          <a:blip r:embed="rId2"/>
          <a:stretch>
            <a:fillRect/>
          </a:stretch>
        </p:blipFill>
        <p:spPr>
          <a:xfrm>
            <a:off x="5257800" y="1782096"/>
            <a:ext cx="3286499" cy="32766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4819">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819">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4819">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4819">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4819">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481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7" name="Title 1"/>
          <p:cNvSpPr>
            <a:spLocks noGrp="1"/>
          </p:cNvSpPr>
          <p:nvPr>
            <p:ph type="title"/>
          </p:nvPr>
        </p:nvSpPr>
        <p:spPr/>
        <p:txBody>
          <a:bodyPr>
            <a:normAutofit/>
          </a:bodyPr>
          <a:lstStyle/>
          <a:p>
            <a:pPr algn="l"/>
            <a:r>
              <a:rPr lang="en-US" dirty="0" smtClean="0"/>
              <a:t>Point-Slope Form: </a:t>
            </a:r>
          </a:p>
        </p:txBody>
      </p:sp>
      <p:sp>
        <p:nvSpPr>
          <p:cNvPr id="3" name="Content Placeholder 2"/>
          <p:cNvSpPr>
            <a:spLocks noGrp="1"/>
          </p:cNvSpPr>
          <p:nvPr>
            <p:ph idx="1"/>
          </p:nvPr>
        </p:nvSpPr>
        <p:spPr>
          <a:xfrm>
            <a:off x="457200" y="1280160"/>
            <a:ext cx="8229600" cy="2505301"/>
          </a:xfrm>
          <a:solidFill>
            <a:srgbClr val="FFFFCC"/>
          </a:solidFill>
          <a:ln w="28575">
            <a:solidFill>
              <a:srgbClr val="000000"/>
            </a:solidFill>
          </a:ln>
        </p:spPr>
        <p:txBody>
          <a:bodyPr>
            <a:spAutoFit/>
          </a:bodyPr>
          <a:lstStyle/>
          <a:p>
            <a:pPr algn="ctr">
              <a:buFont typeface="Courier New" pitchFamily="49" charset="0"/>
              <a:buNone/>
              <a:defRPr/>
            </a:pPr>
            <a:r>
              <a:rPr lang="en-US" b="1" dirty="0" smtClean="0">
                <a:solidFill>
                  <a:srgbClr val="000000"/>
                </a:solidFill>
              </a:rPr>
              <a:t>Point-Slope Form</a:t>
            </a:r>
          </a:p>
          <a:p>
            <a:pPr marL="1588" indent="-1588">
              <a:buNone/>
            </a:pPr>
            <a:r>
              <a:rPr lang="en-US" dirty="0" smtClean="0">
                <a:solidFill>
                  <a:srgbClr val="000000"/>
                </a:solidFill>
              </a:rPr>
              <a:t>An equation of the form</a:t>
            </a:r>
          </a:p>
          <a:p>
            <a:pPr marL="1588" indent="-1588">
              <a:buNone/>
            </a:pPr>
            <a:endParaRPr lang="en-US" dirty="0" smtClean="0">
              <a:solidFill>
                <a:srgbClr val="000000"/>
              </a:solidFill>
            </a:endParaRPr>
          </a:p>
          <a:p>
            <a:pPr marL="1588" indent="-1588">
              <a:buNone/>
            </a:pPr>
            <a:r>
              <a:rPr lang="en-US" dirty="0" smtClean="0">
                <a:solidFill>
                  <a:srgbClr val="000000"/>
                </a:solidFill>
              </a:rPr>
              <a:t>is called the </a:t>
            </a:r>
            <a:r>
              <a:rPr lang="en-US" b="1" dirty="0" smtClean="0">
                <a:solidFill>
                  <a:srgbClr val="C00000"/>
                </a:solidFill>
              </a:rPr>
              <a:t>point-slope form</a:t>
            </a:r>
            <a:r>
              <a:rPr lang="en-US" dirty="0" smtClean="0">
                <a:solidFill>
                  <a:srgbClr val="000000"/>
                </a:solidFill>
              </a:rPr>
              <a:t> for the equation of a line that contains the point             and has slope </a:t>
            </a:r>
            <a:r>
              <a:rPr lang="en-US" i="1" dirty="0" smtClean="0">
                <a:solidFill>
                  <a:srgbClr val="000000"/>
                </a:solidFill>
              </a:rPr>
              <a:t>m</a:t>
            </a:r>
            <a:r>
              <a:rPr lang="en-US" dirty="0" smtClean="0">
                <a:solidFill>
                  <a:srgbClr val="000000"/>
                </a:solidFill>
              </a:rPr>
              <a:t>.</a:t>
            </a:r>
            <a:endParaRPr lang="en-US" dirty="0">
              <a:solidFill>
                <a:srgbClr val="000000"/>
              </a:solidFill>
            </a:endParaRPr>
          </a:p>
        </p:txBody>
      </p:sp>
      <p:graphicFrame>
        <p:nvGraphicFramePr>
          <p:cNvPr id="8" name="Object 7"/>
          <p:cNvGraphicFramePr>
            <a:graphicFrameLocks noChangeAspect="1"/>
          </p:cNvGraphicFramePr>
          <p:nvPr/>
        </p:nvGraphicFramePr>
        <p:xfrm>
          <a:off x="3858904" y="3277700"/>
          <a:ext cx="990600" cy="495300"/>
        </p:xfrm>
        <a:graphic>
          <a:graphicData uri="http://schemas.openxmlformats.org/presentationml/2006/ole">
            <mc:AlternateContent xmlns:mc="http://schemas.openxmlformats.org/markup-compatibility/2006">
              <mc:Choice xmlns:v="urn:schemas-microsoft-com:vml" Requires="v">
                <p:oleObj spid="_x0000_s4105" name="Equation" r:id="rId3" imgW="990360" imgH="495000" progId="Equation.DSMT4">
                  <p:embed/>
                </p:oleObj>
              </mc:Choice>
              <mc:Fallback>
                <p:oleObj name="Equation" r:id="rId3" imgW="990360" imgH="49500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58904" y="3277700"/>
                        <a:ext cx="9906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282950" y="2319226"/>
          <a:ext cx="2578100" cy="495300"/>
        </p:xfrm>
        <a:graphic>
          <a:graphicData uri="http://schemas.openxmlformats.org/presentationml/2006/ole">
            <mc:AlternateContent xmlns:mc="http://schemas.openxmlformats.org/markup-compatibility/2006">
              <mc:Choice xmlns:v="urn:schemas-microsoft-com:vml" Requires="v">
                <p:oleObj spid="_x0000_s4106" name="Equation" r:id="rId5" imgW="2577960" imgH="495000" progId="Equation.DSMT4">
                  <p:embed/>
                </p:oleObj>
              </mc:Choice>
              <mc:Fallback>
                <p:oleObj name="Equation" r:id="rId5" imgW="2577960" imgH="49500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282950" y="2319226"/>
                        <a:ext cx="25781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Title 1"/>
          <p:cNvSpPr>
            <a:spLocks noGrp="1"/>
          </p:cNvSpPr>
          <p:nvPr>
            <p:ph type="title"/>
          </p:nvPr>
        </p:nvSpPr>
        <p:spPr/>
        <p:txBody>
          <a:bodyPr/>
          <a:lstStyle/>
          <a:p>
            <a:r>
              <a:rPr lang="en-US" dirty="0" smtClean="0"/>
              <a:t>Example 2: Using the Point-Slope Form</a:t>
            </a:r>
          </a:p>
        </p:txBody>
      </p:sp>
      <p:sp>
        <p:nvSpPr>
          <p:cNvPr id="4101" name="Content Placeholder 2"/>
          <p:cNvSpPr>
            <a:spLocks noGrp="1"/>
          </p:cNvSpPr>
          <p:nvPr>
            <p:ph idx="1"/>
          </p:nvPr>
        </p:nvSpPr>
        <p:spPr/>
        <p:txBody>
          <a:bodyPr/>
          <a:lstStyle/>
          <a:p>
            <a:pPr marL="1588" indent="-1588">
              <a:spcBef>
                <a:spcPts val="2400"/>
              </a:spcBef>
              <a:buNone/>
            </a:pPr>
            <a:r>
              <a:rPr lang="en-US" dirty="0" smtClean="0"/>
              <a:t>Find the equation of the line with a slope of        and </a:t>
            </a:r>
          </a:p>
          <a:p>
            <a:pPr marL="1588" indent="-1588">
              <a:spcBef>
                <a:spcPts val="2400"/>
              </a:spcBef>
              <a:buNone/>
            </a:pPr>
            <a:r>
              <a:rPr lang="en-US" dirty="0" smtClean="0"/>
              <a:t>passing through the point </a:t>
            </a:r>
            <a:r>
              <a:rPr lang="en-US" dirty="0" smtClean="0">
                <a:solidFill>
                  <a:srgbClr val="0000FF"/>
                </a:solidFill>
              </a:rPr>
              <a:t>(2, 3)</a:t>
            </a:r>
            <a:r>
              <a:rPr lang="en-US" dirty="0" smtClean="0"/>
              <a:t>. Graph the line using the point and slope.</a:t>
            </a:r>
          </a:p>
          <a:p>
            <a:pPr marL="1588" indent="-1588">
              <a:lnSpc>
                <a:spcPct val="150000"/>
              </a:lnSpc>
              <a:buNone/>
            </a:pPr>
            <a:r>
              <a:rPr lang="en-US" b="1" dirty="0" smtClean="0"/>
              <a:t>Solution: </a:t>
            </a:r>
            <a:r>
              <a:rPr lang="en-US" dirty="0" smtClean="0"/>
              <a:t>Substitute into the point-slope form. </a:t>
            </a:r>
          </a:p>
        </p:txBody>
      </p:sp>
      <p:graphicFrame>
        <p:nvGraphicFramePr>
          <p:cNvPr id="6" name="Object 5"/>
          <p:cNvGraphicFramePr>
            <a:graphicFrameLocks noChangeAspect="1"/>
          </p:cNvGraphicFramePr>
          <p:nvPr/>
        </p:nvGraphicFramePr>
        <p:xfrm>
          <a:off x="6934200" y="1127912"/>
          <a:ext cx="495300" cy="838200"/>
        </p:xfrm>
        <a:graphic>
          <a:graphicData uri="http://schemas.openxmlformats.org/presentationml/2006/ole">
            <mc:AlternateContent xmlns:mc="http://schemas.openxmlformats.org/markup-compatibility/2006">
              <mc:Choice xmlns:v="urn:schemas-microsoft-com:vml" Requires="v">
                <p:oleObj spid="_x0000_s5135" name="Equation" r:id="rId3" imgW="495000" imgH="838080" progId="Equation.DSMT4">
                  <p:embed/>
                </p:oleObj>
              </mc:Choice>
              <mc:Fallback>
                <p:oleObj name="Equation" r:id="rId3" imgW="4950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1127912"/>
                        <a:ext cx="495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4" name="Object 4"/>
          <p:cNvGraphicFramePr>
            <a:graphicFrameLocks noChangeAspect="1"/>
          </p:cNvGraphicFramePr>
          <p:nvPr/>
        </p:nvGraphicFramePr>
        <p:xfrm>
          <a:off x="1995948" y="3648996"/>
          <a:ext cx="2514600" cy="495300"/>
        </p:xfrm>
        <a:graphic>
          <a:graphicData uri="http://schemas.openxmlformats.org/presentationml/2006/ole">
            <mc:AlternateContent xmlns:mc="http://schemas.openxmlformats.org/markup-compatibility/2006">
              <mc:Choice xmlns:v="urn:schemas-microsoft-com:vml" Requires="v">
                <p:oleObj spid="_x0000_s5136" name="Equation" r:id="rId5" imgW="2514600" imgH="495000" progId="Equation.DSMT4">
                  <p:embed/>
                </p:oleObj>
              </mc:Choice>
              <mc:Fallback>
                <p:oleObj name="Equation" r:id="rId5" imgW="2514600" imgH="495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95948" y="3648996"/>
                        <a:ext cx="2514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120900" y="4222956"/>
          <a:ext cx="4965700" cy="838200"/>
        </p:xfrm>
        <a:graphic>
          <a:graphicData uri="http://schemas.openxmlformats.org/presentationml/2006/ole">
            <mc:AlternateContent xmlns:mc="http://schemas.openxmlformats.org/markup-compatibility/2006">
              <mc:Choice xmlns:v="urn:schemas-microsoft-com:vml" Requires="v">
                <p:oleObj spid="_x0000_s5137" name="Equation" r:id="rId7" imgW="4965480" imgH="838080" progId="Equation.DSMT4">
                  <p:embed/>
                </p:oleObj>
              </mc:Choice>
              <mc:Fallback>
                <p:oleObj name="Equation" r:id="rId7" imgW="4965480" imgH="83808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20900" y="4222956"/>
                        <a:ext cx="4965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2133600" y="5134896"/>
          <a:ext cx="2184400" cy="838200"/>
        </p:xfrm>
        <a:graphic>
          <a:graphicData uri="http://schemas.openxmlformats.org/presentationml/2006/ole">
            <mc:AlternateContent xmlns:mc="http://schemas.openxmlformats.org/markup-compatibility/2006">
              <mc:Choice xmlns:v="urn:schemas-microsoft-com:vml" Requires="v">
                <p:oleObj spid="_x0000_s5138" name="Equation" r:id="rId9" imgW="2184120" imgH="838080" progId="Equation.DSMT4">
                  <p:embed/>
                </p:oleObj>
              </mc:Choice>
              <mc:Fallback>
                <p:oleObj name="Equation" r:id="rId9" imgW="2184120" imgH="838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5134896"/>
                        <a:ext cx="2184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0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itle 1"/>
          <p:cNvSpPr>
            <a:spLocks noGrp="1"/>
          </p:cNvSpPr>
          <p:nvPr>
            <p:ph type="title"/>
          </p:nvPr>
        </p:nvSpPr>
        <p:spPr/>
        <p:txBody>
          <a:bodyPr/>
          <a:lstStyle/>
          <a:p>
            <a:r>
              <a:rPr lang="en-US" dirty="0" smtClean="0"/>
              <a:t>Example 2: Using the Point-Slope Form (cont.)</a:t>
            </a:r>
          </a:p>
        </p:txBody>
      </p:sp>
      <p:sp>
        <p:nvSpPr>
          <p:cNvPr id="5126" name="Content Placeholder 2"/>
          <p:cNvSpPr>
            <a:spLocks noGrp="1"/>
          </p:cNvSpPr>
          <p:nvPr>
            <p:ph idx="1"/>
          </p:nvPr>
        </p:nvSpPr>
        <p:spPr/>
        <p:txBody>
          <a:bodyPr/>
          <a:lstStyle/>
          <a:p>
            <a:pPr marL="1588" indent="-1588">
              <a:buFont typeface="Courier New" pitchFamily="49" charset="0"/>
              <a:buNone/>
            </a:pPr>
            <a:endParaRPr lang="en-US" dirty="0" smtClean="0"/>
          </a:p>
          <a:p>
            <a:pPr marL="1588" indent="-1588">
              <a:buFont typeface="Courier New" pitchFamily="49" charset="0"/>
              <a:buNone/>
            </a:pPr>
            <a:endParaRPr lang="en-US" dirty="0" smtClean="0"/>
          </a:p>
        </p:txBody>
      </p:sp>
      <p:graphicFrame>
        <p:nvGraphicFramePr>
          <p:cNvPr id="8" name="Object 7"/>
          <p:cNvGraphicFramePr>
            <a:graphicFrameLocks noChangeAspect="1"/>
          </p:cNvGraphicFramePr>
          <p:nvPr/>
        </p:nvGraphicFramePr>
        <p:xfrm>
          <a:off x="1149350" y="1221660"/>
          <a:ext cx="6311900" cy="838200"/>
        </p:xfrm>
        <a:graphic>
          <a:graphicData uri="http://schemas.openxmlformats.org/presentationml/2006/ole">
            <mc:AlternateContent xmlns:mc="http://schemas.openxmlformats.org/markup-compatibility/2006">
              <mc:Choice xmlns:v="urn:schemas-microsoft-com:vml" Requires="v">
                <p:oleObj spid="_x0000_s6155" name="Equation" r:id="rId3" imgW="6311880" imgH="838080" progId="Equation.DSMT4">
                  <p:embed/>
                </p:oleObj>
              </mc:Choice>
              <mc:Fallback>
                <p:oleObj name="Equation" r:id="rId3" imgW="6311880" imgH="83808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9350" y="1221660"/>
                        <a:ext cx="6311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9" name="Picture 8" descr="IMA6E_Sec2.3_ex2.png"/>
          <p:cNvPicPr>
            <a:picLocks noChangeAspect="1"/>
          </p:cNvPicPr>
          <p:nvPr/>
        </p:nvPicPr>
        <p:blipFill>
          <a:blip r:embed="rId5"/>
          <a:stretch>
            <a:fillRect/>
          </a:stretch>
        </p:blipFill>
        <p:spPr>
          <a:xfrm>
            <a:off x="1752600" y="2453148"/>
            <a:ext cx="3542379" cy="3531709"/>
          </a:xfrm>
          <a:prstGeom prst="rect">
            <a:avLst/>
          </a:prstGeom>
        </p:spPr>
      </p:pic>
      <p:graphicFrame>
        <p:nvGraphicFramePr>
          <p:cNvPr id="10" name="Object 9"/>
          <p:cNvGraphicFramePr>
            <a:graphicFrameLocks noChangeAspect="1"/>
          </p:cNvGraphicFramePr>
          <p:nvPr/>
        </p:nvGraphicFramePr>
        <p:xfrm>
          <a:off x="5391150" y="3464256"/>
          <a:ext cx="3479800" cy="1790700"/>
        </p:xfrm>
        <a:graphic>
          <a:graphicData uri="http://schemas.openxmlformats.org/presentationml/2006/ole">
            <mc:AlternateContent xmlns:mc="http://schemas.openxmlformats.org/markup-compatibility/2006">
              <mc:Choice xmlns:v="urn:schemas-microsoft-com:vml" Requires="v">
                <p:oleObj spid="_x0000_s6156" name="Equation" r:id="rId6" imgW="3479760" imgH="1790640" progId="Equation.DSMT4">
                  <p:embed/>
                </p:oleObj>
              </mc:Choice>
              <mc:Fallback>
                <p:oleObj name="Equation" r:id="rId6" imgW="3479760" imgH="1790640" progId="Equation.DSMT4">
                  <p:embed/>
                  <p:pic>
                    <p:nvPicPr>
                      <p:cNvPr id="0" name="Object 6"/>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91150" y="3464256"/>
                        <a:ext cx="3479800" cy="179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6148" name="Object 4"/>
          <p:cNvGraphicFramePr>
            <a:graphicFrameLocks noChangeAspect="1"/>
          </p:cNvGraphicFramePr>
          <p:nvPr>
            <p:extLst>
              <p:ext uri="{D42A27DB-BD31-4B8C-83A1-F6EECF244321}">
                <p14:modId xmlns:p14="http://schemas.microsoft.com/office/powerpoint/2010/main" val="2840002690"/>
              </p:ext>
            </p:extLst>
          </p:nvPr>
        </p:nvGraphicFramePr>
        <p:xfrm>
          <a:off x="1206500" y="2133600"/>
          <a:ext cx="5676900" cy="355600"/>
        </p:xfrm>
        <a:graphic>
          <a:graphicData uri="http://schemas.openxmlformats.org/presentationml/2006/ole">
            <mc:AlternateContent xmlns:mc="http://schemas.openxmlformats.org/markup-compatibility/2006">
              <mc:Choice xmlns:v="urn:schemas-microsoft-com:vml" Requires="v">
                <p:oleObj spid="_x0000_s6157" name="Equation" r:id="rId8" imgW="5676840" imgH="355320" progId="Equation.DSMT4">
                  <p:embed/>
                </p:oleObj>
              </mc:Choice>
              <mc:Fallback>
                <p:oleObj name="Equation" r:id="rId8" imgW="5676840" imgH="355320" progId="Equation.DSMT4">
                  <p:embed/>
                  <p:pic>
                    <p:nvPicPr>
                      <p:cNvPr id="0" name="Picture 4"/>
                      <p:cNvPicPr>
                        <a:picLocks noChangeAspect="1" noChangeArrowheads="1"/>
                      </p:cNvPicPr>
                      <p:nvPr/>
                    </p:nvPicPr>
                    <p:blipFill>
                      <a:blip r:embed="rId9"/>
                      <a:srcRect/>
                      <a:stretch>
                        <a:fillRect/>
                      </a:stretch>
                    </p:blipFill>
                    <p:spPr bwMode="auto">
                      <a:xfrm>
                        <a:off x="1206500" y="2133600"/>
                        <a:ext cx="56769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1"/>
          <p:cNvSpPr>
            <a:spLocks noGrp="1"/>
          </p:cNvSpPr>
          <p:nvPr>
            <p:ph type="title"/>
          </p:nvPr>
        </p:nvSpPr>
        <p:spPr/>
        <p:txBody>
          <a:bodyPr/>
          <a:lstStyle/>
          <a:p>
            <a:r>
              <a:rPr lang="en-US" dirty="0" smtClean="0"/>
              <a:t>Example 2: Using the Point-Slope Form (cont.)</a:t>
            </a:r>
          </a:p>
        </p:txBody>
      </p:sp>
      <p:sp>
        <p:nvSpPr>
          <p:cNvPr id="6148" name="Content Placeholder 2"/>
          <p:cNvSpPr>
            <a:spLocks noGrp="1"/>
          </p:cNvSpPr>
          <p:nvPr>
            <p:ph idx="1"/>
          </p:nvPr>
        </p:nvSpPr>
        <p:spPr/>
        <p:txBody>
          <a:bodyPr/>
          <a:lstStyle/>
          <a:p>
            <a:pPr marL="1588" indent="-1588">
              <a:buNone/>
              <a:tabLst>
                <a:tab pos="463550" algn="l"/>
              </a:tabLst>
            </a:pPr>
            <a:r>
              <a:rPr lang="en-US" dirty="0" smtClean="0"/>
              <a:t>With a negative slope, either the rise is negative and the run is positive, or the rise is positive and the run is negative. In either case, as the previous figure and the following figure illustrate, the line is the same. </a:t>
            </a:r>
          </a:p>
        </p:txBody>
      </p:sp>
      <p:pic>
        <p:nvPicPr>
          <p:cNvPr id="6" name="Picture 5" descr="IMA6E_Sec2.3_ex2(a).png"/>
          <p:cNvPicPr>
            <a:picLocks noChangeAspect="1"/>
          </p:cNvPicPr>
          <p:nvPr/>
        </p:nvPicPr>
        <p:blipFill>
          <a:blip r:embed="rId3"/>
          <a:stretch>
            <a:fillRect/>
          </a:stretch>
        </p:blipFill>
        <p:spPr>
          <a:xfrm>
            <a:off x="1828800" y="2971800"/>
            <a:ext cx="2971800" cy="2962849"/>
          </a:xfrm>
          <a:prstGeom prst="rect">
            <a:avLst/>
          </a:prstGeom>
        </p:spPr>
      </p:pic>
      <p:graphicFrame>
        <p:nvGraphicFramePr>
          <p:cNvPr id="7" name="Object 6"/>
          <p:cNvGraphicFramePr>
            <a:graphicFrameLocks noChangeAspect="1"/>
          </p:cNvGraphicFramePr>
          <p:nvPr/>
        </p:nvGraphicFramePr>
        <p:xfrm>
          <a:off x="5257800" y="3657600"/>
          <a:ext cx="3340100" cy="1790700"/>
        </p:xfrm>
        <a:graphic>
          <a:graphicData uri="http://schemas.openxmlformats.org/presentationml/2006/ole">
            <mc:AlternateContent xmlns:mc="http://schemas.openxmlformats.org/markup-compatibility/2006">
              <mc:Choice xmlns:v="urn:schemas-microsoft-com:vml" Requires="v">
                <p:oleObj spid="_x0000_s7173" name="Equation" r:id="rId4" imgW="3340080" imgH="1790640" progId="Equation.DSMT4">
                  <p:embed/>
                </p:oleObj>
              </mc:Choice>
              <mc:Fallback>
                <p:oleObj name="Equation" r:id="rId4" imgW="3340080" imgH="1790640" progId="Equation.DSMT4">
                  <p:embed/>
                  <p:pic>
                    <p:nvPicPr>
                      <p:cNvPr id="0" name="Object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257800" y="3657600"/>
                        <a:ext cx="3340100" cy="1790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3" name="Title 1"/>
          <p:cNvSpPr>
            <a:spLocks noGrp="1"/>
          </p:cNvSpPr>
          <p:nvPr>
            <p:ph type="title"/>
          </p:nvPr>
        </p:nvSpPr>
        <p:spPr/>
        <p:txBody>
          <a:bodyPr/>
          <a:lstStyle/>
          <a:p>
            <a:r>
              <a:rPr lang="en-US" dirty="0" smtClean="0"/>
              <a:t>Finding the Equations of Lines Given Two Points</a:t>
            </a:r>
          </a:p>
        </p:txBody>
      </p:sp>
      <p:sp>
        <p:nvSpPr>
          <p:cNvPr id="7174" name="Content Placeholder 2"/>
          <p:cNvSpPr>
            <a:spLocks noGrp="1"/>
          </p:cNvSpPr>
          <p:nvPr>
            <p:ph idx="1"/>
          </p:nvPr>
        </p:nvSpPr>
        <p:spPr>
          <a:xfrm>
            <a:off x="457200" y="1280160"/>
            <a:ext cx="8229600" cy="3607141"/>
          </a:xfrm>
          <a:solidFill>
            <a:srgbClr val="FFFFCC"/>
          </a:solidFill>
          <a:ln w="28575">
            <a:solidFill>
              <a:srgbClr val="000000"/>
            </a:solidFill>
          </a:ln>
        </p:spPr>
        <p:txBody>
          <a:bodyPr>
            <a:spAutoFit/>
          </a:bodyPr>
          <a:lstStyle/>
          <a:p>
            <a:pPr marL="342900" indent="-342900" algn="ctr" eaLnBrk="0" hangingPunct="0">
              <a:defRPr/>
            </a:pPr>
            <a:r>
              <a:rPr lang="en-US" b="1" dirty="0" smtClean="0">
                <a:solidFill>
                  <a:srgbClr val="000000"/>
                </a:solidFill>
              </a:rPr>
              <a:t>Finding the Equation of a Line</a:t>
            </a:r>
          </a:p>
          <a:p>
            <a:pPr>
              <a:spcBef>
                <a:spcPts val="1200"/>
              </a:spcBef>
              <a:tabLst>
                <a:tab pos="463550" algn="l"/>
              </a:tabLst>
              <a:defRPr/>
            </a:pPr>
            <a:r>
              <a:rPr lang="en-US" dirty="0" smtClean="0">
                <a:solidFill>
                  <a:srgbClr val="000000"/>
                </a:solidFill>
              </a:rPr>
              <a:t>If two points are given,</a:t>
            </a:r>
          </a:p>
          <a:p>
            <a:pPr>
              <a:tabLst>
                <a:tab pos="463550" algn="l"/>
              </a:tabLst>
            </a:pPr>
            <a:endParaRPr lang="en-US" b="1" dirty="0" smtClean="0">
              <a:solidFill>
                <a:srgbClr val="000000"/>
              </a:solidFill>
            </a:endParaRPr>
          </a:p>
          <a:p>
            <a:pPr>
              <a:tabLst>
                <a:tab pos="463550" algn="l"/>
              </a:tabLst>
            </a:pPr>
            <a:r>
              <a:rPr lang="en-US" b="1" dirty="0" smtClean="0">
                <a:solidFill>
                  <a:srgbClr val="000000"/>
                </a:solidFill>
              </a:rPr>
              <a:t>1.</a:t>
            </a:r>
            <a:r>
              <a:rPr lang="en-US" dirty="0" smtClean="0">
                <a:solidFill>
                  <a:srgbClr val="000000"/>
                </a:solidFill>
              </a:rPr>
              <a:t>	Use the formula 		to find the slope.</a:t>
            </a:r>
          </a:p>
          <a:p>
            <a:pPr>
              <a:tabLst>
                <a:tab pos="463550" algn="l"/>
              </a:tabLst>
            </a:pPr>
            <a:endParaRPr lang="en-US" b="1" dirty="0" smtClean="0">
              <a:solidFill>
                <a:srgbClr val="000000"/>
              </a:solidFill>
            </a:endParaRPr>
          </a:p>
          <a:p>
            <a:pPr>
              <a:tabLst>
                <a:tab pos="463550" algn="l"/>
              </a:tabLst>
            </a:pPr>
            <a:r>
              <a:rPr lang="en-US" b="1" dirty="0" smtClean="0">
                <a:solidFill>
                  <a:srgbClr val="000000"/>
                </a:solidFill>
              </a:rPr>
              <a:t>2.</a:t>
            </a:r>
            <a:r>
              <a:rPr lang="en-US" dirty="0" smtClean="0">
                <a:solidFill>
                  <a:srgbClr val="000000"/>
                </a:solidFill>
              </a:rPr>
              <a:t>	Use this slope, </a:t>
            </a:r>
            <a:r>
              <a:rPr lang="en-US" b="1" i="1" dirty="0" smtClean="0">
                <a:solidFill>
                  <a:srgbClr val="000000"/>
                </a:solidFill>
              </a:rPr>
              <a:t>m</a:t>
            </a:r>
            <a:r>
              <a:rPr lang="en-US" dirty="0" smtClean="0">
                <a:solidFill>
                  <a:srgbClr val="000000"/>
                </a:solidFill>
              </a:rPr>
              <a:t>, and either point in the point-	slope formula</a:t>
            </a:r>
          </a:p>
        </p:txBody>
      </p:sp>
      <p:graphicFrame>
        <p:nvGraphicFramePr>
          <p:cNvPr id="8" name="Object 7"/>
          <p:cNvGraphicFramePr>
            <a:graphicFrameLocks noChangeAspect="1"/>
          </p:cNvGraphicFramePr>
          <p:nvPr/>
        </p:nvGraphicFramePr>
        <p:xfrm>
          <a:off x="3371850" y="2757948"/>
          <a:ext cx="1663700" cy="927100"/>
        </p:xfrm>
        <a:graphic>
          <a:graphicData uri="http://schemas.openxmlformats.org/presentationml/2006/ole">
            <mc:AlternateContent xmlns:mc="http://schemas.openxmlformats.org/markup-compatibility/2006">
              <mc:Choice xmlns:v="urn:schemas-microsoft-com:vml" Requires="v">
                <p:oleObj spid="_x0000_s8200" name="Equation" r:id="rId3" imgW="1663560" imgH="927000" progId="Equation.DSMT4">
                  <p:embed/>
                </p:oleObj>
              </mc:Choice>
              <mc:Fallback>
                <p:oleObj name="Equation" r:id="rId3" imgW="1663560" imgH="927000" progId="Equation.DSMT4">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71850" y="2757948"/>
                        <a:ext cx="16637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 name="Object 8"/>
          <p:cNvGraphicFramePr>
            <a:graphicFrameLocks noChangeAspect="1"/>
          </p:cNvGraphicFramePr>
          <p:nvPr/>
        </p:nvGraphicFramePr>
        <p:xfrm>
          <a:off x="3054788" y="4366752"/>
          <a:ext cx="2667000" cy="495300"/>
        </p:xfrm>
        <a:graphic>
          <a:graphicData uri="http://schemas.openxmlformats.org/presentationml/2006/ole">
            <mc:AlternateContent xmlns:mc="http://schemas.openxmlformats.org/markup-compatibility/2006">
              <mc:Choice xmlns:v="urn:schemas-microsoft-com:vml" Requires="v">
                <p:oleObj spid="_x0000_s8201" name="Equation" r:id="rId5" imgW="2666880" imgH="495000" progId="Equation.DSMT4">
                  <p:embed/>
                </p:oleObj>
              </mc:Choice>
              <mc:Fallback>
                <p:oleObj name="Equation" r:id="rId5" imgW="2666880" imgH="49500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54788" y="4366752"/>
                        <a:ext cx="2667000" cy="495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141</TotalTime>
  <Words>776</Words>
  <Application>Microsoft Office PowerPoint</Application>
  <PresentationFormat>On-screen Show (4:3)</PresentationFormat>
  <Paragraphs>96</Paragraphs>
  <Slides>22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22</vt:i4>
      </vt:variant>
    </vt:vector>
  </HeadingPairs>
  <TitlesOfParts>
    <vt:vector size="28" baseType="lpstr">
      <vt:lpstr>Symbol</vt:lpstr>
      <vt:lpstr>Calibri</vt:lpstr>
      <vt:lpstr>Courier New</vt:lpstr>
      <vt:lpstr>Arial</vt:lpstr>
      <vt:lpstr>Office Theme</vt:lpstr>
      <vt:lpstr>Equation</vt:lpstr>
      <vt:lpstr>Section 2.3</vt:lpstr>
      <vt:lpstr>Objectives</vt:lpstr>
      <vt:lpstr>Example 1: Graph a Line Given a Point and the Slope</vt:lpstr>
      <vt:lpstr>Example 1: Graph a Line Given a Point and the Slope (cont.)</vt:lpstr>
      <vt:lpstr>Point-Slope Form: </vt:lpstr>
      <vt:lpstr>Example 2: Using the Point-Slope Form</vt:lpstr>
      <vt:lpstr>Example 2: Using the Point-Slope Form (cont.)</vt:lpstr>
      <vt:lpstr>Example 2: Using the Point-Slope Form (cont.)</vt:lpstr>
      <vt:lpstr>Finding the Equations of Lines Given Two Points</vt:lpstr>
      <vt:lpstr>Example 3: Using Two Points to Find the Equation of a Line</vt:lpstr>
      <vt:lpstr>Example 3: Using Two Points to Find the Equation of a Line (cont.)</vt:lpstr>
      <vt:lpstr>Example 3: Using Two Points to Find the Equation of a Line (cont.)</vt:lpstr>
      <vt:lpstr>Parallel Lines and Perpendicular Lines</vt:lpstr>
      <vt:lpstr>Example 4: Finding the Equations of Parallel Lines</vt:lpstr>
      <vt:lpstr>Example 4: Finding the Equations of Parallel Lines (cont.)</vt:lpstr>
      <vt:lpstr>Example 4: Finding the Equations of Parallel Lines (cont.)</vt:lpstr>
      <vt:lpstr>Example 5: Finding the Equation of Perpendicular Lines</vt:lpstr>
      <vt:lpstr>Example 5: Finding the Equation of Perpendicular Lines (cont.)</vt:lpstr>
      <vt:lpstr>Parallel Lines and Perpendicular Lines</vt:lpstr>
      <vt:lpstr>Parallel Lines and Perpendicular Lines</vt:lpstr>
      <vt:lpstr>Practice Problems</vt:lpstr>
      <vt:lpstr>Practice Problem Answers</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Intermediate Algebra</dc:title>
  <dc:creator>Hawkes Learning Systems</dc:creator>
  <cp:lastModifiedBy>ashish.samudre</cp:lastModifiedBy>
  <cp:revision>36</cp:revision>
  <dcterms:created xsi:type="dcterms:W3CDTF">2013-04-26T14:43:13Z</dcterms:created>
  <dcterms:modified xsi:type="dcterms:W3CDTF">2017-07-31T12:29:26Z</dcterms:modified>
</cp:coreProperties>
</file>