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embeddedFontLst>
    <p:embeddedFont>
      <p:font typeface="Calibri" panose="020F0502020204030204" pitchFamily="34" charset="0"/>
      <p:regular r:id="rId34"/>
      <p:bold r:id="rId35"/>
      <p:italic r:id="rId36"/>
      <p:boldItalic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99"/>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font" Target="fonts/font1.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font" Target="fonts/font4.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7/31/2017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8540645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32F7E2-4858-4348-9B7F-9829A9A9A8F0}" type="datetimeFigureOut">
              <a:rPr lang="en-US" smtClean="0"/>
              <a:pPr/>
              <a:t>7/31/2017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C81162-EDD8-4385-9E08-B06558DAE91A}" type="slidenum">
              <a:rPr lang="en-US" smtClean="0"/>
              <a:pPr/>
              <a:t>‹#›</a:t>
            </a:fld>
            <a:endParaRPr lang="en-US" dirty="0"/>
          </a:p>
        </p:txBody>
      </p:sp>
    </p:spTree>
    <p:extLst>
      <p:ext uri="{BB962C8B-B14F-4D97-AF65-F5344CB8AC3E}">
        <p14:creationId xmlns:p14="http://schemas.microsoft.com/office/powerpoint/2010/main" val="4112784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a:t>
            </a:r>
            <a:r>
              <a:rPr lang="en-US" baseline="-25000" dirty="0" smtClean="0">
                <a:solidFill>
                  <a:srgbClr val="2D7D9F"/>
                </a:solidFill>
              </a:rPr>
              <a:t>© </a:t>
            </a:r>
            <a:r>
              <a:rPr lang="en-US" baseline="-25000" dirty="0">
                <a:solidFill>
                  <a:srgbClr val="2D7D9F"/>
                </a:solidFill>
              </a:rPr>
              <a:t>by 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a:t>
            </a:r>
            <a:r>
              <a:rPr lang="en-US" baseline="-25000" dirty="0" smtClean="0">
                <a:solidFill>
                  <a:srgbClr val="2D7D9F"/>
                </a:solidFill>
              </a:rPr>
              <a:t>© 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3.wmf"/></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1.bin"/><Relationship Id="rId4" Type="http://schemas.openxmlformats.org/officeDocument/2006/relationships/image" Target="../media/image17.wmf"/></Relationships>
</file>

<file path=ppt/slides/_rels/slide19.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5" Type="http://schemas.openxmlformats.org/officeDocument/2006/relationships/oleObject" Target="../embeddings/oleObject13.bin"/><Relationship Id="rId4" Type="http://schemas.openxmlformats.org/officeDocument/2006/relationships/image" Target="../media/image1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3.wmf"/><Relationship Id="rId5" Type="http://schemas.openxmlformats.org/officeDocument/2006/relationships/oleObject" Target="../embeddings/oleObject16.bin"/><Relationship Id="rId4" Type="http://schemas.openxmlformats.org/officeDocument/2006/relationships/image" Target="../media/image22.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oleObject" Target="../embeddings/oleObject17.bin"/><Relationship Id="rId7" Type="http://schemas.openxmlformats.org/officeDocument/2006/relationships/image" Target="../media/image29.png"/><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8.png"/><Relationship Id="rId5" Type="http://schemas.openxmlformats.org/officeDocument/2006/relationships/oleObject" Target="../embeddings/oleObject18.bin"/><Relationship Id="rId10" Type="http://schemas.openxmlformats.org/officeDocument/2006/relationships/image" Target="../media/image27.wmf"/><Relationship Id="rId4" Type="http://schemas.openxmlformats.org/officeDocument/2006/relationships/image" Target="../media/image26.wmf"/><Relationship Id="rId9" Type="http://schemas.openxmlformats.org/officeDocument/2006/relationships/oleObject" Target="../embeddings/oleObject19.bin"/></Relationships>
</file>

<file path=ppt/slides/_rels/slide2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 Id="rId4" Type="http://schemas.openxmlformats.org/officeDocument/2006/relationships/image" Target="../media/image35.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9.png"/><Relationship Id="rId4" Type="http://schemas.openxmlformats.org/officeDocument/2006/relationships/image" Target="../media/image8.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1.png"/><Relationship Id="rId4" Type="http://schemas.openxmlformats.org/officeDocument/2006/relationships/image" Target="../media/image1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2.4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Introduction to Functions and Function Notation</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Vertical Line Test</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algn="ctr"/>
            <a:r>
              <a:rPr lang="en-US" b="1" dirty="0" smtClean="0">
                <a:solidFill>
                  <a:srgbClr val="000000"/>
                </a:solidFill>
              </a:rPr>
              <a:t>Vertical Line Test</a:t>
            </a:r>
          </a:p>
          <a:p>
            <a:r>
              <a:rPr lang="en-US" dirty="0" smtClean="0">
                <a:solidFill>
                  <a:srgbClr val="000000"/>
                </a:solidFill>
              </a:rPr>
              <a:t>If </a:t>
            </a:r>
            <a:r>
              <a:rPr lang="en-US" b="1" dirty="0" smtClean="0">
                <a:solidFill>
                  <a:srgbClr val="C00000"/>
                </a:solidFill>
              </a:rPr>
              <a:t>any</a:t>
            </a:r>
            <a:r>
              <a:rPr lang="en-US" dirty="0" smtClean="0">
                <a:solidFill>
                  <a:srgbClr val="000000"/>
                </a:solidFill>
              </a:rPr>
              <a:t> vertical line intersects the graph of a relation at more than one point, then the relation graphed is </a:t>
            </a:r>
            <a:r>
              <a:rPr lang="en-US" b="1" dirty="0" smtClean="0">
                <a:solidFill>
                  <a:srgbClr val="C00000"/>
                </a:solidFill>
              </a:rPr>
              <a:t>not</a:t>
            </a:r>
            <a:r>
              <a:rPr lang="en-US" dirty="0" smtClean="0">
                <a:solidFill>
                  <a:srgbClr val="000000"/>
                </a:solidFill>
              </a:rPr>
              <a:t> a function.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Vertical Line Test</a:t>
            </a:r>
            <a:endParaRPr lang="en-US" dirty="0"/>
          </a:p>
        </p:txBody>
      </p:sp>
      <p:sp>
        <p:nvSpPr>
          <p:cNvPr id="3" name="Content Placeholder 2"/>
          <p:cNvSpPr>
            <a:spLocks noGrp="1"/>
          </p:cNvSpPr>
          <p:nvPr>
            <p:ph idx="1"/>
          </p:nvPr>
        </p:nvSpPr>
        <p:spPr/>
        <p:txBody>
          <a:bodyPr/>
          <a:lstStyle/>
          <a:p>
            <a:r>
              <a:rPr lang="en-US" dirty="0" smtClean="0"/>
              <a:t>Use the vertical line test to determine whether or not each of the following graphs represents a function. Then list the domain and range of each graph.</a:t>
            </a:r>
          </a:p>
          <a:p>
            <a:r>
              <a:rPr lang="en-US" b="1" dirty="0" smtClean="0"/>
              <a:t>a.</a:t>
            </a:r>
            <a:endParaRPr lang="en-US" b="1" dirty="0"/>
          </a:p>
        </p:txBody>
      </p:sp>
      <p:pic>
        <p:nvPicPr>
          <p:cNvPr id="4" name="Picture 3" descr="2_34.png"/>
          <p:cNvPicPr>
            <a:picLocks noChangeAspect="1"/>
          </p:cNvPicPr>
          <p:nvPr/>
        </p:nvPicPr>
        <p:blipFill>
          <a:blip r:embed="rId2"/>
          <a:stretch>
            <a:fillRect/>
          </a:stretch>
        </p:blipFill>
        <p:spPr>
          <a:xfrm>
            <a:off x="809625" y="2696619"/>
            <a:ext cx="3152775" cy="3171825"/>
          </a:xfrm>
          <a:prstGeom prst="rect">
            <a:avLst/>
          </a:prstGeom>
        </p:spPr>
      </p:pic>
      <p:sp>
        <p:nvSpPr>
          <p:cNvPr id="5" name="TextBox 4"/>
          <p:cNvSpPr txBox="1"/>
          <p:nvPr/>
        </p:nvSpPr>
        <p:spPr>
          <a:xfrm>
            <a:off x="4038600" y="2605548"/>
            <a:ext cx="4724399" cy="3625608"/>
          </a:xfrm>
          <a:prstGeom prst="rect">
            <a:avLst/>
          </a:prstGeom>
          <a:noFill/>
        </p:spPr>
        <p:txBody>
          <a:bodyPr wrap="square" rtlCol="0">
            <a:spAutoFit/>
          </a:bodyPr>
          <a:lstStyle/>
          <a:p>
            <a:r>
              <a:rPr lang="en-US" sz="2800" b="1" dirty="0" smtClean="0"/>
              <a:t>Solution: </a:t>
            </a:r>
          </a:p>
          <a:p>
            <a:r>
              <a:rPr lang="en-US" sz="2800" dirty="0" smtClean="0"/>
              <a:t>The relation is </a:t>
            </a:r>
            <a:r>
              <a:rPr lang="en-US" sz="2800" b="1" dirty="0" smtClean="0"/>
              <a:t>not</a:t>
            </a:r>
            <a:r>
              <a:rPr lang="en-US" sz="2800" dirty="0" smtClean="0"/>
              <a:t> a function since a vertical line can be drawn that intersects the graph at more than one point. Listing the ordered pairs shows that several </a:t>
            </a:r>
            <a:r>
              <a:rPr lang="en-US" sz="2800" i="1" dirty="0" smtClean="0"/>
              <a:t>x</a:t>
            </a:r>
            <a:r>
              <a:rPr lang="en-US" sz="2800" dirty="0" smtClean="0"/>
              <a:t>-coordinates appear more than once.</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Vertical Line Test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r>
              <a:rPr lang="en-US" dirty="0" smtClean="0"/>
              <a:t>Here </a:t>
            </a:r>
            <a:r>
              <a:rPr lang="en-US" i="1" dirty="0" smtClean="0"/>
              <a:t>D </a:t>
            </a:r>
            <a:r>
              <a:rPr lang="en-US" dirty="0" smtClean="0"/>
              <a:t>= </a:t>
            </a:r>
            <a:r>
              <a:rPr lang="en-US" dirty="0" smtClean="0">
                <a:solidFill>
                  <a:srgbClr val="FF0000"/>
                </a:solidFill>
              </a:rPr>
              <a:t>{</a:t>
            </a:r>
            <a:r>
              <a:rPr lang="en-US" dirty="0" smtClean="0">
                <a:solidFill>
                  <a:srgbClr val="FF0000"/>
                </a:solidFill>
                <a:latin typeface="Symbol" pitchFamily="18" charset="2"/>
              </a:rPr>
              <a:t>-</a:t>
            </a:r>
            <a:r>
              <a:rPr lang="en-US" dirty="0" smtClean="0">
                <a:solidFill>
                  <a:srgbClr val="FF0000"/>
                </a:solidFill>
              </a:rPr>
              <a:t>2 , </a:t>
            </a:r>
            <a:r>
              <a:rPr lang="en-US" dirty="0" smtClean="0">
                <a:solidFill>
                  <a:srgbClr val="FF0000"/>
                </a:solidFill>
                <a:latin typeface="Symbol" pitchFamily="18" charset="2"/>
              </a:rPr>
              <a:t>-</a:t>
            </a:r>
            <a:r>
              <a:rPr lang="en-US" dirty="0" smtClean="0">
                <a:solidFill>
                  <a:srgbClr val="FF0000"/>
                </a:solidFill>
              </a:rPr>
              <a:t>1, 0, 1, 2} </a:t>
            </a:r>
          </a:p>
          <a:p>
            <a:r>
              <a:rPr lang="en-US" dirty="0" smtClean="0"/>
              <a:t>and </a:t>
            </a:r>
            <a:r>
              <a:rPr lang="en-US" i="1" dirty="0" smtClean="0"/>
              <a:t>R </a:t>
            </a:r>
            <a:r>
              <a:rPr lang="en-US" dirty="0" smtClean="0"/>
              <a:t>= </a:t>
            </a:r>
            <a:r>
              <a:rPr lang="en-US" dirty="0" smtClean="0">
                <a:solidFill>
                  <a:srgbClr val="FF0000"/>
                </a:solidFill>
              </a:rPr>
              <a:t>{0, 1, 3, 4, 5}</a:t>
            </a:r>
            <a:r>
              <a:rPr lang="en-US" dirty="0" smtClean="0"/>
              <a:t>.</a:t>
            </a:r>
            <a:endParaRPr lang="en-US" b="1" dirty="0"/>
          </a:p>
        </p:txBody>
      </p:sp>
      <p:graphicFrame>
        <p:nvGraphicFramePr>
          <p:cNvPr id="60418" name="Object 2"/>
          <p:cNvGraphicFramePr>
            <a:graphicFrameLocks noChangeAspect="1"/>
          </p:cNvGraphicFramePr>
          <p:nvPr/>
        </p:nvGraphicFramePr>
        <p:xfrm>
          <a:off x="1905000" y="1562100"/>
          <a:ext cx="5029200" cy="1104900"/>
        </p:xfrm>
        <a:graphic>
          <a:graphicData uri="http://schemas.openxmlformats.org/presentationml/2006/ole">
            <mc:AlternateContent xmlns:mc="http://schemas.openxmlformats.org/markup-compatibility/2006">
              <mc:Choice xmlns:v="urn:schemas-microsoft-com:vml" Requires="v">
                <p:oleObj spid="_x0000_s5125" name="Equation" r:id="rId3" imgW="5029200" imgH="1104840" progId="Equation.DSMT4">
                  <p:embed/>
                </p:oleObj>
              </mc:Choice>
              <mc:Fallback>
                <p:oleObj name="Equation" r:id="rId3" imgW="5029200" imgH="11048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1562100"/>
                        <a:ext cx="50292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Vertical Line Test (cont.)</a:t>
            </a:r>
            <a:endParaRPr lang="en-US" dirty="0"/>
          </a:p>
        </p:txBody>
      </p:sp>
      <p:sp>
        <p:nvSpPr>
          <p:cNvPr id="3" name="Content Placeholder 2"/>
          <p:cNvSpPr>
            <a:spLocks noGrp="1"/>
          </p:cNvSpPr>
          <p:nvPr>
            <p:ph idx="1"/>
          </p:nvPr>
        </p:nvSpPr>
        <p:spPr/>
        <p:txBody>
          <a:bodyPr/>
          <a:lstStyle/>
          <a:p>
            <a:r>
              <a:rPr lang="en-US" b="1" dirty="0" smtClean="0"/>
              <a:t>b.</a:t>
            </a:r>
            <a:endParaRPr lang="en-US" b="1" dirty="0"/>
          </a:p>
        </p:txBody>
      </p:sp>
      <p:sp>
        <p:nvSpPr>
          <p:cNvPr id="5" name="TextBox 4"/>
          <p:cNvSpPr txBox="1"/>
          <p:nvPr/>
        </p:nvSpPr>
        <p:spPr>
          <a:xfrm>
            <a:off x="4114800" y="1310148"/>
            <a:ext cx="4876800" cy="3625608"/>
          </a:xfrm>
          <a:prstGeom prst="rect">
            <a:avLst/>
          </a:prstGeom>
          <a:noFill/>
        </p:spPr>
        <p:txBody>
          <a:bodyPr wrap="square" rtlCol="0">
            <a:spAutoFit/>
          </a:bodyPr>
          <a:lstStyle/>
          <a:p>
            <a:r>
              <a:rPr lang="en-US" sz="2800" b="1" dirty="0" smtClean="0"/>
              <a:t>Solution:</a:t>
            </a:r>
          </a:p>
          <a:p>
            <a:r>
              <a:rPr lang="en-US" sz="2800" dirty="0" smtClean="0"/>
              <a:t>The relation is a </a:t>
            </a:r>
            <a:r>
              <a:rPr lang="en-US" sz="2800" b="1" dirty="0" smtClean="0"/>
              <a:t>function</a:t>
            </a:r>
            <a:r>
              <a:rPr lang="en-US" sz="2800" dirty="0" smtClean="0"/>
              <a:t>. No vertical line will intersect the graph at more than one point. Several vertical lines are drawn to illustrate this. For this function, we see from the graph that </a:t>
            </a:r>
            <a:r>
              <a:rPr lang="en-US" sz="2800" i="1" dirty="0" smtClean="0">
                <a:solidFill>
                  <a:srgbClr val="FF0000"/>
                </a:solidFill>
              </a:rPr>
              <a:t>D </a:t>
            </a:r>
            <a:r>
              <a:rPr lang="en-US" sz="2800" dirty="0" smtClean="0">
                <a:solidFill>
                  <a:srgbClr val="FF0000"/>
                </a:solidFill>
              </a:rPr>
              <a:t>= [−2,2]</a:t>
            </a:r>
            <a:r>
              <a:rPr lang="en-US" sz="2800" dirty="0" smtClean="0"/>
              <a:t>, and </a:t>
            </a:r>
            <a:r>
              <a:rPr lang="en-US" sz="2800" i="1" dirty="0" smtClean="0">
                <a:solidFill>
                  <a:srgbClr val="FF0000"/>
                </a:solidFill>
              </a:rPr>
              <a:t>R </a:t>
            </a:r>
            <a:r>
              <a:rPr lang="en-US" sz="2800" dirty="0" smtClean="0">
                <a:solidFill>
                  <a:srgbClr val="FF0000"/>
                </a:solidFill>
              </a:rPr>
              <a:t>= [0,2]</a:t>
            </a:r>
            <a:r>
              <a:rPr lang="en-US" sz="2800" dirty="0" smtClean="0"/>
              <a:t>. </a:t>
            </a:r>
            <a:endParaRPr lang="en-US" sz="2800" dirty="0"/>
          </a:p>
        </p:txBody>
      </p:sp>
      <p:pic>
        <p:nvPicPr>
          <p:cNvPr id="6" name="Picture 5" descr="2_35.png"/>
          <p:cNvPicPr>
            <a:picLocks noChangeAspect="1"/>
          </p:cNvPicPr>
          <p:nvPr/>
        </p:nvPicPr>
        <p:blipFill>
          <a:blip r:embed="rId2"/>
          <a:stretch>
            <a:fillRect/>
          </a:stretch>
        </p:blipFill>
        <p:spPr>
          <a:xfrm>
            <a:off x="809625" y="1383300"/>
            <a:ext cx="3152775" cy="31718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Vertical Line Test (cont.)</a:t>
            </a:r>
            <a:endParaRPr lang="en-US" dirty="0"/>
          </a:p>
        </p:txBody>
      </p:sp>
      <p:sp>
        <p:nvSpPr>
          <p:cNvPr id="3" name="Content Placeholder 2"/>
          <p:cNvSpPr>
            <a:spLocks noGrp="1"/>
          </p:cNvSpPr>
          <p:nvPr>
            <p:ph idx="1"/>
          </p:nvPr>
        </p:nvSpPr>
        <p:spPr/>
        <p:txBody>
          <a:bodyPr/>
          <a:lstStyle/>
          <a:p>
            <a:r>
              <a:rPr lang="en-US" b="1" dirty="0" smtClean="0"/>
              <a:t>c.</a:t>
            </a:r>
            <a:endParaRPr lang="en-US" b="1" dirty="0"/>
          </a:p>
        </p:txBody>
      </p:sp>
      <p:sp>
        <p:nvSpPr>
          <p:cNvPr id="5" name="TextBox 4"/>
          <p:cNvSpPr txBox="1"/>
          <p:nvPr/>
        </p:nvSpPr>
        <p:spPr>
          <a:xfrm>
            <a:off x="4114800" y="1295400"/>
            <a:ext cx="4876800" cy="2677656"/>
          </a:xfrm>
          <a:prstGeom prst="rect">
            <a:avLst/>
          </a:prstGeom>
          <a:noFill/>
        </p:spPr>
        <p:txBody>
          <a:bodyPr wrap="square" rtlCol="0">
            <a:spAutoFit/>
          </a:bodyPr>
          <a:lstStyle/>
          <a:p>
            <a:r>
              <a:rPr lang="en-US" sz="2800" b="1" dirty="0" smtClean="0"/>
              <a:t>Solution:</a:t>
            </a:r>
          </a:p>
          <a:p>
            <a:r>
              <a:rPr lang="en-US" sz="2800" dirty="0" smtClean="0"/>
              <a:t>The relation is </a:t>
            </a:r>
            <a:r>
              <a:rPr lang="en-US" sz="2800" b="1" dirty="0" smtClean="0"/>
              <a:t>not </a:t>
            </a:r>
            <a:r>
              <a:rPr lang="en-US" sz="2800" dirty="0" smtClean="0"/>
              <a:t>a function. At least one vertical line (drawn) intersects the graph at more than one point.</a:t>
            </a:r>
          </a:p>
          <a:p>
            <a:r>
              <a:rPr lang="en-US" sz="2800" i="1" dirty="0" smtClean="0">
                <a:solidFill>
                  <a:srgbClr val="FF0000"/>
                </a:solidFill>
              </a:rPr>
              <a:t>D </a:t>
            </a:r>
            <a:r>
              <a:rPr lang="en-US" sz="2800" dirty="0" smtClean="0">
                <a:solidFill>
                  <a:srgbClr val="FF0000"/>
                </a:solidFill>
              </a:rPr>
              <a:t>= [</a:t>
            </a:r>
            <a:r>
              <a:rPr lang="en-US" sz="2800" dirty="0" smtClean="0">
                <a:solidFill>
                  <a:srgbClr val="FF0000"/>
                </a:solidFill>
                <a:latin typeface="Symbol" pitchFamily="18" charset="2"/>
              </a:rPr>
              <a:t>-</a:t>
            </a:r>
            <a:r>
              <a:rPr lang="en-US" sz="2800" dirty="0" smtClean="0">
                <a:solidFill>
                  <a:srgbClr val="FF0000"/>
                </a:solidFill>
              </a:rPr>
              <a:t>3,</a:t>
            </a:r>
            <a:r>
              <a:rPr lang="en-US" sz="2800" dirty="0" smtClean="0">
                <a:solidFill>
                  <a:srgbClr val="FF0000"/>
                </a:solidFill>
                <a:sym typeface="Symbol"/>
              </a:rPr>
              <a:t></a:t>
            </a:r>
            <a:r>
              <a:rPr lang="en-US" sz="2800" dirty="0" smtClean="0">
                <a:solidFill>
                  <a:srgbClr val="FF0000"/>
                </a:solidFill>
              </a:rPr>
              <a:t>)</a:t>
            </a:r>
            <a:r>
              <a:rPr lang="en-US" sz="2800" dirty="0" smtClean="0"/>
              <a:t> and </a:t>
            </a:r>
            <a:r>
              <a:rPr lang="en-US" sz="2800" i="1" dirty="0" smtClean="0">
                <a:solidFill>
                  <a:srgbClr val="FF0000"/>
                </a:solidFill>
              </a:rPr>
              <a:t>R </a:t>
            </a:r>
            <a:r>
              <a:rPr lang="en-US" sz="2800" dirty="0" smtClean="0">
                <a:solidFill>
                  <a:srgbClr val="FF0000"/>
                </a:solidFill>
              </a:rPr>
              <a:t>= (</a:t>
            </a:r>
            <a:r>
              <a:rPr lang="en-US" sz="2800" dirty="0" smtClean="0">
                <a:solidFill>
                  <a:srgbClr val="FF0000"/>
                </a:solidFill>
                <a:latin typeface="Symbol" pitchFamily="18" charset="2"/>
              </a:rPr>
              <a:t>-</a:t>
            </a:r>
            <a:r>
              <a:rPr lang="en-US" sz="2800" dirty="0" smtClean="0">
                <a:solidFill>
                  <a:srgbClr val="FF0000"/>
                </a:solidFill>
                <a:sym typeface="Symbol"/>
              </a:rPr>
              <a:t></a:t>
            </a:r>
            <a:r>
              <a:rPr lang="en-US" sz="2800" dirty="0" smtClean="0">
                <a:solidFill>
                  <a:srgbClr val="FF0000"/>
                </a:solidFill>
              </a:rPr>
              <a:t>,</a:t>
            </a:r>
            <a:r>
              <a:rPr lang="en-US" sz="2800" dirty="0" smtClean="0">
                <a:solidFill>
                  <a:srgbClr val="FF0000"/>
                </a:solidFill>
                <a:sym typeface="Symbol"/>
              </a:rPr>
              <a:t> </a:t>
            </a:r>
            <a:r>
              <a:rPr lang="en-US" sz="2800" dirty="0" smtClean="0">
                <a:solidFill>
                  <a:srgbClr val="FF0000"/>
                </a:solidFill>
              </a:rPr>
              <a:t>)</a:t>
            </a:r>
            <a:r>
              <a:rPr lang="en-US" sz="2800" dirty="0" smtClean="0"/>
              <a:t>.</a:t>
            </a:r>
            <a:endParaRPr lang="en-US" sz="2800" dirty="0"/>
          </a:p>
        </p:txBody>
      </p:sp>
      <p:pic>
        <p:nvPicPr>
          <p:cNvPr id="7" name="Picture 6" descr="2_36.png"/>
          <p:cNvPicPr>
            <a:picLocks noChangeAspect="1"/>
          </p:cNvPicPr>
          <p:nvPr/>
        </p:nvPicPr>
        <p:blipFill>
          <a:blip r:embed="rId2"/>
          <a:stretch>
            <a:fillRect/>
          </a:stretch>
        </p:blipFill>
        <p:spPr>
          <a:xfrm>
            <a:off x="745951" y="1356026"/>
            <a:ext cx="3152775" cy="31718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Vertical Line Test (cont.)</a:t>
            </a:r>
            <a:endParaRPr lang="en-US" dirty="0"/>
          </a:p>
        </p:txBody>
      </p:sp>
      <p:sp>
        <p:nvSpPr>
          <p:cNvPr id="3" name="Content Placeholder 2"/>
          <p:cNvSpPr>
            <a:spLocks noGrp="1"/>
          </p:cNvSpPr>
          <p:nvPr>
            <p:ph idx="1"/>
          </p:nvPr>
        </p:nvSpPr>
        <p:spPr/>
        <p:txBody>
          <a:bodyPr/>
          <a:lstStyle/>
          <a:p>
            <a:r>
              <a:rPr lang="en-US" b="1" dirty="0" smtClean="0"/>
              <a:t>d.</a:t>
            </a:r>
            <a:endParaRPr lang="en-US" b="1" dirty="0"/>
          </a:p>
        </p:txBody>
      </p:sp>
      <p:sp>
        <p:nvSpPr>
          <p:cNvPr id="5" name="TextBox 4"/>
          <p:cNvSpPr txBox="1"/>
          <p:nvPr/>
        </p:nvSpPr>
        <p:spPr>
          <a:xfrm>
            <a:off x="4114800" y="1295400"/>
            <a:ext cx="4876800" cy="2677656"/>
          </a:xfrm>
          <a:prstGeom prst="rect">
            <a:avLst/>
          </a:prstGeom>
          <a:noFill/>
        </p:spPr>
        <p:txBody>
          <a:bodyPr wrap="square" rtlCol="0">
            <a:spAutoFit/>
          </a:bodyPr>
          <a:lstStyle/>
          <a:p>
            <a:r>
              <a:rPr lang="en-US" sz="2800" b="1" dirty="0" smtClean="0"/>
              <a:t>Solution:</a:t>
            </a:r>
          </a:p>
          <a:p>
            <a:r>
              <a:rPr lang="en-US" sz="2800" dirty="0" smtClean="0"/>
              <a:t>The relation is </a:t>
            </a:r>
            <a:r>
              <a:rPr lang="en-US" sz="2800" b="1" dirty="0" smtClean="0"/>
              <a:t>not </a:t>
            </a:r>
            <a:r>
              <a:rPr lang="en-US" sz="2800" dirty="0" smtClean="0"/>
              <a:t>a function. At least one vertical line intersects the graph at more than one point.</a:t>
            </a:r>
          </a:p>
          <a:p>
            <a:r>
              <a:rPr lang="en-US" sz="2800" i="1" dirty="0" smtClean="0">
                <a:solidFill>
                  <a:srgbClr val="FF0000"/>
                </a:solidFill>
              </a:rPr>
              <a:t>D </a:t>
            </a:r>
            <a:r>
              <a:rPr lang="en-US" sz="2800" dirty="0" smtClean="0">
                <a:solidFill>
                  <a:srgbClr val="FF0000"/>
                </a:solidFill>
              </a:rPr>
              <a:t>= (</a:t>
            </a:r>
            <a:r>
              <a:rPr lang="en-US" sz="2800" dirty="0" smtClean="0">
                <a:solidFill>
                  <a:srgbClr val="FF0000"/>
                </a:solidFill>
                <a:latin typeface="Symbol" pitchFamily="18" charset="2"/>
              </a:rPr>
              <a:t>-</a:t>
            </a:r>
            <a:r>
              <a:rPr lang="en-US" sz="2800" dirty="0" smtClean="0">
                <a:solidFill>
                  <a:srgbClr val="FF0000"/>
                </a:solidFill>
                <a:sym typeface="Symbol"/>
              </a:rPr>
              <a:t></a:t>
            </a:r>
            <a:r>
              <a:rPr lang="en-US" sz="2800" dirty="0" smtClean="0">
                <a:solidFill>
                  <a:srgbClr val="FF0000"/>
                </a:solidFill>
              </a:rPr>
              <a:t>,</a:t>
            </a:r>
            <a:r>
              <a:rPr lang="en-US" sz="2800" dirty="0" smtClean="0">
                <a:solidFill>
                  <a:srgbClr val="FF0000"/>
                </a:solidFill>
                <a:sym typeface="Symbol"/>
              </a:rPr>
              <a:t> </a:t>
            </a:r>
            <a:r>
              <a:rPr lang="en-US" sz="2800" dirty="0" smtClean="0">
                <a:solidFill>
                  <a:srgbClr val="FF0000"/>
                </a:solidFill>
              </a:rPr>
              <a:t>)</a:t>
            </a:r>
            <a:r>
              <a:rPr lang="en-US" sz="2800" dirty="0" smtClean="0"/>
              <a:t> and </a:t>
            </a:r>
            <a:r>
              <a:rPr lang="en-US" sz="2800" i="1" dirty="0" smtClean="0">
                <a:solidFill>
                  <a:srgbClr val="FF0000"/>
                </a:solidFill>
              </a:rPr>
              <a:t>R </a:t>
            </a:r>
            <a:r>
              <a:rPr lang="en-US" sz="2800" dirty="0" smtClean="0">
                <a:solidFill>
                  <a:srgbClr val="FF0000"/>
                </a:solidFill>
              </a:rPr>
              <a:t>= (</a:t>
            </a:r>
            <a:r>
              <a:rPr lang="en-US" sz="2800" dirty="0" smtClean="0">
                <a:solidFill>
                  <a:srgbClr val="FF0000"/>
                </a:solidFill>
                <a:latin typeface="Symbol" pitchFamily="18" charset="2"/>
              </a:rPr>
              <a:t>-</a:t>
            </a:r>
            <a:r>
              <a:rPr lang="en-US" sz="2800" dirty="0" smtClean="0">
                <a:solidFill>
                  <a:srgbClr val="FF0000"/>
                </a:solidFill>
                <a:sym typeface="Symbol"/>
              </a:rPr>
              <a:t></a:t>
            </a:r>
            <a:r>
              <a:rPr lang="en-US" sz="2800" dirty="0" smtClean="0">
                <a:solidFill>
                  <a:srgbClr val="FF0000"/>
                </a:solidFill>
              </a:rPr>
              <a:t>,</a:t>
            </a:r>
            <a:r>
              <a:rPr lang="en-US" sz="2800" dirty="0" smtClean="0">
                <a:solidFill>
                  <a:srgbClr val="FF0000"/>
                </a:solidFill>
                <a:sym typeface="Symbol"/>
              </a:rPr>
              <a:t> </a:t>
            </a:r>
            <a:r>
              <a:rPr lang="en-US" sz="2800" dirty="0" smtClean="0">
                <a:solidFill>
                  <a:srgbClr val="FF0000"/>
                </a:solidFill>
              </a:rPr>
              <a:t>)</a:t>
            </a:r>
            <a:r>
              <a:rPr lang="en-US" sz="2800" dirty="0" smtClean="0"/>
              <a:t>.</a:t>
            </a:r>
            <a:endParaRPr lang="en-US" sz="2800" dirty="0"/>
          </a:p>
        </p:txBody>
      </p:sp>
      <p:pic>
        <p:nvPicPr>
          <p:cNvPr id="6" name="Picture 5" descr="2_37.png"/>
          <p:cNvPicPr>
            <a:picLocks noChangeAspect="1"/>
          </p:cNvPicPr>
          <p:nvPr/>
        </p:nvPicPr>
        <p:blipFill>
          <a:blip r:embed="rId2"/>
          <a:stretch>
            <a:fillRect/>
          </a:stretch>
        </p:blipFill>
        <p:spPr>
          <a:xfrm>
            <a:off x="850726" y="1317404"/>
            <a:ext cx="3152775" cy="31718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Linear Functions</a:t>
            </a:r>
            <a:endParaRPr lang="en-US" dirty="0"/>
          </a:p>
        </p:txBody>
      </p:sp>
      <p:sp>
        <p:nvSpPr>
          <p:cNvPr id="3"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smtClean="0">
                <a:solidFill>
                  <a:srgbClr val="000000"/>
                </a:solidFill>
              </a:rPr>
              <a:t>Linear Functions</a:t>
            </a:r>
          </a:p>
          <a:p>
            <a:r>
              <a:rPr lang="en-US" dirty="0" smtClean="0">
                <a:solidFill>
                  <a:srgbClr val="000000"/>
                </a:solidFill>
              </a:rPr>
              <a:t>A </a:t>
            </a:r>
            <a:r>
              <a:rPr lang="en-US" b="1" dirty="0" smtClean="0">
                <a:solidFill>
                  <a:srgbClr val="C00000"/>
                </a:solidFill>
              </a:rPr>
              <a:t>linear function</a:t>
            </a:r>
            <a:r>
              <a:rPr lang="en-US" b="1" dirty="0" smtClean="0">
                <a:solidFill>
                  <a:srgbClr val="000000"/>
                </a:solidFill>
              </a:rPr>
              <a:t> </a:t>
            </a:r>
            <a:r>
              <a:rPr lang="en-US" dirty="0" smtClean="0">
                <a:solidFill>
                  <a:srgbClr val="000000"/>
                </a:solidFill>
              </a:rPr>
              <a:t>is a function represented by an equation of the form</a:t>
            </a:r>
          </a:p>
          <a:p>
            <a:pPr algn="ctr"/>
            <a:r>
              <a:rPr lang="en-US" b="1" i="1" dirty="0" smtClean="0">
                <a:solidFill>
                  <a:srgbClr val="0000FF"/>
                </a:solidFill>
              </a:rPr>
              <a:t>y </a:t>
            </a:r>
            <a:r>
              <a:rPr lang="en-US" dirty="0" smtClean="0">
                <a:solidFill>
                  <a:srgbClr val="0000FF"/>
                </a:solidFill>
              </a:rPr>
              <a:t>=</a:t>
            </a:r>
            <a:r>
              <a:rPr lang="en-US" b="1" i="1" dirty="0" smtClean="0">
                <a:solidFill>
                  <a:srgbClr val="0000FF"/>
                </a:solidFill>
              </a:rPr>
              <a:t> mx </a:t>
            </a:r>
            <a:r>
              <a:rPr lang="en-US" dirty="0" smtClean="0">
                <a:solidFill>
                  <a:srgbClr val="0000FF"/>
                </a:solidFill>
              </a:rPr>
              <a:t>+</a:t>
            </a:r>
            <a:r>
              <a:rPr lang="en-US" b="1" i="1" dirty="0" smtClean="0">
                <a:solidFill>
                  <a:srgbClr val="0000FF"/>
                </a:solidFill>
              </a:rPr>
              <a:t> b</a:t>
            </a:r>
          </a:p>
          <a:p>
            <a:r>
              <a:rPr lang="en-US" dirty="0" smtClean="0">
                <a:solidFill>
                  <a:srgbClr val="000000"/>
                </a:solidFill>
              </a:rPr>
              <a:t>The domain of a linear function is the set of all real numbers: </a:t>
            </a:r>
            <a:r>
              <a:rPr lang="en-US" i="1" dirty="0" smtClean="0">
                <a:solidFill>
                  <a:srgbClr val="000000"/>
                </a:solidFill>
              </a:rPr>
              <a:t>D </a:t>
            </a:r>
            <a:r>
              <a:rPr lang="en-US" dirty="0" smtClean="0">
                <a:solidFill>
                  <a:srgbClr val="000000"/>
                </a:solidFill>
              </a:rPr>
              <a:t>= [</a:t>
            </a:r>
            <a:r>
              <a:rPr lang="en-US" dirty="0" smtClean="0">
                <a:solidFill>
                  <a:srgbClr val="000000"/>
                </a:solidFill>
                <a:latin typeface="Symbol" pitchFamily="18" charset="2"/>
              </a:rPr>
              <a:t>-</a:t>
            </a:r>
            <a:r>
              <a:rPr lang="en-US" dirty="0" smtClean="0">
                <a:solidFill>
                  <a:srgbClr val="000000"/>
                </a:solidFill>
                <a:sym typeface="Symbol"/>
              </a:rPr>
              <a:t></a:t>
            </a:r>
            <a:r>
              <a:rPr lang="en-US" dirty="0" smtClean="0">
                <a:solidFill>
                  <a:srgbClr val="000000"/>
                </a:solidFill>
              </a:rPr>
              <a:t>,</a:t>
            </a:r>
            <a:r>
              <a:rPr lang="en-US" dirty="0" smtClean="0">
                <a:solidFill>
                  <a:srgbClr val="000000"/>
                </a:solidFill>
                <a:sym typeface="Symbol"/>
              </a:rPr>
              <a:t> </a:t>
            </a:r>
            <a:r>
              <a:rPr lang="en-US" dirty="0" smtClean="0">
                <a:solidFill>
                  <a:srgbClr val="000000"/>
                </a:solidFill>
              </a:rPr>
              <a:t>).</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Linear Functions</a:t>
            </a:r>
            <a:endParaRPr lang="en-US" dirty="0"/>
          </a:p>
        </p:txBody>
      </p:sp>
      <p:sp>
        <p:nvSpPr>
          <p:cNvPr id="3" name="Content Placeholder 2"/>
          <p:cNvSpPr>
            <a:spLocks noGrp="1"/>
          </p:cNvSpPr>
          <p:nvPr>
            <p:ph idx="1"/>
          </p:nvPr>
        </p:nvSpPr>
        <p:spPr>
          <a:xfrm>
            <a:off x="457200" y="1280160"/>
            <a:ext cx="8229600" cy="3367076"/>
          </a:xfrm>
          <a:noFill/>
          <a:ln w="28575">
            <a:solidFill>
              <a:srgbClr val="FF0000"/>
            </a:solidFill>
          </a:ln>
        </p:spPr>
        <p:txBody>
          <a:bodyPr>
            <a:spAutoFit/>
          </a:bodyPr>
          <a:lstStyle/>
          <a:p>
            <a:pPr algn="ctr">
              <a:tabLst>
                <a:tab pos="465138" algn="l"/>
              </a:tabLst>
            </a:pPr>
            <a:r>
              <a:rPr lang="en-US" b="1" dirty="0" smtClean="0">
                <a:solidFill>
                  <a:srgbClr val="000000"/>
                </a:solidFill>
              </a:rPr>
              <a:t>NOTES </a:t>
            </a:r>
          </a:p>
          <a:p>
            <a:pPr>
              <a:tabLst>
                <a:tab pos="465138" algn="l"/>
              </a:tabLst>
            </a:pPr>
            <a:r>
              <a:rPr lang="en-US" dirty="0" smtClean="0">
                <a:solidFill>
                  <a:srgbClr val="000000"/>
                </a:solidFill>
              </a:rPr>
              <a:t>In determining the domain of a function, two facts about real numbers are particularly important at this stage: </a:t>
            </a:r>
          </a:p>
          <a:p>
            <a:pPr>
              <a:tabLst>
                <a:tab pos="465138" algn="l"/>
              </a:tabLst>
            </a:pPr>
            <a:r>
              <a:rPr lang="en-US" b="1" dirty="0" smtClean="0">
                <a:solidFill>
                  <a:srgbClr val="000000"/>
                </a:solidFill>
              </a:rPr>
              <a:t>1.	</a:t>
            </a:r>
            <a:r>
              <a:rPr lang="en-US" dirty="0" smtClean="0">
                <a:solidFill>
                  <a:srgbClr val="000000"/>
                </a:solidFill>
              </a:rPr>
              <a:t>No denominator can equal 0, and</a:t>
            </a:r>
            <a:r>
              <a:rPr lang="en-US" b="1" dirty="0" smtClean="0">
                <a:solidFill>
                  <a:srgbClr val="000000"/>
                </a:solidFill>
              </a:rPr>
              <a:t> </a:t>
            </a:r>
          </a:p>
          <a:p>
            <a:pPr>
              <a:tabLst>
                <a:tab pos="465138" algn="l"/>
              </a:tabLst>
            </a:pPr>
            <a:r>
              <a:rPr lang="en-US" b="1" dirty="0" smtClean="0">
                <a:solidFill>
                  <a:srgbClr val="000000"/>
                </a:solidFill>
              </a:rPr>
              <a:t>2.	</a:t>
            </a:r>
            <a:r>
              <a:rPr lang="en-US" dirty="0" smtClean="0">
                <a:solidFill>
                  <a:srgbClr val="000000"/>
                </a:solidFill>
              </a:rPr>
              <a:t>Square roots of negative numbers are not real 	numbers.</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Domain</a:t>
            </a:r>
            <a:endParaRPr lang="en-US" dirty="0"/>
          </a:p>
        </p:txBody>
      </p:sp>
      <p:sp>
        <p:nvSpPr>
          <p:cNvPr id="3" name="Content Placeholder 2"/>
          <p:cNvSpPr>
            <a:spLocks noGrp="1"/>
          </p:cNvSpPr>
          <p:nvPr>
            <p:ph idx="1"/>
          </p:nvPr>
        </p:nvSpPr>
        <p:spPr/>
        <p:txBody>
          <a:bodyPr/>
          <a:lstStyle/>
          <a:p>
            <a:r>
              <a:rPr lang="en-US" dirty="0" smtClean="0"/>
              <a:t>Find the domain of each of the following functions.</a:t>
            </a:r>
          </a:p>
          <a:p>
            <a:endParaRPr lang="en-US" b="1" dirty="0" smtClean="0"/>
          </a:p>
          <a:p>
            <a:endParaRPr lang="en-US" b="1" dirty="0" smtClean="0"/>
          </a:p>
          <a:p>
            <a:pPr>
              <a:lnSpc>
                <a:spcPct val="150000"/>
              </a:lnSpc>
              <a:spcBef>
                <a:spcPts val="0"/>
              </a:spcBef>
            </a:pPr>
            <a:r>
              <a:rPr lang="en-US" b="1" dirty="0" smtClean="0"/>
              <a:t>Solution: </a:t>
            </a:r>
            <a:r>
              <a:rPr lang="en-US" dirty="0" smtClean="0"/>
              <a:t>The domain is all real numbers for which the expression              is defined. Thus </a:t>
            </a:r>
            <a:r>
              <a:rPr lang="en-US" i="1" dirty="0" smtClean="0">
                <a:solidFill>
                  <a:srgbClr val="FF0000"/>
                </a:solidFill>
              </a:rPr>
              <a:t>D </a:t>
            </a:r>
            <a:r>
              <a:rPr lang="en-US" dirty="0" smtClean="0">
                <a:solidFill>
                  <a:srgbClr val="FF0000"/>
                </a:solidFill>
              </a:rPr>
              <a:t>= (−</a:t>
            </a:r>
            <a:r>
              <a:rPr lang="en-US" dirty="0" smtClean="0">
                <a:solidFill>
                  <a:srgbClr val="FF0000"/>
                </a:solidFill>
                <a:sym typeface="Symbol"/>
              </a:rPr>
              <a:t></a:t>
            </a:r>
            <a:r>
              <a:rPr lang="en-US" dirty="0" smtClean="0">
                <a:solidFill>
                  <a:srgbClr val="FF0000"/>
                </a:solidFill>
              </a:rPr>
              <a:t>, 5)</a:t>
            </a:r>
            <a:r>
              <a:rPr lang="en-US" dirty="0" smtClean="0">
                <a:solidFill>
                  <a:srgbClr val="FF0000"/>
                </a:solidFill>
                <a:sym typeface="Symbol"/>
              </a:rPr>
              <a:t></a:t>
            </a:r>
            <a:r>
              <a:rPr lang="en-US" dirty="0" smtClean="0">
                <a:solidFill>
                  <a:srgbClr val="FF0000"/>
                </a:solidFill>
              </a:rPr>
              <a:t>(5, </a:t>
            </a:r>
            <a:r>
              <a:rPr lang="en-US" dirty="0" smtClean="0">
                <a:solidFill>
                  <a:srgbClr val="FF0000"/>
                </a:solidFill>
                <a:sym typeface="Symbol"/>
              </a:rPr>
              <a:t></a:t>
            </a:r>
            <a:r>
              <a:rPr lang="en-US" dirty="0" smtClean="0">
                <a:solidFill>
                  <a:srgbClr val="FF0000"/>
                </a:solidFill>
              </a:rPr>
              <a:t>)</a:t>
            </a:r>
            <a:r>
              <a:rPr lang="en-US" dirty="0" smtClean="0"/>
              <a:t>, because the denominator is 0 when </a:t>
            </a:r>
            <a:r>
              <a:rPr lang="en-US" i="1" dirty="0" smtClean="0"/>
              <a:t>x</a:t>
            </a:r>
            <a:r>
              <a:rPr lang="en-US" dirty="0" smtClean="0"/>
              <a:t> = 5. </a:t>
            </a:r>
          </a:p>
          <a:p>
            <a:r>
              <a:rPr lang="en-US" b="1" dirty="0" smtClean="0"/>
              <a:t>Note:</a:t>
            </a:r>
            <a:r>
              <a:rPr lang="en-US" dirty="0" smtClean="0"/>
              <a:t> Here interval notation tells us that </a:t>
            </a:r>
            <a:r>
              <a:rPr lang="en-US" i="1" dirty="0" smtClean="0"/>
              <a:t>x</a:t>
            </a:r>
            <a:r>
              <a:rPr lang="en-US" dirty="0" smtClean="0"/>
              <a:t> can be any real number except 5.</a:t>
            </a:r>
            <a:endParaRPr lang="en-US" dirty="0"/>
          </a:p>
        </p:txBody>
      </p:sp>
      <p:graphicFrame>
        <p:nvGraphicFramePr>
          <p:cNvPr id="62466" name="Object 2"/>
          <p:cNvGraphicFramePr>
            <a:graphicFrameLocks noChangeAspect="1"/>
          </p:cNvGraphicFramePr>
          <p:nvPr/>
        </p:nvGraphicFramePr>
        <p:xfrm>
          <a:off x="548640" y="1844040"/>
          <a:ext cx="1905000" cy="838200"/>
        </p:xfrm>
        <a:graphic>
          <a:graphicData uri="http://schemas.openxmlformats.org/presentationml/2006/ole">
            <mc:AlternateContent xmlns:mc="http://schemas.openxmlformats.org/markup-compatibility/2006">
              <mc:Choice xmlns:v="urn:schemas-microsoft-com:vml" Requires="v">
                <p:oleObj spid="_x0000_s6152" name="Equation" r:id="rId3" imgW="1904760" imgH="838080" progId="Equation.DSMT4">
                  <p:embed/>
                </p:oleObj>
              </mc:Choice>
              <mc:Fallback>
                <p:oleObj name="Equation" r:id="rId3" imgW="190476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844040"/>
                        <a:ext cx="190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67" name="Object 3"/>
          <p:cNvGraphicFramePr>
            <a:graphicFrameLocks noChangeAspect="1"/>
          </p:cNvGraphicFramePr>
          <p:nvPr/>
        </p:nvGraphicFramePr>
        <p:xfrm>
          <a:off x="2171178" y="3394136"/>
          <a:ext cx="914400" cy="838200"/>
        </p:xfrm>
        <a:graphic>
          <a:graphicData uri="http://schemas.openxmlformats.org/presentationml/2006/ole">
            <mc:AlternateContent xmlns:mc="http://schemas.openxmlformats.org/markup-compatibility/2006">
              <mc:Choice xmlns:v="urn:schemas-microsoft-com:vml" Requires="v">
                <p:oleObj spid="_x0000_s6153" name="Equation" r:id="rId5" imgW="914400" imgH="838080" progId="Equation.DSMT4">
                  <p:embed/>
                </p:oleObj>
              </mc:Choice>
              <mc:Fallback>
                <p:oleObj name="Equation" r:id="rId5" imgW="914400" imgH="8380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71178" y="3394136"/>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24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Domain (cont.)</a:t>
            </a:r>
            <a:endParaRPr lang="en-US" dirty="0"/>
          </a:p>
        </p:txBody>
      </p:sp>
      <p:sp>
        <p:nvSpPr>
          <p:cNvPr id="3" name="Content Placeholder 2"/>
          <p:cNvSpPr>
            <a:spLocks noGrp="1"/>
          </p:cNvSpPr>
          <p:nvPr>
            <p:ph idx="1"/>
          </p:nvPr>
        </p:nvSpPr>
        <p:spPr/>
        <p:txBody>
          <a:bodyPr/>
          <a:lstStyle/>
          <a:p>
            <a:endParaRPr lang="en-US" b="1" dirty="0" smtClean="0"/>
          </a:p>
          <a:p>
            <a:pPr>
              <a:spcBef>
                <a:spcPts val="1800"/>
              </a:spcBef>
            </a:pPr>
            <a:r>
              <a:rPr lang="en-US" b="1" dirty="0" smtClean="0"/>
              <a:t>Solution: </a:t>
            </a:r>
            <a:r>
              <a:rPr lang="en-US" dirty="0" smtClean="0"/>
              <a:t>For      </a:t>
            </a:r>
            <a:r>
              <a:rPr lang="en-US" i="1" dirty="0" smtClean="0"/>
              <a:t>         </a:t>
            </a:r>
            <a:r>
              <a:rPr lang="en-US" dirty="0" smtClean="0"/>
              <a:t>to be a real number, the expression under the square root sign must be non-negative. So we have </a:t>
            </a:r>
          </a:p>
          <a:p>
            <a:pPr>
              <a:spcBef>
                <a:spcPts val="1800"/>
              </a:spcBef>
            </a:pPr>
            <a:endParaRPr lang="en-US" dirty="0" smtClean="0"/>
          </a:p>
          <a:p>
            <a:pPr>
              <a:spcBef>
                <a:spcPts val="1800"/>
              </a:spcBef>
            </a:pPr>
            <a:r>
              <a:rPr lang="en-US" dirty="0" smtClean="0"/>
              <a:t>Thus </a:t>
            </a:r>
            <a:r>
              <a:rPr lang="en-US" i="1" dirty="0" smtClean="0">
                <a:solidFill>
                  <a:srgbClr val="FF0000"/>
                </a:solidFill>
              </a:rPr>
              <a:t>D </a:t>
            </a:r>
            <a:r>
              <a:rPr lang="en-US" dirty="0" smtClean="0">
                <a:solidFill>
                  <a:srgbClr val="FF0000"/>
                </a:solidFill>
              </a:rPr>
              <a:t>= [2, </a:t>
            </a:r>
            <a:r>
              <a:rPr lang="en-US" dirty="0" smtClean="0">
                <a:solidFill>
                  <a:srgbClr val="FF0000"/>
                </a:solidFill>
                <a:sym typeface="Symbol"/>
              </a:rPr>
              <a:t></a:t>
            </a:r>
            <a:r>
              <a:rPr lang="en-US" dirty="0" smtClean="0">
                <a:solidFill>
                  <a:srgbClr val="FF0000"/>
                </a:solidFill>
              </a:rPr>
              <a:t>)</a:t>
            </a:r>
            <a:r>
              <a:rPr lang="en-US" dirty="0" smtClean="0"/>
              <a:t>.</a:t>
            </a:r>
          </a:p>
          <a:p>
            <a:pPr>
              <a:spcBef>
                <a:spcPts val="1800"/>
              </a:spcBef>
            </a:pPr>
            <a:endParaRPr lang="en-US" dirty="0"/>
          </a:p>
        </p:txBody>
      </p:sp>
      <p:graphicFrame>
        <p:nvGraphicFramePr>
          <p:cNvPr id="62466" name="Object 2"/>
          <p:cNvGraphicFramePr>
            <a:graphicFrameLocks noChangeAspect="1"/>
          </p:cNvGraphicFramePr>
          <p:nvPr/>
        </p:nvGraphicFramePr>
        <p:xfrm>
          <a:off x="548640" y="1295400"/>
          <a:ext cx="1955800" cy="482600"/>
        </p:xfrm>
        <a:graphic>
          <a:graphicData uri="http://schemas.openxmlformats.org/presentationml/2006/ole">
            <mc:AlternateContent xmlns:mc="http://schemas.openxmlformats.org/markup-compatibility/2006">
              <mc:Choice xmlns:v="urn:schemas-microsoft-com:vml" Requires="v">
                <p:oleObj spid="_x0000_s7179" name="Equation" r:id="rId3" imgW="1955520" imgH="482400" progId="Equation.DSMT4">
                  <p:embed/>
                </p:oleObj>
              </mc:Choice>
              <mc:Fallback>
                <p:oleObj name="Equation" r:id="rId3" imgW="1955520" imgH="482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295400"/>
                        <a:ext cx="1955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3492" name="Object 4"/>
          <p:cNvGraphicFramePr>
            <a:graphicFrameLocks noChangeAspect="1"/>
          </p:cNvGraphicFramePr>
          <p:nvPr/>
        </p:nvGraphicFramePr>
        <p:xfrm>
          <a:off x="2514600" y="1925608"/>
          <a:ext cx="965200" cy="444500"/>
        </p:xfrm>
        <a:graphic>
          <a:graphicData uri="http://schemas.openxmlformats.org/presentationml/2006/ole">
            <mc:AlternateContent xmlns:mc="http://schemas.openxmlformats.org/markup-compatibility/2006">
              <mc:Choice xmlns:v="urn:schemas-microsoft-com:vml" Requires="v">
                <p:oleObj spid="_x0000_s7180" name="Equation" r:id="rId5" imgW="965160" imgH="444240" progId="Equation.DSMT4">
                  <p:embed/>
                </p:oleObj>
              </mc:Choice>
              <mc:Fallback>
                <p:oleObj name="Equation" r:id="rId5" imgW="965160" imgH="44424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1925608"/>
                        <a:ext cx="965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3493" name="Object 5"/>
          <p:cNvGraphicFramePr>
            <a:graphicFrameLocks noChangeAspect="1"/>
          </p:cNvGraphicFramePr>
          <p:nvPr/>
        </p:nvGraphicFramePr>
        <p:xfrm>
          <a:off x="2565400" y="3581400"/>
          <a:ext cx="4013200" cy="292100"/>
        </p:xfrm>
        <a:graphic>
          <a:graphicData uri="http://schemas.openxmlformats.org/presentationml/2006/ole">
            <mc:AlternateContent xmlns:mc="http://schemas.openxmlformats.org/markup-compatibility/2006">
              <mc:Choice xmlns:v="urn:schemas-microsoft-com:vml" Requires="v">
                <p:oleObj spid="_x0000_s7181" name="Equation" r:id="rId7" imgW="4012920" imgH="291960" progId="Equation.DSMT4">
                  <p:embed/>
                </p:oleObj>
              </mc:Choice>
              <mc:Fallback>
                <p:oleObj name="Equation" r:id="rId7" imgW="4012920" imgH="29196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5400" y="3581400"/>
                        <a:ext cx="401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349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349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dirty="0" smtClean="0"/>
              <a:t>Objectives</a:t>
            </a:r>
          </a:p>
        </p:txBody>
      </p:sp>
      <p:sp>
        <p:nvSpPr>
          <p:cNvPr id="8195" name="Content Placeholder 2"/>
          <p:cNvSpPr>
            <a:spLocks noGrp="1"/>
          </p:cNvSpPr>
          <p:nvPr>
            <p:ph idx="1"/>
          </p:nvPr>
        </p:nvSpPr>
        <p:spPr>
          <a:xfrm>
            <a:off x="457200" y="1280160"/>
            <a:ext cx="8229600" cy="3453253"/>
          </a:xfrm>
        </p:spPr>
        <p:txBody>
          <a:bodyPr>
            <a:spAutoFit/>
          </a:bodyPr>
          <a:lstStyle/>
          <a:p>
            <a:pPr marL="457200" indent="-457200">
              <a:buFont typeface="Courier New" pitchFamily="49" charset="0"/>
              <a:buChar char="o"/>
            </a:pPr>
            <a:r>
              <a:rPr lang="en-US" dirty="0" smtClean="0"/>
              <a:t>Find the domain and range of a relation or function. </a:t>
            </a:r>
          </a:p>
          <a:p>
            <a:pPr marL="457200" indent="-457200">
              <a:buFont typeface="Courier New" pitchFamily="49" charset="0"/>
              <a:buChar char="o"/>
            </a:pPr>
            <a:r>
              <a:rPr lang="en-US" dirty="0" smtClean="0"/>
              <a:t>Determine whether a relation is or is not a function. </a:t>
            </a:r>
          </a:p>
          <a:p>
            <a:pPr marL="457200" indent="-457200">
              <a:buFont typeface="Courier New" pitchFamily="49" charset="0"/>
              <a:buChar char="o"/>
            </a:pPr>
            <a:r>
              <a:rPr lang="en-US" dirty="0" smtClean="0"/>
              <a:t>Use the vertical line test to determine whether a graph is or is not the graph of a function. </a:t>
            </a:r>
          </a:p>
          <a:p>
            <a:pPr marL="457200" indent="-457200">
              <a:buFont typeface="Courier New" pitchFamily="49" charset="0"/>
              <a:buChar char="o"/>
            </a:pPr>
            <a:r>
              <a:rPr lang="en-US" dirty="0" smtClean="0"/>
              <a:t>Write functions using function notation. </a:t>
            </a:r>
          </a:p>
          <a:p>
            <a:pPr marL="457200" indent="-457200">
              <a:buFont typeface="Courier New" pitchFamily="49" charset="0"/>
              <a:buChar char="o"/>
            </a:pPr>
            <a:r>
              <a:rPr lang="en-US" dirty="0" smtClean="0"/>
              <a:t>Use a TI-84 Plus graphing calculator to graph functions.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Function Evaluation</a:t>
            </a:r>
            <a:endParaRPr lang="en-US" dirty="0"/>
          </a:p>
        </p:txBody>
      </p:sp>
      <p:sp>
        <p:nvSpPr>
          <p:cNvPr id="3" name="Content Placeholder 2"/>
          <p:cNvSpPr>
            <a:spLocks noGrp="1"/>
          </p:cNvSpPr>
          <p:nvPr>
            <p:ph idx="1"/>
          </p:nvPr>
        </p:nvSpPr>
        <p:spPr/>
        <p:txBody>
          <a:bodyPr/>
          <a:lstStyle/>
          <a:p>
            <a:r>
              <a:rPr lang="en-US" dirty="0" smtClean="0"/>
              <a:t>For the function </a:t>
            </a:r>
            <a:r>
              <a:rPr lang="en-US" i="1" dirty="0" smtClean="0">
                <a:solidFill>
                  <a:srgbClr val="0000FF"/>
                </a:solidFill>
              </a:rPr>
              <a:t>g</a:t>
            </a:r>
            <a:r>
              <a:rPr lang="en-US" dirty="0" smtClean="0">
                <a:solidFill>
                  <a:srgbClr val="0000FF"/>
                </a:solidFill>
              </a:rPr>
              <a:t>(</a:t>
            </a:r>
            <a:r>
              <a:rPr lang="en-US" i="1" dirty="0" smtClean="0">
                <a:solidFill>
                  <a:srgbClr val="0000FF"/>
                </a:solidFill>
              </a:rPr>
              <a:t>x</a:t>
            </a:r>
            <a:r>
              <a:rPr lang="en-US" dirty="0" smtClean="0">
                <a:solidFill>
                  <a:srgbClr val="0000FF"/>
                </a:solidFill>
              </a:rPr>
              <a:t>) = 4</a:t>
            </a:r>
            <a:r>
              <a:rPr lang="en-US" i="1" dirty="0" smtClean="0">
                <a:solidFill>
                  <a:srgbClr val="0000FF"/>
                </a:solidFill>
              </a:rPr>
              <a:t>x</a:t>
            </a:r>
            <a:r>
              <a:rPr lang="en-US" dirty="0" smtClean="0">
                <a:solidFill>
                  <a:srgbClr val="0000FF"/>
                </a:solidFill>
              </a:rPr>
              <a:t> + 5</a:t>
            </a:r>
            <a:r>
              <a:rPr lang="en-US" dirty="0" smtClean="0"/>
              <a:t>, find:</a:t>
            </a:r>
          </a:p>
          <a:p>
            <a:pPr>
              <a:tabLst>
                <a:tab pos="463550" algn="l"/>
              </a:tabLst>
            </a:pPr>
            <a:r>
              <a:rPr lang="en-US" b="1" dirty="0" smtClean="0"/>
              <a:t>a. 	</a:t>
            </a:r>
            <a:r>
              <a:rPr lang="en-US" i="1" dirty="0" smtClean="0">
                <a:solidFill>
                  <a:srgbClr val="0000FF"/>
                </a:solidFill>
              </a:rPr>
              <a:t>g</a:t>
            </a:r>
            <a:r>
              <a:rPr lang="en-US" dirty="0" smtClean="0">
                <a:solidFill>
                  <a:srgbClr val="0000FF"/>
                </a:solidFill>
              </a:rPr>
              <a:t>(2)</a:t>
            </a:r>
            <a:r>
              <a:rPr lang="en-US" b="1" i="1" dirty="0" smtClean="0"/>
              <a:t> </a:t>
            </a:r>
          </a:p>
          <a:p>
            <a:r>
              <a:rPr lang="en-US" b="1" dirty="0" smtClean="0"/>
              <a:t>Solution:</a:t>
            </a:r>
            <a:endParaRPr lang="en-US" dirty="0" smtClean="0">
              <a:solidFill>
                <a:srgbClr val="FF0000"/>
              </a:solidFill>
            </a:endParaRPr>
          </a:p>
          <a:p>
            <a:pPr>
              <a:spcBef>
                <a:spcPts val="2400"/>
              </a:spcBef>
              <a:tabLst>
                <a:tab pos="463550" algn="l"/>
              </a:tabLst>
            </a:pPr>
            <a:r>
              <a:rPr lang="en-US" b="1" dirty="0" smtClean="0"/>
              <a:t>b. 	</a:t>
            </a:r>
            <a:r>
              <a:rPr lang="en-US" i="1" dirty="0" smtClean="0">
                <a:solidFill>
                  <a:srgbClr val="0000FF"/>
                </a:solidFill>
              </a:rPr>
              <a:t>g</a:t>
            </a:r>
            <a:r>
              <a:rPr lang="en-US" dirty="0" smtClean="0">
                <a:solidFill>
                  <a:srgbClr val="0000FF"/>
                </a:solidFill>
              </a:rPr>
              <a:t>(</a:t>
            </a:r>
            <a:r>
              <a:rPr lang="en-US" dirty="0" smtClean="0">
                <a:solidFill>
                  <a:srgbClr val="0000FF"/>
                </a:solidFill>
                <a:latin typeface="Symbol" pitchFamily="18" charset="2"/>
              </a:rPr>
              <a:t>-</a:t>
            </a:r>
            <a:r>
              <a:rPr lang="en-US" dirty="0" smtClean="0">
                <a:solidFill>
                  <a:srgbClr val="0000FF"/>
                </a:solidFill>
              </a:rPr>
              <a:t>1)</a:t>
            </a:r>
            <a:r>
              <a:rPr lang="en-US" b="1" i="1" dirty="0" smtClean="0">
                <a:solidFill>
                  <a:srgbClr val="0000FF"/>
                </a:solidFill>
              </a:rPr>
              <a:t> </a:t>
            </a:r>
          </a:p>
          <a:p>
            <a:r>
              <a:rPr lang="en-US" b="1" dirty="0" smtClean="0"/>
              <a:t>Solution:</a:t>
            </a:r>
            <a:endParaRPr lang="en-US" dirty="0" smtClean="0"/>
          </a:p>
          <a:p>
            <a:pPr>
              <a:spcBef>
                <a:spcPts val="2400"/>
              </a:spcBef>
              <a:tabLst>
                <a:tab pos="463550" algn="l"/>
              </a:tabLst>
            </a:pPr>
            <a:r>
              <a:rPr lang="en-US" b="1" dirty="0" smtClean="0"/>
              <a:t>c. 	</a:t>
            </a:r>
            <a:r>
              <a:rPr lang="en-US" i="1" dirty="0" smtClean="0">
                <a:solidFill>
                  <a:srgbClr val="0000FF"/>
                </a:solidFill>
              </a:rPr>
              <a:t>g</a:t>
            </a:r>
            <a:r>
              <a:rPr lang="en-US" dirty="0" smtClean="0">
                <a:solidFill>
                  <a:srgbClr val="0000FF"/>
                </a:solidFill>
              </a:rPr>
              <a:t>(0)</a:t>
            </a:r>
            <a:r>
              <a:rPr lang="en-US" b="1" i="1" dirty="0" smtClean="0"/>
              <a:t> </a:t>
            </a:r>
          </a:p>
          <a:p>
            <a:r>
              <a:rPr lang="en-US" b="1" dirty="0" smtClean="0"/>
              <a:t>Solution:</a:t>
            </a:r>
            <a:endParaRPr lang="en-US" dirty="0" smtClean="0"/>
          </a:p>
          <a:p>
            <a:endParaRPr lang="en-US" dirty="0"/>
          </a:p>
        </p:txBody>
      </p:sp>
      <p:sp>
        <p:nvSpPr>
          <p:cNvPr id="4" name="Rectangle 3"/>
          <p:cNvSpPr/>
          <p:nvPr/>
        </p:nvSpPr>
        <p:spPr>
          <a:xfrm>
            <a:off x="1934496" y="2286000"/>
            <a:ext cx="769763" cy="523220"/>
          </a:xfrm>
          <a:prstGeom prst="rect">
            <a:avLst/>
          </a:prstGeom>
        </p:spPr>
        <p:txBody>
          <a:bodyPr wrap="none">
            <a:spAutoFit/>
          </a:bodyPr>
          <a:lstStyle/>
          <a:p>
            <a:r>
              <a:rPr lang="en-US" sz="2800" i="1" dirty="0" smtClean="0">
                <a:solidFill>
                  <a:srgbClr val="0000FF"/>
                </a:solidFill>
              </a:rPr>
              <a:t>g</a:t>
            </a:r>
            <a:r>
              <a:rPr lang="en-US" sz="2800" dirty="0" smtClean="0">
                <a:solidFill>
                  <a:srgbClr val="0000FF"/>
                </a:solidFill>
              </a:rPr>
              <a:t>(</a:t>
            </a:r>
            <a:r>
              <a:rPr lang="en-US" sz="2800" dirty="0" smtClean="0">
                <a:solidFill>
                  <a:srgbClr val="FF00FF"/>
                </a:solidFill>
              </a:rPr>
              <a:t>2</a:t>
            </a:r>
            <a:r>
              <a:rPr lang="en-US" sz="2800" dirty="0" smtClean="0">
                <a:solidFill>
                  <a:srgbClr val="0000FF"/>
                </a:solidFill>
              </a:rPr>
              <a:t>)</a:t>
            </a:r>
            <a:endParaRPr lang="en-US" sz="2800" dirty="0"/>
          </a:p>
        </p:txBody>
      </p:sp>
      <p:sp>
        <p:nvSpPr>
          <p:cNvPr id="5" name="Rectangle 4"/>
          <p:cNvSpPr/>
          <p:nvPr/>
        </p:nvSpPr>
        <p:spPr>
          <a:xfrm>
            <a:off x="2605548" y="2286000"/>
            <a:ext cx="1834156" cy="523220"/>
          </a:xfrm>
          <a:prstGeom prst="rect">
            <a:avLst/>
          </a:prstGeom>
        </p:spPr>
        <p:txBody>
          <a:bodyPr wrap="none">
            <a:spAutoFit/>
          </a:bodyPr>
          <a:lstStyle/>
          <a:p>
            <a:r>
              <a:rPr lang="en-US" sz="2800" dirty="0" smtClean="0">
                <a:solidFill>
                  <a:srgbClr val="002060"/>
                </a:solidFill>
              </a:rPr>
              <a:t>= 4 </a:t>
            </a:r>
            <a:r>
              <a:rPr lang="en-US" sz="2800" dirty="0" smtClean="0">
                <a:solidFill>
                  <a:srgbClr val="002060"/>
                </a:solidFill>
                <a:latin typeface="Symbol" pitchFamily="18" charset="2"/>
                <a:sym typeface="Symbol"/>
              </a:rPr>
              <a:t></a:t>
            </a:r>
            <a:r>
              <a:rPr lang="en-US" sz="2800" dirty="0" smtClean="0">
                <a:solidFill>
                  <a:srgbClr val="002060"/>
                </a:solidFill>
                <a:sym typeface="Symbol"/>
              </a:rPr>
              <a:t> </a:t>
            </a:r>
            <a:r>
              <a:rPr lang="en-US" sz="2800" dirty="0" smtClean="0">
                <a:solidFill>
                  <a:srgbClr val="002060"/>
                </a:solidFill>
              </a:rPr>
              <a:t>(</a:t>
            </a:r>
            <a:r>
              <a:rPr lang="en-US" sz="2800" dirty="0" smtClean="0">
                <a:solidFill>
                  <a:srgbClr val="FF00FF"/>
                </a:solidFill>
              </a:rPr>
              <a:t>2</a:t>
            </a:r>
            <a:r>
              <a:rPr lang="en-US" sz="2800" dirty="0" smtClean="0">
                <a:solidFill>
                  <a:srgbClr val="002060"/>
                </a:solidFill>
              </a:rPr>
              <a:t>) </a:t>
            </a:r>
            <a:r>
              <a:rPr lang="en-US" sz="2800" dirty="0" smtClean="0">
                <a:solidFill>
                  <a:srgbClr val="002060"/>
                </a:solidFill>
                <a:latin typeface="Symbol" pitchFamily="18" charset="2"/>
              </a:rPr>
              <a:t>+ </a:t>
            </a:r>
            <a:r>
              <a:rPr lang="en-US" sz="2800" dirty="0" smtClean="0">
                <a:solidFill>
                  <a:srgbClr val="002060"/>
                </a:solidFill>
              </a:rPr>
              <a:t>5</a:t>
            </a:r>
            <a:endParaRPr lang="en-US" sz="2800" dirty="0"/>
          </a:p>
        </p:txBody>
      </p:sp>
      <p:sp>
        <p:nvSpPr>
          <p:cNvPr id="6" name="Rectangle 5"/>
          <p:cNvSpPr/>
          <p:nvPr/>
        </p:nvSpPr>
        <p:spPr>
          <a:xfrm>
            <a:off x="4323455" y="2286000"/>
            <a:ext cx="811441" cy="523220"/>
          </a:xfrm>
          <a:prstGeom prst="rect">
            <a:avLst/>
          </a:prstGeom>
        </p:spPr>
        <p:txBody>
          <a:bodyPr wrap="none">
            <a:spAutoFit/>
          </a:bodyPr>
          <a:lstStyle/>
          <a:p>
            <a:r>
              <a:rPr lang="en-US" sz="2800" dirty="0" smtClean="0">
                <a:solidFill>
                  <a:srgbClr val="002060"/>
                </a:solidFill>
              </a:rPr>
              <a:t>= </a:t>
            </a:r>
            <a:r>
              <a:rPr lang="en-US" sz="2800" dirty="0" smtClean="0">
                <a:solidFill>
                  <a:srgbClr val="FF0000"/>
                </a:solidFill>
              </a:rPr>
              <a:t>13</a:t>
            </a:r>
            <a:endParaRPr lang="en-US" sz="2800" dirty="0"/>
          </a:p>
        </p:txBody>
      </p:sp>
      <p:sp>
        <p:nvSpPr>
          <p:cNvPr id="7" name="Rectangle 6"/>
          <p:cNvSpPr/>
          <p:nvPr/>
        </p:nvSpPr>
        <p:spPr>
          <a:xfrm>
            <a:off x="1919748" y="3551904"/>
            <a:ext cx="1048685" cy="523220"/>
          </a:xfrm>
          <a:prstGeom prst="rect">
            <a:avLst/>
          </a:prstGeom>
        </p:spPr>
        <p:txBody>
          <a:bodyPr wrap="none">
            <a:spAutoFit/>
          </a:bodyPr>
          <a:lstStyle/>
          <a:p>
            <a:r>
              <a:rPr lang="en-US" sz="2800" i="1" dirty="0" smtClean="0">
                <a:solidFill>
                  <a:srgbClr val="0000FF"/>
                </a:solidFill>
              </a:rPr>
              <a:t>g</a:t>
            </a:r>
            <a:r>
              <a:rPr lang="en-US" sz="2800" dirty="0" smtClean="0">
                <a:solidFill>
                  <a:srgbClr val="0000FF"/>
                </a:solidFill>
              </a:rPr>
              <a:t>(</a:t>
            </a:r>
            <a:r>
              <a:rPr lang="en-US" sz="2800" dirty="0" smtClean="0">
                <a:solidFill>
                  <a:srgbClr val="FF00FF"/>
                </a:solidFill>
                <a:latin typeface="Symbol" pitchFamily="18" charset="2"/>
              </a:rPr>
              <a:t>-</a:t>
            </a:r>
            <a:r>
              <a:rPr lang="en-US" sz="2800" dirty="0" smtClean="0">
                <a:solidFill>
                  <a:srgbClr val="FF00FF"/>
                </a:solidFill>
              </a:rPr>
              <a:t>1</a:t>
            </a:r>
            <a:r>
              <a:rPr lang="en-US" sz="2800" dirty="0" smtClean="0">
                <a:solidFill>
                  <a:srgbClr val="0000FF"/>
                </a:solidFill>
              </a:rPr>
              <a:t>)</a:t>
            </a:r>
            <a:r>
              <a:rPr lang="en-US" sz="2800" dirty="0" smtClean="0"/>
              <a:t> </a:t>
            </a:r>
            <a:endParaRPr lang="en-US" sz="2800" dirty="0"/>
          </a:p>
        </p:txBody>
      </p:sp>
      <p:sp>
        <p:nvSpPr>
          <p:cNvPr id="8" name="Rectangle 7"/>
          <p:cNvSpPr/>
          <p:nvPr/>
        </p:nvSpPr>
        <p:spPr>
          <a:xfrm>
            <a:off x="2819400" y="3564192"/>
            <a:ext cx="2031325" cy="523220"/>
          </a:xfrm>
          <a:prstGeom prst="rect">
            <a:avLst/>
          </a:prstGeom>
        </p:spPr>
        <p:txBody>
          <a:bodyPr wrap="none">
            <a:spAutoFit/>
          </a:bodyPr>
          <a:lstStyle/>
          <a:p>
            <a:r>
              <a:rPr lang="en-US" sz="2800" dirty="0" smtClean="0">
                <a:solidFill>
                  <a:srgbClr val="002060"/>
                </a:solidFill>
              </a:rPr>
              <a:t>= 4 </a:t>
            </a:r>
            <a:r>
              <a:rPr lang="en-US" sz="2800" dirty="0" smtClean="0">
                <a:solidFill>
                  <a:srgbClr val="002060"/>
                </a:solidFill>
                <a:sym typeface="Symbol"/>
              </a:rPr>
              <a:t> </a:t>
            </a:r>
            <a:r>
              <a:rPr lang="en-US" sz="2800" dirty="0" smtClean="0">
                <a:solidFill>
                  <a:srgbClr val="002060"/>
                </a:solidFill>
              </a:rPr>
              <a:t>(</a:t>
            </a:r>
            <a:r>
              <a:rPr lang="en-US" sz="2800" dirty="0" smtClean="0">
                <a:solidFill>
                  <a:srgbClr val="FF00FF"/>
                </a:solidFill>
                <a:latin typeface="Symbol" pitchFamily="18" charset="2"/>
              </a:rPr>
              <a:t>-</a:t>
            </a:r>
            <a:r>
              <a:rPr lang="en-US" sz="2800" dirty="0" smtClean="0">
                <a:solidFill>
                  <a:srgbClr val="FF00FF"/>
                </a:solidFill>
              </a:rPr>
              <a:t>1</a:t>
            </a:r>
            <a:r>
              <a:rPr lang="en-US" sz="2800" dirty="0" smtClean="0">
                <a:solidFill>
                  <a:srgbClr val="002060"/>
                </a:solidFill>
              </a:rPr>
              <a:t>) </a:t>
            </a:r>
            <a:r>
              <a:rPr lang="en-US" sz="2800" dirty="0" smtClean="0">
                <a:solidFill>
                  <a:srgbClr val="002060"/>
                </a:solidFill>
                <a:latin typeface="Symbol" pitchFamily="18" charset="2"/>
              </a:rPr>
              <a:t>+ </a:t>
            </a:r>
            <a:r>
              <a:rPr lang="en-US" sz="2800" dirty="0" smtClean="0">
                <a:solidFill>
                  <a:srgbClr val="002060"/>
                </a:solidFill>
              </a:rPr>
              <a:t>5</a:t>
            </a:r>
            <a:endParaRPr lang="en-US" sz="2800" dirty="0"/>
          </a:p>
        </p:txBody>
      </p:sp>
      <p:sp>
        <p:nvSpPr>
          <p:cNvPr id="9" name="Rectangle 8"/>
          <p:cNvSpPr/>
          <p:nvPr/>
        </p:nvSpPr>
        <p:spPr>
          <a:xfrm>
            <a:off x="4707192" y="3551904"/>
            <a:ext cx="628698" cy="523220"/>
          </a:xfrm>
          <a:prstGeom prst="rect">
            <a:avLst/>
          </a:prstGeom>
        </p:spPr>
        <p:txBody>
          <a:bodyPr wrap="none">
            <a:spAutoFit/>
          </a:bodyPr>
          <a:lstStyle/>
          <a:p>
            <a:r>
              <a:rPr lang="en-US" sz="2800" dirty="0" smtClean="0">
                <a:solidFill>
                  <a:srgbClr val="002060"/>
                </a:solidFill>
              </a:rPr>
              <a:t>= </a:t>
            </a:r>
            <a:r>
              <a:rPr lang="en-US" sz="2800" dirty="0" smtClean="0">
                <a:solidFill>
                  <a:srgbClr val="FF0000"/>
                </a:solidFill>
              </a:rPr>
              <a:t>1</a:t>
            </a:r>
            <a:endParaRPr lang="en-US" sz="2800" dirty="0"/>
          </a:p>
        </p:txBody>
      </p:sp>
      <p:sp>
        <p:nvSpPr>
          <p:cNvPr id="10" name="Rectangle 9"/>
          <p:cNvSpPr/>
          <p:nvPr/>
        </p:nvSpPr>
        <p:spPr>
          <a:xfrm>
            <a:off x="1919748" y="4800600"/>
            <a:ext cx="769763" cy="523220"/>
          </a:xfrm>
          <a:prstGeom prst="rect">
            <a:avLst/>
          </a:prstGeom>
        </p:spPr>
        <p:txBody>
          <a:bodyPr wrap="none">
            <a:spAutoFit/>
          </a:bodyPr>
          <a:lstStyle/>
          <a:p>
            <a:r>
              <a:rPr lang="en-US" sz="2800" i="1" dirty="0" smtClean="0">
                <a:solidFill>
                  <a:srgbClr val="0000FF"/>
                </a:solidFill>
              </a:rPr>
              <a:t>g</a:t>
            </a:r>
            <a:r>
              <a:rPr lang="en-US" sz="2800" dirty="0" smtClean="0">
                <a:solidFill>
                  <a:srgbClr val="0000FF"/>
                </a:solidFill>
              </a:rPr>
              <a:t>(</a:t>
            </a:r>
            <a:r>
              <a:rPr lang="en-US" sz="2800" dirty="0" smtClean="0">
                <a:solidFill>
                  <a:srgbClr val="FF00FF"/>
                </a:solidFill>
              </a:rPr>
              <a:t>0</a:t>
            </a:r>
            <a:r>
              <a:rPr lang="en-US" sz="2800" dirty="0" smtClean="0">
                <a:solidFill>
                  <a:srgbClr val="0000FF"/>
                </a:solidFill>
              </a:rPr>
              <a:t>)</a:t>
            </a:r>
            <a:endParaRPr lang="en-US" sz="2800" dirty="0"/>
          </a:p>
        </p:txBody>
      </p:sp>
      <p:sp>
        <p:nvSpPr>
          <p:cNvPr id="11" name="Rectangle 10"/>
          <p:cNvSpPr/>
          <p:nvPr/>
        </p:nvSpPr>
        <p:spPr>
          <a:xfrm>
            <a:off x="2590800" y="4785852"/>
            <a:ext cx="1834156" cy="523220"/>
          </a:xfrm>
          <a:prstGeom prst="rect">
            <a:avLst/>
          </a:prstGeom>
        </p:spPr>
        <p:txBody>
          <a:bodyPr wrap="none">
            <a:spAutoFit/>
          </a:bodyPr>
          <a:lstStyle/>
          <a:p>
            <a:r>
              <a:rPr lang="en-US" sz="2800" dirty="0" smtClean="0">
                <a:solidFill>
                  <a:srgbClr val="002060"/>
                </a:solidFill>
              </a:rPr>
              <a:t>= 4 </a:t>
            </a:r>
            <a:r>
              <a:rPr lang="en-US" sz="2800" dirty="0" smtClean="0">
                <a:solidFill>
                  <a:srgbClr val="002060"/>
                </a:solidFill>
                <a:sym typeface="Symbol"/>
              </a:rPr>
              <a:t> </a:t>
            </a:r>
            <a:r>
              <a:rPr lang="en-US" sz="2800" dirty="0" smtClean="0">
                <a:solidFill>
                  <a:srgbClr val="002060"/>
                </a:solidFill>
              </a:rPr>
              <a:t>(</a:t>
            </a:r>
            <a:r>
              <a:rPr lang="en-US" sz="2800" dirty="0" smtClean="0">
                <a:solidFill>
                  <a:srgbClr val="FF00FF"/>
                </a:solidFill>
              </a:rPr>
              <a:t>0</a:t>
            </a:r>
            <a:r>
              <a:rPr lang="en-US" sz="2800" dirty="0" smtClean="0">
                <a:solidFill>
                  <a:srgbClr val="002060"/>
                </a:solidFill>
              </a:rPr>
              <a:t>) </a:t>
            </a:r>
            <a:r>
              <a:rPr lang="en-US" sz="2800" dirty="0" smtClean="0">
                <a:solidFill>
                  <a:srgbClr val="002060"/>
                </a:solidFill>
                <a:latin typeface="Symbol" pitchFamily="18" charset="2"/>
              </a:rPr>
              <a:t>+ </a:t>
            </a:r>
            <a:r>
              <a:rPr lang="en-US" sz="2800" dirty="0" smtClean="0">
                <a:solidFill>
                  <a:srgbClr val="002060"/>
                </a:solidFill>
              </a:rPr>
              <a:t>5</a:t>
            </a:r>
            <a:endParaRPr lang="en-US" sz="2800" dirty="0"/>
          </a:p>
        </p:txBody>
      </p:sp>
      <p:sp>
        <p:nvSpPr>
          <p:cNvPr id="12" name="Rectangle 11"/>
          <p:cNvSpPr/>
          <p:nvPr/>
        </p:nvSpPr>
        <p:spPr>
          <a:xfrm>
            <a:off x="4328652" y="4785852"/>
            <a:ext cx="628698" cy="523220"/>
          </a:xfrm>
          <a:prstGeom prst="rect">
            <a:avLst/>
          </a:prstGeom>
        </p:spPr>
        <p:txBody>
          <a:bodyPr wrap="none">
            <a:spAutoFit/>
          </a:bodyPr>
          <a:lstStyle/>
          <a:p>
            <a:r>
              <a:rPr lang="en-US" sz="2800" dirty="0" smtClean="0">
                <a:solidFill>
                  <a:srgbClr val="002060"/>
                </a:solidFill>
              </a:rPr>
              <a:t>= </a:t>
            </a:r>
            <a:r>
              <a:rPr lang="en-US" sz="2800" dirty="0" smtClean="0">
                <a:solidFill>
                  <a:srgbClr val="FF0000"/>
                </a:solidFill>
              </a:rPr>
              <a:t>5</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Nonlinear Function Evaluation</a:t>
            </a:r>
            <a:endParaRPr lang="en-US" dirty="0"/>
          </a:p>
        </p:txBody>
      </p:sp>
      <p:sp>
        <p:nvSpPr>
          <p:cNvPr id="3" name="Content Placeholder 2"/>
          <p:cNvSpPr>
            <a:spLocks noGrp="1"/>
          </p:cNvSpPr>
          <p:nvPr>
            <p:ph idx="1"/>
          </p:nvPr>
        </p:nvSpPr>
        <p:spPr/>
        <p:txBody>
          <a:bodyPr/>
          <a:lstStyle/>
          <a:p>
            <a:r>
              <a:rPr lang="en-US" dirty="0" smtClean="0"/>
              <a:t>For the function </a:t>
            </a:r>
            <a:r>
              <a:rPr lang="en-US" i="1" dirty="0" smtClean="0">
                <a:solidFill>
                  <a:srgbClr val="0000FF"/>
                </a:solidFill>
              </a:rPr>
              <a:t>h</a:t>
            </a:r>
            <a:r>
              <a:rPr lang="en-US" dirty="0" smtClean="0">
                <a:solidFill>
                  <a:srgbClr val="0000FF"/>
                </a:solidFill>
              </a:rPr>
              <a:t>(</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baseline="30000" dirty="0" smtClean="0">
                <a:solidFill>
                  <a:srgbClr val="0000FF"/>
                </a:solidFill>
              </a:rPr>
              <a:t>2</a:t>
            </a:r>
            <a:r>
              <a:rPr lang="en-US" dirty="0" smtClean="0">
                <a:solidFill>
                  <a:srgbClr val="0000FF"/>
                </a:solidFill>
              </a:rPr>
              <a:t> </a:t>
            </a:r>
            <a:r>
              <a:rPr lang="en-US" dirty="0" smtClean="0">
                <a:solidFill>
                  <a:srgbClr val="0000FF"/>
                </a:solidFill>
                <a:latin typeface="Symbol" pitchFamily="18" charset="2"/>
              </a:rPr>
              <a:t>- </a:t>
            </a:r>
            <a:r>
              <a:rPr lang="en-US" dirty="0" smtClean="0">
                <a:solidFill>
                  <a:srgbClr val="0000FF"/>
                </a:solidFill>
              </a:rPr>
              <a:t>3</a:t>
            </a:r>
            <a:r>
              <a:rPr lang="en-US" i="1" dirty="0" smtClean="0">
                <a:solidFill>
                  <a:srgbClr val="0000FF"/>
                </a:solidFill>
              </a:rPr>
              <a:t>x</a:t>
            </a:r>
            <a:r>
              <a:rPr lang="en-US" dirty="0" smtClean="0">
                <a:solidFill>
                  <a:srgbClr val="0000FF"/>
                </a:solidFill>
              </a:rPr>
              <a:t> + 2</a:t>
            </a:r>
            <a:r>
              <a:rPr lang="en-US" dirty="0" smtClean="0"/>
              <a:t>, find:</a:t>
            </a:r>
          </a:p>
          <a:p>
            <a:pPr>
              <a:tabLst>
                <a:tab pos="463550" algn="l"/>
              </a:tabLst>
            </a:pPr>
            <a:r>
              <a:rPr lang="en-US" b="1" dirty="0" smtClean="0"/>
              <a:t>a. 	</a:t>
            </a:r>
            <a:r>
              <a:rPr lang="en-US" i="1" dirty="0" smtClean="0">
                <a:solidFill>
                  <a:srgbClr val="0000FF"/>
                </a:solidFill>
              </a:rPr>
              <a:t>h</a:t>
            </a:r>
            <a:r>
              <a:rPr lang="en-US" dirty="0" smtClean="0">
                <a:solidFill>
                  <a:srgbClr val="0000FF"/>
                </a:solidFill>
              </a:rPr>
              <a:t>(4)</a:t>
            </a:r>
            <a:r>
              <a:rPr lang="en-US" b="1" i="1" dirty="0" smtClean="0"/>
              <a:t> </a:t>
            </a:r>
          </a:p>
          <a:p>
            <a:r>
              <a:rPr lang="en-US" b="1" dirty="0" smtClean="0"/>
              <a:t>Solution:</a:t>
            </a:r>
            <a:endParaRPr lang="en-US" dirty="0" smtClean="0">
              <a:solidFill>
                <a:srgbClr val="FF0000"/>
              </a:solidFill>
            </a:endParaRPr>
          </a:p>
          <a:p>
            <a:pPr>
              <a:spcBef>
                <a:spcPts val="2400"/>
              </a:spcBef>
              <a:tabLst>
                <a:tab pos="463550" algn="l"/>
              </a:tabLst>
            </a:pPr>
            <a:r>
              <a:rPr lang="en-US" b="1" dirty="0" smtClean="0"/>
              <a:t>b. 	</a:t>
            </a:r>
            <a:r>
              <a:rPr lang="en-US" i="1" dirty="0" smtClean="0">
                <a:solidFill>
                  <a:srgbClr val="0000FF"/>
                </a:solidFill>
              </a:rPr>
              <a:t>h</a:t>
            </a:r>
            <a:r>
              <a:rPr lang="en-US" dirty="0" smtClean="0">
                <a:solidFill>
                  <a:srgbClr val="0000FF"/>
                </a:solidFill>
              </a:rPr>
              <a:t>(0)</a:t>
            </a:r>
            <a:r>
              <a:rPr lang="en-US" b="1" i="1" dirty="0" smtClean="0">
                <a:solidFill>
                  <a:srgbClr val="0000FF"/>
                </a:solidFill>
              </a:rPr>
              <a:t> </a:t>
            </a:r>
          </a:p>
          <a:p>
            <a:r>
              <a:rPr lang="en-US" b="1" dirty="0" smtClean="0"/>
              <a:t>Solution:</a:t>
            </a:r>
            <a:endParaRPr lang="en-US" dirty="0" smtClean="0"/>
          </a:p>
          <a:p>
            <a:pPr>
              <a:spcBef>
                <a:spcPts val="2400"/>
              </a:spcBef>
              <a:tabLst>
                <a:tab pos="463550" algn="l"/>
              </a:tabLst>
            </a:pPr>
            <a:r>
              <a:rPr lang="en-US" b="1" dirty="0" smtClean="0"/>
              <a:t>c. 	</a:t>
            </a:r>
            <a:r>
              <a:rPr lang="en-US" i="1" dirty="0" smtClean="0">
                <a:solidFill>
                  <a:srgbClr val="0000FF"/>
                </a:solidFill>
              </a:rPr>
              <a:t>h</a:t>
            </a:r>
            <a:r>
              <a:rPr lang="en-US" dirty="0" smtClean="0">
                <a:solidFill>
                  <a:srgbClr val="0000FF"/>
                </a:solidFill>
              </a:rPr>
              <a:t>(</a:t>
            </a:r>
            <a:r>
              <a:rPr lang="en-US" dirty="0" smtClean="0">
                <a:solidFill>
                  <a:srgbClr val="0000FF"/>
                </a:solidFill>
                <a:latin typeface="Symbol" pitchFamily="18" charset="2"/>
              </a:rPr>
              <a:t>-</a:t>
            </a:r>
            <a:r>
              <a:rPr lang="en-US" dirty="0" smtClean="0">
                <a:solidFill>
                  <a:srgbClr val="0000FF"/>
                </a:solidFill>
              </a:rPr>
              <a:t>3)</a:t>
            </a:r>
            <a:r>
              <a:rPr lang="en-US" b="1" i="1" dirty="0" smtClean="0"/>
              <a:t> </a:t>
            </a:r>
          </a:p>
          <a:p>
            <a:r>
              <a:rPr lang="en-US" b="1" dirty="0" smtClean="0"/>
              <a:t>Solution:</a:t>
            </a:r>
            <a:endParaRPr lang="en-US" dirty="0" smtClean="0"/>
          </a:p>
          <a:p>
            <a:endParaRPr lang="en-US" dirty="0"/>
          </a:p>
        </p:txBody>
      </p:sp>
      <p:sp>
        <p:nvSpPr>
          <p:cNvPr id="4" name="Rectangle 3"/>
          <p:cNvSpPr/>
          <p:nvPr/>
        </p:nvSpPr>
        <p:spPr>
          <a:xfrm>
            <a:off x="1936956" y="2286000"/>
            <a:ext cx="769763" cy="523220"/>
          </a:xfrm>
          <a:prstGeom prst="rect">
            <a:avLst/>
          </a:prstGeom>
        </p:spPr>
        <p:txBody>
          <a:bodyPr wrap="none">
            <a:spAutoFit/>
          </a:bodyPr>
          <a:lstStyle/>
          <a:p>
            <a:r>
              <a:rPr lang="en-US" sz="2800" i="1" dirty="0" smtClean="0">
                <a:solidFill>
                  <a:srgbClr val="0000FF"/>
                </a:solidFill>
              </a:rPr>
              <a:t>h</a:t>
            </a:r>
            <a:r>
              <a:rPr lang="en-US" sz="2800" dirty="0" smtClean="0">
                <a:solidFill>
                  <a:srgbClr val="0000FF"/>
                </a:solidFill>
              </a:rPr>
              <a:t>(</a:t>
            </a:r>
            <a:r>
              <a:rPr lang="en-US" sz="2800" dirty="0" smtClean="0">
                <a:solidFill>
                  <a:srgbClr val="FF00FF"/>
                </a:solidFill>
              </a:rPr>
              <a:t>4</a:t>
            </a:r>
            <a:r>
              <a:rPr lang="en-US" sz="2800" dirty="0" smtClean="0">
                <a:solidFill>
                  <a:srgbClr val="0000FF"/>
                </a:solidFill>
              </a:rPr>
              <a:t>)</a:t>
            </a:r>
            <a:endParaRPr lang="en-US" sz="2800" dirty="0"/>
          </a:p>
        </p:txBody>
      </p:sp>
      <p:sp>
        <p:nvSpPr>
          <p:cNvPr id="5" name="Rectangle 4"/>
          <p:cNvSpPr/>
          <p:nvPr/>
        </p:nvSpPr>
        <p:spPr>
          <a:xfrm>
            <a:off x="2608008" y="2286000"/>
            <a:ext cx="2699778" cy="523220"/>
          </a:xfrm>
          <a:prstGeom prst="rect">
            <a:avLst/>
          </a:prstGeom>
        </p:spPr>
        <p:txBody>
          <a:bodyPr wrap="none">
            <a:spAutoFit/>
          </a:bodyPr>
          <a:lstStyle/>
          <a:p>
            <a:r>
              <a:rPr lang="en-US" sz="2800" dirty="0" smtClean="0">
                <a:solidFill>
                  <a:srgbClr val="002060"/>
                </a:solidFill>
              </a:rPr>
              <a:t>= (</a:t>
            </a:r>
            <a:r>
              <a:rPr lang="en-US" sz="2800" dirty="0" smtClean="0">
                <a:solidFill>
                  <a:srgbClr val="FF00FF"/>
                </a:solidFill>
              </a:rPr>
              <a:t>4</a:t>
            </a:r>
            <a:r>
              <a:rPr lang="en-US" sz="2800" dirty="0" smtClean="0">
                <a:solidFill>
                  <a:srgbClr val="002060"/>
                </a:solidFill>
              </a:rPr>
              <a:t>)</a:t>
            </a:r>
            <a:r>
              <a:rPr lang="en-US" sz="2800" baseline="30000" dirty="0" smtClean="0">
                <a:solidFill>
                  <a:srgbClr val="002060"/>
                </a:solidFill>
              </a:rPr>
              <a:t>2</a:t>
            </a:r>
            <a:r>
              <a:rPr lang="en-US" sz="2800" dirty="0" smtClean="0">
                <a:solidFill>
                  <a:srgbClr val="002060"/>
                </a:solidFill>
              </a:rPr>
              <a:t> </a:t>
            </a:r>
            <a:r>
              <a:rPr lang="en-US" sz="2800" dirty="0" smtClean="0">
                <a:solidFill>
                  <a:srgbClr val="002060"/>
                </a:solidFill>
                <a:latin typeface="Symbol" pitchFamily="18" charset="2"/>
              </a:rPr>
              <a:t>- </a:t>
            </a:r>
            <a:r>
              <a:rPr lang="en-US" sz="2800" dirty="0" smtClean="0">
                <a:solidFill>
                  <a:srgbClr val="002060"/>
                </a:solidFill>
              </a:rPr>
              <a:t>3 </a:t>
            </a:r>
            <a:r>
              <a:rPr lang="en-US" sz="2800" dirty="0" smtClean="0">
                <a:solidFill>
                  <a:srgbClr val="002060"/>
                </a:solidFill>
                <a:sym typeface="Symbol"/>
              </a:rPr>
              <a:t> </a:t>
            </a:r>
            <a:r>
              <a:rPr lang="en-US" sz="2800" dirty="0" smtClean="0">
                <a:solidFill>
                  <a:srgbClr val="002060"/>
                </a:solidFill>
              </a:rPr>
              <a:t>(</a:t>
            </a:r>
            <a:r>
              <a:rPr lang="en-US" sz="2800" dirty="0" smtClean="0">
                <a:solidFill>
                  <a:srgbClr val="FF00FF"/>
                </a:solidFill>
              </a:rPr>
              <a:t>4</a:t>
            </a:r>
            <a:r>
              <a:rPr lang="en-US" sz="2800" dirty="0" smtClean="0">
                <a:solidFill>
                  <a:srgbClr val="002060"/>
                </a:solidFill>
              </a:rPr>
              <a:t>) + 2</a:t>
            </a:r>
            <a:endParaRPr lang="en-US" sz="2800" dirty="0"/>
          </a:p>
        </p:txBody>
      </p:sp>
      <p:sp>
        <p:nvSpPr>
          <p:cNvPr id="6" name="Rectangle 5"/>
          <p:cNvSpPr/>
          <p:nvPr/>
        </p:nvSpPr>
        <p:spPr>
          <a:xfrm>
            <a:off x="5179140" y="2317956"/>
            <a:ext cx="2097049" cy="523220"/>
          </a:xfrm>
          <a:prstGeom prst="rect">
            <a:avLst/>
          </a:prstGeom>
        </p:spPr>
        <p:txBody>
          <a:bodyPr wrap="none">
            <a:spAutoFit/>
          </a:bodyPr>
          <a:lstStyle/>
          <a:p>
            <a:r>
              <a:rPr lang="en-US" sz="2800" dirty="0" smtClean="0">
                <a:solidFill>
                  <a:srgbClr val="002060"/>
                </a:solidFill>
              </a:rPr>
              <a:t>= 16 </a:t>
            </a:r>
            <a:r>
              <a:rPr lang="en-US" sz="2800" dirty="0" smtClean="0">
                <a:solidFill>
                  <a:srgbClr val="002060"/>
                </a:solidFill>
                <a:latin typeface="Symbol" pitchFamily="18" charset="2"/>
              </a:rPr>
              <a:t>- </a:t>
            </a:r>
            <a:r>
              <a:rPr lang="en-US" sz="2800" dirty="0" smtClean="0">
                <a:solidFill>
                  <a:srgbClr val="002060"/>
                </a:solidFill>
              </a:rPr>
              <a:t>12 </a:t>
            </a:r>
            <a:r>
              <a:rPr lang="en-US" sz="2800" dirty="0" smtClean="0">
                <a:solidFill>
                  <a:srgbClr val="002060"/>
                </a:solidFill>
                <a:latin typeface="Symbol" pitchFamily="18" charset="2"/>
              </a:rPr>
              <a:t>+ </a:t>
            </a:r>
            <a:r>
              <a:rPr lang="en-US" sz="2800" dirty="0" smtClean="0">
                <a:solidFill>
                  <a:srgbClr val="002060"/>
                </a:solidFill>
              </a:rPr>
              <a:t>2</a:t>
            </a:r>
            <a:endParaRPr lang="en-US" sz="2800" dirty="0"/>
          </a:p>
        </p:txBody>
      </p:sp>
      <p:sp>
        <p:nvSpPr>
          <p:cNvPr id="7" name="Rectangle 6"/>
          <p:cNvSpPr/>
          <p:nvPr/>
        </p:nvSpPr>
        <p:spPr>
          <a:xfrm>
            <a:off x="7148052" y="2286000"/>
            <a:ext cx="628698" cy="523220"/>
          </a:xfrm>
          <a:prstGeom prst="rect">
            <a:avLst/>
          </a:prstGeom>
        </p:spPr>
        <p:txBody>
          <a:bodyPr wrap="none">
            <a:spAutoFit/>
          </a:bodyPr>
          <a:lstStyle/>
          <a:p>
            <a:r>
              <a:rPr lang="en-US" sz="2800" smtClean="0">
                <a:solidFill>
                  <a:srgbClr val="002060"/>
                </a:solidFill>
              </a:rPr>
              <a:t>= </a:t>
            </a:r>
            <a:r>
              <a:rPr lang="en-US" sz="2800" smtClean="0">
                <a:solidFill>
                  <a:srgbClr val="FF0000"/>
                </a:solidFill>
              </a:rPr>
              <a:t>6</a:t>
            </a:r>
            <a:endParaRPr lang="en-US" sz="2800" dirty="0"/>
          </a:p>
        </p:txBody>
      </p:sp>
      <p:sp>
        <p:nvSpPr>
          <p:cNvPr id="8" name="Rectangle 7"/>
          <p:cNvSpPr/>
          <p:nvPr/>
        </p:nvSpPr>
        <p:spPr>
          <a:xfrm>
            <a:off x="1860756" y="3549444"/>
            <a:ext cx="851515" cy="523220"/>
          </a:xfrm>
          <a:prstGeom prst="rect">
            <a:avLst/>
          </a:prstGeom>
        </p:spPr>
        <p:txBody>
          <a:bodyPr wrap="none">
            <a:spAutoFit/>
          </a:bodyPr>
          <a:lstStyle/>
          <a:p>
            <a:r>
              <a:rPr lang="en-US" sz="2800" i="1" dirty="0" smtClean="0">
                <a:solidFill>
                  <a:srgbClr val="0000FF"/>
                </a:solidFill>
              </a:rPr>
              <a:t>h</a:t>
            </a:r>
            <a:r>
              <a:rPr lang="en-US" sz="2800" dirty="0" smtClean="0">
                <a:solidFill>
                  <a:srgbClr val="0000FF"/>
                </a:solidFill>
              </a:rPr>
              <a:t>(</a:t>
            </a:r>
            <a:r>
              <a:rPr lang="en-US" sz="2800" dirty="0" smtClean="0">
                <a:solidFill>
                  <a:srgbClr val="FF00FF"/>
                </a:solidFill>
              </a:rPr>
              <a:t>0</a:t>
            </a:r>
            <a:r>
              <a:rPr lang="en-US" sz="2800" dirty="0" smtClean="0">
                <a:solidFill>
                  <a:srgbClr val="0000FF"/>
                </a:solidFill>
              </a:rPr>
              <a:t>)</a:t>
            </a:r>
            <a:r>
              <a:rPr lang="en-US" sz="2800" dirty="0" smtClean="0"/>
              <a:t> </a:t>
            </a:r>
            <a:endParaRPr lang="en-US" sz="2800" dirty="0"/>
          </a:p>
        </p:txBody>
      </p:sp>
      <p:sp>
        <p:nvSpPr>
          <p:cNvPr id="9" name="Rectangle 8"/>
          <p:cNvSpPr/>
          <p:nvPr/>
        </p:nvSpPr>
        <p:spPr>
          <a:xfrm>
            <a:off x="2438400" y="3547336"/>
            <a:ext cx="2754280" cy="523220"/>
          </a:xfrm>
          <a:prstGeom prst="rect">
            <a:avLst/>
          </a:prstGeom>
        </p:spPr>
        <p:txBody>
          <a:bodyPr wrap="none">
            <a:spAutoFit/>
          </a:bodyPr>
          <a:lstStyle/>
          <a:p>
            <a:r>
              <a:rPr lang="en-US" sz="2800" dirty="0" smtClean="0"/>
              <a:t> </a:t>
            </a:r>
            <a:r>
              <a:rPr lang="en-US" sz="2800" dirty="0" smtClean="0">
                <a:solidFill>
                  <a:srgbClr val="002060"/>
                </a:solidFill>
              </a:rPr>
              <a:t>= (</a:t>
            </a:r>
            <a:r>
              <a:rPr lang="en-US" sz="2800" dirty="0" smtClean="0">
                <a:solidFill>
                  <a:srgbClr val="FF00FF"/>
                </a:solidFill>
              </a:rPr>
              <a:t>0</a:t>
            </a:r>
            <a:r>
              <a:rPr lang="en-US" sz="2800" dirty="0" smtClean="0">
                <a:solidFill>
                  <a:srgbClr val="002060"/>
                </a:solidFill>
              </a:rPr>
              <a:t>)</a:t>
            </a:r>
            <a:r>
              <a:rPr lang="en-US" sz="2800" baseline="30000" dirty="0" smtClean="0">
                <a:solidFill>
                  <a:srgbClr val="002060"/>
                </a:solidFill>
              </a:rPr>
              <a:t>2 </a:t>
            </a:r>
            <a:r>
              <a:rPr lang="en-US" sz="2800" dirty="0" smtClean="0">
                <a:solidFill>
                  <a:srgbClr val="002060"/>
                </a:solidFill>
                <a:latin typeface="Symbol" pitchFamily="18" charset="2"/>
              </a:rPr>
              <a:t>- </a:t>
            </a:r>
            <a:r>
              <a:rPr lang="en-US" sz="2800" dirty="0" smtClean="0">
                <a:solidFill>
                  <a:srgbClr val="002060"/>
                </a:solidFill>
              </a:rPr>
              <a:t>3 </a:t>
            </a:r>
            <a:r>
              <a:rPr lang="en-US" sz="2800" dirty="0" smtClean="0">
                <a:solidFill>
                  <a:srgbClr val="002060"/>
                </a:solidFill>
                <a:sym typeface="Symbol"/>
              </a:rPr>
              <a:t> </a:t>
            </a:r>
            <a:r>
              <a:rPr lang="en-US" sz="2800" dirty="0" smtClean="0">
                <a:solidFill>
                  <a:srgbClr val="002060"/>
                </a:solidFill>
              </a:rPr>
              <a:t>(</a:t>
            </a:r>
            <a:r>
              <a:rPr lang="en-US" sz="2800" dirty="0" smtClean="0">
                <a:solidFill>
                  <a:srgbClr val="FF00FF"/>
                </a:solidFill>
              </a:rPr>
              <a:t>0</a:t>
            </a:r>
            <a:r>
              <a:rPr lang="en-US" sz="2800" dirty="0" smtClean="0">
                <a:solidFill>
                  <a:srgbClr val="002060"/>
                </a:solidFill>
              </a:rPr>
              <a:t>) + 2</a:t>
            </a:r>
            <a:endParaRPr lang="en-US" sz="2800" dirty="0"/>
          </a:p>
        </p:txBody>
      </p:sp>
      <p:sp>
        <p:nvSpPr>
          <p:cNvPr id="10" name="Rectangle 9"/>
          <p:cNvSpPr/>
          <p:nvPr/>
        </p:nvSpPr>
        <p:spPr>
          <a:xfrm>
            <a:off x="5075904" y="3551904"/>
            <a:ext cx="1731564" cy="523220"/>
          </a:xfrm>
          <a:prstGeom prst="rect">
            <a:avLst/>
          </a:prstGeom>
        </p:spPr>
        <p:txBody>
          <a:bodyPr wrap="none">
            <a:spAutoFit/>
          </a:bodyPr>
          <a:lstStyle/>
          <a:p>
            <a:r>
              <a:rPr lang="en-US" sz="2800" dirty="0" smtClean="0">
                <a:solidFill>
                  <a:srgbClr val="002060"/>
                </a:solidFill>
              </a:rPr>
              <a:t>= 0 </a:t>
            </a:r>
            <a:r>
              <a:rPr lang="en-US" sz="2800" dirty="0" smtClean="0">
                <a:solidFill>
                  <a:srgbClr val="002060"/>
                </a:solidFill>
                <a:latin typeface="Symbol" pitchFamily="18" charset="2"/>
              </a:rPr>
              <a:t>- </a:t>
            </a:r>
            <a:r>
              <a:rPr lang="en-US" sz="2800" dirty="0" smtClean="0">
                <a:solidFill>
                  <a:srgbClr val="002060"/>
                </a:solidFill>
              </a:rPr>
              <a:t>0 </a:t>
            </a:r>
            <a:r>
              <a:rPr lang="en-US" sz="2800" dirty="0" smtClean="0">
                <a:solidFill>
                  <a:srgbClr val="002060"/>
                </a:solidFill>
                <a:latin typeface="Symbol" pitchFamily="18" charset="2"/>
              </a:rPr>
              <a:t>+ </a:t>
            </a:r>
            <a:r>
              <a:rPr lang="en-US" sz="2800" dirty="0" smtClean="0">
                <a:solidFill>
                  <a:srgbClr val="002060"/>
                </a:solidFill>
              </a:rPr>
              <a:t>2</a:t>
            </a:r>
            <a:endParaRPr lang="en-US" sz="2800" dirty="0"/>
          </a:p>
        </p:txBody>
      </p:sp>
      <p:sp>
        <p:nvSpPr>
          <p:cNvPr id="11" name="Rectangle 10"/>
          <p:cNvSpPr/>
          <p:nvPr/>
        </p:nvSpPr>
        <p:spPr>
          <a:xfrm>
            <a:off x="6614652" y="3547336"/>
            <a:ext cx="710451" cy="523220"/>
          </a:xfrm>
          <a:prstGeom prst="rect">
            <a:avLst/>
          </a:prstGeom>
        </p:spPr>
        <p:txBody>
          <a:bodyPr wrap="none">
            <a:spAutoFit/>
          </a:bodyPr>
          <a:lstStyle/>
          <a:p>
            <a:r>
              <a:rPr lang="en-US" sz="2800" dirty="0" smtClean="0">
                <a:solidFill>
                  <a:srgbClr val="002060"/>
                </a:solidFill>
              </a:rPr>
              <a:t> = </a:t>
            </a:r>
            <a:r>
              <a:rPr lang="en-US" sz="2800" dirty="0" smtClean="0">
                <a:solidFill>
                  <a:srgbClr val="FF0000"/>
                </a:solidFill>
              </a:rPr>
              <a:t>2</a:t>
            </a:r>
            <a:endParaRPr lang="en-US" sz="2800" dirty="0"/>
          </a:p>
        </p:txBody>
      </p:sp>
      <p:sp>
        <p:nvSpPr>
          <p:cNvPr id="12" name="Rectangle 11"/>
          <p:cNvSpPr/>
          <p:nvPr/>
        </p:nvSpPr>
        <p:spPr>
          <a:xfrm>
            <a:off x="1843548" y="4800600"/>
            <a:ext cx="966931" cy="523220"/>
          </a:xfrm>
          <a:prstGeom prst="rect">
            <a:avLst/>
          </a:prstGeom>
        </p:spPr>
        <p:txBody>
          <a:bodyPr wrap="none">
            <a:spAutoFit/>
          </a:bodyPr>
          <a:lstStyle/>
          <a:p>
            <a:r>
              <a:rPr lang="en-US" sz="2800" i="1" dirty="0" smtClean="0">
                <a:solidFill>
                  <a:srgbClr val="0000FF"/>
                </a:solidFill>
              </a:rPr>
              <a:t>h</a:t>
            </a:r>
            <a:r>
              <a:rPr lang="en-US" sz="2800" dirty="0" smtClean="0">
                <a:solidFill>
                  <a:srgbClr val="0000FF"/>
                </a:solidFill>
              </a:rPr>
              <a:t>(</a:t>
            </a:r>
            <a:r>
              <a:rPr lang="en-US" sz="2800" dirty="0" smtClean="0">
                <a:solidFill>
                  <a:srgbClr val="FF00FF"/>
                </a:solidFill>
                <a:latin typeface="Symbol" pitchFamily="18" charset="2"/>
              </a:rPr>
              <a:t>-</a:t>
            </a:r>
            <a:r>
              <a:rPr lang="en-US" sz="2800" dirty="0" smtClean="0">
                <a:solidFill>
                  <a:srgbClr val="FF00FF"/>
                </a:solidFill>
              </a:rPr>
              <a:t>3</a:t>
            </a:r>
            <a:r>
              <a:rPr lang="en-US" sz="2800" dirty="0" smtClean="0">
                <a:solidFill>
                  <a:srgbClr val="0000FF"/>
                </a:solidFill>
              </a:rPr>
              <a:t>)</a:t>
            </a:r>
            <a:endParaRPr lang="en-US" sz="2800" dirty="0"/>
          </a:p>
        </p:txBody>
      </p:sp>
      <p:sp>
        <p:nvSpPr>
          <p:cNvPr id="13" name="Rectangle 12"/>
          <p:cNvSpPr/>
          <p:nvPr/>
        </p:nvSpPr>
        <p:spPr>
          <a:xfrm>
            <a:off x="2713704" y="4800600"/>
            <a:ext cx="3066865" cy="523220"/>
          </a:xfrm>
          <a:prstGeom prst="rect">
            <a:avLst/>
          </a:prstGeom>
        </p:spPr>
        <p:txBody>
          <a:bodyPr wrap="none">
            <a:spAutoFit/>
          </a:bodyPr>
          <a:lstStyle/>
          <a:p>
            <a:r>
              <a:rPr lang="en-US" sz="2800" dirty="0" smtClean="0">
                <a:solidFill>
                  <a:srgbClr val="002060"/>
                </a:solidFill>
              </a:rPr>
              <a:t>= (</a:t>
            </a:r>
            <a:r>
              <a:rPr lang="en-US" sz="2800" dirty="0" smtClean="0">
                <a:solidFill>
                  <a:srgbClr val="FF00FF"/>
                </a:solidFill>
                <a:latin typeface="Symbol" pitchFamily="18" charset="2"/>
              </a:rPr>
              <a:t>-</a:t>
            </a:r>
            <a:r>
              <a:rPr lang="en-US" sz="2800" dirty="0" smtClean="0">
                <a:solidFill>
                  <a:srgbClr val="FF00FF"/>
                </a:solidFill>
              </a:rPr>
              <a:t>3</a:t>
            </a:r>
            <a:r>
              <a:rPr lang="en-US" sz="2800" dirty="0" smtClean="0">
                <a:solidFill>
                  <a:srgbClr val="002060"/>
                </a:solidFill>
              </a:rPr>
              <a:t>)</a:t>
            </a:r>
            <a:r>
              <a:rPr lang="en-US" sz="2800" baseline="30000" dirty="0" smtClean="0">
                <a:solidFill>
                  <a:srgbClr val="002060"/>
                </a:solidFill>
              </a:rPr>
              <a:t>2 </a:t>
            </a:r>
            <a:r>
              <a:rPr lang="en-US" sz="2800" dirty="0" smtClean="0">
                <a:solidFill>
                  <a:srgbClr val="002060"/>
                </a:solidFill>
                <a:latin typeface="Symbol" pitchFamily="18" charset="2"/>
              </a:rPr>
              <a:t>- </a:t>
            </a:r>
            <a:r>
              <a:rPr lang="en-US" sz="2800" dirty="0" smtClean="0">
                <a:solidFill>
                  <a:srgbClr val="002060"/>
                </a:solidFill>
              </a:rPr>
              <a:t>3 </a:t>
            </a:r>
            <a:r>
              <a:rPr lang="en-US" sz="2800" dirty="0" smtClean="0">
                <a:solidFill>
                  <a:srgbClr val="002060"/>
                </a:solidFill>
                <a:sym typeface="Symbol"/>
              </a:rPr>
              <a:t> </a:t>
            </a:r>
            <a:r>
              <a:rPr lang="en-US" sz="2800" dirty="0" smtClean="0">
                <a:solidFill>
                  <a:srgbClr val="002060"/>
                </a:solidFill>
              </a:rPr>
              <a:t>(</a:t>
            </a:r>
            <a:r>
              <a:rPr lang="en-US" sz="2800" dirty="0" smtClean="0">
                <a:solidFill>
                  <a:srgbClr val="FF00FF"/>
                </a:solidFill>
                <a:latin typeface="Symbol" pitchFamily="18" charset="2"/>
              </a:rPr>
              <a:t>-</a:t>
            </a:r>
            <a:r>
              <a:rPr lang="en-US" sz="2800" dirty="0" smtClean="0">
                <a:solidFill>
                  <a:srgbClr val="FF00FF"/>
                </a:solidFill>
              </a:rPr>
              <a:t>3</a:t>
            </a:r>
            <a:r>
              <a:rPr lang="en-US" sz="2800" dirty="0" smtClean="0">
                <a:solidFill>
                  <a:srgbClr val="002060"/>
                </a:solidFill>
              </a:rPr>
              <a:t>) + 2</a:t>
            </a:r>
            <a:endParaRPr lang="en-US" sz="2800" dirty="0"/>
          </a:p>
        </p:txBody>
      </p:sp>
      <p:sp>
        <p:nvSpPr>
          <p:cNvPr id="14" name="Rectangle 13"/>
          <p:cNvSpPr/>
          <p:nvPr/>
        </p:nvSpPr>
        <p:spPr>
          <a:xfrm>
            <a:off x="5638800" y="4800600"/>
            <a:ext cx="1731564" cy="523220"/>
          </a:xfrm>
          <a:prstGeom prst="rect">
            <a:avLst/>
          </a:prstGeom>
        </p:spPr>
        <p:txBody>
          <a:bodyPr wrap="none">
            <a:spAutoFit/>
          </a:bodyPr>
          <a:lstStyle/>
          <a:p>
            <a:r>
              <a:rPr lang="en-US" sz="2800" dirty="0" smtClean="0">
                <a:solidFill>
                  <a:srgbClr val="002060"/>
                </a:solidFill>
              </a:rPr>
              <a:t>= 9 </a:t>
            </a:r>
            <a:r>
              <a:rPr lang="en-US" sz="2800" dirty="0" smtClean="0">
                <a:solidFill>
                  <a:srgbClr val="002060"/>
                </a:solidFill>
                <a:latin typeface="Symbol" pitchFamily="18" charset="2"/>
              </a:rPr>
              <a:t>+ </a:t>
            </a:r>
            <a:r>
              <a:rPr lang="en-US" sz="2800" dirty="0" smtClean="0">
                <a:solidFill>
                  <a:srgbClr val="002060"/>
                </a:solidFill>
              </a:rPr>
              <a:t>9 </a:t>
            </a:r>
            <a:r>
              <a:rPr lang="en-US" sz="2800" dirty="0" smtClean="0">
                <a:solidFill>
                  <a:srgbClr val="002060"/>
                </a:solidFill>
                <a:latin typeface="Symbol" pitchFamily="18" charset="2"/>
              </a:rPr>
              <a:t>+ </a:t>
            </a:r>
            <a:r>
              <a:rPr lang="en-US" sz="2800" dirty="0" smtClean="0">
                <a:solidFill>
                  <a:srgbClr val="002060"/>
                </a:solidFill>
              </a:rPr>
              <a:t>2</a:t>
            </a:r>
            <a:endParaRPr lang="en-US" sz="2800" dirty="0"/>
          </a:p>
        </p:txBody>
      </p:sp>
      <p:sp>
        <p:nvSpPr>
          <p:cNvPr id="15" name="Rectangle 14"/>
          <p:cNvSpPr/>
          <p:nvPr/>
        </p:nvSpPr>
        <p:spPr>
          <a:xfrm>
            <a:off x="7239000" y="4800600"/>
            <a:ext cx="811441" cy="523220"/>
          </a:xfrm>
          <a:prstGeom prst="rect">
            <a:avLst/>
          </a:prstGeom>
        </p:spPr>
        <p:txBody>
          <a:bodyPr wrap="none">
            <a:spAutoFit/>
          </a:bodyPr>
          <a:lstStyle/>
          <a:p>
            <a:r>
              <a:rPr lang="en-US" sz="2800" dirty="0" smtClean="0">
                <a:solidFill>
                  <a:srgbClr val="002060"/>
                </a:solidFill>
              </a:rPr>
              <a:t>= </a:t>
            </a:r>
            <a:r>
              <a:rPr lang="en-US" sz="2800" dirty="0" smtClean="0">
                <a:solidFill>
                  <a:srgbClr val="FF0000"/>
                </a:solidFill>
              </a:rPr>
              <a:t>20</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p:bldP spid="1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Problems</a:t>
            </a:r>
            <a:endParaRPr lang="en-US" dirty="0"/>
          </a:p>
        </p:txBody>
      </p:sp>
      <p:sp>
        <p:nvSpPr>
          <p:cNvPr id="3" name="Content Placeholder 2"/>
          <p:cNvSpPr>
            <a:spLocks noGrp="1"/>
          </p:cNvSpPr>
          <p:nvPr>
            <p:ph idx="1"/>
          </p:nvPr>
        </p:nvSpPr>
        <p:spPr>
          <a:xfrm>
            <a:off x="457200" y="1280160"/>
            <a:ext cx="8229600" cy="3901440"/>
          </a:xfrm>
          <a:solidFill>
            <a:srgbClr val="FFFFCC"/>
          </a:solidFill>
          <a:ln w="28575">
            <a:solidFill>
              <a:srgbClr val="000000"/>
            </a:solidFill>
          </a:ln>
        </p:spPr>
        <p:txBody>
          <a:bodyPr>
            <a:noAutofit/>
          </a:bodyPr>
          <a:lstStyle/>
          <a:p>
            <a:pPr marL="463550" indent="-463550"/>
            <a:r>
              <a:rPr lang="en-US" b="1" dirty="0" smtClean="0">
                <a:solidFill>
                  <a:srgbClr val="000000"/>
                </a:solidFill>
              </a:rPr>
              <a:t>1. 	</a:t>
            </a:r>
            <a:r>
              <a:rPr lang="en-US" dirty="0" smtClean="0">
                <a:solidFill>
                  <a:srgbClr val="000000"/>
                </a:solidFill>
              </a:rPr>
              <a:t>State the domain and range of the relation {(5, 6), (7, 8), (9, 0.5), (11, 0.3)}. Is the relation a function? Explain briefly. </a:t>
            </a:r>
          </a:p>
          <a:p>
            <a:pPr marL="463550" indent="-463550">
              <a:spcBef>
                <a:spcPts val="2400"/>
              </a:spcBef>
            </a:pPr>
            <a:r>
              <a:rPr lang="en-US" b="1" dirty="0" smtClean="0">
                <a:solidFill>
                  <a:srgbClr val="000000"/>
                </a:solidFill>
              </a:rPr>
              <a:t>2.	</a:t>
            </a:r>
            <a:r>
              <a:rPr lang="en-US" dirty="0" smtClean="0">
                <a:solidFill>
                  <a:srgbClr val="000000"/>
                </a:solidFill>
              </a:rPr>
              <a:t>State the domain of the linear function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 5</a:t>
            </a:r>
            <a:r>
              <a:rPr lang="en-US" i="1" dirty="0" smtClean="0">
                <a:solidFill>
                  <a:srgbClr val="000000"/>
                </a:solidFill>
              </a:rPr>
              <a:t>x</a:t>
            </a:r>
            <a:r>
              <a:rPr lang="en-US" dirty="0" smtClean="0">
                <a:solidFill>
                  <a:srgbClr val="000000"/>
                </a:solidFill>
              </a:rPr>
              <a:t> </a:t>
            </a:r>
            <a:r>
              <a:rPr lang="en-US" dirty="0" smtClean="0">
                <a:solidFill>
                  <a:srgbClr val="000000"/>
                </a:solidFill>
                <a:latin typeface="Symbol" pitchFamily="18" charset="2"/>
              </a:rPr>
              <a:t>-</a:t>
            </a:r>
            <a:r>
              <a:rPr lang="en-US" dirty="0" smtClean="0">
                <a:solidFill>
                  <a:srgbClr val="000000"/>
                </a:solidFill>
              </a:rPr>
              <a:t> 2. </a:t>
            </a:r>
          </a:p>
          <a:p>
            <a:pPr marL="463550" indent="-463550">
              <a:spcBef>
                <a:spcPts val="2400"/>
              </a:spcBef>
            </a:pPr>
            <a:r>
              <a:rPr lang="en-US" b="1" dirty="0" smtClean="0">
                <a:solidFill>
                  <a:srgbClr val="000000"/>
                </a:solidFill>
              </a:rPr>
              <a:t>3. 	</a:t>
            </a:r>
            <a:r>
              <a:rPr lang="en-US" dirty="0" smtClean="0">
                <a:solidFill>
                  <a:srgbClr val="000000"/>
                </a:solidFill>
              </a:rPr>
              <a:t>State the domain of the function </a:t>
            </a:r>
          </a:p>
          <a:p>
            <a:pPr marL="463550" indent="-463550">
              <a:spcBef>
                <a:spcPts val="2400"/>
              </a:spcBef>
            </a:pPr>
            <a:r>
              <a:rPr lang="en-US" b="1" dirty="0" smtClean="0">
                <a:solidFill>
                  <a:srgbClr val="000000"/>
                </a:solidFill>
              </a:rPr>
              <a:t>4. 	</a:t>
            </a:r>
            <a:r>
              <a:rPr lang="en-US" dirty="0" smtClean="0">
                <a:solidFill>
                  <a:srgbClr val="000000"/>
                </a:solidFill>
              </a:rPr>
              <a:t>State the domain of the function </a:t>
            </a:r>
            <a:endParaRPr lang="en-US" dirty="0">
              <a:solidFill>
                <a:srgbClr val="000000"/>
              </a:solidFill>
            </a:endParaRPr>
          </a:p>
        </p:txBody>
      </p:sp>
      <p:graphicFrame>
        <p:nvGraphicFramePr>
          <p:cNvPr id="64514" name="Object 2"/>
          <p:cNvGraphicFramePr>
            <a:graphicFrameLocks noChangeAspect="1"/>
          </p:cNvGraphicFramePr>
          <p:nvPr/>
        </p:nvGraphicFramePr>
        <p:xfrm>
          <a:off x="5843044" y="3596148"/>
          <a:ext cx="1549400" cy="482600"/>
        </p:xfrm>
        <a:graphic>
          <a:graphicData uri="http://schemas.openxmlformats.org/presentationml/2006/ole">
            <mc:AlternateContent xmlns:mc="http://schemas.openxmlformats.org/markup-compatibility/2006">
              <mc:Choice xmlns:v="urn:schemas-microsoft-com:vml" Requires="v">
                <p:oleObj spid="_x0000_s8200" name="Equation" r:id="rId3" imgW="1549080" imgH="482400" progId="Equation.DSMT4">
                  <p:embed/>
                </p:oleObj>
              </mc:Choice>
              <mc:Fallback>
                <p:oleObj name="Equation" r:id="rId3" imgW="1549080" imgH="482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43044" y="3596148"/>
                        <a:ext cx="1549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15" name="Object 3"/>
          <p:cNvGraphicFramePr>
            <a:graphicFrameLocks noChangeAspect="1"/>
          </p:cNvGraphicFramePr>
          <p:nvPr/>
        </p:nvGraphicFramePr>
        <p:xfrm>
          <a:off x="5803726" y="4192526"/>
          <a:ext cx="1841500" cy="838200"/>
        </p:xfrm>
        <a:graphic>
          <a:graphicData uri="http://schemas.openxmlformats.org/presentationml/2006/ole">
            <mc:AlternateContent xmlns:mc="http://schemas.openxmlformats.org/markup-compatibility/2006">
              <mc:Choice xmlns:v="urn:schemas-microsoft-com:vml" Requires="v">
                <p:oleObj spid="_x0000_s8201" name="Equation" r:id="rId5" imgW="1841400" imgH="838080" progId="Equation.DSMT4">
                  <p:embed/>
                </p:oleObj>
              </mc:Choice>
              <mc:Fallback>
                <p:oleObj name="Equation" r:id="rId5" imgW="1841400" imgH="8380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03726" y="4192526"/>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Problem Answers</a:t>
            </a:r>
            <a:endParaRPr lang="en-US" dirty="0"/>
          </a:p>
        </p:txBody>
      </p:sp>
      <p:sp>
        <p:nvSpPr>
          <p:cNvPr id="3" name="Content Placeholder 2"/>
          <p:cNvSpPr>
            <a:spLocks noGrp="1"/>
          </p:cNvSpPr>
          <p:nvPr>
            <p:ph idx="1"/>
          </p:nvPr>
        </p:nvSpPr>
        <p:spPr/>
        <p:txBody>
          <a:bodyPr/>
          <a:lstStyle/>
          <a:p>
            <a:pPr marL="463550" indent="-463550"/>
            <a:r>
              <a:rPr lang="en-US" b="1" dirty="0" smtClean="0"/>
              <a:t>1.	</a:t>
            </a:r>
            <a:r>
              <a:rPr lang="en-US" i="1" dirty="0" smtClean="0">
                <a:solidFill>
                  <a:srgbClr val="FF0000"/>
                </a:solidFill>
              </a:rPr>
              <a:t>D </a:t>
            </a:r>
            <a:r>
              <a:rPr lang="en-US" dirty="0" smtClean="0">
                <a:solidFill>
                  <a:srgbClr val="FF0000"/>
                </a:solidFill>
              </a:rPr>
              <a:t>= {5, 7, 9, 11}; </a:t>
            </a:r>
            <a:r>
              <a:rPr lang="en-US" i="1" dirty="0" smtClean="0">
                <a:solidFill>
                  <a:srgbClr val="FF0000"/>
                </a:solidFill>
              </a:rPr>
              <a:t>R </a:t>
            </a:r>
            <a:r>
              <a:rPr lang="en-US" dirty="0" smtClean="0">
                <a:solidFill>
                  <a:srgbClr val="FF0000"/>
                </a:solidFill>
              </a:rPr>
              <a:t>= {0.3, 0.5, 6, 8}.  Yes, the relation is a function because each </a:t>
            </a:r>
            <a:r>
              <a:rPr lang="en-US" i="1" dirty="0" smtClean="0">
                <a:solidFill>
                  <a:srgbClr val="FF0000"/>
                </a:solidFill>
              </a:rPr>
              <a:t>x</a:t>
            </a:r>
            <a:r>
              <a:rPr lang="en-US" dirty="0" smtClean="0">
                <a:solidFill>
                  <a:srgbClr val="FF0000"/>
                </a:solidFill>
              </a:rPr>
              <a:t>-coordinate appears only once. </a:t>
            </a:r>
          </a:p>
          <a:p>
            <a:pPr marL="463550" indent="-463550">
              <a:spcBef>
                <a:spcPts val="1800"/>
              </a:spcBef>
            </a:pPr>
            <a:r>
              <a:rPr lang="en-US" b="1" dirty="0" smtClean="0"/>
              <a:t>2.</a:t>
            </a:r>
            <a:r>
              <a:rPr lang="en-US" b="1" dirty="0" smtClean="0">
                <a:solidFill>
                  <a:srgbClr val="FF0000"/>
                </a:solidFill>
              </a:rPr>
              <a:t>	</a:t>
            </a:r>
            <a:r>
              <a:rPr lang="en-US" i="1" dirty="0" smtClean="0">
                <a:solidFill>
                  <a:srgbClr val="FF0000"/>
                </a:solidFill>
              </a:rPr>
              <a:t>D </a:t>
            </a:r>
            <a:r>
              <a:rPr lang="en-US" dirty="0" smtClean="0">
                <a:solidFill>
                  <a:srgbClr val="FF0000"/>
                </a:solidFill>
                <a:latin typeface="Symbol" pitchFamily="18" charset="2"/>
              </a:rPr>
              <a:t>=</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latin typeface="Symbol" pitchFamily="18" charset="2"/>
                <a:sym typeface="Symbol"/>
              </a:rPr>
              <a:t></a:t>
            </a:r>
            <a:r>
              <a:rPr lang="en-US" dirty="0" smtClean="0">
                <a:solidFill>
                  <a:srgbClr val="FF0000"/>
                </a:solidFill>
              </a:rPr>
              <a:t>,</a:t>
            </a:r>
            <a:r>
              <a:rPr lang="en-US" dirty="0" smtClean="0">
                <a:solidFill>
                  <a:srgbClr val="FF0000"/>
                </a:solidFill>
                <a:latin typeface="Symbol" pitchFamily="18" charset="2"/>
                <a:sym typeface="Symbol"/>
              </a:rPr>
              <a:t> </a:t>
            </a:r>
            <a:r>
              <a:rPr lang="en-US" dirty="0" smtClean="0">
                <a:solidFill>
                  <a:srgbClr val="FF0000"/>
                </a:solidFill>
              </a:rPr>
              <a:t>) </a:t>
            </a:r>
          </a:p>
          <a:p>
            <a:pPr marL="463550" indent="-463550">
              <a:spcBef>
                <a:spcPts val="1800"/>
              </a:spcBef>
            </a:pPr>
            <a:r>
              <a:rPr lang="en-US" b="1" dirty="0" smtClean="0"/>
              <a:t>3.	</a:t>
            </a:r>
            <a:r>
              <a:rPr lang="en-US" i="1" dirty="0" smtClean="0">
                <a:solidFill>
                  <a:srgbClr val="FF0000"/>
                </a:solidFill>
              </a:rPr>
              <a:t>D </a:t>
            </a:r>
            <a:r>
              <a:rPr lang="en-US" dirty="0" smtClean="0">
                <a:solidFill>
                  <a:srgbClr val="FF0000"/>
                </a:solidFill>
                <a:latin typeface="Symbol" pitchFamily="18" charset="2"/>
              </a:rPr>
              <a:t>=</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3, </a:t>
            </a:r>
            <a:r>
              <a:rPr lang="en-US" dirty="0" smtClean="0">
                <a:solidFill>
                  <a:srgbClr val="FF0000"/>
                </a:solidFill>
                <a:latin typeface="Symbol" pitchFamily="18" charset="2"/>
                <a:sym typeface="Symbol"/>
              </a:rPr>
              <a:t></a:t>
            </a:r>
            <a:r>
              <a:rPr lang="en-US" dirty="0" smtClean="0">
                <a:solidFill>
                  <a:srgbClr val="FF0000"/>
                </a:solidFill>
              </a:rPr>
              <a:t>)</a:t>
            </a:r>
          </a:p>
          <a:p>
            <a:pPr marL="463550" indent="-463550">
              <a:spcBef>
                <a:spcPts val="1800"/>
              </a:spcBef>
            </a:pPr>
            <a:r>
              <a:rPr lang="en-US" b="1" dirty="0" smtClean="0"/>
              <a:t>4.	</a:t>
            </a:r>
            <a:r>
              <a:rPr lang="en-US" i="1" dirty="0" smtClean="0">
                <a:solidFill>
                  <a:srgbClr val="FF0000"/>
                </a:solidFill>
              </a:rPr>
              <a:t>D </a:t>
            </a:r>
            <a:r>
              <a:rPr lang="en-US" dirty="0" smtClean="0">
                <a:solidFill>
                  <a:srgbClr val="FF0000"/>
                </a:solidFill>
                <a:latin typeface="Symbol" pitchFamily="18" charset="2"/>
              </a:rPr>
              <a:t>=</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latin typeface="Symbol" pitchFamily="18" charset="2"/>
                <a:sym typeface="Symbol"/>
              </a:rPr>
              <a:t></a:t>
            </a:r>
            <a:r>
              <a:rPr lang="en-US" dirty="0" smtClean="0">
                <a:solidFill>
                  <a:srgbClr val="FF0000"/>
                </a:solidFill>
              </a:rPr>
              <a:t>,</a:t>
            </a:r>
            <a:r>
              <a:rPr lang="en-US" dirty="0" smtClean="0">
                <a:solidFill>
                  <a:srgbClr val="FF0000"/>
                </a:solidFill>
                <a:latin typeface="Symbol" pitchFamily="18" charset="2"/>
              </a:rPr>
              <a:t>-</a:t>
            </a:r>
            <a:r>
              <a:rPr lang="en-US" dirty="0" smtClean="0">
                <a:solidFill>
                  <a:srgbClr val="FF0000"/>
                </a:solidFill>
              </a:rPr>
              <a:t>6) </a:t>
            </a:r>
            <a:r>
              <a:rPr lang="en-US" dirty="0" smtClean="0">
                <a:solidFill>
                  <a:srgbClr val="FF0000"/>
                </a:solidFill>
                <a:sym typeface="Symbol"/>
              </a:rPr>
              <a:t></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6,</a:t>
            </a:r>
            <a:r>
              <a:rPr lang="en-US" dirty="0" smtClean="0">
                <a:solidFill>
                  <a:srgbClr val="FF0000"/>
                </a:solidFill>
                <a:latin typeface="Symbol" pitchFamily="18" charset="2"/>
                <a:sym typeface="Symbol"/>
              </a:rPr>
              <a:t> </a:t>
            </a:r>
            <a:r>
              <a:rPr lang="en-US" dirty="0" smtClean="0">
                <a:solidFill>
                  <a:srgbClr val="FF0000"/>
                </a:solidFill>
              </a:rPr>
              <a:t>) or </a:t>
            </a:r>
            <a:r>
              <a:rPr lang="en-US" i="1" dirty="0" smtClean="0">
                <a:solidFill>
                  <a:srgbClr val="FF0000"/>
                </a:solidFill>
              </a:rPr>
              <a:t>x</a:t>
            </a:r>
            <a:r>
              <a:rPr lang="en-US" dirty="0" smtClean="0">
                <a:solidFill>
                  <a:srgbClr val="FF0000"/>
                </a:solidFill>
              </a:rPr>
              <a:t> ≠ </a:t>
            </a:r>
            <a:r>
              <a:rPr lang="en-US" dirty="0" smtClean="0">
                <a:solidFill>
                  <a:srgbClr val="FF0000"/>
                </a:solidFill>
                <a:latin typeface="Symbol" pitchFamily="18" charset="2"/>
              </a:rPr>
              <a:t>-</a:t>
            </a:r>
            <a:r>
              <a:rPr lang="en-US" dirty="0" smtClean="0">
                <a:solidFill>
                  <a:srgbClr val="FF0000"/>
                </a:solidFill>
              </a:rPr>
              <a:t>6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ts val="3000"/>
              </a:lnSpc>
            </a:pPr>
            <a:r>
              <a:rPr lang="en-US" dirty="0" smtClean="0"/>
              <a:t>Example 7: Graphing Functions with a </a:t>
            </a:r>
            <a:br>
              <a:rPr lang="en-US" dirty="0" smtClean="0"/>
            </a:br>
            <a:r>
              <a:rPr lang="en-US" dirty="0" smtClean="0"/>
              <a:t>TI-84 Plus</a:t>
            </a:r>
            <a:endParaRPr lang="en-US" dirty="0"/>
          </a:p>
        </p:txBody>
      </p:sp>
      <p:sp>
        <p:nvSpPr>
          <p:cNvPr id="3" name="Content Placeholder 2"/>
          <p:cNvSpPr>
            <a:spLocks noGrp="1"/>
          </p:cNvSpPr>
          <p:nvPr>
            <p:ph idx="1"/>
          </p:nvPr>
        </p:nvSpPr>
        <p:spPr/>
        <p:txBody>
          <a:bodyPr>
            <a:normAutofit lnSpcReduction="10000"/>
          </a:bodyPr>
          <a:lstStyle/>
          <a:p>
            <a:r>
              <a:rPr lang="en-US" dirty="0" smtClean="0"/>
              <a:t>Use a TI-84 Plus graphing calculator to find the graphs of each of the following functions. Use the CALC key to find the point where each graph intersects the </a:t>
            </a:r>
            <a:r>
              <a:rPr lang="en-US" i="1" dirty="0" smtClean="0"/>
              <a:t>x</a:t>
            </a:r>
            <a:r>
              <a:rPr lang="en-US" dirty="0" smtClean="0"/>
              <a:t>-axis. Changing the WINDOW may help you get a “better” or “more complete” picture of the function. This is a judgment call on your part.</a:t>
            </a:r>
          </a:p>
          <a:p>
            <a:pPr>
              <a:tabLst>
                <a:tab pos="463550" algn="l"/>
              </a:tabLst>
            </a:pPr>
            <a:r>
              <a:rPr lang="en-US" b="1" dirty="0" smtClean="0"/>
              <a:t>a.	</a:t>
            </a:r>
            <a:r>
              <a:rPr lang="en-US" dirty="0" smtClean="0">
                <a:solidFill>
                  <a:srgbClr val="0000FF"/>
                </a:solidFill>
              </a:rPr>
              <a:t>3</a:t>
            </a:r>
            <a:r>
              <a:rPr lang="en-US" i="1" dirty="0" smtClean="0">
                <a:solidFill>
                  <a:srgbClr val="0000FF"/>
                </a:solidFill>
              </a:rPr>
              <a:t>x </a:t>
            </a:r>
            <a:r>
              <a:rPr lang="en-US" dirty="0" smtClean="0">
                <a:solidFill>
                  <a:srgbClr val="0000FF"/>
                </a:solidFill>
              </a:rPr>
              <a:t>+ </a:t>
            </a:r>
            <a:r>
              <a:rPr lang="en-US" i="1" dirty="0" smtClean="0">
                <a:solidFill>
                  <a:srgbClr val="0000FF"/>
                </a:solidFill>
              </a:rPr>
              <a:t>y</a:t>
            </a:r>
            <a:r>
              <a:rPr lang="en-US" dirty="0" smtClean="0">
                <a:solidFill>
                  <a:srgbClr val="0000FF"/>
                </a:solidFill>
              </a:rPr>
              <a:t> = −1</a:t>
            </a:r>
          </a:p>
          <a:p>
            <a:r>
              <a:rPr lang="en-US" b="1" dirty="0" smtClean="0"/>
              <a:t>Solution: </a:t>
            </a:r>
          </a:p>
          <a:p>
            <a:r>
              <a:rPr lang="en-US" dirty="0" smtClean="0"/>
              <a:t>To have the calculator graph a nonvertical straight line, you must first solve the equation for </a:t>
            </a:r>
            <a:r>
              <a:rPr lang="en-US" i="1" dirty="0" smtClean="0"/>
              <a:t>y</a:t>
            </a:r>
            <a:r>
              <a:rPr lang="en-US" dirty="0" smtClean="0"/>
              <a:t>. Solving for </a:t>
            </a:r>
            <a:r>
              <a:rPr lang="en-US" i="1" dirty="0" smtClean="0"/>
              <a:t>y</a:t>
            </a:r>
            <a:r>
              <a:rPr lang="en-US" dirty="0" smtClean="0"/>
              <a:t> gives,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ts val="3000"/>
              </a:lnSpc>
            </a:pPr>
            <a:r>
              <a:rPr lang="en-US" dirty="0" smtClean="0"/>
              <a:t>Example 7: Graphing Functions with a </a:t>
            </a:r>
            <a:br>
              <a:rPr lang="en-US" dirty="0" smtClean="0"/>
            </a:br>
            <a:r>
              <a:rPr lang="en-US" dirty="0" smtClean="0"/>
              <a:t>TI-84 Plus (cont.)</a:t>
            </a:r>
            <a:endParaRPr lang="en-US" dirty="0"/>
          </a:p>
        </p:txBody>
      </p:sp>
      <p:sp>
        <p:nvSpPr>
          <p:cNvPr id="3" name="Content Placeholder 2"/>
          <p:cNvSpPr>
            <a:spLocks noGrp="1"/>
          </p:cNvSpPr>
          <p:nvPr>
            <p:ph idx="1"/>
          </p:nvPr>
        </p:nvSpPr>
        <p:spPr/>
        <p:txBody>
          <a:bodyPr/>
          <a:lstStyle/>
          <a:p>
            <a:pPr algn="ctr"/>
            <a:r>
              <a:rPr lang="en-US" i="1" dirty="0" smtClean="0">
                <a:solidFill>
                  <a:srgbClr val="000099"/>
                </a:solidFill>
              </a:rPr>
              <a:t>y</a:t>
            </a:r>
            <a:r>
              <a:rPr lang="en-US" dirty="0" smtClean="0">
                <a:solidFill>
                  <a:srgbClr val="000099"/>
                </a:solidFill>
              </a:rPr>
              <a:t> = </a:t>
            </a:r>
            <a:r>
              <a:rPr lang="en-US" dirty="0" smtClean="0">
                <a:solidFill>
                  <a:srgbClr val="000099"/>
                </a:solidFill>
                <a:latin typeface="Symbol" pitchFamily="18" charset="2"/>
              </a:rPr>
              <a:t>-</a:t>
            </a:r>
            <a:r>
              <a:rPr lang="en-US" dirty="0" smtClean="0">
                <a:solidFill>
                  <a:srgbClr val="000099"/>
                </a:solidFill>
              </a:rPr>
              <a:t>3x – 1</a:t>
            </a:r>
            <a:r>
              <a:rPr lang="en-US" dirty="0" smtClean="0"/>
              <a:t>.</a:t>
            </a:r>
          </a:p>
          <a:p>
            <a:r>
              <a:rPr lang="en-US" dirty="0" smtClean="0"/>
              <a:t>[It is important that the             key be used to indicate the negative sign in front of 3</a:t>
            </a:r>
            <a:r>
              <a:rPr lang="en-US" i="1" dirty="0" smtClean="0"/>
              <a:t>x</a:t>
            </a:r>
            <a:r>
              <a:rPr lang="en-US" dirty="0" smtClean="0"/>
              <a:t>. This is not the same as the subtraction key.]</a:t>
            </a:r>
            <a:endParaRPr lang="en-US" dirty="0"/>
          </a:p>
        </p:txBody>
      </p:sp>
      <p:pic>
        <p:nvPicPr>
          <p:cNvPr id="4" name="Picture 3" descr="negative.png"/>
          <p:cNvPicPr>
            <a:picLocks noChangeAspect="1"/>
          </p:cNvPicPr>
          <p:nvPr/>
        </p:nvPicPr>
        <p:blipFill>
          <a:blip r:embed="rId2"/>
          <a:stretch>
            <a:fillRect/>
          </a:stretch>
        </p:blipFill>
        <p:spPr>
          <a:xfrm>
            <a:off x="4038600" y="1765518"/>
            <a:ext cx="782955" cy="571500"/>
          </a:xfrm>
          <a:prstGeom prst="rect">
            <a:avLst/>
          </a:prstGeom>
        </p:spPr>
      </p:pic>
      <p:pic>
        <p:nvPicPr>
          <p:cNvPr id="5" name="Picture 4" descr="EXAM6A.png"/>
          <p:cNvPicPr>
            <a:picLocks noChangeAspect="1"/>
          </p:cNvPicPr>
          <p:nvPr/>
        </p:nvPicPr>
        <p:blipFill>
          <a:blip r:embed="rId3"/>
          <a:stretch>
            <a:fillRect/>
          </a:stretch>
        </p:blipFill>
        <p:spPr>
          <a:xfrm>
            <a:off x="5029200" y="2895600"/>
            <a:ext cx="3474720" cy="2876296"/>
          </a:xfrm>
          <a:prstGeom prst="rect">
            <a:avLst/>
          </a:prstGeom>
        </p:spPr>
      </p:pic>
      <p:sp>
        <p:nvSpPr>
          <p:cNvPr id="7" name="TextBox 6"/>
          <p:cNvSpPr txBox="1"/>
          <p:nvPr/>
        </p:nvSpPr>
        <p:spPr>
          <a:xfrm>
            <a:off x="457200" y="3594318"/>
            <a:ext cx="4495800" cy="1815882"/>
          </a:xfrm>
          <a:prstGeom prst="rect">
            <a:avLst/>
          </a:prstGeom>
          <a:noFill/>
        </p:spPr>
        <p:txBody>
          <a:bodyPr wrap="square" rtlCol="0">
            <a:spAutoFit/>
          </a:bodyPr>
          <a:lstStyle/>
          <a:p>
            <a:r>
              <a:rPr lang="en-US" sz="2800" b="1" dirty="0" smtClean="0"/>
              <a:t>Note: </a:t>
            </a:r>
            <a:r>
              <a:rPr lang="en-US" sz="2800" dirty="0" smtClean="0"/>
              <a:t>Vertical lines are not functions and cannot be graphed by the calculator in function mode.</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ts val="3000"/>
              </a:lnSpc>
            </a:pPr>
            <a:r>
              <a:rPr lang="en-US" dirty="0" smtClean="0"/>
              <a:t>Example 7: Graphing Functions with a </a:t>
            </a:r>
            <a:br>
              <a:rPr lang="en-US" dirty="0" smtClean="0"/>
            </a:br>
            <a:r>
              <a:rPr lang="en-US" dirty="0" smtClean="0"/>
              <a:t>TI-84 Plus (cont.)</a:t>
            </a:r>
            <a:endParaRPr lang="en-US" dirty="0"/>
          </a:p>
        </p:txBody>
      </p:sp>
      <p:sp>
        <p:nvSpPr>
          <p:cNvPr id="3" name="Content Placeholder 2"/>
          <p:cNvSpPr>
            <a:spLocks noGrp="1"/>
          </p:cNvSpPr>
          <p:nvPr>
            <p:ph idx="1"/>
          </p:nvPr>
        </p:nvSpPr>
        <p:spPr/>
        <p:txBody>
          <a:bodyPr/>
          <a:lstStyle/>
          <a:p>
            <a:endParaRPr lang="en-US" b="1" dirty="0" smtClean="0"/>
          </a:p>
          <a:p>
            <a:pPr>
              <a:spcBef>
                <a:spcPts val="1200"/>
              </a:spcBef>
            </a:pPr>
            <a:r>
              <a:rPr lang="en-US" b="1" dirty="0" smtClean="0"/>
              <a:t>Solution: </a:t>
            </a:r>
            <a:r>
              <a:rPr lang="en-US" dirty="0" smtClean="0"/>
              <a:t>To graph a square root equation, we enter the </a:t>
            </a:r>
          </a:p>
          <a:p>
            <a:r>
              <a:rPr lang="en-US" dirty="0" smtClean="0"/>
              <a:t>       sign by selecting </a:t>
            </a:r>
            <a:endParaRPr lang="en-US" dirty="0"/>
          </a:p>
        </p:txBody>
      </p:sp>
      <p:sp>
        <p:nvSpPr>
          <p:cNvPr id="7" name="TextBox 6"/>
          <p:cNvSpPr txBox="1"/>
          <p:nvPr/>
        </p:nvSpPr>
        <p:spPr>
          <a:xfrm>
            <a:off x="457200" y="3438525"/>
            <a:ext cx="4495800" cy="1815882"/>
          </a:xfrm>
          <a:prstGeom prst="rect">
            <a:avLst/>
          </a:prstGeom>
          <a:noFill/>
        </p:spPr>
        <p:txBody>
          <a:bodyPr wrap="square" rtlCol="0">
            <a:spAutoFit/>
          </a:bodyPr>
          <a:lstStyle/>
          <a:p>
            <a:r>
              <a:rPr lang="en-US" sz="2800" b="1" dirty="0" smtClean="0"/>
              <a:t>Note: </a:t>
            </a:r>
            <a:r>
              <a:rPr lang="en-US" sz="2800" dirty="0" smtClean="0"/>
              <a:t>Be sure to include the expression “( </a:t>
            </a:r>
            <a:r>
              <a:rPr lang="en-US" sz="2800" i="1" dirty="0" smtClean="0"/>
              <a:t>x </a:t>
            </a:r>
            <a:r>
              <a:rPr lang="en-US" sz="2800" dirty="0" smtClean="0"/>
              <a:t>−4 )” in parentheses after the       sign. </a:t>
            </a:r>
            <a:endParaRPr lang="en-US" sz="2800" dirty="0"/>
          </a:p>
        </p:txBody>
      </p:sp>
      <p:graphicFrame>
        <p:nvGraphicFramePr>
          <p:cNvPr id="65538" name="Object 2"/>
          <p:cNvGraphicFramePr>
            <a:graphicFrameLocks noChangeAspect="1"/>
          </p:cNvGraphicFramePr>
          <p:nvPr/>
        </p:nvGraphicFramePr>
        <p:xfrm>
          <a:off x="609600" y="2371725"/>
          <a:ext cx="457200" cy="444500"/>
        </p:xfrm>
        <a:graphic>
          <a:graphicData uri="http://schemas.openxmlformats.org/presentationml/2006/ole">
            <mc:AlternateContent xmlns:mc="http://schemas.openxmlformats.org/markup-compatibility/2006">
              <mc:Choice xmlns:v="urn:schemas-microsoft-com:vml" Requires="v">
                <p:oleObj spid="_x0000_s9227" name="Equation" r:id="rId3" imgW="457200" imgH="444240" progId="Equation.DSMT4">
                  <p:embed/>
                </p:oleObj>
              </mc:Choice>
              <mc:Fallback>
                <p:oleObj name="Equation" r:id="rId3" imgW="457200" imgH="4442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371725"/>
                        <a:ext cx="457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5540" name="Object 4"/>
          <p:cNvGraphicFramePr>
            <a:graphicFrameLocks noChangeAspect="1"/>
          </p:cNvGraphicFramePr>
          <p:nvPr/>
        </p:nvGraphicFramePr>
        <p:xfrm>
          <a:off x="3733800" y="4289251"/>
          <a:ext cx="457200" cy="444500"/>
        </p:xfrm>
        <a:graphic>
          <a:graphicData uri="http://schemas.openxmlformats.org/presentationml/2006/ole">
            <mc:AlternateContent xmlns:mc="http://schemas.openxmlformats.org/markup-compatibility/2006">
              <mc:Choice xmlns:v="urn:schemas-microsoft-com:vml" Requires="v">
                <p:oleObj spid="_x0000_s9228" name="Equation" r:id="rId5" imgW="457200" imgH="444240" progId="Equation.DSMT4">
                  <p:embed/>
                </p:oleObj>
              </mc:Choice>
              <mc:Fallback>
                <p:oleObj name="Equation" r:id="rId5" imgW="457200" imgH="4442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4289251"/>
                        <a:ext cx="457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 name="Picture 9" descr="2ND.png"/>
          <p:cNvPicPr>
            <a:picLocks noChangeAspect="1"/>
          </p:cNvPicPr>
          <p:nvPr/>
        </p:nvPicPr>
        <p:blipFill>
          <a:blip r:embed="rId6"/>
          <a:stretch>
            <a:fillRect/>
          </a:stretch>
        </p:blipFill>
        <p:spPr>
          <a:xfrm>
            <a:off x="3581400" y="2499073"/>
            <a:ext cx="782955" cy="382905"/>
          </a:xfrm>
          <a:prstGeom prst="rect">
            <a:avLst/>
          </a:prstGeom>
        </p:spPr>
      </p:pic>
      <p:pic>
        <p:nvPicPr>
          <p:cNvPr id="11" name="Picture 10" descr="x-squared.png"/>
          <p:cNvPicPr>
            <a:picLocks noChangeAspect="1"/>
          </p:cNvPicPr>
          <p:nvPr/>
        </p:nvPicPr>
        <p:blipFill>
          <a:blip r:embed="rId7"/>
          <a:stretch>
            <a:fillRect/>
          </a:stretch>
        </p:blipFill>
        <p:spPr>
          <a:xfrm>
            <a:off x="4495800" y="2499073"/>
            <a:ext cx="782955" cy="382905"/>
          </a:xfrm>
          <a:prstGeom prst="rect">
            <a:avLst/>
          </a:prstGeom>
        </p:spPr>
      </p:pic>
      <p:pic>
        <p:nvPicPr>
          <p:cNvPr id="12" name="Picture 11" descr="EXAM6B.png"/>
          <p:cNvPicPr>
            <a:picLocks noChangeAspect="1"/>
          </p:cNvPicPr>
          <p:nvPr/>
        </p:nvPicPr>
        <p:blipFill>
          <a:blip r:embed="rId8"/>
          <a:stretch>
            <a:fillRect/>
          </a:stretch>
        </p:blipFill>
        <p:spPr>
          <a:xfrm>
            <a:off x="5029200" y="2895600"/>
            <a:ext cx="3474720" cy="2869864"/>
          </a:xfrm>
          <a:prstGeom prst="rect">
            <a:avLst/>
          </a:prstGeom>
        </p:spPr>
      </p:pic>
      <p:graphicFrame>
        <p:nvGraphicFramePr>
          <p:cNvPr id="65541" name="Object 5"/>
          <p:cNvGraphicFramePr>
            <a:graphicFrameLocks noChangeAspect="1"/>
          </p:cNvGraphicFramePr>
          <p:nvPr/>
        </p:nvGraphicFramePr>
        <p:xfrm>
          <a:off x="533400" y="1253429"/>
          <a:ext cx="1968500" cy="482600"/>
        </p:xfrm>
        <a:graphic>
          <a:graphicData uri="http://schemas.openxmlformats.org/presentationml/2006/ole">
            <mc:AlternateContent xmlns:mc="http://schemas.openxmlformats.org/markup-compatibility/2006">
              <mc:Choice xmlns:v="urn:schemas-microsoft-com:vml" Requires="v">
                <p:oleObj spid="_x0000_s9229" name="Equation" r:id="rId9" imgW="1968480" imgH="482400" progId="Equation.DSMT4">
                  <p:embed/>
                </p:oleObj>
              </mc:Choice>
              <mc:Fallback>
                <p:oleObj name="Equation" r:id="rId9" imgW="1968480" imgH="48240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1253429"/>
                        <a:ext cx="1968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553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55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ts val="3000"/>
              </a:lnSpc>
            </a:pPr>
            <a:r>
              <a:rPr lang="en-US" dirty="0" smtClean="0"/>
              <a:t>Example 7: Graphing Functions with a </a:t>
            </a:r>
            <a:br>
              <a:rPr lang="en-US" dirty="0" smtClean="0"/>
            </a:br>
            <a:r>
              <a:rPr lang="en-US" dirty="0" smtClean="0"/>
              <a:t>TI-84 Plus (cont.)</a:t>
            </a:r>
            <a:endParaRPr lang="en-US" dirty="0"/>
          </a:p>
        </p:txBody>
      </p:sp>
      <p:sp>
        <p:nvSpPr>
          <p:cNvPr id="3" name="Content Placeholder 2"/>
          <p:cNvSpPr>
            <a:spLocks noGrp="1"/>
          </p:cNvSpPr>
          <p:nvPr>
            <p:ph idx="1"/>
          </p:nvPr>
        </p:nvSpPr>
        <p:spPr/>
        <p:txBody>
          <a:bodyPr/>
          <a:lstStyle/>
          <a:p>
            <a:pPr>
              <a:tabLst>
                <a:tab pos="463550" algn="l"/>
              </a:tabLst>
            </a:pPr>
            <a:r>
              <a:rPr lang="en-US" b="1" dirty="0" smtClean="0"/>
              <a:t>c.	</a:t>
            </a:r>
            <a:r>
              <a:rPr lang="en-US" i="1" dirty="0" smtClean="0">
                <a:solidFill>
                  <a:srgbClr val="0000FF"/>
                </a:solidFill>
              </a:rPr>
              <a:t>y </a:t>
            </a:r>
            <a:r>
              <a:rPr lang="en-US" dirty="0" smtClean="0">
                <a:solidFill>
                  <a:srgbClr val="0000FF"/>
                </a:solidFill>
              </a:rPr>
              <a:t>=</a:t>
            </a:r>
            <a:r>
              <a:rPr lang="en-US" i="1" dirty="0" smtClean="0">
                <a:solidFill>
                  <a:srgbClr val="0000FF"/>
                </a:solidFill>
              </a:rPr>
              <a:t> x</a:t>
            </a:r>
            <a:r>
              <a:rPr lang="en-US" baseline="30000" dirty="0" smtClean="0">
                <a:solidFill>
                  <a:srgbClr val="0000FF"/>
                </a:solidFill>
              </a:rPr>
              <a:t>2</a:t>
            </a:r>
            <a:r>
              <a:rPr lang="en-US" i="1" dirty="0" smtClean="0">
                <a:solidFill>
                  <a:srgbClr val="0000FF"/>
                </a:solidFill>
              </a:rPr>
              <a:t> </a:t>
            </a:r>
            <a:r>
              <a:rPr lang="en-US" dirty="0" smtClean="0">
                <a:solidFill>
                  <a:srgbClr val="0000FF"/>
                </a:solidFill>
              </a:rPr>
              <a:t>+</a:t>
            </a:r>
            <a:r>
              <a:rPr lang="en-US" i="1" dirty="0" smtClean="0">
                <a:solidFill>
                  <a:srgbClr val="0000FF"/>
                </a:solidFill>
              </a:rPr>
              <a:t> </a:t>
            </a:r>
            <a:r>
              <a:rPr lang="en-US" dirty="0" smtClean="0">
                <a:solidFill>
                  <a:srgbClr val="0000FF"/>
                </a:solidFill>
              </a:rPr>
              <a:t>3</a:t>
            </a:r>
            <a:r>
              <a:rPr lang="en-US" i="1" dirty="0" smtClean="0">
                <a:solidFill>
                  <a:srgbClr val="0000FF"/>
                </a:solidFill>
              </a:rPr>
              <a:t>x</a:t>
            </a:r>
            <a:endParaRPr lang="en-US" dirty="0" smtClean="0">
              <a:solidFill>
                <a:srgbClr val="0000FF"/>
              </a:solidFill>
            </a:endParaRPr>
          </a:p>
          <a:p>
            <a:r>
              <a:rPr lang="en-US" b="1" dirty="0" smtClean="0"/>
              <a:t>Solution: </a:t>
            </a:r>
            <a:r>
              <a:rPr lang="en-US" dirty="0" smtClean="0"/>
              <a:t>Since the graph of this function has two </a:t>
            </a:r>
            <a:br>
              <a:rPr lang="en-US" dirty="0" smtClean="0"/>
            </a:br>
            <a:r>
              <a:rPr lang="en-US" i="1" dirty="0" smtClean="0"/>
              <a:t>x</a:t>
            </a:r>
            <a:r>
              <a:rPr lang="en-US" dirty="0" smtClean="0"/>
              <a:t>-intercepts, we have shown the graph twice. Each graph shows the coordinates of a distinct </a:t>
            </a:r>
            <a:r>
              <a:rPr lang="en-US" i="1" dirty="0" smtClean="0"/>
              <a:t>x</a:t>
            </a:r>
            <a:r>
              <a:rPr lang="en-US" dirty="0" smtClean="0"/>
              <a:t>-intercept.</a:t>
            </a:r>
            <a:endParaRPr lang="en-US" dirty="0"/>
          </a:p>
        </p:txBody>
      </p:sp>
      <p:pic>
        <p:nvPicPr>
          <p:cNvPr id="13" name="Picture 12" descr="EXAM6C1.png"/>
          <p:cNvPicPr>
            <a:picLocks noChangeAspect="1"/>
          </p:cNvPicPr>
          <p:nvPr/>
        </p:nvPicPr>
        <p:blipFill>
          <a:blip r:embed="rId2"/>
          <a:stretch>
            <a:fillRect/>
          </a:stretch>
        </p:blipFill>
        <p:spPr>
          <a:xfrm>
            <a:off x="1066800" y="3170904"/>
            <a:ext cx="3291840" cy="2717072"/>
          </a:xfrm>
          <a:prstGeom prst="rect">
            <a:avLst/>
          </a:prstGeom>
        </p:spPr>
      </p:pic>
      <p:pic>
        <p:nvPicPr>
          <p:cNvPr id="14" name="Picture 13" descr="EXAM6C2.png"/>
          <p:cNvPicPr>
            <a:picLocks noChangeAspect="1"/>
          </p:cNvPicPr>
          <p:nvPr/>
        </p:nvPicPr>
        <p:blipFill>
          <a:blip r:embed="rId3"/>
          <a:stretch>
            <a:fillRect/>
          </a:stretch>
        </p:blipFill>
        <p:spPr>
          <a:xfrm>
            <a:off x="4953000" y="3170904"/>
            <a:ext cx="3291840" cy="271707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ts val="3000"/>
              </a:lnSpc>
            </a:pPr>
            <a:r>
              <a:rPr lang="en-US" dirty="0" smtClean="0"/>
              <a:t>Example 7: Graphing Functions with a </a:t>
            </a:r>
            <a:br>
              <a:rPr lang="en-US" dirty="0" smtClean="0"/>
            </a:br>
            <a:r>
              <a:rPr lang="en-US" dirty="0" smtClean="0"/>
              <a:t>TI-84 Plus (cont.)</a:t>
            </a:r>
            <a:endParaRPr lang="en-US" dirty="0"/>
          </a:p>
        </p:txBody>
      </p:sp>
      <p:sp>
        <p:nvSpPr>
          <p:cNvPr id="3" name="Content Placeholder 2"/>
          <p:cNvSpPr>
            <a:spLocks noGrp="1"/>
          </p:cNvSpPr>
          <p:nvPr>
            <p:ph idx="1"/>
          </p:nvPr>
        </p:nvSpPr>
        <p:spPr/>
        <p:txBody>
          <a:bodyPr/>
          <a:lstStyle/>
          <a:p>
            <a:pPr>
              <a:tabLst>
                <a:tab pos="463550" algn="l"/>
              </a:tabLst>
            </a:pPr>
            <a:r>
              <a:rPr lang="en-US" b="1" dirty="0" smtClean="0"/>
              <a:t>d.	</a:t>
            </a:r>
            <a:r>
              <a:rPr lang="es-ES" i="1" dirty="0" smtClean="0">
                <a:solidFill>
                  <a:srgbClr val="0000FF"/>
                </a:solidFill>
              </a:rPr>
              <a:t>y</a:t>
            </a:r>
            <a:r>
              <a:rPr lang="es-ES" dirty="0" smtClean="0">
                <a:solidFill>
                  <a:srgbClr val="0000FF"/>
                </a:solidFill>
              </a:rPr>
              <a:t> = 2</a:t>
            </a:r>
            <a:r>
              <a:rPr lang="es-ES" i="1" dirty="0" smtClean="0">
                <a:solidFill>
                  <a:srgbClr val="0000FF"/>
                </a:solidFill>
              </a:rPr>
              <a:t>x</a:t>
            </a:r>
            <a:r>
              <a:rPr lang="es-ES" dirty="0" smtClean="0">
                <a:solidFill>
                  <a:srgbClr val="0000FF"/>
                </a:solidFill>
              </a:rPr>
              <a:t> </a:t>
            </a:r>
            <a:r>
              <a:rPr lang="es-ES" dirty="0" smtClean="0">
                <a:solidFill>
                  <a:srgbClr val="0000FF"/>
                </a:solidFill>
                <a:latin typeface="Symbol" pitchFamily="18" charset="2"/>
              </a:rPr>
              <a:t>-</a:t>
            </a:r>
            <a:r>
              <a:rPr lang="es-ES" dirty="0" smtClean="0">
                <a:solidFill>
                  <a:srgbClr val="0000FF"/>
                </a:solidFill>
              </a:rPr>
              <a:t> 1</a:t>
            </a:r>
            <a:r>
              <a:rPr lang="es-ES" dirty="0" smtClean="0"/>
              <a:t>; </a:t>
            </a:r>
            <a:r>
              <a:rPr lang="es-ES" i="1" dirty="0" smtClean="0">
                <a:solidFill>
                  <a:srgbClr val="0000FF"/>
                </a:solidFill>
              </a:rPr>
              <a:t>y</a:t>
            </a:r>
            <a:r>
              <a:rPr lang="es-ES" dirty="0" smtClean="0">
                <a:solidFill>
                  <a:srgbClr val="0000FF"/>
                </a:solidFill>
              </a:rPr>
              <a:t> = 2</a:t>
            </a:r>
            <a:r>
              <a:rPr lang="es-ES" i="1" dirty="0" smtClean="0">
                <a:solidFill>
                  <a:srgbClr val="0000FF"/>
                </a:solidFill>
              </a:rPr>
              <a:t>x</a:t>
            </a:r>
            <a:r>
              <a:rPr lang="es-ES" dirty="0" smtClean="0">
                <a:solidFill>
                  <a:srgbClr val="0000FF"/>
                </a:solidFill>
              </a:rPr>
              <a:t> + 1</a:t>
            </a:r>
            <a:r>
              <a:rPr lang="es-ES" dirty="0" smtClean="0"/>
              <a:t>; </a:t>
            </a:r>
            <a:r>
              <a:rPr lang="es-ES" i="1" dirty="0" smtClean="0">
                <a:solidFill>
                  <a:srgbClr val="0000FF"/>
                </a:solidFill>
              </a:rPr>
              <a:t>y</a:t>
            </a:r>
            <a:r>
              <a:rPr lang="es-ES" dirty="0" smtClean="0">
                <a:solidFill>
                  <a:srgbClr val="0000FF"/>
                </a:solidFill>
              </a:rPr>
              <a:t> = 2</a:t>
            </a:r>
            <a:r>
              <a:rPr lang="es-ES" i="1" dirty="0" smtClean="0">
                <a:solidFill>
                  <a:srgbClr val="0000FF"/>
                </a:solidFill>
              </a:rPr>
              <a:t>x</a:t>
            </a:r>
            <a:r>
              <a:rPr lang="es-ES" dirty="0" smtClean="0">
                <a:solidFill>
                  <a:srgbClr val="0000FF"/>
                </a:solidFill>
              </a:rPr>
              <a:t> + 3</a:t>
            </a:r>
            <a:r>
              <a:rPr lang="es-ES" b="1" i="1" dirty="0" smtClean="0"/>
              <a:t> </a:t>
            </a:r>
            <a:endParaRPr lang="en-US" dirty="0" smtClean="0"/>
          </a:p>
          <a:p>
            <a:r>
              <a:rPr lang="en-US" b="1" dirty="0" smtClean="0"/>
              <a:t>Solution:</a:t>
            </a:r>
            <a:endParaRPr lang="en-US" dirty="0"/>
          </a:p>
        </p:txBody>
      </p:sp>
      <p:pic>
        <p:nvPicPr>
          <p:cNvPr id="6" name="Picture 5" descr="EXAM6D1.png"/>
          <p:cNvPicPr>
            <a:picLocks noChangeAspect="1"/>
          </p:cNvPicPr>
          <p:nvPr/>
        </p:nvPicPr>
        <p:blipFill>
          <a:blip r:embed="rId2"/>
          <a:stretch>
            <a:fillRect/>
          </a:stretch>
        </p:blipFill>
        <p:spPr>
          <a:xfrm>
            <a:off x="108156" y="2927698"/>
            <a:ext cx="2926080" cy="2415176"/>
          </a:xfrm>
          <a:prstGeom prst="rect">
            <a:avLst/>
          </a:prstGeom>
        </p:spPr>
      </p:pic>
      <p:pic>
        <p:nvPicPr>
          <p:cNvPr id="7" name="Picture 6" descr="EXAM6D3.png"/>
          <p:cNvPicPr>
            <a:picLocks noChangeAspect="1"/>
          </p:cNvPicPr>
          <p:nvPr/>
        </p:nvPicPr>
        <p:blipFill>
          <a:blip r:embed="rId3"/>
          <a:stretch>
            <a:fillRect/>
          </a:stretch>
        </p:blipFill>
        <p:spPr>
          <a:xfrm>
            <a:off x="6140482" y="2946748"/>
            <a:ext cx="2926080" cy="2415176"/>
          </a:xfrm>
          <a:prstGeom prst="rect">
            <a:avLst/>
          </a:prstGeom>
        </p:spPr>
      </p:pic>
      <p:pic>
        <p:nvPicPr>
          <p:cNvPr id="8" name="Picture 7" descr="EXAM6D2.png"/>
          <p:cNvPicPr>
            <a:picLocks noChangeAspect="1"/>
          </p:cNvPicPr>
          <p:nvPr/>
        </p:nvPicPr>
        <p:blipFill>
          <a:blip r:embed="rId4"/>
          <a:stretch>
            <a:fillRect/>
          </a:stretch>
        </p:blipFill>
        <p:spPr>
          <a:xfrm>
            <a:off x="3126660" y="2946748"/>
            <a:ext cx="2926080" cy="2418892"/>
          </a:xfrm>
          <a:prstGeom prst="rect">
            <a:avLst/>
          </a:prstGeom>
        </p:spPr>
      </p:pic>
      <p:sp>
        <p:nvSpPr>
          <p:cNvPr id="9" name="TextBox 8"/>
          <p:cNvSpPr txBox="1"/>
          <p:nvPr/>
        </p:nvSpPr>
        <p:spPr>
          <a:xfrm>
            <a:off x="786366" y="2337148"/>
            <a:ext cx="1569660" cy="523220"/>
          </a:xfrm>
          <a:prstGeom prst="rect">
            <a:avLst/>
          </a:prstGeom>
          <a:noFill/>
        </p:spPr>
        <p:txBody>
          <a:bodyPr wrap="none" rtlCol="0">
            <a:spAutoFit/>
          </a:bodyPr>
          <a:lstStyle/>
          <a:p>
            <a:r>
              <a:rPr lang="es-ES" sz="2800" i="1" dirty="0" smtClean="0">
                <a:solidFill>
                  <a:srgbClr val="FF0000"/>
                </a:solidFill>
              </a:rPr>
              <a:t>y</a:t>
            </a:r>
            <a:r>
              <a:rPr lang="es-ES" sz="2800" dirty="0" smtClean="0">
                <a:solidFill>
                  <a:srgbClr val="FF0000"/>
                </a:solidFill>
              </a:rPr>
              <a:t> = 2</a:t>
            </a:r>
            <a:r>
              <a:rPr lang="es-ES" sz="2800" i="1" dirty="0" smtClean="0">
                <a:solidFill>
                  <a:srgbClr val="FF0000"/>
                </a:solidFill>
              </a:rPr>
              <a:t>x</a:t>
            </a:r>
            <a:r>
              <a:rPr lang="es-ES" sz="2800" dirty="0" smtClean="0">
                <a:solidFill>
                  <a:srgbClr val="FF0000"/>
                </a:solidFill>
              </a:rPr>
              <a:t> </a:t>
            </a:r>
            <a:r>
              <a:rPr lang="es-ES" sz="2800" dirty="0" smtClean="0">
                <a:solidFill>
                  <a:srgbClr val="FF0000"/>
                </a:solidFill>
                <a:latin typeface="Symbol" pitchFamily="18" charset="2"/>
              </a:rPr>
              <a:t>-</a:t>
            </a:r>
            <a:r>
              <a:rPr lang="es-ES" sz="2800" dirty="0" smtClean="0">
                <a:solidFill>
                  <a:srgbClr val="FF0000"/>
                </a:solidFill>
              </a:rPr>
              <a:t> 1</a:t>
            </a:r>
            <a:endParaRPr lang="en-US" sz="2800" dirty="0">
              <a:solidFill>
                <a:srgbClr val="FF0000"/>
              </a:solidFill>
            </a:endParaRPr>
          </a:p>
        </p:txBody>
      </p:sp>
      <p:sp>
        <p:nvSpPr>
          <p:cNvPr id="10" name="TextBox 9"/>
          <p:cNvSpPr txBox="1"/>
          <p:nvPr/>
        </p:nvSpPr>
        <p:spPr>
          <a:xfrm>
            <a:off x="3813686" y="2286000"/>
            <a:ext cx="1552028" cy="523220"/>
          </a:xfrm>
          <a:prstGeom prst="rect">
            <a:avLst/>
          </a:prstGeom>
          <a:noFill/>
        </p:spPr>
        <p:txBody>
          <a:bodyPr wrap="none" rtlCol="0">
            <a:spAutoFit/>
          </a:bodyPr>
          <a:lstStyle/>
          <a:p>
            <a:r>
              <a:rPr lang="es-ES" sz="2800" i="1" dirty="0" smtClean="0">
                <a:solidFill>
                  <a:srgbClr val="FF0000"/>
                </a:solidFill>
              </a:rPr>
              <a:t>y</a:t>
            </a:r>
            <a:r>
              <a:rPr lang="es-ES" sz="2800" dirty="0" smtClean="0">
                <a:solidFill>
                  <a:srgbClr val="FF0000"/>
                </a:solidFill>
              </a:rPr>
              <a:t> = 2</a:t>
            </a:r>
            <a:r>
              <a:rPr lang="es-ES" sz="2800" i="1" dirty="0" smtClean="0">
                <a:solidFill>
                  <a:srgbClr val="FF0000"/>
                </a:solidFill>
              </a:rPr>
              <a:t>x</a:t>
            </a:r>
            <a:r>
              <a:rPr lang="es-ES" sz="2800" dirty="0" smtClean="0">
                <a:solidFill>
                  <a:srgbClr val="FF0000"/>
                </a:solidFill>
              </a:rPr>
              <a:t> + 1</a:t>
            </a:r>
            <a:endParaRPr lang="en-US" sz="2800" dirty="0">
              <a:solidFill>
                <a:srgbClr val="FF0000"/>
              </a:solidFill>
            </a:endParaRPr>
          </a:p>
        </p:txBody>
      </p:sp>
      <p:sp>
        <p:nvSpPr>
          <p:cNvPr id="11" name="TextBox 10"/>
          <p:cNvSpPr txBox="1"/>
          <p:nvPr/>
        </p:nvSpPr>
        <p:spPr>
          <a:xfrm>
            <a:off x="6827508" y="2298526"/>
            <a:ext cx="1552028" cy="523220"/>
          </a:xfrm>
          <a:prstGeom prst="rect">
            <a:avLst/>
          </a:prstGeom>
          <a:noFill/>
        </p:spPr>
        <p:txBody>
          <a:bodyPr wrap="none" rtlCol="0">
            <a:spAutoFit/>
          </a:bodyPr>
          <a:lstStyle/>
          <a:p>
            <a:r>
              <a:rPr lang="es-ES" sz="2800" i="1" dirty="0" smtClean="0">
                <a:solidFill>
                  <a:srgbClr val="FF0000"/>
                </a:solidFill>
              </a:rPr>
              <a:t>y</a:t>
            </a:r>
            <a:r>
              <a:rPr lang="es-ES" sz="2800" dirty="0" smtClean="0">
                <a:solidFill>
                  <a:srgbClr val="FF0000"/>
                </a:solidFill>
              </a:rPr>
              <a:t> = 2</a:t>
            </a:r>
            <a:r>
              <a:rPr lang="es-ES" sz="2800" i="1" dirty="0" smtClean="0">
                <a:solidFill>
                  <a:srgbClr val="FF0000"/>
                </a:solidFill>
              </a:rPr>
              <a:t>x</a:t>
            </a:r>
            <a:r>
              <a:rPr lang="es-ES" sz="2800" dirty="0" smtClean="0">
                <a:solidFill>
                  <a:srgbClr val="FF0000"/>
                </a:solidFill>
              </a:rPr>
              <a:t> + 3</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Basics about the TI-84 Plus</a:t>
            </a:r>
            <a:endParaRPr lang="en-US" dirty="0"/>
          </a:p>
        </p:txBody>
      </p:sp>
      <p:sp>
        <p:nvSpPr>
          <p:cNvPr id="3" name="Content Placeholder 2"/>
          <p:cNvSpPr>
            <a:spLocks noGrp="1"/>
          </p:cNvSpPr>
          <p:nvPr>
            <p:ph idx="1"/>
          </p:nvPr>
        </p:nvSpPr>
        <p:spPr>
          <a:xfrm>
            <a:off x="457200" y="1280160"/>
            <a:ext cx="8229600" cy="3539430"/>
          </a:xfrm>
          <a:noFill/>
          <a:ln w="28575">
            <a:solidFill>
              <a:srgbClr val="FF0000"/>
            </a:solidFill>
          </a:ln>
        </p:spPr>
        <p:txBody>
          <a:bodyPr wrap="square">
            <a:spAutoFit/>
          </a:bodyPr>
          <a:lstStyle/>
          <a:p>
            <a:pPr algn="ctr">
              <a:spcBef>
                <a:spcPts val="0"/>
              </a:spcBef>
            </a:pPr>
            <a:r>
              <a:rPr lang="en-US" b="1" dirty="0" smtClean="0">
                <a:solidFill>
                  <a:srgbClr val="000000"/>
                </a:solidFill>
              </a:rPr>
              <a:t>NOTES</a:t>
            </a:r>
          </a:p>
          <a:p>
            <a:pPr>
              <a:spcBef>
                <a:spcPts val="0"/>
              </a:spcBef>
            </a:pPr>
            <a:r>
              <a:rPr lang="en-US" dirty="0" smtClean="0">
                <a:solidFill>
                  <a:srgbClr val="000000"/>
                </a:solidFill>
              </a:rPr>
              <a:t>The standard window shows 96 pixels across the window and 64 pixels up and down the window. This gives a ratio of 3 to 2 and can give a slightly distorted view of the actual graph because the vertical pixels are squeezed into a smaller space. For Example 7d, the graphs of all three functions are in the standard window.</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Relations and Functions</a:t>
            </a:r>
          </a:p>
        </p:txBody>
      </p:sp>
      <p:sp>
        <p:nvSpPr>
          <p:cNvPr id="6147" name="Content Placeholder 2"/>
          <p:cNvSpPr>
            <a:spLocks noGrp="1"/>
          </p:cNvSpPr>
          <p:nvPr>
            <p:ph idx="1"/>
          </p:nvPr>
        </p:nvSpPr>
        <p:spPr>
          <a:xfrm>
            <a:off x="457200" y="1280160"/>
            <a:ext cx="8229600" cy="2332946"/>
          </a:xfrm>
          <a:noFill/>
          <a:ln w="28575">
            <a:solidFill>
              <a:srgbClr val="FF0000"/>
            </a:solidFill>
          </a:ln>
        </p:spPr>
        <p:txBody>
          <a:bodyPr>
            <a:spAutoFit/>
          </a:bodyPr>
          <a:lstStyle/>
          <a:p>
            <a:pPr algn="ctr">
              <a:defRPr/>
            </a:pPr>
            <a:r>
              <a:rPr lang="en-US" b="1" dirty="0" smtClean="0">
                <a:solidFill>
                  <a:srgbClr val="000000"/>
                </a:solidFill>
              </a:rPr>
              <a:t>Notes</a:t>
            </a:r>
          </a:p>
          <a:p>
            <a:pPr>
              <a:defRPr/>
            </a:pPr>
            <a:r>
              <a:rPr lang="en-US" dirty="0" smtClean="0">
                <a:solidFill>
                  <a:srgbClr val="000000"/>
                </a:solidFill>
              </a:rPr>
              <a:t>The ordered pairs discussed in this text are ordered pairs of real numbers. However, more generally, ordered pairs might be other types of pairs such as (parent, child), (city, state), or (name, batting average).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Basics about the TI-84 Plus</a:t>
            </a:r>
            <a:endParaRPr lang="en-US" dirty="0"/>
          </a:p>
        </p:txBody>
      </p:sp>
      <p:sp>
        <p:nvSpPr>
          <p:cNvPr id="3" name="Content Placeholder 2"/>
          <p:cNvSpPr>
            <a:spLocks noGrp="1"/>
          </p:cNvSpPr>
          <p:nvPr>
            <p:ph idx="1"/>
          </p:nvPr>
        </p:nvSpPr>
        <p:spPr>
          <a:xfrm>
            <a:off x="457200" y="1280160"/>
            <a:ext cx="8229600" cy="2677656"/>
          </a:xfrm>
          <a:noFill/>
          <a:ln w="28575">
            <a:solidFill>
              <a:srgbClr val="FF0000"/>
            </a:solidFill>
          </a:ln>
        </p:spPr>
        <p:txBody>
          <a:bodyPr wrap="square">
            <a:spAutoFit/>
          </a:bodyPr>
          <a:lstStyle/>
          <a:p>
            <a:pPr algn="ctr">
              <a:spcBef>
                <a:spcPts val="0"/>
              </a:spcBef>
            </a:pPr>
            <a:r>
              <a:rPr lang="en-US" b="1" dirty="0" smtClean="0">
                <a:solidFill>
                  <a:srgbClr val="000000"/>
                </a:solidFill>
              </a:rPr>
              <a:t>NOTES (cont.)</a:t>
            </a:r>
          </a:p>
          <a:p>
            <a:pPr>
              <a:spcBef>
                <a:spcPts val="0"/>
              </a:spcBef>
            </a:pPr>
            <a:r>
              <a:rPr lang="en-US" dirty="0" smtClean="0">
                <a:solidFill>
                  <a:srgbClr val="000000"/>
                </a:solidFill>
              </a:rPr>
              <a:t>Experiment by changing the window to a square window, say </a:t>
            </a:r>
            <a:r>
              <a:rPr lang="en-US" dirty="0" smtClean="0">
                <a:solidFill>
                  <a:srgbClr val="000000"/>
                </a:solidFill>
                <a:latin typeface="Symbol" pitchFamily="18" charset="2"/>
              </a:rPr>
              <a:t>-</a:t>
            </a:r>
            <a:r>
              <a:rPr lang="en-US" dirty="0" smtClean="0">
                <a:solidFill>
                  <a:srgbClr val="000000"/>
                </a:solidFill>
              </a:rPr>
              <a:t>9 to 9 for </a:t>
            </a:r>
            <a:r>
              <a:rPr lang="en-US" i="1" dirty="0" smtClean="0">
                <a:solidFill>
                  <a:srgbClr val="000000"/>
                </a:solidFill>
              </a:rPr>
              <a:t>x</a:t>
            </a:r>
            <a:r>
              <a:rPr lang="en-US" dirty="0" smtClean="0">
                <a:solidFill>
                  <a:srgbClr val="000000"/>
                </a:solidFill>
              </a:rPr>
              <a:t> and </a:t>
            </a:r>
            <a:r>
              <a:rPr lang="en-US" dirty="0" smtClean="0">
                <a:solidFill>
                  <a:srgbClr val="000000"/>
                </a:solidFill>
                <a:latin typeface="Symbol" pitchFamily="18" charset="2"/>
              </a:rPr>
              <a:t>-</a:t>
            </a:r>
            <a:r>
              <a:rPr lang="en-US" dirty="0" smtClean="0">
                <a:solidFill>
                  <a:srgbClr val="000000"/>
                </a:solidFill>
              </a:rPr>
              <a:t>6 to 6 for </a:t>
            </a:r>
            <a:r>
              <a:rPr lang="en-US" i="1" dirty="0" smtClean="0">
                <a:solidFill>
                  <a:srgbClr val="000000"/>
                </a:solidFill>
              </a:rPr>
              <a:t>y</a:t>
            </a:r>
            <a:r>
              <a:rPr lang="en-US" dirty="0" smtClean="0">
                <a:solidFill>
                  <a:srgbClr val="000000"/>
                </a:solidFill>
              </a:rPr>
              <a:t>. Then graph the functions and notice the slight differences (and better representation) in the appearances on the display. DO THIS!</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dirty="0" smtClean="0"/>
              <a:t>Relations and Functions</a:t>
            </a:r>
          </a:p>
        </p:txBody>
      </p:sp>
      <p:sp>
        <p:nvSpPr>
          <p:cNvPr id="6147"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marL="463550" indent="-463550" algn="ctr">
              <a:tabLst>
                <a:tab pos="463550" algn="l"/>
                <a:tab pos="914400" algn="l"/>
              </a:tabLst>
              <a:defRPr/>
            </a:pPr>
            <a:r>
              <a:rPr lang="en-US" b="1" dirty="0" smtClean="0">
                <a:solidFill>
                  <a:srgbClr val="000000"/>
                </a:solidFill>
              </a:rPr>
              <a:t>Relation, Domain, and Range</a:t>
            </a:r>
          </a:p>
          <a:p>
            <a:r>
              <a:rPr lang="en-US" dirty="0" smtClean="0">
                <a:solidFill>
                  <a:srgbClr val="000000"/>
                </a:solidFill>
              </a:rPr>
              <a:t>A </a:t>
            </a:r>
            <a:r>
              <a:rPr lang="en-US" b="1" dirty="0" smtClean="0">
                <a:solidFill>
                  <a:srgbClr val="C00000"/>
                </a:solidFill>
              </a:rPr>
              <a:t>relation</a:t>
            </a:r>
            <a:r>
              <a:rPr lang="en-US" b="1" dirty="0" smtClean="0">
                <a:solidFill>
                  <a:srgbClr val="000000"/>
                </a:solidFill>
              </a:rPr>
              <a:t> </a:t>
            </a:r>
            <a:r>
              <a:rPr lang="en-US" dirty="0" smtClean="0">
                <a:solidFill>
                  <a:srgbClr val="000000"/>
                </a:solidFill>
              </a:rPr>
              <a:t>is a set of ordered pairs of real numbers.</a:t>
            </a:r>
          </a:p>
          <a:p>
            <a:r>
              <a:rPr lang="en-US" dirty="0" smtClean="0">
                <a:solidFill>
                  <a:srgbClr val="000000"/>
                </a:solidFill>
              </a:rPr>
              <a:t>The </a:t>
            </a:r>
            <a:r>
              <a:rPr lang="en-US" b="1" dirty="0" smtClean="0">
                <a:solidFill>
                  <a:srgbClr val="C00000"/>
                </a:solidFill>
              </a:rPr>
              <a:t>domain</a:t>
            </a:r>
            <a:r>
              <a:rPr lang="en-US" dirty="0" smtClean="0">
                <a:solidFill>
                  <a:srgbClr val="000000"/>
                </a:solidFill>
              </a:rPr>
              <a:t>,</a:t>
            </a:r>
            <a:r>
              <a:rPr lang="en-US" b="1" dirty="0" smtClean="0">
                <a:solidFill>
                  <a:srgbClr val="000000"/>
                </a:solidFill>
              </a:rPr>
              <a:t> </a:t>
            </a:r>
            <a:r>
              <a:rPr lang="en-US" b="1" i="1" dirty="0" smtClean="0">
                <a:solidFill>
                  <a:srgbClr val="C00000"/>
                </a:solidFill>
              </a:rPr>
              <a:t>D</a:t>
            </a:r>
            <a:r>
              <a:rPr lang="en-US" dirty="0" smtClean="0">
                <a:solidFill>
                  <a:srgbClr val="000000"/>
                </a:solidFill>
              </a:rPr>
              <a:t>,</a:t>
            </a:r>
            <a:r>
              <a:rPr lang="en-US" b="1" dirty="0" smtClean="0">
                <a:solidFill>
                  <a:srgbClr val="000000"/>
                </a:solidFill>
              </a:rPr>
              <a:t> </a:t>
            </a:r>
            <a:r>
              <a:rPr lang="en-US" dirty="0" smtClean="0">
                <a:solidFill>
                  <a:srgbClr val="000000"/>
                </a:solidFill>
              </a:rPr>
              <a:t>of a relation is the set of all first coordinates in the relation.</a:t>
            </a:r>
          </a:p>
          <a:p>
            <a:r>
              <a:rPr lang="en-US" dirty="0" smtClean="0">
                <a:solidFill>
                  <a:srgbClr val="000000"/>
                </a:solidFill>
              </a:rPr>
              <a:t>The </a:t>
            </a:r>
            <a:r>
              <a:rPr lang="en-US" b="1" dirty="0" smtClean="0">
                <a:solidFill>
                  <a:srgbClr val="C00000"/>
                </a:solidFill>
              </a:rPr>
              <a:t>range</a:t>
            </a:r>
            <a:r>
              <a:rPr lang="en-US" dirty="0" smtClean="0">
                <a:solidFill>
                  <a:srgbClr val="000000"/>
                </a:solidFill>
              </a:rPr>
              <a:t>,</a:t>
            </a:r>
            <a:r>
              <a:rPr lang="en-US" b="1" dirty="0" smtClean="0">
                <a:solidFill>
                  <a:srgbClr val="000000"/>
                </a:solidFill>
              </a:rPr>
              <a:t> </a:t>
            </a:r>
            <a:r>
              <a:rPr lang="en-US" b="1" i="1" dirty="0" smtClean="0">
                <a:solidFill>
                  <a:srgbClr val="C00000"/>
                </a:solidFill>
              </a:rPr>
              <a:t>R</a:t>
            </a:r>
            <a:r>
              <a:rPr lang="en-US" dirty="0" smtClean="0">
                <a:solidFill>
                  <a:srgbClr val="000000"/>
                </a:solidFill>
              </a:rPr>
              <a:t>,</a:t>
            </a:r>
            <a:r>
              <a:rPr lang="en-US" b="1" dirty="0" smtClean="0">
                <a:solidFill>
                  <a:srgbClr val="000000"/>
                </a:solidFill>
              </a:rPr>
              <a:t> </a:t>
            </a:r>
            <a:r>
              <a:rPr lang="en-US" dirty="0" smtClean="0">
                <a:solidFill>
                  <a:srgbClr val="000000"/>
                </a:solidFill>
              </a:rPr>
              <a:t>of a relation is the set of all second coordinates in the relation.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the Domain and Range</a:t>
            </a:r>
            <a:endParaRPr lang="en-US" dirty="0"/>
          </a:p>
        </p:txBody>
      </p:sp>
      <p:sp>
        <p:nvSpPr>
          <p:cNvPr id="3" name="Content Placeholder 2"/>
          <p:cNvSpPr>
            <a:spLocks noGrp="1"/>
          </p:cNvSpPr>
          <p:nvPr>
            <p:ph idx="1"/>
          </p:nvPr>
        </p:nvSpPr>
        <p:spPr/>
        <p:txBody>
          <a:bodyPr/>
          <a:lstStyle/>
          <a:p>
            <a:r>
              <a:rPr lang="en-US" dirty="0" smtClean="0"/>
              <a:t>Find the domain and range for each of the following relations.</a:t>
            </a:r>
          </a:p>
          <a:p>
            <a:endParaRPr lang="en-US" dirty="0" smtClean="0"/>
          </a:p>
          <a:p>
            <a:r>
              <a:rPr lang="en-US" b="1" dirty="0" smtClean="0"/>
              <a:t>Solution: </a:t>
            </a:r>
            <a:endParaRPr lang="en-US" dirty="0"/>
          </a:p>
        </p:txBody>
      </p:sp>
      <p:graphicFrame>
        <p:nvGraphicFramePr>
          <p:cNvPr id="37890" name="Object 2"/>
          <p:cNvGraphicFramePr>
            <a:graphicFrameLocks noChangeAspect="1"/>
          </p:cNvGraphicFramePr>
          <p:nvPr/>
        </p:nvGraphicFramePr>
        <p:xfrm>
          <a:off x="558974" y="2256504"/>
          <a:ext cx="4762500" cy="520700"/>
        </p:xfrm>
        <a:graphic>
          <a:graphicData uri="http://schemas.openxmlformats.org/presentationml/2006/ole">
            <mc:AlternateContent xmlns:mc="http://schemas.openxmlformats.org/markup-compatibility/2006">
              <mc:Choice xmlns:v="urn:schemas-microsoft-com:vml" Requires="v">
                <p:oleObj spid="_x0000_s1035" name="Equation" r:id="rId3" imgW="4762440" imgH="520560" progId="Equation.DSMT4">
                  <p:embed/>
                </p:oleObj>
              </mc:Choice>
              <mc:Fallback>
                <p:oleObj name="Equation" r:id="rId3" imgW="4762440" imgH="5205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974" y="2256504"/>
                        <a:ext cx="4762500" cy="5207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37891" name="Object 3"/>
          <p:cNvGraphicFramePr>
            <a:graphicFrameLocks noChangeAspect="1"/>
          </p:cNvGraphicFramePr>
          <p:nvPr/>
        </p:nvGraphicFramePr>
        <p:xfrm>
          <a:off x="1492250" y="3367548"/>
          <a:ext cx="5664200" cy="469900"/>
        </p:xfrm>
        <a:graphic>
          <a:graphicData uri="http://schemas.openxmlformats.org/presentationml/2006/ole">
            <mc:AlternateContent xmlns:mc="http://schemas.openxmlformats.org/markup-compatibility/2006">
              <mc:Choice xmlns:v="urn:schemas-microsoft-com:vml" Requires="v">
                <p:oleObj spid="_x0000_s1036" name="Equation" r:id="rId5" imgW="5663880" imgH="469800" progId="Equation.DSMT4">
                  <p:embed/>
                </p:oleObj>
              </mc:Choice>
              <mc:Fallback>
                <p:oleObj name="Equation" r:id="rId5" imgW="5663880" imgH="4698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92250" y="3367548"/>
                        <a:ext cx="5664200" cy="4699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
        <p:nvSpPr>
          <p:cNvPr id="6" name="TextBox 5"/>
          <p:cNvSpPr txBox="1"/>
          <p:nvPr/>
        </p:nvSpPr>
        <p:spPr>
          <a:xfrm>
            <a:off x="457200" y="4566512"/>
            <a:ext cx="8001000" cy="1384995"/>
          </a:xfrm>
          <a:prstGeom prst="rect">
            <a:avLst/>
          </a:prstGeom>
          <a:noFill/>
        </p:spPr>
        <p:txBody>
          <a:bodyPr wrap="square" rtlCol="0">
            <a:spAutoFit/>
          </a:bodyPr>
          <a:lstStyle/>
          <a:p>
            <a:r>
              <a:rPr lang="en-US" sz="2800" dirty="0"/>
              <a:t>Note that 6 is written only once in the domain and 2 is written only once in the range, even though each appears more than once in the relation.</a:t>
            </a:r>
          </a:p>
        </p:txBody>
      </p:sp>
      <p:graphicFrame>
        <p:nvGraphicFramePr>
          <p:cNvPr id="1028" name="Object 4"/>
          <p:cNvGraphicFramePr>
            <a:graphicFrameLocks noChangeAspect="1"/>
          </p:cNvGraphicFramePr>
          <p:nvPr/>
        </p:nvGraphicFramePr>
        <p:xfrm>
          <a:off x="1492250" y="4011152"/>
          <a:ext cx="5994400" cy="469900"/>
        </p:xfrm>
        <a:graphic>
          <a:graphicData uri="http://schemas.openxmlformats.org/presentationml/2006/ole">
            <mc:AlternateContent xmlns:mc="http://schemas.openxmlformats.org/markup-compatibility/2006">
              <mc:Choice xmlns:v="urn:schemas-microsoft-com:vml" Requires="v">
                <p:oleObj spid="_x0000_s1037" name="Equation" r:id="rId7" imgW="5994360" imgH="469800" progId="Equation.DSMT4">
                  <p:embed/>
                </p:oleObj>
              </mc:Choice>
              <mc:Fallback>
                <p:oleObj name="Equation" r:id="rId7" imgW="599436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92250" y="4011152"/>
                        <a:ext cx="599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the Domain and Range</a:t>
            </a:r>
            <a:endParaRPr lang="en-US" dirty="0"/>
          </a:p>
        </p:txBody>
      </p:sp>
      <p:sp>
        <p:nvSpPr>
          <p:cNvPr id="3" name="Content Placeholder 2"/>
          <p:cNvSpPr>
            <a:spLocks noGrp="1"/>
          </p:cNvSpPr>
          <p:nvPr>
            <p:ph idx="1"/>
          </p:nvPr>
        </p:nvSpPr>
        <p:spPr/>
        <p:txBody>
          <a:bodyPr/>
          <a:lstStyle/>
          <a:p>
            <a:endParaRPr lang="en-US" dirty="0" smtClean="0"/>
          </a:p>
          <a:p>
            <a:pPr>
              <a:spcBef>
                <a:spcPts val="1800"/>
              </a:spcBef>
            </a:pPr>
            <a:r>
              <a:rPr lang="en-US" b="1" dirty="0" smtClean="0"/>
              <a:t>Solution: </a:t>
            </a:r>
            <a:endParaRPr lang="en-US" dirty="0"/>
          </a:p>
        </p:txBody>
      </p:sp>
      <p:graphicFrame>
        <p:nvGraphicFramePr>
          <p:cNvPr id="38916" name="Object 4"/>
          <p:cNvGraphicFramePr>
            <a:graphicFrameLocks noChangeAspect="1"/>
          </p:cNvGraphicFramePr>
          <p:nvPr/>
        </p:nvGraphicFramePr>
        <p:xfrm>
          <a:off x="533400" y="1322848"/>
          <a:ext cx="3898900" cy="520700"/>
        </p:xfrm>
        <a:graphic>
          <a:graphicData uri="http://schemas.openxmlformats.org/presentationml/2006/ole">
            <mc:AlternateContent xmlns:mc="http://schemas.openxmlformats.org/markup-compatibility/2006">
              <mc:Choice xmlns:v="urn:schemas-microsoft-com:vml" Requires="v">
                <p:oleObj spid="_x0000_s2059" name="Equation" r:id="rId3" imgW="3898800" imgH="520560" progId="Equation.DSMT4">
                  <p:embed/>
                </p:oleObj>
              </mc:Choice>
              <mc:Fallback>
                <p:oleObj name="Equation" r:id="rId3" imgW="3898800" imgH="5205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22848"/>
                        <a:ext cx="3898900" cy="5207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38917" name="Object 5"/>
          <p:cNvGraphicFramePr>
            <a:graphicFrameLocks noChangeAspect="1"/>
          </p:cNvGraphicFramePr>
          <p:nvPr/>
        </p:nvGraphicFramePr>
        <p:xfrm>
          <a:off x="1358900" y="2667000"/>
          <a:ext cx="6070600" cy="469900"/>
        </p:xfrm>
        <a:graphic>
          <a:graphicData uri="http://schemas.openxmlformats.org/presentationml/2006/ole">
            <mc:AlternateContent xmlns:mc="http://schemas.openxmlformats.org/markup-compatibility/2006">
              <mc:Choice xmlns:v="urn:schemas-microsoft-com:vml" Requires="v">
                <p:oleObj spid="_x0000_s2060" name="Equation" r:id="rId5" imgW="6070320" imgH="469800" progId="Equation.DSMT4">
                  <p:embed/>
                </p:oleObj>
              </mc:Choice>
              <mc:Fallback>
                <p:oleObj name="Equation" r:id="rId5" imgW="6070320" imgH="4698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58900" y="2667000"/>
                        <a:ext cx="6070600" cy="4699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052" name="Object 4"/>
          <p:cNvGraphicFramePr>
            <a:graphicFrameLocks noChangeAspect="1"/>
          </p:cNvGraphicFramePr>
          <p:nvPr/>
        </p:nvGraphicFramePr>
        <p:xfrm>
          <a:off x="1358900" y="3416300"/>
          <a:ext cx="6400800" cy="469900"/>
        </p:xfrm>
        <a:graphic>
          <a:graphicData uri="http://schemas.openxmlformats.org/presentationml/2006/ole">
            <mc:AlternateContent xmlns:mc="http://schemas.openxmlformats.org/markup-compatibility/2006">
              <mc:Choice xmlns:v="urn:schemas-microsoft-com:vml" Requires="v">
                <p:oleObj spid="_x0000_s2061" name="Equation" r:id="rId7" imgW="6400800" imgH="469800" progId="Equation.DSMT4">
                  <p:embed/>
                </p:oleObj>
              </mc:Choice>
              <mc:Fallback>
                <p:oleObj name="Equation" r:id="rId7" imgW="640080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58900" y="3416300"/>
                        <a:ext cx="640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 and Functions</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Function</a:t>
            </a:r>
          </a:p>
          <a:p>
            <a:r>
              <a:rPr lang="en-US" dirty="0" smtClean="0">
                <a:solidFill>
                  <a:srgbClr val="000000"/>
                </a:solidFill>
              </a:rPr>
              <a:t>A </a:t>
            </a:r>
            <a:r>
              <a:rPr lang="en-US" b="1" dirty="0" smtClean="0">
                <a:solidFill>
                  <a:srgbClr val="C00000"/>
                </a:solidFill>
              </a:rPr>
              <a:t>function</a:t>
            </a:r>
            <a:r>
              <a:rPr lang="en-US" b="1" dirty="0" smtClean="0">
                <a:solidFill>
                  <a:srgbClr val="000000"/>
                </a:solidFill>
              </a:rPr>
              <a:t> </a:t>
            </a:r>
            <a:r>
              <a:rPr lang="en-US" dirty="0" smtClean="0">
                <a:solidFill>
                  <a:srgbClr val="000000"/>
                </a:solidFill>
              </a:rPr>
              <a:t>is a relation in which each domain element has exactly one corresponding range element.</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Functions</a:t>
            </a:r>
            <a:endParaRPr lang="en-US" dirty="0"/>
          </a:p>
        </p:txBody>
      </p:sp>
      <p:sp>
        <p:nvSpPr>
          <p:cNvPr id="3" name="Content Placeholder 2"/>
          <p:cNvSpPr>
            <a:spLocks noGrp="1"/>
          </p:cNvSpPr>
          <p:nvPr>
            <p:ph idx="1"/>
          </p:nvPr>
        </p:nvSpPr>
        <p:spPr/>
        <p:txBody>
          <a:bodyPr/>
          <a:lstStyle/>
          <a:p>
            <a:r>
              <a:rPr lang="en-US" dirty="0" smtClean="0"/>
              <a:t>Determine whether or not each of the following relations is a function.</a:t>
            </a:r>
          </a:p>
          <a:p>
            <a:endParaRPr lang="en-US" dirty="0" smtClean="0"/>
          </a:p>
        </p:txBody>
      </p:sp>
      <p:sp>
        <p:nvSpPr>
          <p:cNvPr id="4" name="TextBox 3"/>
          <p:cNvSpPr txBox="1"/>
          <p:nvPr/>
        </p:nvSpPr>
        <p:spPr>
          <a:xfrm>
            <a:off x="457200" y="3136726"/>
            <a:ext cx="4419600" cy="1815882"/>
          </a:xfrm>
          <a:prstGeom prst="rect">
            <a:avLst/>
          </a:prstGeom>
          <a:noFill/>
        </p:spPr>
        <p:txBody>
          <a:bodyPr wrap="square" rtlCol="0">
            <a:spAutoFit/>
          </a:bodyPr>
          <a:lstStyle/>
          <a:p>
            <a:r>
              <a:rPr lang="en-US" sz="2800" b="1" dirty="0" smtClean="0"/>
              <a:t>Solution: </a:t>
            </a:r>
          </a:p>
          <a:p>
            <a:r>
              <a:rPr lang="en-US" sz="2800" i="1" dirty="0" smtClean="0"/>
              <a:t>s</a:t>
            </a:r>
            <a:r>
              <a:rPr lang="en-US" sz="2800" dirty="0" smtClean="0"/>
              <a:t> is not a function. The number 2 appears as a first coordinate more than once.</a:t>
            </a:r>
          </a:p>
        </p:txBody>
      </p:sp>
      <p:graphicFrame>
        <p:nvGraphicFramePr>
          <p:cNvPr id="58370" name="Object 2"/>
          <p:cNvGraphicFramePr>
            <a:graphicFrameLocks noChangeAspect="1"/>
          </p:cNvGraphicFramePr>
          <p:nvPr/>
        </p:nvGraphicFramePr>
        <p:xfrm>
          <a:off x="546100" y="2362200"/>
          <a:ext cx="5016500" cy="685800"/>
        </p:xfrm>
        <a:graphic>
          <a:graphicData uri="http://schemas.openxmlformats.org/presentationml/2006/ole">
            <mc:AlternateContent xmlns:mc="http://schemas.openxmlformats.org/markup-compatibility/2006">
              <mc:Choice xmlns:v="urn:schemas-microsoft-com:vml" Requires="v">
                <p:oleObj spid="_x0000_s3077" name="Equation" r:id="rId3" imgW="5016240" imgH="685800" progId="Equation.DSMT4">
                  <p:embed/>
                </p:oleObj>
              </mc:Choice>
              <mc:Fallback>
                <p:oleObj name="Equation" r:id="rId3" imgW="5016240" imgH="685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2362200"/>
                        <a:ext cx="5016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6" name="Picture 5" descr="Sec-2.png"/>
          <p:cNvPicPr>
            <a:picLocks noChangeAspect="1"/>
          </p:cNvPicPr>
          <p:nvPr/>
        </p:nvPicPr>
        <p:blipFill>
          <a:blip r:embed="rId5"/>
          <a:stretch>
            <a:fillRect/>
          </a:stretch>
        </p:blipFill>
        <p:spPr>
          <a:xfrm>
            <a:off x="5181600" y="2831926"/>
            <a:ext cx="3188970" cy="284607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Functions (cont.)</a:t>
            </a:r>
            <a:endParaRPr lang="en-US" dirty="0"/>
          </a:p>
        </p:txBody>
      </p:sp>
      <p:sp>
        <p:nvSpPr>
          <p:cNvPr id="4" name="TextBox 3"/>
          <p:cNvSpPr txBox="1"/>
          <p:nvPr/>
        </p:nvSpPr>
        <p:spPr>
          <a:xfrm>
            <a:off x="457200" y="2199144"/>
            <a:ext cx="4419600" cy="3108543"/>
          </a:xfrm>
          <a:prstGeom prst="rect">
            <a:avLst/>
          </a:prstGeom>
          <a:noFill/>
        </p:spPr>
        <p:txBody>
          <a:bodyPr wrap="square" rtlCol="0">
            <a:spAutoFit/>
          </a:bodyPr>
          <a:lstStyle/>
          <a:p>
            <a:r>
              <a:rPr lang="en-US" sz="2800" b="1" dirty="0" smtClean="0"/>
              <a:t>Solution:</a:t>
            </a:r>
            <a:r>
              <a:rPr lang="en-US" sz="2800" dirty="0" smtClean="0"/>
              <a:t> </a:t>
            </a:r>
          </a:p>
          <a:p>
            <a:r>
              <a:rPr lang="en-US" sz="2800" i="1" dirty="0" smtClean="0"/>
              <a:t>t </a:t>
            </a:r>
            <a:r>
              <a:rPr lang="en-US" sz="2800" dirty="0" smtClean="0"/>
              <a:t>is a function. Each first coordinate</a:t>
            </a:r>
            <a:r>
              <a:rPr lang="en-US" sz="2800" b="1" dirty="0" smtClean="0"/>
              <a:t> </a:t>
            </a:r>
            <a:r>
              <a:rPr lang="en-US" sz="2800" dirty="0" smtClean="0"/>
              <a:t>appears only once. The fact that the second coordinates are all the same has no effect on the concept of a function.</a:t>
            </a:r>
          </a:p>
        </p:txBody>
      </p:sp>
      <p:graphicFrame>
        <p:nvGraphicFramePr>
          <p:cNvPr id="58370" name="Object 2"/>
          <p:cNvGraphicFramePr>
            <a:graphicFrameLocks noChangeAspect="1"/>
          </p:cNvGraphicFramePr>
          <p:nvPr/>
        </p:nvGraphicFramePr>
        <p:xfrm>
          <a:off x="533400" y="1371600"/>
          <a:ext cx="6057900" cy="685800"/>
        </p:xfrm>
        <a:graphic>
          <a:graphicData uri="http://schemas.openxmlformats.org/presentationml/2006/ole">
            <mc:AlternateContent xmlns:mc="http://schemas.openxmlformats.org/markup-compatibility/2006">
              <mc:Choice xmlns:v="urn:schemas-microsoft-com:vml" Requires="v">
                <p:oleObj spid="_x0000_s4101" name="Equation" r:id="rId3" imgW="6057720" imgH="685800" progId="Equation.DSMT4">
                  <p:embed/>
                </p:oleObj>
              </mc:Choice>
              <mc:Fallback>
                <p:oleObj name="Equation" r:id="rId3" imgW="6057720" imgH="685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6057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8" name="Picture 7" descr="Sec-2-1.png"/>
          <p:cNvPicPr>
            <a:picLocks noChangeAspect="1"/>
          </p:cNvPicPr>
          <p:nvPr/>
        </p:nvPicPr>
        <p:blipFill>
          <a:blip r:embed="rId5"/>
          <a:stretch>
            <a:fillRect/>
          </a:stretch>
        </p:blipFill>
        <p:spPr>
          <a:xfrm>
            <a:off x="5334000" y="2209800"/>
            <a:ext cx="3188970" cy="284607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1314</Words>
  <Application>Microsoft Office PowerPoint</Application>
  <PresentationFormat>On-screen Show (4:3)</PresentationFormat>
  <Paragraphs>159</Paragraphs>
  <Slides>30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6" baseType="lpstr">
      <vt:lpstr>Symbol</vt:lpstr>
      <vt:lpstr>Calibri</vt:lpstr>
      <vt:lpstr>Courier New</vt:lpstr>
      <vt:lpstr>Arial</vt:lpstr>
      <vt:lpstr>Office Theme</vt:lpstr>
      <vt:lpstr>Equation</vt:lpstr>
      <vt:lpstr>Section 2.4</vt:lpstr>
      <vt:lpstr>Objectives</vt:lpstr>
      <vt:lpstr>Relations and Functions</vt:lpstr>
      <vt:lpstr>Relations and Functions</vt:lpstr>
      <vt:lpstr>Example 1: Finding the Domain and Range</vt:lpstr>
      <vt:lpstr>Example 1: Finding the Domain and Range</vt:lpstr>
      <vt:lpstr>Relations and Functions</vt:lpstr>
      <vt:lpstr>Example 2: Functions</vt:lpstr>
      <vt:lpstr>Example 2: Functions (cont.)</vt:lpstr>
      <vt:lpstr>Vertical Line Test</vt:lpstr>
      <vt:lpstr>Example 3: Vertical Line Test</vt:lpstr>
      <vt:lpstr>Example 3: Vertical Line Test (cont.)</vt:lpstr>
      <vt:lpstr>Example 3: Vertical Line Test (cont.)</vt:lpstr>
      <vt:lpstr>Example 3: Vertical Line Test (cont.)</vt:lpstr>
      <vt:lpstr>Example 3: Vertical Line Test (cont.)</vt:lpstr>
      <vt:lpstr>Linear Functions</vt:lpstr>
      <vt:lpstr>Linear Functions</vt:lpstr>
      <vt:lpstr>Example 4: Domain</vt:lpstr>
      <vt:lpstr>Example 4: Domain (cont.)</vt:lpstr>
      <vt:lpstr>Example 5: Function Evaluation</vt:lpstr>
      <vt:lpstr>Example 6: Nonlinear Function Evaluation</vt:lpstr>
      <vt:lpstr>Practice Problems</vt:lpstr>
      <vt:lpstr>Practice Problem Answers</vt:lpstr>
      <vt:lpstr>Example 7: Graphing Functions with a  TI-84 Plus</vt:lpstr>
      <vt:lpstr>Example 7: Graphing Functions with a  TI-84 Plus (cont.)</vt:lpstr>
      <vt:lpstr>Example 7: Graphing Functions with a  TI-84 Plus (cont.)</vt:lpstr>
      <vt:lpstr>Example 7: Graphing Functions with a  TI-84 Plus (cont.)</vt:lpstr>
      <vt:lpstr>Example 7: Graphing Functions with a  TI-84 Plus (cont.)</vt:lpstr>
      <vt:lpstr>Some Basics about the TI-84 Plus</vt:lpstr>
      <vt:lpstr>Some Basics about the TI-84 Plus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ashish.samudre</cp:lastModifiedBy>
  <cp:revision>31</cp:revision>
  <dcterms:created xsi:type="dcterms:W3CDTF">2013-04-26T14:43:13Z</dcterms:created>
  <dcterms:modified xsi:type="dcterms:W3CDTF">2017-07-31T12:34:17Z</dcterms:modified>
</cp:coreProperties>
</file>