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48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3AB03-537D-48CA-902D-B1DA83B2B62A}" type="datetimeFigureOut">
              <a:rPr lang="en-US" smtClean="0"/>
              <a:pPr/>
              <a:t>7/31/2017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30AB4-00AD-45A6-B024-DA7EAA6D81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58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</a:t>
            </a:r>
            <a:r>
              <a:rPr lang="en-US" baseline="-25000" dirty="0" smtClean="0">
                <a:solidFill>
                  <a:srgbClr val="2D7D9F"/>
                </a:solidFill>
              </a:rPr>
              <a:t>© 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7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Graphing Linear Inequalities: </a:t>
            </a:r>
          </a:p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y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&lt;</a:t>
            </a:r>
            <a:r>
              <a:rPr lang="en-US" b="1" i="1" dirty="0" smtClean="0">
                <a:solidFill>
                  <a:srgbClr val="1F497D"/>
                </a:solidFill>
              </a:rPr>
              <a:t> </a:t>
            </a:r>
            <a:r>
              <a:rPr lang="en-US" b="1" i="1" dirty="0" err="1" smtClean="0">
                <a:solidFill>
                  <a:srgbClr val="1F497D"/>
                </a:solidFill>
              </a:rPr>
              <a:t>mx</a:t>
            </a:r>
            <a:r>
              <a:rPr lang="en-US" b="1" i="1" dirty="0" smtClean="0">
                <a:solidFill>
                  <a:srgbClr val="1F497D"/>
                </a:solidFill>
              </a:rPr>
              <a:t> </a:t>
            </a:r>
            <a:r>
              <a:rPr lang="en-US" dirty="0" smtClean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 smtClean="0">
                <a:solidFill>
                  <a:srgbClr val="1F497D"/>
                </a:solidFill>
              </a:rPr>
              <a:t> b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1: Graphing Linear Inequalities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2: </a:t>
            </a:r>
            <a:r>
              <a:rPr lang="en-US" dirty="0" smtClean="0"/>
              <a:t>By Method 2, the graph consists of those points above the line. Shade the half-plane above the line.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[Note: As a check, we see that the point (3, 0) gives 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0 &gt; 2 </a:t>
            </a:r>
            <a:r>
              <a:rPr lang="en-US" dirty="0" smtClean="0">
                <a:sym typeface="Symbol" pitchFamily="18" charset="2"/>
              </a:rPr>
              <a:t> </a:t>
            </a:r>
            <a:r>
              <a:rPr lang="en-US" dirty="0" smtClean="0"/>
              <a:t>3, a false statement.]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1: Graphing Linear Inequalities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c. </a:t>
            </a:r>
            <a:r>
              <a:rPr lang="en-US" dirty="0" smtClean="0"/>
              <a:t>Graph the half-plane that satisfies the inequality 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&gt; 1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 </a:t>
            </a:r>
            <a:r>
              <a:rPr lang="en-US" dirty="0" smtClean="0"/>
              <a:t>Again, the inequality is already solved for </a:t>
            </a:r>
            <a:r>
              <a:rPr lang="en-US" i="1" dirty="0" smtClean="0"/>
              <a:t>y </a:t>
            </a:r>
            <a:r>
              <a:rPr lang="en-US" dirty="0" smtClean="0"/>
              <a:t>and Method 2 is used.</a:t>
            </a:r>
            <a:r>
              <a:rPr lang="en-US" i="1" dirty="0" smtClean="0"/>
              <a:t> 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6388" name="Picture 3" descr="2_5Ex1c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80704" y="2667000"/>
            <a:ext cx="329184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457200" y="3261852"/>
            <a:ext cx="5029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/>
              <a:t>Step 1: </a:t>
            </a:r>
            <a:r>
              <a:rPr lang="en-US" sz="2800" dirty="0"/>
              <a:t>Graph the horizontal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= 1</a:t>
            </a:r>
            <a:r>
              <a:rPr lang="en-US" sz="2800" dirty="0"/>
              <a:t> as a dashed line.</a:t>
            </a:r>
            <a:r>
              <a:rPr lang="en-US" sz="2800" i="1" dirty="0"/>
              <a:t> </a:t>
            </a:r>
          </a:p>
          <a:p>
            <a:r>
              <a:rPr lang="en-US" sz="2800" b="1" dirty="0"/>
              <a:t>Step 2: </a:t>
            </a:r>
            <a:r>
              <a:rPr lang="en-US" sz="2800" dirty="0"/>
              <a:t>By Method 2, shade the half-plane above the line.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1: Graphing Linear Inequalities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d.	</a:t>
            </a:r>
            <a:r>
              <a:rPr lang="en-US" dirty="0" smtClean="0"/>
              <a:t>Graph the solution set to the inequality 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≤ 0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 </a:t>
            </a:r>
            <a:r>
              <a:rPr lang="en-US" dirty="0" smtClean="0"/>
              <a:t>The boundary line is a vertical line and Method 1 is used.</a:t>
            </a:r>
          </a:p>
          <a:p>
            <a:endParaRPr lang="en-US" dirty="0"/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457200" y="2743200"/>
            <a:ext cx="5029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/>
              <a:t>Step 1: </a:t>
            </a: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</a:rPr>
              <a:t>= 0</a:t>
            </a:r>
            <a:r>
              <a:rPr lang="en-US" sz="2800" dirty="0"/>
              <a:t> as a solid line. Note that this is the </a:t>
            </a:r>
            <a:endParaRPr lang="en-US" sz="2800" dirty="0" smtClean="0"/>
          </a:p>
          <a:p>
            <a:r>
              <a:rPr lang="en-US" sz="2800" i="1" dirty="0" smtClean="0"/>
              <a:t>y</a:t>
            </a:r>
            <a:r>
              <a:rPr lang="en-US" sz="2800" dirty="0" smtClean="0"/>
              <a:t>-axis</a:t>
            </a:r>
            <a:r>
              <a:rPr lang="en-US" sz="2800" i="1" dirty="0"/>
              <a:t>.</a:t>
            </a:r>
            <a:r>
              <a:rPr lang="en-US" sz="2800" b="1" i="1" dirty="0"/>
              <a:t> </a:t>
            </a:r>
            <a:r>
              <a:rPr lang="en-US" sz="2800" dirty="0"/>
              <a:t> </a:t>
            </a:r>
          </a:p>
          <a:p>
            <a:r>
              <a:rPr lang="en-US" sz="2800" b="1" dirty="0"/>
              <a:t>Step 2: </a:t>
            </a:r>
            <a:r>
              <a:rPr lang="en-US" sz="2800" dirty="0"/>
              <a:t>Test the point </a:t>
            </a:r>
            <a:r>
              <a:rPr lang="en-US" sz="2800" dirty="0">
                <a:solidFill>
                  <a:srgbClr val="FF00FF"/>
                </a:solidFill>
              </a:rPr>
              <a:t>(−2, 1)</a:t>
            </a:r>
            <a:r>
              <a:rPr lang="en-US" sz="2800" dirty="0"/>
              <a:t>.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−2 ≤ 0 </a:t>
            </a:r>
          </a:p>
          <a:p>
            <a:r>
              <a:rPr lang="en-US" sz="2800" dirty="0"/>
              <a:t>	This statement is </a:t>
            </a:r>
            <a:r>
              <a:rPr lang="en-US" sz="2800" dirty="0">
                <a:solidFill>
                  <a:srgbClr val="FF00FF"/>
                </a:solidFill>
              </a:rPr>
              <a:t>true</a:t>
            </a:r>
            <a:r>
              <a:rPr lang="en-US" sz="2800" dirty="0"/>
              <a:t>. </a:t>
            </a:r>
          </a:p>
        </p:txBody>
      </p:sp>
      <p:pic>
        <p:nvPicPr>
          <p:cNvPr id="17413" name="Picture 6" descr="2_5Ex1d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40680" y="2362200"/>
            <a:ext cx="3474720" cy="3464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 smtClean="0"/>
              <a:t>Example 1: Graphing Linear Inequalities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3: </a:t>
            </a:r>
            <a:r>
              <a:rPr lang="en-US" dirty="0" smtClean="0"/>
              <a:t>Shade the half-plane on the same side of the line as </a:t>
            </a:r>
            <a:r>
              <a:rPr lang="en-US" dirty="0" smtClean="0">
                <a:solidFill>
                  <a:srgbClr val="FF00FF"/>
                </a:solidFill>
              </a:rPr>
              <a:t>(−2, 1)</a:t>
            </a:r>
            <a:r>
              <a:rPr lang="en-US" dirty="0" smtClean="0"/>
              <a:t>. This half-plane consists of the points with </a:t>
            </a:r>
            <a:r>
              <a:rPr lang="en-US" i="1" dirty="0" smtClean="0"/>
              <a:t>x</a:t>
            </a:r>
            <a:r>
              <a:rPr lang="en-US" dirty="0" smtClean="0"/>
              <a:t>-coordinate 0 or negative.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 smtClean="0"/>
              <a:t>Example 2: Graphing Linear Inequalities Using a Calculator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Graph the linear inequality 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</a:t>
            </a:r>
            <a:r>
              <a:rPr lang="en-US" i="1" dirty="0" smtClean="0">
                <a:solidFill>
                  <a:srgbClr val="0000FF"/>
                </a:solidFill>
              </a:rPr>
              <a:t> y </a:t>
            </a:r>
            <a:r>
              <a:rPr lang="en-US" dirty="0" smtClean="0">
                <a:solidFill>
                  <a:srgbClr val="0000FF"/>
                </a:solidFill>
              </a:rPr>
              <a:t>≤ 7</a:t>
            </a:r>
            <a:r>
              <a:rPr lang="en-US" i="1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Step 1: </a:t>
            </a:r>
            <a:r>
              <a:rPr lang="en-US" dirty="0" smtClean="0"/>
              <a:t>Solving the inequality for </a:t>
            </a:r>
            <a:r>
              <a:rPr lang="en-US" i="1" dirty="0" smtClean="0"/>
              <a:t>y </a:t>
            </a:r>
            <a:r>
              <a:rPr lang="en-US" dirty="0" smtClean="0"/>
              <a:t>gives: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≤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dirty="0" smtClean="0">
                <a:solidFill>
                  <a:srgbClr val="0000FF"/>
                </a:solidFill>
              </a:rPr>
              <a:t>+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7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Step 2: </a:t>
            </a:r>
            <a:r>
              <a:rPr lang="en-US" dirty="0" smtClean="0"/>
              <a:t>Press the key              and enter the function: </a:t>
            </a:r>
          </a:p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2060"/>
                </a:solidFill>
              </a:rPr>
              <a:t>\Y</a:t>
            </a:r>
            <a:r>
              <a:rPr lang="en-US" baseline="-25000" dirty="0" smtClean="0">
                <a:solidFill>
                  <a:srgbClr val="002060"/>
                </a:solidFill>
              </a:rPr>
              <a:t>1</a:t>
            </a:r>
            <a:r>
              <a:rPr lang="en-US" dirty="0" smtClean="0">
                <a:solidFill>
                  <a:srgbClr val="002060"/>
                </a:solidFill>
              </a:rPr>
              <a:t> = −2X + 7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  <a:endParaRPr lang="en-US" dirty="0" smtClean="0"/>
          </a:p>
        </p:txBody>
      </p:sp>
      <p:pic>
        <p:nvPicPr>
          <p:cNvPr id="19460" name="Picture 3" descr="EXAM2STEP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3276600"/>
            <a:ext cx="3200400" cy="2646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Box 4"/>
          <p:cNvSpPr txBox="1">
            <a:spLocks noChangeArrowheads="1"/>
          </p:cNvSpPr>
          <p:nvPr/>
        </p:nvSpPr>
        <p:spPr bwMode="auto">
          <a:xfrm>
            <a:off x="457200" y="3962400"/>
            <a:ext cx="4800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/>
              <a:t>Step 3: </a:t>
            </a:r>
            <a:r>
              <a:rPr lang="en-US" sz="2800" dirty="0"/>
              <a:t>Go to the \ and hit three times so that the display appears as follows:</a:t>
            </a:r>
          </a:p>
        </p:txBody>
      </p:sp>
      <p:pic>
        <p:nvPicPr>
          <p:cNvPr id="19462" name="Picture 5" descr="y-equals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6652" y="2971800"/>
            <a:ext cx="1097280" cy="34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6" descr="ENTER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94200" y="4051300"/>
            <a:ext cx="906463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 smtClean="0"/>
              <a:t>Example 2: Graphing Linear Inequalities Using a Calculator (cont.)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Step 4: </a:t>
            </a:r>
            <a:r>
              <a:rPr lang="en-US" smtClean="0"/>
              <a:t>Press               and (using the standard WINDOW settings) the following graph should appear on the display.</a:t>
            </a:r>
          </a:p>
        </p:txBody>
      </p:sp>
      <p:pic>
        <p:nvPicPr>
          <p:cNvPr id="20484" name="Picture 7" descr="GRAPH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392108"/>
            <a:ext cx="11144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8" descr="EXAM2STEP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4640" y="2590800"/>
            <a:ext cx="3474720" cy="2872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Graphing Linear Inequalities Using a Calculator (cont.)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b. </a:t>
            </a:r>
            <a:r>
              <a:rPr lang="en-US" dirty="0" smtClean="0"/>
              <a:t>Graph the linear inequality </a:t>
            </a:r>
            <a:r>
              <a:rPr lang="en-US" dirty="0" smtClean="0">
                <a:solidFill>
                  <a:srgbClr val="0000FF"/>
                </a:solidFill>
              </a:rPr>
              <a:t>−5x + 4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&gt; −8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</a:t>
            </a:r>
          </a:p>
          <a:p>
            <a:r>
              <a:rPr lang="en-US" b="1" dirty="0" smtClean="0"/>
              <a:t>Step 1: </a:t>
            </a:r>
            <a:r>
              <a:rPr lang="en-US" dirty="0" smtClean="0"/>
              <a:t>Solving the inequality for </a:t>
            </a:r>
            <a:r>
              <a:rPr lang="en-US" i="1" dirty="0" smtClean="0"/>
              <a:t>y </a:t>
            </a:r>
            <a:r>
              <a:rPr lang="en-US" dirty="0" smtClean="0"/>
              <a:t>gives:</a:t>
            </a: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457200" y="2895600"/>
            <a:ext cx="5410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/>
              <a:t>Step 2: </a:t>
            </a:r>
            <a:r>
              <a:rPr lang="en-US" sz="2800" dirty="0"/>
              <a:t>Press the key             and enter the function: </a:t>
            </a:r>
            <a:r>
              <a:rPr lang="en-US" sz="2800" dirty="0">
                <a:solidFill>
                  <a:srgbClr val="002060"/>
                </a:solidFill>
              </a:rPr>
              <a:t>\Y</a:t>
            </a:r>
            <a:r>
              <a:rPr lang="en-US" sz="2800" baseline="-25000" dirty="0">
                <a:solidFill>
                  <a:srgbClr val="002060"/>
                </a:solidFill>
              </a:rPr>
              <a:t>1</a:t>
            </a:r>
            <a:r>
              <a:rPr lang="en-US" sz="2800" dirty="0">
                <a:solidFill>
                  <a:srgbClr val="002060"/>
                </a:solidFill>
              </a:rPr>
              <a:t> = (5/4)X − 2</a:t>
            </a:r>
            <a:r>
              <a:rPr lang="en-US" sz="2800" dirty="0"/>
              <a:t>. </a:t>
            </a:r>
          </a:p>
          <a:p>
            <a:r>
              <a:rPr lang="en-US" sz="2800" b="1" dirty="0"/>
              <a:t>Step 3: </a:t>
            </a:r>
            <a:r>
              <a:rPr lang="en-US" sz="2800" dirty="0"/>
              <a:t>Go to the \ and hit </a:t>
            </a:r>
          </a:p>
          <a:p>
            <a:r>
              <a:rPr lang="en-US" sz="2800" dirty="0"/>
              <a:t>two times so that the display appears as follows:</a:t>
            </a:r>
          </a:p>
        </p:txBody>
      </p:sp>
      <p:pic>
        <p:nvPicPr>
          <p:cNvPr id="2054" name="Picture 6" descr="EXAM2BSTEP3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044" y="3124200"/>
            <a:ext cx="3200400" cy="2643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y-equals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30600" y="3073400"/>
            <a:ext cx="990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0" descr="ENTER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83548" y="3886200"/>
            <a:ext cx="90805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465888" y="2165556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562040" imgH="838080" progId="Equation.DSMT4">
                  <p:embed/>
                </p:oleObj>
              </mc:Choice>
              <mc:Fallback>
                <p:oleObj name="Equation" r:id="rId6" imgW="156204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5888" y="2165556"/>
                        <a:ext cx="156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Graphing Linear Inequalities Using a Calculator (cont.)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Step 4: </a:t>
            </a:r>
            <a:r>
              <a:rPr lang="en-US" smtClean="0"/>
              <a:t>Press               and (using the standard WINDOW settings) the following graph should appear on the display. (</a:t>
            </a:r>
            <a:r>
              <a:rPr lang="en-US" b="1" smtClean="0"/>
              <a:t>Note:</a:t>
            </a:r>
            <a:r>
              <a:rPr lang="en-US" smtClean="0"/>
              <a:t> The boundary line should actually be dotted.)</a:t>
            </a:r>
          </a:p>
        </p:txBody>
      </p:sp>
      <p:pic>
        <p:nvPicPr>
          <p:cNvPr id="21508" name="Picture 7" descr="GRAPH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406856"/>
            <a:ext cx="11144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8" descr="EXAM2BSTEP4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4640" y="2819400"/>
            <a:ext cx="3474720" cy="2872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3078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/>
            <a:r>
              <a:rPr lang="en-US" b="1" smtClean="0">
                <a:solidFill>
                  <a:srgbClr val="000000"/>
                </a:solidFill>
              </a:rPr>
              <a:t>1.	</a:t>
            </a:r>
            <a:r>
              <a:rPr lang="en-US" smtClean="0">
                <a:solidFill>
                  <a:srgbClr val="000000"/>
                </a:solidFill>
              </a:rPr>
              <a:t>Which of the following points satisfy the inequality </a:t>
            </a:r>
          </a:p>
          <a:p>
            <a:pPr marL="463550" indent="-463550">
              <a:spcBef>
                <a:spcPct val="0"/>
              </a:spcBef>
            </a:pPr>
            <a:r>
              <a:rPr lang="en-US" smtClean="0">
                <a:solidFill>
                  <a:srgbClr val="000000"/>
                </a:solidFill>
              </a:rPr>
              <a:t>	</a:t>
            </a:r>
            <a:r>
              <a:rPr lang="en-US" i="1" smtClean="0">
                <a:solidFill>
                  <a:srgbClr val="000000"/>
                </a:solidFill>
              </a:rPr>
              <a:t>x</a:t>
            </a:r>
            <a:r>
              <a:rPr lang="en-US" smtClean="0">
                <a:solidFill>
                  <a:srgbClr val="000000"/>
                </a:solidFill>
              </a:rPr>
              <a:t> + </a:t>
            </a:r>
            <a:r>
              <a:rPr lang="en-US" i="1" smtClean="0">
                <a:solidFill>
                  <a:srgbClr val="000000"/>
                </a:solidFill>
              </a:rPr>
              <a:t>y</a:t>
            </a:r>
            <a:r>
              <a:rPr lang="en-US" smtClean="0">
                <a:solidFill>
                  <a:srgbClr val="000000"/>
                </a:solidFill>
              </a:rPr>
              <a:t> &lt; 3? </a:t>
            </a:r>
          </a:p>
          <a:p>
            <a:pPr marL="463550" indent="-463550"/>
            <a:endParaRPr lang="en-US" smtClean="0">
              <a:solidFill>
                <a:srgbClr val="000000"/>
              </a:solidFill>
            </a:endParaRPr>
          </a:p>
          <a:p>
            <a:pPr marL="463550" indent="-463550">
              <a:spcBef>
                <a:spcPts val="1800"/>
              </a:spcBef>
            </a:pPr>
            <a:r>
              <a:rPr lang="en-US" b="1" smtClean="0">
                <a:solidFill>
                  <a:srgbClr val="000000"/>
                </a:solidFill>
              </a:rPr>
              <a:t>2.</a:t>
            </a:r>
            <a:r>
              <a:rPr lang="en-US" smtClean="0">
                <a:solidFill>
                  <a:srgbClr val="000000"/>
                </a:solidFill>
              </a:rPr>
              <a:t>	Which of the following points satisfy the inequality </a:t>
            </a:r>
          </a:p>
          <a:p>
            <a:pPr marL="463550" indent="-463550">
              <a:spcBef>
                <a:spcPct val="0"/>
              </a:spcBef>
            </a:pPr>
            <a:r>
              <a:rPr lang="en-US" smtClean="0">
                <a:solidFill>
                  <a:srgbClr val="000000"/>
                </a:solidFill>
              </a:rPr>
              <a:t>	</a:t>
            </a:r>
            <a:r>
              <a:rPr lang="en-US" i="1" smtClean="0">
                <a:solidFill>
                  <a:srgbClr val="000000"/>
                </a:solidFill>
              </a:rPr>
              <a:t>x</a:t>
            </a:r>
            <a:r>
              <a:rPr lang="en-US" smtClean="0">
                <a:solidFill>
                  <a:srgbClr val="000000"/>
                </a:solidFill>
              </a:rPr>
              <a:t> − 2</a:t>
            </a:r>
            <a:r>
              <a:rPr lang="en-US" i="1" smtClean="0">
                <a:solidFill>
                  <a:srgbClr val="000000"/>
                </a:solidFill>
              </a:rPr>
              <a:t>y</a:t>
            </a:r>
            <a:r>
              <a:rPr lang="en-US" smtClean="0">
                <a:solidFill>
                  <a:srgbClr val="000000"/>
                </a:solidFill>
              </a:rPr>
              <a:t> ≥ 0? </a:t>
            </a:r>
          </a:p>
          <a:p>
            <a:pPr marL="463550" indent="-463550"/>
            <a:endParaRPr lang="en-US" smtClean="0">
              <a:solidFill>
                <a:srgbClr val="000000"/>
              </a:solidFill>
            </a:endParaRPr>
          </a:p>
          <a:p>
            <a:pPr marL="463550" indent="-463550"/>
            <a:r>
              <a:rPr lang="en-US" b="1" smtClean="0">
                <a:solidFill>
                  <a:srgbClr val="000000"/>
                </a:solidFill>
              </a:rPr>
              <a:t>3.</a:t>
            </a:r>
            <a:r>
              <a:rPr lang="en-US" smtClean="0">
                <a:solidFill>
                  <a:srgbClr val="000000"/>
                </a:solidFill>
              </a:rPr>
              <a:t>	Which of the following points satisfy the inequality </a:t>
            </a:r>
          </a:p>
          <a:p>
            <a:pPr marL="463550" indent="-463550">
              <a:spcBef>
                <a:spcPct val="0"/>
              </a:spcBef>
            </a:pPr>
            <a:r>
              <a:rPr lang="en-US" smtClean="0">
                <a:solidFill>
                  <a:srgbClr val="000000"/>
                </a:solidFill>
              </a:rPr>
              <a:t>	</a:t>
            </a:r>
            <a:r>
              <a:rPr lang="en-US" i="1" smtClean="0">
                <a:solidFill>
                  <a:srgbClr val="000000"/>
                </a:solidFill>
              </a:rPr>
              <a:t>x</a:t>
            </a:r>
            <a:r>
              <a:rPr lang="en-US" smtClean="0">
                <a:solidFill>
                  <a:srgbClr val="000000"/>
                </a:solidFill>
              </a:rPr>
              <a:t> &lt; 3?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041400" y="2010696"/>
          <a:ext cx="732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7327800" imgH="927000" progId="Equation.DSMT4">
                  <p:embed/>
                </p:oleObj>
              </mc:Choice>
              <mc:Fallback>
                <p:oleObj name="Equation" r:id="rId3" imgW="732780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010696"/>
                        <a:ext cx="732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054100" y="3826796"/>
          <a:ext cx="712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5" imgW="7124400" imgH="469800" progId="Equation.DSMT4">
                  <p:embed/>
                </p:oleObj>
              </mc:Choice>
              <mc:Fallback>
                <p:oleObj name="Equation" r:id="rId5" imgW="712440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3826796"/>
                        <a:ext cx="712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073150" y="5287296"/>
          <a:ext cx="713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7" imgW="7137360" imgH="469800" progId="Equation.DSMT4">
                  <p:embed/>
                </p:oleObj>
              </mc:Choice>
              <mc:Fallback>
                <p:oleObj name="Equation" r:id="rId7" imgW="71373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5287296"/>
                        <a:ext cx="713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pt-BR" b="1" smtClean="0"/>
              <a:t>1.</a:t>
            </a:r>
            <a:r>
              <a:rPr lang="pt-BR" smtClean="0"/>
              <a:t>	</a:t>
            </a:r>
            <a:r>
              <a:rPr lang="pt-BR" smtClean="0">
                <a:solidFill>
                  <a:srgbClr val="FF0000"/>
                </a:solidFill>
              </a:rPr>
              <a:t>d</a:t>
            </a:r>
            <a:r>
              <a:rPr lang="pt-BR" smtClean="0"/>
              <a:t> </a:t>
            </a:r>
          </a:p>
          <a:p>
            <a:pPr>
              <a:tabLst>
                <a:tab pos="463550" algn="l"/>
              </a:tabLst>
            </a:pPr>
            <a:r>
              <a:rPr lang="pt-BR" b="1" smtClean="0"/>
              <a:t>2.	</a:t>
            </a:r>
            <a:r>
              <a:rPr lang="pt-BR" smtClean="0">
                <a:solidFill>
                  <a:srgbClr val="FF0000"/>
                </a:solidFill>
              </a:rPr>
              <a:t>a, c, d </a:t>
            </a:r>
          </a:p>
          <a:p>
            <a:pPr>
              <a:tabLst>
                <a:tab pos="463550" algn="l"/>
              </a:tabLst>
            </a:pPr>
            <a:r>
              <a:rPr lang="pt-BR" b="1" smtClean="0"/>
              <a:t>3.	</a:t>
            </a:r>
            <a:r>
              <a:rPr lang="pt-BR" smtClean="0">
                <a:solidFill>
                  <a:srgbClr val="FF0000"/>
                </a:solidFill>
              </a:rPr>
              <a:t>a, b, d </a:t>
            </a:r>
            <a:endParaRPr lang="en-US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Graph linear inequalities.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Graph linear inequalities by using a TI-84 Plus graphing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Graphing Linear Inequalities: </a:t>
            </a:r>
            <a:r>
              <a:rPr lang="en-US" i="1" smtClean="0"/>
              <a:t>y </a:t>
            </a:r>
            <a:r>
              <a:rPr lang="en-US" smtClean="0"/>
              <a:t>&lt;</a:t>
            </a:r>
            <a:r>
              <a:rPr lang="en-US" i="1" smtClean="0"/>
              <a:t> mx </a:t>
            </a:r>
            <a:r>
              <a:rPr lang="en-US" smtClean="0"/>
              <a:t>+</a:t>
            </a:r>
            <a:r>
              <a:rPr lang="en-US" i="1" smtClean="0"/>
              <a:t> b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463550" indent="-463550" algn="ctr">
              <a:spcBef>
                <a:spcPts val="2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Graphing Linear Inequalities</a:t>
            </a:r>
          </a:p>
          <a:p>
            <a:pPr marL="463550" indent="-463550">
              <a:spcBef>
                <a:spcPts val="2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First, graph the boundary line (dashed if the inequality is &lt; or &gt;, solid if the inequality is ≤ or ≥ ).</a:t>
            </a:r>
          </a:p>
          <a:p>
            <a:pPr marL="463550" indent="-463550">
              <a:spcBef>
                <a:spcPts val="2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Next, determine which side of the line to shade using one of the following methods. </a:t>
            </a:r>
          </a:p>
          <a:p>
            <a:pPr>
              <a:spcBef>
                <a:spcPts val="2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Method 1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</a:p>
          <a:p>
            <a:pPr marL="914400" indent="-914400">
              <a:spcBef>
                <a:spcPts val="2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a.	</a:t>
            </a:r>
            <a:r>
              <a:rPr lang="en-US" dirty="0" smtClean="0">
                <a:solidFill>
                  <a:srgbClr val="000000"/>
                </a:solidFill>
              </a:rPr>
              <a:t>Test any one point obviously on one side of the line. </a:t>
            </a:r>
          </a:p>
          <a:p>
            <a:pPr marL="914400" indent="-914400">
              <a:spcBef>
                <a:spcPts val="200"/>
              </a:spcBef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b.	</a:t>
            </a:r>
            <a:r>
              <a:rPr lang="en-US" dirty="0" smtClean="0">
                <a:solidFill>
                  <a:srgbClr val="000000"/>
                </a:solidFill>
              </a:rPr>
              <a:t>If the test-point satisfies the inequality, shade the half-plane on that side of the line. Otherwise, shade the other half-plane.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Graphing Linear Inequalities: </a:t>
            </a:r>
            <a:r>
              <a:rPr lang="en-US" i="1" smtClean="0"/>
              <a:t>y </a:t>
            </a:r>
            <a:r>
              <a:rPr lang="en-US" smtClean="0"/>
              <a:t>&lt;</a:t>
            </a:r>
            <a:r>
              <a:rPr lang="en-US" i="1" smtClean="0"/>
              <a:t> mx </a:t>
            </a:r>
            <a:r>
              <a:rPr lang="en-US" smtClean="0"/>
              <a:t>+</a:t>
            </a:r>
            <a:r>
              <a:rPr lang="en-US" i="1" smtClean="0"/>
              <a:t> b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Graphing Linear Inequalities (cont.)</a:t>
            </a:r>
          </a:p>
          <a:p>
            <a:pPr marL="914400">
              <a:tabLst>
                <a:tab pos="463550" algn="l"/>
                <a:tab pos="9144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b="1" dirty="0" smtClean="0">
                <a:solidFill>
                  <a:srgbClr val="000000"/>
                </a:solidFill>
              </a:rPr>
              <a:t>Note:</a:t>
            </a:r>
            <a:r>
              <a:rPr lang="en-US" dirty="0" smtClean="0">
                <a:solidFill>
                  <a:srgbClr val="000000"/>
                </a:solidFill>
              </a:rPr>
              <a:t> The point (0, 0), if it is not on the boundary line, is usually the easiest point to test.] </a:t>
            </a:r>
          </a:p>
          <a:p>
            <a:pPr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C00000"/>
                </a:solidFill>
              </a:rPr>
              <a:t>Method 2 </a:t>
            </a:r>
          </a:p>
          <a:p>
            <a:pPr marL="914400" indent="-914400">
              <a:tabLst>
                <a:tab pos="463550" algn="l"/>
                <a:tab pos="9144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a.</a:t>
            </a:r>
            <a:r>
              <a:rPr lang="en-US" dirty="0" smtClean="0">
                <a:solidFill>
                  <a:srgbClr val="000000"/>
                </a:solidFill>
              </a:rPr>
              <a:t>	Solve the inequality for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(assuming that the line is not vertical). </a:t>
            </a:r>
          </a:p>
          <a:p>
            <a:pPr marL="914400" indent="-914400"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	b.</a:t>
            </a:r>
            <a:r>
              <a:rPr lang="en-US" dirty="0" smtClean="0">
                <a:solidFill>
                  <a:srgbClr val="000000"/>
                </a:solidFill>
              </a:rPr>
              <a:t>	If the solution shows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&lt; 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≤ , then shade the half-plane below the line.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Graphing Linear Inequalities: </a:t>
            </a:r>
            <a:r>
              <a:rPr lang="en-US" i="1" smtClean="0"/>
              <a:t>y </a:t>
            </a:r>
            <a:r>
              <a:rPr lang="en-US" smtClean="0"/>
              <a:t>&lt;</a:t>
            </a:r>
            <a:r>
              <a:rPr lang="en-US" i="1" smtClean="0"/>
              <a:t> mx </a:t>
            </a:r>
            <a:r>
              <a:rPr lang="en-US" smtClean="0"/>
              <a:t>+</a:t>
            </a:r>
            <a:r>
              <a:rPr lang="en-US" i="1" smtClean="0"/>
              <a:t> b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Graphing Linear Inequalities (cont.)</a:t>
            </a:r>
          </a:p>
          <a:p>
            <a:pPr marL="914400" indent="-914400">
              <a:tabLst>
                <a:tab pos="463550" algn="l"/>
                <a:tab pos="9144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c.	</a:t>
            </a:r>
            <a:r>
              <a:rPr lang="en-US" dirty="0" smtClean="0">
                <a:solidFill>
                  <a:srgbClr val="000000"/>
                </a:solidFill>
              </a:rPr>
              <a:t>If the solution shows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&gt; 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≥ , then shade the half-plane above the line. </a:t>
            </a:r>
          </a:p>
          <a:p>
            <a:pPr marL="914400">
              <a:tabLst>
                <a:tab pos="463550" algn="l"/>
                <a:tab pos="91440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b="1" dirty="0" smtClean="0">
                <a:solidFill>
                  <a:srgbClr val="000000"/>
                </a:solidFill>
              </a:rPr>
              <a:t>Note:</a:t>
            </a:r>
            <a:r>
              <a:rPr lang="en-US" dirty="0" smtClean="0">
                <a:solidFill>
                  <a:srgbClr val="000000"/>
                </a:solidFill>
              </a:rPr>
              <a:t> If the boundary line is vertical, then solve for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. If the solution shows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&gt; 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≥ , then shade the half-plane to the right. If the solution shows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&lt; or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≤ , then shade the half-plane to the left.]</a:t>
            </a:r>
          </a:p>
          <a:p>
            <a:pPr marL="463550" indent="-463550">
              <a:tabLst>
                <a:tab pos="463550" algn="l"/>
                <a:tab pos="91440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The shaded half-plane (and the line if it is solid) is the solution to the inequality.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Graphing Linear Inequalities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b="1" smtClean="0"/>
              <a:t>a.	</a:t>
            </a:r>
            <a:r>
              <a:rPr lang="en-US" smtClean="0"/>
              <a:t>Graph the half-plane that satisfies the</a:t>
            </a:r>
            <a:r>
              <a:rPr lang="en-US" b="1" smtClean="0"/>
              <a:t> </a:t>
            </a:r>
            <a:r>
              <a:rPr lang="en-US" smtClean="0"/>
              <a:t>inequality </a:t>
            </a:r>
          </a:p>
          <a:p>
            <a:pPr>
              <a:tabLst>
                <a:tab pos="463550" algn="l"/>
              </a:tabLst>
            </a:pPr>
            <a:r>
              <a:rPr lang="en-US" smtClean="0"/>
              <a:t>	</a:t>
            </a:r>
            <a:r>
              <a:rPr lang="en-US" smtClean="0">
                <a:solidFill>
                  <a:srgbClr val="0000FF"/>
                </a:solidFill>
              </a:rPr>
              <a:t>2</a:t>
            </a:r>
            <a:r>
              <a:rPr lang="en-US" i="1" smtClean="0">
                <a:solidFill>
                  <a:srgbClr val="0000FF"/>
                </a:solidFill>
              </a:rPr>
              <a:t>x </a:t>
            </a:r>
            <a:r>
              <a:rPr lang="en-US" smtClean="0">
                <a:solidFill>
                  <a:srgbClr val="0000FF"/>
                </a:solidFill>
              </a:rPr>
              <a:t>+</a:t>
            </a:r>
            <a:r>
              <a:rPr lang="en-US" i="1" smtClean="0">
                <a:solidFill>
                  <a:srgbClr val="0000FF"/>
                </a:solidFill>
              </a:rPr>
              <a:t> y </a:t>
            </a:r>
            <a:r>
              <a:rPr lang="en-US" smtClean="0">
                <a:solidFill>
                  <a:srgbClr val="0000FF"/>
                </a:solidFill>
              </a:rPr>
              <a:t>≤ 6</a:t>
            </a:r>
            <a:r>
              <a:rPr lang="en-US" i="1" smtClean="0"/>
              <a:t>. </a:t>
            </a:r>
          </a:p>
          <a:p>
            <a:pPr>
              <a:tabLst>
                <a:tab pos="463550" algn="l"/>
              </a:tabLst>
            </a:pPr>
            <a:r>
              <a:rPr lang="en-US" i="1" smtClean="0"/>
              <a:t> </a:t>
            </a:r>
            <a:endParaRPr lang="en-US" smtClean="0"/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457200" y="2438400"/>
            <a:ext cx="5029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b="1" dirty="0"/>
              <a:t>Solution: </a:t>
            </a:r>
            <a:r>
              <a:rPr lang="en-US" sz="2800" dirty="0"/>
              <a:t>Method 1 is used in this example. </a:t>
            </a:r>
          </a:p>
          <a:p>
            <a:pPr>
              <a:tabLst>
                <a:tab pos="463550" algn="l"/>
              </a:tabLst>
            </a:pPr>
            <a:r>
              <a:rPr lang="en-US" sz="2800" b="1" dirty="0"/>
              <a:t>Step 1: </a:t>
            </a:r>
            <a:r>
              <a:rPr lang="en-US" sz="2800" dirty="0"/>
              <a:t>Graph the line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</a:rPr>
              <a:t>+ 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dirty="0">
                <a:solidFill>
                  <a:srgbClr val="0000FF"/>
                </a:solidFill>
              </a:rPr>
              <a:t> = 6 </a:t>
            </a:r>
            <a:r>
              <a:rPr lang="en-US" sz="2800" dirty="0"/>
              <a:t>as a solid line.</a:t>
            </a:r>
          </a:p>
        </p:txBody>
      </p:sp>
      <p:pic>
        <p:nvPicPr>
          <p:cNvPr id="12293" name="Picture 4" descr="2_5Ex1a_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2286000"/>
            <a:ext cx="3474720" cy="346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1: Graphing Linear Inequalities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2: </a:t>
            </a:r>
            <a:r>
              <a:rPr lang="en-US" dirty="0" smtClean="0"/>
              <a:t>Test any point on one side of the line. In this example, we have chosen </a:t>
            </a:r>
            <a:r>
              <a:rPr lang="en-US" dirty="0" smtClean="0">
                <a:solidFill>
                  <a:srgbClr val="FF00FF"/>
                </a:solidFill>
              </a:rPr>
              <a:t>(0, 0)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1029" name="Picture 6" descr="2_5Ex1a_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2033586"/>
            <a:ext cx="3474720" cy="346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Box 7"/>
          <p:cNvSpPr txBox="1">
            <a:spLocks noChangeArrowheads="1"/>
          </p:cNvSpPr>
          <p:nvPr/>
        </p:nvSpPr>
        <p:spPr bwMode="auto">
          <a:xfrm>
            <a:off x="457200" y="3719512"/>
            <a:ext cx="368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This is a </a:t>
            </a:r>
            <a:r>
              <a:rPr lang="en-US" sz="2800" dirty="0">
                <a:solidFill>
                  <a:srgbClr val="FF00FF"/>
                </a:solidFill>
              </a:rPr>
              <a:t>true</a:t>
            </a:r>
            <a:r>
              <a:rPr lang="en-US" sz="2800" dirty="0"/>
              <a:t> statement.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52600" y="2566987"/>
          <a:ext cx="1536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1536480" imgH="825480" progId="Equation.DSMT4">
                  <p:embed/>
                </p:oleObj>
              </mc:Choice>
              <mc:Fallback>
                <p:oleObj name="Equation" r:id="rId4" imgW="1536480" imgH="825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66987"/>
                        <a:ext cx="1536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1: Graphing Linear Inequalities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Step 3: </a:t>
            </a:r>
            <a:r>
              <a:rPr lang="en-US" dirty="0" smtClean="0"/>
              <a:t>Shade the points on the same side as the point </a:t>
            </a:r>
            <a:r>
              <a:rPr lang="en-US" dirty="0" smtClean="0">
                <a:solidFill>
                  <a:srgbClr val="FF00FF"/>
                </a:solidFill>
              </a:rPr>
              <a:t>(0, 0)</a:t>
            </a:r>
            <a:r>
              <a:rPr lang="en-US" dirty="0" smtClean="0"/>
              <a:t>. (The shaded half-plane and the line are the solution to the inequality.)</a:t>
            </a:r>
          </a:p>
          <a:p>
            <a:endParaRPr lang="en-US" dirty="0"/>
          </a:p>
        </p:txBody>
      </p:sp>
      <p:pic>
        <p:nvPicPr>
          <p:cNvPr id="13316" name="Picture 8" descr="2_5Ex1a_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2286000"/>
            <a:ext cx="3474720" cy="346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dirty="0" smtClean="0"/>
              <a:t>Example 1: Graphing Linear Inequalities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Graph the solution set to the inequality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y </a:t>
            </a:r>
            <a:r>
              <a:rPr lang="en-US" dirty="0" smtClean="0">
                <a:solidFill>
                  <a:srgbClr val="0000FF"/>
                </a:solidFill>
              </a:rPr>
              <a:t>&gt; 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1" dirty="0" smtClean="0"/>
              <a:t>. </a:t>
            </a:r>
            <a:endParaRPr lang="en-US" dirty="0" smtClean="0"/>
          </a:p>
          <a:p>
            <a:pPr>
              <a:tabLst>
                <a:tab pos="457200" algn="l"/>
              </a:tabLst>
            </a:pPr>
            <a:endParaRPr lang="en-US" dirty="0"/>
          </a:p>
        </p:txBody>
      </p:sp>
      <p:pic>
        <p:nvPicPr>
          <p:cNvPr id="14340" name="Picture 4" descr="2_5Ex1b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905000"/>
            <a:ext cx="3474720" cy="346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457200" y="1933575"/>
            <a:ext cx="4800600" cy="240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/>
              <a:t>Solution: </a:t>
            </a:r>
            <a:r>
              <a:rPr lang="en-US" sz="2800" dirty="0"/>
              <a:t>Since the inequality is already solved for </a:t>
            </a:r>
            <a:r>
              <a:rPr lang="en-US" sz="2800" i="1" dirty="0"/>
              <a:t>y</a:t>
            </a:r>
            <a:r>
              <a:rPr lang="en-US" sz="2800" dirty="0"/>
              <a:t>, Method 2 is easy to apply.</a:t>
            </a:r>
          </a:p>
          <a:p>
            <a:pPr>
              <a:spcBef>
                <a:spcPts val="1200"/>
              </a:spcBef>
            </a:pPr>
            <a:r>
              <a:rPr lang="en-US" sz="2800" b="1" dirty="0"/>
              <a:t>Step 1: </a:t>
            </a: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= 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/>
              <a:t> as a dashed 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668</Words>
  <Application>Microsoft Office PowerPoint</Application>
  <PresentationFormat>On-screen Show (4:3)</PresentationFormat>
  <Paragraphs>90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Symbol</vt:lpstr>
      <vt:lpstr>Calibri</vt:lpstr>
      <vt:lpstr>Courier New</vt:lpstr>
      <vt:lpstr>Arial</vt:lpstr>
      <vt:lpstr>Office Theme</vt:lpstr>
      <vt:lpstr>Equation</vt:lpstr>
      <vt:lpstr>Section 2.5</vt:lpstr>
      <vt:lpstr>Objectives</vt:lpstr>
      <vt:lpstr>Graphing Linear Inequalities: y &lt; mx + b</vt:lpstr>
      <vt:lpstr>Graphing Linear Inequalities: y &lt; mx + b</vt:lpstr>
      <vt:lpstr>Graphing Linear Inequalities: y &lt; mx + b</vt:lpstr>
      <vt:lpstr>Example 1: Graphing Linear Inequalities</vt:lpstr>
      <vt:lpstr>Example 1: Graphing Linear Inequalities (cont.)</vt:lpstr>
      <vt:lpstr>Example 1: Graphing Linear Inequalities (cont.)</vt:lpstr>
      <vt:lpstr>Example 1: Graphing Linear Inequalities (cont.)</vt:lpstr>
      <vt:lpstr>Example 1: Graphing Linear Inequalities (cont.)</vt:lpstr>
      <vt:lpstr>Example 1: Graphing Linear Inequalities (cont.)</vt:lpstr>
      <vt:lpstr>Example 1: Graphing Linear Inequalities (cont.)</vt:lpstr>
      <vt:lpstr>Example 1: Graphing Linear Inequalities (cont.)</vt:lpstr>
      <vt:lpstr>Example 2: Graphing Linear Inequalities Using a Calculator</vt:lpstr>
      <vt:lpstr>Example 2: Graphing Linear Inequalities Using a Calculator (cont.)</vt:lpstr>
      <vt:lpstr>Example 2: Graphing Linear Inequalities Using a Calculator (cont.)</vt:lpstr>
      <vt:lpstr>Example 2: Graphing Linear Inequalities Using a Calculator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ashish.samudre</cp:lastModifiedBy>
  <cp:revision>28</cp:revision>
  <dcterms:created xsi:type="dcterms:W3CDTF">2013-04-26T14:43:13Z</dcterms:created>
  <dcterms:modified xsi:type="dcterms:W3CDTF">2017-07-31T12:37:19Z</dcterms:modified>
</cp:coreProperties>
</file>