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30"/>
  </p:notesMasterIdLst>
  <p:handoutMasterIdLst>
    <p:handoutMasterId r:id="rId31"/>
  </p:handout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85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</p:sldIdLst>
  <p:sldSz cx="9144000" cy="6858000" type="screen4x3"/>
  <p:notesSz cx="6858000" cy="9144000"/>
  <p:embeddedFontLst>
    <p:embeddedFont>
      <p:font typeface="Calibri" panose="020F0502020204030204" pitchFamily="34" charset="0"/>
      <p:regular r:id="rId32"/>
      <p:bold r:id="rId33"/>
      <p:italic r:id="rId34"/>
      <p:boldItalic r:id="rId35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D7D9F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71" d="100"/>
          <a:sy n="71" d="100"/>
        </p:scale>
        <p:origin x="1680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21" Type="http://schemas.openxmlformats.org/officeDocument/2006/relationships/slide" Target="slides/slide20.xml"/><Relationship Id="rId34" Type="http://schemas.openxmlformats.org/officeDocument/2006/relationships/font" Target="fonts/font3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font" Target="fonts/font2.fntdata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font" Target="fonts/font1.fntdata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35" Type="http://schemas.openxmlformats.org/officeDocument/2006/relationships/font" Target="fonts/font4.fntdata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37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0.wmf"/><Relationship Id="rId7" Type="http://schemas.openxmlformats.org/officeDocument/2006/relationships/image" Target="../media/image44.wmf"/><Relationship Id="rId2" Type="http://schemas.openxmlformats.org/officeDocument/2006/relationships/image" Target="../media/image39.wmf"/><Relationship Id="rId1" Type="http://schemas.openxmlformats.org/officeDocument/2006/relationships/image" Target="../media/image38.wmf"/><Relationship Id="rId6" Type="http://schemas.openxmlformats.org/officeDocument/2006/relationships/image" Target="../media/image43.wmf"/><Relationship Id="rId5" Type="http://schemas.openxmlformats.org/officeDocument/2006/relationships/image" Target="../media/image42.wmf"/><Relationship Id="rId4" Type="http://schemas.openxmlformats.org/officeDocument/2006/relationships/image" Target="../media/image41.wmf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5.wmf"/></Relationships>
</file>

<file path=ppt/drawings/_rels/vmlDrawing13.vml.rels><?xml version="1.0" encoding="UTF-8" standalone="yes"?>
<Relationships xmlns="http://schemas.openxmlformats.org/package/2006/relationships"><Relationship Id="rId3" Type="http://schemas.openxmlformats.org/officeDocument/2006/relationships/image" Target="../media/image48.wmf"/><Relationship Id="rId2" Type="http://schemas.openxmlformats.org/officeDocument/2006/relationships/image" Target="../media/image47.wmf"/><Relationship Id="rId1" Type="http://schemas.openxmlformats.org/officeDocument/2006/relationships/image" Target="../media/image46.wmf"/><Relationship Id="rId6" Type="http://schemas.openxmlformats.org/officeDocument/2006/relationships/image" Target="../media/image51.wmf"/><Relationship Id="rId5" Type="http://schemas.openxmlformats.org/officeDocument/2006/relationships/image" Target="../media/image50.wmf"/><Relationship Id="rId4" Type="http://schemas.openxmlformats.org/officeDocument/2006/relationships/image" Target="../media/image49.wmf"/></Relationships>
</file>

<file path=ppt/drawings/_rels/vmlDrawing14.vml.rels><?xml version="1.0" encoding="UTF-8" standalone="yes"?>
<Relationships xmlns="http://schemas.openxmlformats.org/package/2006/relationships"><Relationship Id="rId8" Type="http://schemas.openxmlformats.org/officeDocument/2006/relationships/image" Target="../media/image59.wmf"/><Relationship Id="rId3" Type="http://schemas.openxmlformats.org/officeDocument/2006/relationships/image" Target="../media/image54.wmf"/><Relationship Id="rId7" Type="http://schemas.openxmlformats.org/officeDocument/2006/relationships/image" Target="../media/image58.wmf"/><Relationship Id="rId2" Type="http://schemas.openxmlformats.org/officeDocument/2006/relationships/image" Target="../media/image53.wmf"/><Relationship Id="rId1" Type="http://schemas.openxmlformats.org/officeDocument/2006/relationships/image" Target="../media/image52.wmf"/><Relationship Id="rId6" Type="http://schemas.openxmlformats.org/officeDocument/2006/relationships/image" Target="../media/image57.wmf"/><Relationship Id="rId11" Type="http://schemas.openxmlformats.org/officeDocument/2006/relationships/image" Target="../media/image62.wmf"/><Relationship Id="rId5" Type="http://schemas.openxmlformats.org/officeDocument/2006/relationships/image" Target="../media/image56.wmf"/><Relationship Id="rId10" Type="http://schemas.openxmlformats.org/officeDocument/2006/relationships/image" Target="../media/image61.wmf"/><Relationship Id="rId4" Type="http://schemas.openxmlformats.org/officeDocument/2006/relationships/image" Target="../media/image55.wmf"/><Relationship Id="rId9" Type="http://schemas.openxmlformats.org/officeDocument/2006/relationships/image" Target="../media/image60.wmf"/></Relationships>
</file>

<file path=ppt/drawings/_rels/vmlDrawing15.vml.rels><?xml version="1.0" encoding="UTF-8" standalone="yes"?>
<Relationships xmlns="http://schemas.openxmlformats.org/package/2006/relationships"><Relationship Id="rId3" Type="http://schemas.openxmlformats.org/officeDocument/2006/relationships/image" Target="../media/image65.wmf"/><Relationship Id="rId2" Type="http://schemas.openxmlformats.org/officeDocument/2006/relationships/image" Target="../media/image64.wmf"/><Relationship Id="rId1" Type="http://schemas.openxmlformats.org/officeDocument/2006/relationships/image" Target="../media/image63.wmf"/><Relationship Id="rId5" Type="http://schemas.openxmlformats.org/officeDocument/2006/relationships/image" Target="../media/image67.wmf"/><Relationship Id="rId4" Type="http://schemas.openxmlformats.org/officeDocument/2006/relationships/image" Target="../media/image66.wmf"/></Relationships>
</file>

<file path=ppt/drawings/_rels/vmlDrawing16.vml.rels><?xml version="1.0" encoding="UTF-8" standalone="yes"?>
<Relationships xmlns="http://schemas.openxmlformats.org/package/2006/relationships"><Relationship Id="rId2" Type="http://schemas.openxmlformats.org/officeDocument/2006/relationships/image" Target="../media/image69.wmf"/><Relationship Id="rId1" Type="http://schemas.openxmlformats.org/officeDocument/2006/relationships/image" Target="../media/image68.wmf"/></Relationships>
</file>

<file path=ppt/drawings/_rels/vmlDrawing17.vml.rels><?xml version="1.0" encoding="UTF-8" standalone="yes"?>
<Relationships xmlns="http://schemas.openxmlformats.org/package/2006/relationships"><Relationship Id="rId1" Type="http://schemas.openxmlformats.org/officeDocument/2006/relationships/image" Target="../media/image70.wmf"/></Relationships>
</file>

<file path=ppt/drawings/_rels/vmlDrawing18.vml.rels><?xml version="1.0" encoding="UTF-8" standalone="yes"?>
<Relationships xmlns="http://schemas.openxmlformats.org/package/2006/relationships"><Relationship Id="rId1" Type="http://schemas.openxmlformats.org/officeDocument/2006/relationships/image" Target="../media/image71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wmf"/><Relationship Id="rId1" Type="http://schemas.openxmlformats.org/officeDocument/2006/relationships/image" Target="../media/image4.wmf"/><Relationship Id="rId6" Type="http://schemas.openxmlformats.org/officeDocument/2006/relationships/image" Target="../media/image9.wmf"/><Relationship Id="rId5" Type="http://schemas.openxmlformats.org/officeDocument/2006/relationships/image" Target="../media/image8.wmf"/><Relationship Id="rId4" Type="http://schemas.openxmlformats.org/officeDocument/2006/relationships/image" Target="../media/image7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5.wmf"/><Relationship Id="rId2" Type="http://schemas.openxmlformats.org/officeDocument/2006/relationships/image" Target="../media/image14.wmf"/><Relationship Id="rId1" Type="http://schemas.openxmlformats.org/officeDocument/2006/relationships/image" Target="../media/image13.wmf"/><Relationship Id="rId5" Type="http://schemas.openxmlformats.org/officeDocument/2006/relationships/image" Target="../media/image17.wmf"/><Relationship Id="rId4" Type="http://schemas.openxmlformats.org/officeDocument/2006/relationships/image" Target="../media/image16.wmf"/></Relationships>
</file>

<file path=ppt/drawings/_rels/vmlDrawing6.vml.rels><?xml version="1.0" encoding="UTF-8" standalone="yes"?>
<Relationships xmlns="http://schemas.openxmlformats.org/package/2006/relationships"><Relationship Id="rId2" Type="http://schemas.openxmlformats.org/officeDocument/2006/relationships/image" Target="../media/image19.wmf"/><Relationship Id="rId1" Type="http://schemas.openxmlformats.org/officeDocument/2006/relationships/image" Target="../media/image18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20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23.wmf"/><Relationship Id="rId7" Type="http://schemas.openxmlformats.org/officeDocument/2006/relationships/image" Target="../media/image27.wmf"/><Relationship Id="rId2" Type="http://schemas.openxmlformats.org/officeDocument/2006/relationships/image" Target="../media/image22.wmf"/><Relationship Id="rId1" Type="http://schemas.openxmlformats.org/officeDocument/2006/relationships/image" Target="../media/image21.wmf"/><Relationship Id="rId6" Type="http://schemas.openxmlformats.org/officeDocument/2006/relationships/image" Target="../media/image26.wmf"/><Relationship Id="rId5" Type="http://schemas.openxmlformats.org/officeDocument/2006/relationships/image" Target="../media/image25.wmf"/><Relationship Id="rId4" Type="http://schemas.openxmlformats.org/officeDocument/2006/relationships/image" Target="../media/image24.wmf"/></Relationships>
</file>

<file path=ppt/drawings/_rels/vmlDrawing9.vml.rels><?xml version="1.0" encoding="UTF-8" standalone="yes"?>
<Relationships xmlns="http://schemas.openxmlformats.org/package/2006/relationships"><Relationship Id="rId8" Type="http://schemas.openxmlformats.org/officeDocument/2006/relationships/image" Target="../media/image35.wmf"/><Relationship Id="rId3" Type="http://schemas.openxmlformats.org/officeDocument/2006/relationships/image" Target="../media/image30.wmf"/><Relationship Id="rId7" Type="http://schemas.openxmlformats.org/officeDocument/2006/relationships/image" Target="../media/image34.wmf"/><Relationship Id="rId2" Type="http://schemas.openxmlformats.org/officeDocument/2006/relationships/image" Target="../media/image29.wmf"/><Relationship Id="rId1" Type="http://schemas.openxmlformats.org/officeDocument/2006/relationships/image" Target="../media/image28.wmf"/><Relationship Id="rId6" Type="http://schemas.openxmlformats.org/officeDocument/2006/relationships/image" Target="../media/image33.wmf"/><Relationship Id="rId5" Type="http://schemas.openxmlformats.org/officeDocument/2006/relationships/image" Target="../media/image32.wmf"/><Relationship Id="rId4" Type="http://schemas.openxmlformats.org/officeDocument/2006/relationships/image" Target="../media/image31.wmf"/><Relationship Id="rId9" Type="http://schemas.openxmlformats.org/officeDocument/2006/relationships/image" Target="../media/image36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7/31/2017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935519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2DE3CB4-B16A-4D7D-8C31-9145238E9ADE}" type="datetimeFigureOut">
              <a:rPr lang="en-US" smtClean="0"/>
              <a:pPr/>
              <a:t>7/31/2017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6E81DE3-9A73-47DC-A004-EA807DA2CC8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95444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36933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dirty="0"/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</a:t>
            </a:r>
            <a:r>
              <a:rPr lang="en-US" baseline="-25000" dirty="0" smtClean="0">
                <a:solidFill>
                  <a:srgbClr val="2D7D9F"/>
                </a:solidFill>
              </a:rPr>
              <a:t>© by </a:t>
            </a:r>
            <a:r>
              <a:rPr lang="en-US" baseline="-25000" dirty="0">
                <a:solidFill>
                  <a:srgbClr val="2D7D9F"/>
                </a:solidFill>
              </a:rPr>
              <a:t>Hawkes Learning </a:t>
            </a:r>
            <a:r>
              <a:rPr lang="en-US" baseline="-25000" dirty="0" smtClean="0">
                <a:solidFill>
                  <a:srgbClr val="2D7D9F"/>
                </a:solidFill>
              </a:rPr>
              <a:t> </a:t>
            </a:r>
            <a:endParaRPr lang="en-US" baseline="-25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 smtClean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45683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36933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dirty="0"/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</a:t>
            </a:r>
            <a:r>
              <a:rPr lang="en-US" baseline="-25000" dirty="0" smtClean="0">
                <a:solidFill>
                  <a:srgbClr val="2D7D9F"/>
                </a:solidFill>
              </a:rPr>
              <a:t>by </a:t>
            </a:r>
            <a:r>
              <a:rPr lang="en-US" baseline="-25000" dirty="0">
                <a:solidFill>
                  <a:srgbClr val="2D7D9F"/>
                </a:solidFill>
              </a:rPr>
              <a:t>Hawkes Learning </a:t>
            </a:r>
            <a:r>
              <a:rPr lang="en-US" baseline="-25000" dirty="0" smtClean="0">
                <a:solidFill>
                  <a:srgbClr val="2D7D9F"/>
                </a:solidFill>
              </a:rPr>
              <a:t> </a:t>
            </a:r>
            <a:endParaRPr lang="en-US" baseline="-25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19.wmf"/><Relationship Id="rId5" Type="http://schemas.openxmlformats.org/officeDocument/2006/relationships/oleObject" Target="../embeddings/oleObject16.bin"/><Relationship Id="rId4" Type="http://schemas.openxmlformats.org/officeDocument/2006/relationships/image" Target="../media/image18.wmf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4" Type="http://schemas.openxmlformats.org/officeDocument/2006/relationships/image" Target="../media/image20.wmf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wmf"/><Relationship Id="rId13" Type="http://schemas.openxmlformats.org/officeDocument/2006/relationships/oleObject" Target="../embeddings/oleObject23.bin"/><Relationship Id="rId3" Type="http://schemas.openxmlformats.org/officeDocument/2006/relationships/oleObject" Target="../embeddings/oleObject18.bin"/><Relationship Id="rId7" Type="http://schemas.openxmlformats.org/officeDocument/2006/relationships/oleObject" Target="../embeddings/oleObject20.bin"/><Relationship Id="rId12" Type="http://schemas.openxmlformats.org/officeDocument/2006/relationships/image" Target="../media/image25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7.wmf"/><Relationship Id="rId1" Type="http://schemas.openxmlformats.org/officeDocument/2006/relationships/vmlDrawing" Target="../drawings/vmlDrawing8.vml"/><Relationship Id="rId6" Type="http://schemas.openxmlformats.org/officeDocument/2006/relationships/image" Target="../media/image22.wmf"/><Relationship Id="rId11" Type="http://schemas.openxmlformats.org/officeDocument/2006/relationships/oleObject" Target="../embeddings/oleObject22.bin"/><Relationship Id="rId5" Type="http://schemas.openxmlformats.org/officeDocument/2006/relationships/oleObject" Target="../embeddings/oleObject19.bin"/><Relationship Id="rId15" Type="http://schemas.openxmlformats.org/officeDocument/2006/relationships/oleObject" Target="../embeddings/oleObject24.bin"/><Relationship Id="rId10" Type="http://schemas.openxmlformats.org/officeDocument/2006/relationships/image" Target="../media/image24.wmf"/><Relationship Id="rId4" Type="http://schemas.openxmlformats.org/officeDocument/2006/relationships/image" Target="../media/image21.wmf"/><Relationship Id="rId9" Type="http://schemas.openxmlformats.org/officeDocument/2006/relationships/oleObject" Target="../embeddings/oleObject21.bin"/><Relationship Id="rId14" Type="http://schemas.openxmlformats.org/officeDocument/2006/relationships/image" Target="../media/image26.wmf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30.wmf"/><Relationship Id="rId13" Type="http://schemas.openxmlformats.org/officeDocument/2006/relationships/oleObject" Target="../embeddings/oleObject30.bin"/><Relationship Id="rId18" Type="http://schemas.openxmlformats.org/officeDocument/2006/relationships/image" Target="../media/image35.wmf"/><Relationship Id="rId3" Type="http://schemas.openxmlformats.org/officeDocument/2006/relationships/oleObject" Target="../embeddings/oleObject25.bin"/><Relationship Id="rId7" Type="http://schemas.openxmlformats.org/officeDocument/2006/relationships/oleObject" Target="../embeddings/oleObject27.bin"/><Relationship Id="rId12" Type="http://schemas.openxmlformats.org/officeDocument/2006/relationships/image" Target="../media/image32.wmf"/><Relationship Id="rId17" Type="http://schemas.openxmlformats.org/officeDocument/2006/relationships/oleObject" Target="../embeddings/oleObject32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4.wmf"/><Relationship Id="rId20" Type="http://schemas.openxmlformats.org/officeDocument/2006/relationships/image" Target="../media/image36.wmf"/><Relationship Id="rId1" Type="http://schemas.openxmlformats.org/officeDocument/2006/relationships/vmlDrawing" Target="../drawings/vmlDrawing9.vml"/><Relationship Id="rId6" Type="http://schemas.openxmlformats.org/officeDocument/2006/relationships/image" Target="../media/image29.wmf"/><Relationship Id="rId11" Type="http://schemas.openxmlformats.org/officeDocument/2006/relationships/oleObject" Target="../embeddings/oleObject29.bin"/><Relationship Id="rId5" Type="http://schemas.openxmlformats.org/officeDocument/2006/relationships/oleObject" Target="../embeddings/oleObject26.bin"/><Relationship Id="rId15" Type="http://schemas.openxmlformats.org/officeDocument/2006/relationships/oleObject" Target="../embeddings/oleObject31.bin"/><Relationship Id="rId10" Type="http://schemas.openxmlformats.org/officeDocument/2006/relationships/image" Target="../media/image31.wmf"/><Relationship Id="rId19" Type="http://schemas.openxmlformats.org/officeDocument/2006/relationships/oleObject" Target="../embeddings/oleObject33.bin"/><Relationship Id="rId4" Type="http://schemas.openxmlformats.org/officeDocument/2006/relationships/image" Target="../media/image28.wmf"/><Relationship Id="rId9" Type="http://schemas.openxmlformats.org/officeDocument/2006/relationships/oleObject" Target="../embeddings/oleObject28.bin"/><Relationship Id="rId14" Type="http://schemas.openxmlformats.org/officeDocument/2006/relationships/image" Target="../media/image33.wmf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4" Type="http://schemas.openxmlformats.org/officeDocument/2006/relationships/image" Target="../media/image37.wmf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40.wmf"/><Relationship Id="rId13" Type="http://schemas.openxmlformats.org/officeDocument/2006/relationships/oleObject" Target="../embeddings/oleObject40.bin"/><Relationship Id="rId3" Type="http://schemas.openxmlformats.org/officeDocument/2006/relationships/oleObject" Target="../embeddings/oleObject35.bin"/><Relationship Id="rId7" Type="http://schemas.openxmlformats.org/officeDocument/2006/relationships/oleObject" Target="../embeddings/oleObject37.bin"/><Relationship Id="rId12" Type="http://schemas.openxmlformats.org/officeDocument/2006/relationships/image" Target="../media/image42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4.wmf"/><Relationship Id="rId1" Type="http://schemas.openxmlformats.org/officeDocument/2006/relationships/vmlDrawing" Target="../drawings/vmlDrawing11.vml"/><Relationship Id="rId6" Type="http://schemas.openxmlformats.org/officeDocument/2006/relationships/image" Target="../media/image39.wmf"/><Relationship Id="rId11" Type="http://schemas.openxmlformats.org/officeDocument/2006/relationships/oleObject" Target="../embeddings/oleObject39.bin"/><Relationship Id="rId5" Type="http://schemas.openxmlformats.org/officeDocument/2006/relationships/oleObject" Target="../embeddings/oleObject36.bin"/><Relationship Id="rId15" Type="http://schemas.openxmlformats.org/officeDocument/2006/relationships/oleObject" Target="../embeddings/oleObject41.bin"/><Relationship Id="rId10" Type="http://schemas.openxmlformats.org/officeDocument/2006/relationships/image" Target="../media/image41.wmf"/><Relationship Id="rId4" Type="http://schemas.openxmlformats.org/officeDocument/2006/relationships/image" Target="../media/image38.wmf"/><Relationship Id="rId9" Type="http://schemas.openxmlformats.org/officeDocument/2006/relationships/oleObject" Target="../embeddings/oleObject38.bin"/><Relationship Id="rId14" Type="http://schemas.openxmlformats.org/officeDocument/2006/relationships/image" Target="../media/image43.wmf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4" Type="http://schemas.openxmlformats.org/officeDocument/2006/relationships/image" Target="../media/image45.wmf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8.wmf"/><Relationship Id="rId13" Type="http://schemas.openxmlformats.org/officeDocument/2006/relationships/oleObject" Target="../embeddings/oleObject48.bin"/><Relationship Id="rId3" Type="http://schemas.openxmlformats.org/officeDocument/2006/relationships/oleObject" Target="../embeddings/oleObject43.bin"/><Relationship Id="rId7" Type="http://schemas.openxmlformats.org/officeDocument/2006/relationships/oleObject" Target="../embeddings/oleObject45.bin"/><Relationship Id="rId12" Type="http://schemas.openxmlformats.org/officeDocument/2006/relationships/image" Target="../media/image50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6" Type="http://schemas.openxmlformats.org/officeDocument/2006/relationships/image" Target="../media/image47.wmf"/><Relationship Id="rId11" Type="http://schemas.openxmlformats.org/officeDocument/2006/relationships/oleObject" Target="../embeddings/oleObject47.bin"/><Relationship Id="rId5" Type="http://schemas.openxmlformats.org/officeDocument/2006/relationships/oleObject" Target="../embeddings/oleObject44.bin"/><Relationship Id="rId10" Type="http://schemas.openxmlformats.org/officeDocument/2006/relationships/image" Target="../media/image49.wmf"/><Relationship Id="rId4" Type="http://schemas.openxmlformats.org/officeDocument/2006/relationships/image" Target="../media/image46.wmf"/><Relationship Id="rId9" Type="http://schemas.openxmlformats.org/officeDocument/2006/relationships/oleObject" Target="../embeddings/oleObject46.bin"/><Relationship Id="rId14" Type="http://schemas.openxmlformats.org/officeDocument/2006/relationships/image" Target="../media/image51.wmf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image" Target="../media/image54.wmf"/><Relationship Id="rId13" Type="http://schemas.openxmlformats.org/officeDocument/2006/relationships/oleObject" Target="../embeddings/oleObject54.bin"/><Relationship Id="rId18" Type="http://schemas.openxmlformats.org/officeDocument/2006/relationships/image" Target="../media/image59.wmf"/><Relationship Id="rId3" Type="http://schemas.openxmlformats.org/officeDocument/2006/relationships/oleObject" Target="../embeddings/oleObject49.bin"/><Relationship Id="rId21" Type="http://schemas.openxmlformats.org/officeDocument/2006/relationships/oleObject" Target="../embeddings/oleObject58.bin"/><Relationship Id="rId7" Type="http://schemas.openxmlformats.org/officeDocument/2006/relationships/oleObject" Target="../embeddings/oleObject51.bin"/><Relationship Id="rId12" Type="http://schemas.openxmlformats.org/officeDocument/2006/relationships/image" Target="../media/image56.wmf"/><Relationship Id="rId17" Type="http://schemas.openxmlformats.org/officeDocument/2006/relationships/oleObject" Target="../embeddings/oleObject56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58.wmf"/><Relationship Id="rId20" Type="http://schemas.openxmlformats.org/officeDocument/2006/relationships/image" Target="../media/image60.wmf"/><Relationship Id="rId1" Type="http://schemas.openxmlformats.org/officeDocument/2006/relationships/vmlDrawing" Target="../drawings/vmlDrawing14.vml"/><Relationship Id="rId6" Type="http://schemas.openxmlformats.org/officeDocument/2006/relationships/image" Target="../media/image53.wmf"/><Relationship Id="rId11" Type="http://schemas.openxmlformats.org/officeDocument/2006/relationships/oleObject" Target="../embeddings/oleObject53.bin"/><Relationship Id="rId24" Type="http://schemas.openxmlformats.org/officeDocument/2006/relationships/image" Target="../media/image62.wmf"/><Relationship Id="rId5" Type="http://schemas.openxmlformats.org/officeDocument/2006/relationships/oleObject" Target="../embeddings/oleObject50.bin"/><Relationship Id="rId15" Type="http://schemas.openxmlformats.org/officeDocument/2006/relationships/oleObject" Target="../embeddings/oleObject55.bin"/><Relationship Id="rId23" Type="http://schemas.openxmlformats.org/officeDocument/2006/relationships/oleObject" Target="../embeddings/oleObject59.bin"/><Relationship Id="rId10" Type="http://schemas.openxmlformats.org/officeDocument/2006/relationships/image" Target="../media/image55.wmf"/><Relationship Id="rId19" Type="http://schemas.openxmlformats.org/officeDocument/2006/relationships/oleObject" Target="../embeddings/oleObject57.bin"/><Relationship Id="rId4" Type="http://schemas.openxmlformats.org/officeDocument/2006/relationships/image" Target="../media/image52.wmf"/><Relationship Id="rId9" Type="http://schemas.openxmlformats.org/officeDocument/2006/relationships/oleObject" Target="../embeddings/oleObject52.bin"/><Relationship Id="rId14" Type="http://schemas.openxmlformats.org/officeDocument/2006/relationships/image" Target="../media/image57.wmf"/><Relationship Id="rId22" Type="http://schemas.openxmlformats.org/officeDocument/2006/relationships/image" Target="../media/image61.wmf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image" Target="../media/image65.wmf"/><Relationship Id="rId3" Type="http://schemas.openxmlformats.org/officeDocument/2006/relationships/oleObject" Target="../embeddings/oleObject60.bin"/><Relationship Id="rId7" Type="http://schemas.openxmlformats.org/officeDocument/2006/relationships/oleObject" Target="../embeddings/oleObject62.bin"/><Relationship Id="rId12" Type="http://schemas.openxmlformats.org/officeDocument/2006/relationships/image" Target="../media/image67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5.vml"/><Relationship Id="rId6" Type="http://schemas.openxmlformats.org/officeDocument/2006/relationships/image" Target="../media/image64.wmf"/><Relationship Id="rId11" Type="http://schemas.openxmlformats.org/officeDocument/2006/relationships/oleObject" Target="../embeddings/oleObject64.bin"/><Relationship Id="rId5" Type="http://schemas.openxmlformats.org/officeDocument/2006/relationships/oleObject" Target="../embeddings/oleObject61.bin"/><Relationship Id="rId10" Type="http://schemas.openxmlformats.org/officeDocument/2006/relationships/image" Target="../media/image66.wmf"/><Relationship Id="rId4" Type="http://schemas.openxmlformats.org/officeDocument/2006/relationships/image" Target="../media/image63.wmf"/><Relationship Id="rId9" Type="http://schemas.openxmlformats.org/officeDocument/2006/relationships/oleObject" Target="../embeddings/oleObject63.bin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6.vml"/><Relationship Id="rId6" Type="http://schemas.openxmlformats.org/officeDocument/2006/relationships/image" Target="../media/image69.wmf"/><Relationship Id="rId5" Type="http://schemas.openxmlformats.org/officeDocument/2006/relationships/oleObject" Target="../embeddings/oleObject66.bin"/><Relationship Id="rId4" Type="http://schemas.openxmlformats.org/officeDocument/2006/relationships/image" Target="../media/image68.wmf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7.vml"/><Relationship Id="rId4" Type="http://schemas.openxmlformats.org/officeDocument/2006/relationships/image" Target="../media/image70.wmf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8.vml"/><Relationship Id="rId4" Type="http://schemas.openxmlformats.org/officeDocument/2006/relationships/image" Target="../media/image71.wm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3.png"/><Relationship Id="rId4" Type="http://schemas.openxmlformats.org/officeDocument/2006/relationships/image" Target="../media/image2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wmf"/><Relationship Id="rId13" Type="http://schemas.openxmlformats.org/officeDocument/2006/relationships/oleObject" Target="../embeddings/oleObject7.bin"/><Relationship Id="rId3" Type="http://schemas.openxmlformats.org/officeDocument/2006/relationships/oleObject" Target="../embeddings/oleObject2.bin"/><Relationship Id="rId7" Type="http://schemas.openxmlformats.org/officeDocument/2006/relationships/oleObject" Target="../embeddings/oleObject4.bin"/><Relationship Id="rId12" Type="http://schemas.openxmlformats.org/officeDocument/2006/relationships/image" Target="../media/image8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5.wmf"/><Relationship Id="rId11" Type="http://schemas.openxmlformats.org/officeDocument/2006/relationships/oleObject" Target="../embeddings/oleObject6.bin"/><Relationship Id="rId5" Type="http://schemas.openxmlformats.org/officeDocument/2006/relationships/oleObject" Target="../embeddings/oleObject3.bin"/><Relationship Id="rId10" Type="http://schemas.openxmlformats.org/officeDocument/2006/relationships/image" Target="../media/image7.wmf"/><Relationship Id="rId4" Type="http://schemas.openxmlformats.org/officeDocument/2006/relationships/image" Target="../media/image4.wmf"/><Relationship Id="rId9" Type="http://schemas.openxmlformats.org/officeDocument/2006/relationships/oleObject" Target="../embeddings/oleObject5.bin"/><Relationship Id="rId14" Type="http://schemas.openxmlformats.org/officeDocument/2006/relationships/image" Target="../media/image9.w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11.png"/><Relationship Id="rId4" Type="http://schemas.openxmlformats.org/officeDocument/2006/relationships/image" Target="../media/image10.w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12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wmf"/><Relationship Id="rId3" Type="http://schemas.openxmlformats.org/officeDocument/2006/relationships/oleObject" Target="../embeddings/oleObject10.bin"/><Relationship Id="rId7" Type="http://schemas.openxmlformats.org/officeDocument/2006/relationships/oleObject" Target="../embeddings/oleObject12.bin"/><Relationship Id="rId12" Type="http://schemas.openxmlformats.org/officeDocument/2006/relationships/image" Target="../media/image17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4.wmf"/><Relationship Id="rId11" Type="http://schemas.openxmlformats.org/officeDocument/2006/relationships/oleObject" Target="../embeddings/oleObject14.bin"/><Relationship Id="rId5" Type="http://schemas.openxmlformats.org/officeDocument/2006/relationships/oleObject" Target="../embeddings/oleObject11.bin"/><Relationship Id="rId10" Type="http://schemas.openxmlformats.org/officeDocument/2006/relationships/image" Target="../media/image16.wmf"/><Relationship Id="rId4" Type="http://schemas.openxmlformats.org/officeDocument/2006/relationships/image" Target="../media/image13.wmf"/><Relationship Id="rId9" Type="http://schemas.openxmlformats.org/officeDocument/2006/relationships/oleObject" Target="../embeddings/oleObject13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 smtClean="0">
                <a:solidFill>
                  <a:srgbClr val="1F497D"/>
                </a:solidFill>
                <a:latin typeface="Arial" charset="0"/>
                <a:cs typeface="Arial" charset="0"/>
              </a:rPr>
              <a:t>Section 3.1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 smtClean="0">
                <a:solidFill>
                  <a:srgbClr val="1F497D"/>
                </a:solidFill>
              </a:rPr>
              <a:t>Systems of Linear Equations in Two Variables</a:t>
            </a:r>
            <a:endParaRPr lang="en-US" b="1" i="1" dirty="0">
              <a:solidFill>
                <a:srgbClr val="1F497D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Example 2: A Consistent System with Estimation (cont.)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Thus, checking shows that the estimated solution </a:t>
            </a:r>
          </a:p>
          <a:p>
            <a:pPr>
              <a:spcBef>
                <a:spcPts val="2400"/>
              </a:spcBef>
            </a:pPr>
            <a:r>
              <a:rPr lang="en-US" dirty="0" smtClean="0"/>
              <a:t>                does not satisfy either equation.  The </a:t>
            </a:r>
          </a:p>
          <a:p>
            <a:pPr>
              <a:spcBef>
                <a:spcPts val="2400"/>
              </a:spcBef>
            </a:pPr>
            <a:r>
              <a:rPr lang="en-US" dirty="0" smtClean="0"/>
              <a:t>estimated point of intersection is just that – an estimate. The following discussion develops an algebraic technique that gives the exact solution as</a:t>
            </a:r>
          </a:p>
          <a:p>
            <a:endParaRPr lang="en-US" dirty="0"/>
          </a:p>
        </p:txBody>
      </p:sp>
      <p:graphicFrame>
        <p:nvGraphicFramePr>
          <p:cNvPr id="34820" name="Object 4"/>
          <p:cNvGraphicFramePr>
            <a:graphicFrameLocks noChangeAspect="1"/>
          </p:cNvGraphicFramePr>
          <p:nvPr/>
        </p:nvGraphicFramePr>
        <p:xfrm>
          <a:off x="609600" y="1840089"/>
          <a:ext cx="11430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6" name="Equation" r:id="rId3" imgW="1143000" imgH="927000" progId="Equation.DSMT4">
                  <p:embed/>
                </p:oleObj>
              </mc:Choice>
              <mc:Fallback>
                <p:oleObj name="Equation" r:id="rId3" imgW="1143000" imgH="9270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1840089"/>
                        <a:ext cx="11430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821" name="Object 5"/>
          <p:cNvGraphicFramePr>
            <a:graphicFrameLocks noChangeAspect="1"/>
          </p:cNvGraphicFramePr>
          <p:nvPr/>
        </p:nvGraphicFramePr>
        <p:xfrm>
          <a:off x="609600" y="4191000"/>
          <a:ext cx="14986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7" name="Equation" r:id="rId5" imgW="1498320" imgH="927000" progId="Equation.DSMT4">
                  <p:embed/>
                </p:oleObj>
              </mc:Choice>
              <mc:Fallback>
                <p:oleObj name="Equation" r:id="rId5" imgW="1498320" imgH="92700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4191000"/>
                        <a:ext cx="14986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Solutions by Substitution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358640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/>
          <a:p>
            <a:pPr marL="463550" indent="-463550" algn="ctr">
              <a:buNone/>
            </a:pPr>
            <a:r>
              <a:rPr lang="en-US" b="1" dirty="0" smtClean="0">
                <a:solidFill>
                  <a:srgbClr val="000000"/>
                </a:solidFill>
              </a:rPr>
              <a:t>To Solve a System of Linear Equations by Substitution</a:t>
            </a:r>
          </a:p>
          <a:p>
            <a:pPr marL="463550" indent="-463550">
              <a:buNone/>
            </a:pPr>
            <a:r>
              <a:rPr lang="en-US" b="1" dirty="0" smtClean="0">
                <a:solidFill>
                  <a:srgbClr val="000000"/>
                </a:solidFill>
              </a:rPr>
              <a:t>1.	</a:t>
            </a:r>
            <a:r>
              <a:rPr lang="en-US" dirty="0" smtClean="0">
                <a:solidFill>
                  <a:srgbClr val="000000"/>
                </a:solidFill>
              </a:rPr>
              <a:t>Solve one of the equations for one of the variables.</a:t>
            </a:r>
          </a:p>
          <a:p>
            <a:pPr marL="463550" indent="-463550">
              <a:buNone/>
            </a:pPr>
            <a:r>
              <a:rPr lang="en-US" b="1" dirty="0" smtClean="0">
                <a:solidFill>
                  <a:srgbClr val="000000"/>
                </a:solidFill>
              </a:rPr>
              <a:t>2.	</a:t>
            </a:r>
            <a:r>
              <a:rPr lang="en-US" dirty="0" smtClean="0">
                <a:solidFill>
                  <a:srgbClr val="000000"/>
                </a:solidFill>
              </a:rPr>
              <a:t>Substitute the resulting expression into the other equation.</a:t>
            </a:r>
          </a:p>
          <a:p>
            <a:pPr marL="463550" indent="-463550">
              <a:buNone/>
            </a:pPr>
            <a:r>
              <a:rPr lang="en-US" b="1" dirty="0" smtClean="0">
                <a:solidFill>
                  <a:srgbClr val="000000"/>
                </a:solidFill>
              </a:rPr>
              <a:t>3.	</a:t>
            </a:r>
            <a:r>
              <a:rPr lang="en-US" dirty="0" smtClean="0">
                <a:solidFill>
                  <a:srgbClr val="000000"/>
                </a:solidFill>
              </a:rPr>
              <a:t>Solve this new equation, if possible, and then substitute back into one of the original equations to find the value of the other variable. (This is known as </a:t>
            </a:r>
            <a:r>
              <a:rPr lang="en-US" b="1" dirty="0" smtClean="0">
                <a:solidFill>
                  <a:srgbClr val="C00000"/>
                </a:solidFill>
              </a:rPr>
              <a:t>back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  <a:r>
              <a:rPr lang="en-US" b="1" dirty="0" smtClean="0">
                <a:solidFill>
                  <a:srgbClr val="C00000"/>
                </a:solidFill>
              </a:rPr>
              <a:t>substitution</a:t>
            </a:r>
            <a:r>
              <a:rPr lang="en-US" dirty="0" smtClean="0">
                <a:solidFill>
                  <a:srgbClr val="000000"/>
                </a:solidFill>
              </a:rPr>
              <a:t>.)</a:t>
            </a:r>
          </a:p>
          <a:p>
            <a:pPr marL="463550" indent="-463550">
              <a:buNone/>
            </a:pPr>
            <a:r>
              <a:rPr lang="en-US" b="1" dirty="0" smtClean="0">
                <a:solidFill>
                  <a:srgbClr val="000000"/>
                </a:solidFill>
              </a:rPr>
              <a:t>4.	</a:t>
            </a:r>
            <a:r>
              <a:rPr lang="en-US" dirty="0" smtClean="0">
                <a:solidFill>
                  <a:srgbClr val="000000"/>
                </a:solidFill>
              </a:rPr>
              <a:t>Check the solution in both of the original equations.</a:t>
            </a:r>
            <a:endParaRPr lang="en-US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3: A Consistent System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Use the method of substitution to solve the system: </a:t>
            </a:r>
          </a:p>
          <a:p>
            <a:pPr>
              <a:lnSpc>
                <a:spcPct val="250000"/>
              </a:lnSpc>
              <a:buNone/>
            </a:pPr>
            <a:endParaRPr lang="en-US" b="1" dirty="0" smtClean="0"/>
          </a:p>
          <a:p>
            <a:pPr>
              <a:buNone/>
            </a:pPr>
            <a:r>
              <a:rPr lang="en-US" b="1" dirty="0" smtClean="0"/>
              <a:t>Solution: </a:t>
            </a:r>
          </a:p>
          <a:p>
            <a:pPr marL="0" indent="0">
              <a:buNone/>
            </a:pPr>
            <a:r>
              <a:rPr lang="en-US" dirty="0" smtClean="0"/>
              <a:t>Note that this is the same problem we tried to solve by graphing in Example 2, but needed to estimate the solution.</a:t>
            </a:r>
            <a:endParaRPr lang="en-US" dirty="0"/>
          </a:p>
        </p:txBody>
      </p:sp>
      <p:graphicFrame>
        <p:nvGraphicFramePr>
          <p:cNvPr id="35842" name="Object 2"/>
          <p:cNvGraphicFramePr>
            <a:graphicFrameLocks noChangeAspect="1"/>
          </p:cNvGraphicFramePr>
          <p:nvPr/>
        </p:nvGraphicFramePr>
        <p:xfrm>
          <a:off x="3505200" y="1862667"/>
          <a:ext cx="1689100" cy="1028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8" name="Equation" r:id="rId3" imgW="1688760" imgH="1028520" progId="Equation.DSMT4">
                  <p:embed/>
                </p:oleObj>
              </mc:Choice>
              <mc:Fallback>
                <p:oleObj name="Equation" r:id="rId3" imgW="1688760" imgH="102852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05200" y="1862667"/>
                        <a:ext cx="1689100" cy="1028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3: A Consistent System (cont.)</a:t>
            </a:r>
            <a:endParaRPr lang="en-US" dirty="0"/>
          </a:p>
        </p:txBody>
      </p:sp>
      <p:sp>
        <p:nvSpPr>
          <p:cNvPr id="5" name="Oval 4"/>
          <p:cNvSpPr/>
          <p:nvPr/>
        </p:nvSpPr>
        <p:spPr>
          <a:xfrm>
            <a:off x="2590800" y="1806222"/>
            <a:ext cx="914400" cy="548640"/>
          </a:xfrm>
          <a:prstGeom prst="ellipse">
            <a:avLst/>
          </a:prstGeom>
          <a:noFill/>
          <a:ln>
            <a:solidFill>
              <a:srgbClr val="00808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7" name="Straight Arrow Connector 6"/>
          <p:cNvCxnSpPr>
            <a:stCxn id="5" idx="3"/>
          </p:cNvCxnSpPr>
          <p:nvPr/>
        </p:nvCxnSpPr>
        <p:spPr>
          <a:xfrm rot="5400000">
            <a:off x="2087823" y="2015494"/>
            <a:ext cx="377866" cy="895911"/>
          </a:xfrm>
          <a:prstGeom prst="straightConnector1">
            <a:avLst/>
          </a:prstGeom>
          <a:ln w="28575">
            <a:solidFill>
              <a:srgbClr val="008080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7171" name="Object 3"/>
          <p:cNvGraphicFramePr>
            <a:graphicFrameLocks noChangeAspect="1"/>
          </p:cNvGraphicFramePr>
          <p:nvPr/>
        </p:nvGraphicFramePr>
        <p:xfrm>
          <a:off x="445911" y="1306689"/>
          <a:ext cx="48260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5" name="Equation" r:id="rId3" imgW="4825800" imgH="355320" progId="Equation.DSMT4">
                  <p:embed/>
                </p:oleObj>
              </mc:Choice>
              <mc:Fallback>
                <p:oleObj name="Equation" r:id="rId3" imgW="4825800" imgH="35532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5911" y="1306689"/>
                        <a:ext cx="48260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2" name="Object 4"/>
          <p:cNvGraphicFramePr>
            <a:graphicFrameLocks noChangeAspect="1"/>
          </p:cNvGraphicFramePr>
          <p:nvPr/>
        </p:nvGraphicFramePr>
        <p:xfrm>
          <a:off x="444500" y="1950156"/>
          <a:ext cx="64135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6" name="Equation" r:id="rId5" imgW="6413400" imgH="355320" progId="Equation.DSMT4">
                  <p:embed/>
                </p:oleObj>
              </mc:Choice>
              <mc:Fallback>
                <p:oleObj name="Equation" r:id="rId5" imgW="6413400" imgH="35532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4500" y="1950156"/>
                        <a:ext cx="64135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3" name="Object 5"/>
          <p:cNvGraphicFramePr>
            <a:graphicFrameLocks noChangeAspect="1"/>
          </p:cNvGraphicFramePr>
          <p:nvPr/>
        </p:nvGraphicFramePr>
        <p:xfrm>
          <a:off x="445911" y="2644422"/>
          <a:ext cx="51435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7" name="Equation" r:id="rId7" imgW="5143320" imgH="355320" progId="Equation.DSMT4">
                  <p:embed/>
                </p:oleObj>
              </mc:Choice>
              <mc:Fallback>
                <p:oleObj name="Equation" r:id="rId7" imgW="5143320" imgH="35532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5911" y="2644422"/>
                        <a:ext cx="51435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4" name="Object 6"/>
          <p:cNvGraphicFramePr>
            <a:graphicFrameLocks noChangeAspect="1"/>
          </p:cNvGraphicFramePr>
          <p:nvPr/>
        </p:nvGraphicFramePr>
        <p:xfrm>
          <a:off x="444500" y="3137605"/>
          <a:ext cx="82550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8" name="Equation" r:id="rId9" imgW="8254800" imgH="469800" progId="Equation.DSMT4">
                  <p:embed/>
                </p:oleObj>
              </mc:Choice>
              <mc:Fallback>
                <p:oleObj name="Equation" r:id="rId9" imgW="8254800" imgH="4698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4500" y="3137605"/>
                        <a:ext cx="82550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5" name="Object 7"/>
          <p:cNvGraphicFramePr>
            <a:graphicFrameLocks noChangeAspect="1"/>
          </p:cNvGraphicFramePr>
          <p:nvPr/>
        </p:nvGraphicFramePr>
        <p:xfrm>
          <a:off x="445911" y="3759200"/>
          <a:ext cx="64516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9" name="Equation" r:id="rId11" imgW="6451560" imgH="355320" progId="Equation.DSMT4">
                  <p:embed/>
                </p:oleObj>
              </mc:Choice>
              <mc:Fallback>
                <p:oleObj name="Equation" r:id="rId11" imgW="6451560" imgH="35532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5911" y="3759200"/>
                        <a:ext cx="64516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6" name="Object 8"/>
          <p:cNvGraphicFramePr>
            <a:graphicFrameLocks noChangeAspect="1"/>
          </p:cNvGraphicFramePr>
          <p:nvPr/>
        </p:nvGraphicFramePr>
        <p:xfrm>
          <a:off x="1923345" y="4300714"/>
          <a:ext cx="11049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90" name="Equation" r:id="rId13" imgW="1104840" imgH="355320" progId="Equation.DSMT4">
                  <p:embed/>
                </p:oleObj>
              </mc:Choice>
              <mc:Fallback>
                <p:oleObj name="Equation" r:id="rId13" imgW="1104840" imgH="35532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23345" y="4300714"/>
                        <a:ext cx="11049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7" name="Object 9"/>
          <p:cNvGraphicFramePr>
            <a:graphicFrameLocks noChangeAspect="1"/>
          </p:cNvGraphicFramePr>
          <p:nvPr/>
        </p:nvGraphicFramePr>
        <p:xfrm>
          <a:off x="2088444" y="4769556"/>
          <a:ext cx="1016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91" name="Equation" r:id="rId15" imgW="1015920" imgH="838080" progId="Equation.DSMT4">
                  <p:embed/>
                </p:oleObj>
              </mc:Choice>
              <mc:Fallback>
                <p:oleObj name="Equation" r:id="rId15" imgW="1015920" imgH="8380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88444" y="4769556"/>
                        <a:ext cx="1016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3: A Consistent System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To find </a:t>
            </a:r>
            <a:r>
              <a:rPr lang="en-US" i="1" dirty="0" smtClean="0"/>
              <a:t>x</a:t>
            </a:r>
            <a:r>
              <a:rPr lang="en-US" dirty="0" smtClean="0"/>
              <a:t>, we “</a:t>
            </a:r>
            <a:r>
              <a:rPr lang="en-US" b="1" dirty="0" smtClean="0"/>
              <a:t>back substitute”         </a:t>
            </a:r>
            <a:r>
              <a:rPr lang="en-US" dirty="0" smtClean="0"/>
              <a:t>for </a:t>
            </a:r>
            <a:r>
              <a:rPr lang="en-US" i="1" dirty="0" smtClean="0"/>
              <a:t>y </a:t>
            </a:r>
            <a:r>
              <a:rPr lang="en-US" dirty="0" smtClean="0"/>
              <a:t>in one of the original equations.</a:t>
            </a:r>
            <a:endParaRPr lang="en-US" dirty="0"/>
          </a:p>
        </p:txBody>
      </p:sp>
      <p:graphicFrame>
        <p:nvGraphicFramePr>
          <p:cNvPr id="37890" name="Object 2"/>
          <p:cNvGraphicFramePr>
            <a:graphicFrameLocks noChangeAspect="1"/>
          </p:cNvGraphicFramePr>
          <p:nvPr/>
        </p:nvGraphicFramePr>
        <p:xfrm>
          <a:off x="5079074" y="1131711"/>
          <a:ext cx="508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3" name="Equation" r:id="rId3" imgW="507960" imgH="838080" progId="Equation.DSMT4">
                  <p:embed/>
                </p:oleObj>
              </mc:Choice>
              <mc:Fallback>
                <p:oleObj name="Equation" r:id="rId3" imgW="507960" imgH="83808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79074" y="1131711"/>
                        <a:ext cx="508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6" name="Object 4"/>
          <p:cNvGraphicFramePr>
            <a:graphicFrameLocks noChangeAspect="1"/>
          </p:cNvGraphicFramePr>
          <p:nvPr/>
        </p:nvGraphicFramePr>
        <p:xfrm>
          <a:off x="1382889" y="2297289"/>
          <a:ext cx="20701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4" name="Equation" r:id="rId5" imgW="2070000" imgH="927000" progId="Equation.DSMT4">
                  <p:embed/>
                </p:oleObj>
              </mc:Choice>
              <mc:Fallback>
                <p:oleObj name="Equation" r:id="rId5" imgW="2070000" imgH="9270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82889" y="2297289"/>
                        <a:ext cx="20701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7" name="Object 5"/>
          <p:cNvGraphicFramePr>
            <a:graphicFrameLocks noChangeAspect="1"/>
          </p:cNvGraphicFramePr>
          <p:nvPr/>
        </p:nvGraphicFramePr>
        <p:xfrm>
          <a:off x="2017890" y="3265311"/>
          <a:ext cx="1435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5" name="Equation" r:id="rId7" imgW="1434960" imgH="838080" progId="Equation.DSMT4">
                  <p:embed/>
                </p:oleObj>
              </mc:Choice>
              <mc:Fallback>
                <p:oleObj name="Equation" r:id="rId7" imgW="143496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17890" y="3265311"/>
                        <a:ext cx="1435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8" name="Object 6"/>
          <p:cNvGraphicFramePr>
            <a:graphicFrameLocks noChangeAspect="1"/>
          </p:cNvGraphicFramePr>
          <p:nvPr/>
        </p:nvGraphicFramePr>
        <p:xfrm>
          <a:off x="2712156" y="4114800"/>
          <a:ext cx="1435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6" name="Equation" r:id="rId9" imgW="1434960" imgH="838080" progId="Equation.DSMT4">
                  <p:embed/>
                </p:oleObj>
              </mc:Choice>
              <mc:Fallback>
                <p:oleObj name="Equation" r:id="rId9" imgW="1434960" imgH="838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12156" y="4114800"/>
                        <a:ext cx="1435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9" name="Object 7"/>
          <p:cNvGraphicFramePr>
            <a:graphicFrameLocks noChangeAspect="1"/>
          </p:cNvGraphicFramePr>
          <p:nvPr/>
        </p:nvGraphicFramePr>
        <p:xfrm>
          <a:off x="2709333" y="4964289"/>
          <a:ext cx="952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7" name="Equation" r:id="rId11" imgW="952200" imgH="838080" progId="Equation.DSMT4">
                  <p:embed/>
                </p:oleObj>
              </mc:Choice>
              <mc:Fallback>
                <p:oleObj name="Equation" r:id="rId11" imgW="952200" imgH="8380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09333" y="4964289"/>
                        <a:ext cx="952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0" name="Object 8"/>
          <p:cNvGraphicFramePr>
            <a:graphicFrameLocks noChangeAspect="1"/>
          </p:cNvGraphicFramePr>
          <p:nvPr/>
        </p:nvGraphicFramePr>
        <p:xfrm>
          <a:off x="5209824" y="2317044"/>
          <a:ext cx="20193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8" name="Equation" r:id="rId13" imgW="2019240" imgH="927000" progId="Equation.DSMT4">
                  <p:embed/>
                </p:oleObj>
              </mc:Choice>
              <mc:Fallback>
                <p:oleObj name="Equation" r:id="rId13" imgW="2019240" imgH="9270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09824" y="2317044"/>
                        <a:ext cx="20193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1" name="Object 9"/>
          <p:cNvGraphicFramePr>
            <a:graphicFrameLocks noChangeAspect="1"/>
          </p:cNvGraphicFramePr>
          <p:nvPr/>
        </p:nvGraphicFramePr>
        <p:xfrm>
          <a:off x="6344355" y="3276600"/>
          <a:ext cx="1422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9" name="Equation" r:id="rId15" imgW="1422360" imgH="838080" progId="Equation.DSMT4">
                  <p:embed/>
                </p:oleObj>
              </mc:Choice>
              <mc:Fallback>
                <p:oleObj name="Equation" r:id="rId15" imgW="1422360" imgH="8380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44355" y="3276600"/>
                        <a:ext cx="1422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2" name="Object 10"/>
          <p:cNvGraphicFramePr>
            <a:graphicFrameLocks noChangeAspect="1"/>
          </p:cNvGraphicFramePr>
          <p:nvPr/>
        </p:nvGraphicFramePr>
        <p:xfrm>
          <a:off x="6344355" y="4114800"/>
          <a:ext cx="1130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20" name="Equation" r:id="rId17" imgW="1130040" imgH="838080" progId="Equation.DSMT4">
                  <p:embed/>
                </p:oleObj>
              </mc:Choice>
              <mc:Fallback>
                <p:oleObj name="Equation" r:id="rId17" imgW="1130040" imgH="83808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44355" y="4114800"/>
                        <a:ext cx="11303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3" name="Object 11"/>
          <p:cNvGraphicFramePr>
            <a:graphicFrameLocks noChangeAspect="1"/>
          </p:cNvGraphicFramePr>
          <p:nvPr/>
        </p:nvGraphicFramePr>
        <p:xfrm>
          <a:off x="6513690" y="4964289"/>
          <a:ext cx="952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21" name="Equation" r:id="rId19" imgW="952200" imgH="838080" progId="Equation.DSMT4">
                  <p:embed/>
                </p:oleObj>
              </mc:Choice>
              <mc:Fallback>
                <p:oleObj name="Equation" r:id="rId19" imgW="952200" imgH="83808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13690" y="4964289"/>
                        <a:ext cx="952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Rectangle 13"/>
          <p:cNvSpPr/>
          <p:nvPr/>
        </p:nvSpPr>
        <p:spPr>
          <a:xfrm>
            <a:off x="4030723" y="2483556"/>
            <a:ext cx="61747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smtClean="0"/>
              <a:t>OR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3: A Consistent System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The system is consistent, and the solution is 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In this example, the second equation could have been solved for </a:t>
            </a:r>
            <a:r>
              <a:rPr lang="en-US" i="1" dirty="0" smtClean="0"/>
              <a:t>y </a:t>
            </a:r>
            <a:r>
              <a:rPr lang="en-US" dirty="0" smtClean="0"/>
              <a:t>and the substitution made into the first equation. The solution would have been the same. (As a thorough check, substitute the solution in both of the original equations.)</a:t>
            </a:r>
            <a:endParaRPr lang="en-US" dirty="0"/>
          </a:p>
        </p:txBody>
      </p:sp>
      <p:graphicFrame>
        <p:nvGraphicFramePr>
          <p:cNvPr id="38914" name="Object 2"/>
          <p:cNvGraphicFramePr>
            <a:graphicFrameLocks noChangeAspect="1"/>
          </p:cNvGraphicFramePr>
          <p:nvPr/>
        </p:nvGraphicFramePr>
        <p:xfrm>
          <a:off x="2184400" y="2057400"/>
          <a:ext cx="47752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0" name="Equation" r:id="rId3" imgW="4775040" imgH="927000" progId="Equation.DSMT4">
                  <p:embed/>
                </p:oleObj>
              </mc:Choice>
              <mc:Fallback>
                <p:oleObj name="Equation" r:id="rId3" imgW="4775040" imgH="92700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84400" y="2057400"/>
                        <a:ext cx="47752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Solutions by Substitution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758440"/>
          </a:xfrm>
          <a:ln w="28575"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en-US" b="1" dirty="0" smtClean="0">
                <a:solidFill>
                  <a:srgbClr val="000000"/>
                </a:solidFill>
              </a:rPr>
              <a:t>Notes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000000"/>
                </a:solidFill>
              </a:rPr>
              <a:t>In Example 3, we could have solved either equation for either variable and then substituted the result into the other equation. For simplicity, we generally solve for the variable that has a coefficient of 1 if there is such a variable.</a:t>
            </a:r>
            <a:endParaRPr lang="en-US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4: An Inconsistent System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Solve the following system by substitution:</a:t>
            </a:r>
          </a:p>
          <a:p>
            <a:pPr>
              <a:buNone/>
            </a:pPr>
            <a:r>
              <a:rPr lang="en-US" b="1" dirty="0" smtClean="0"/>
              <a:t>Solution:</a:t>
            </a:r>
            <a:endParaRPr lang="en-US" dirty="0" smtClean="0"/>
          </a:p>
          <a:p>
            <a:pPr>
              <a:buNone/>
            </a:pPr>
            <a:endParaRPr lang="en-US" dirty="0"/>
          </a:p>
        </p:txBody>
      </p:sp>
      <p:graphicFrame>
        <p:nvGraphicFramePr>
          <p:cNvPr id="39938" name="Object 2"/>
          <p:cNvGraphicFramePr>
            <a:graphicFrameLocks noChangeAspect="1"/>
          </p:cNvGraphicFramePr>
          <p:nvPr/>
        </p:nvGraphicFramePr>
        <p:xfrm>
          <a:off x="6794059" y="1066800"/>
          <a:ext cx="2057400" cy="1028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7" name="Equation" r:id="rId3" imgW="2057400" imgH="1028520" progId="Equation.DSMT4">
                  <p:embed/>
                </p:oleObj>
              </mc:Choice>
              <mc:Fallback>
                <p:oleObj name="Equation" r:id="rId3" imgW="2057400" imgH="102852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94059" y="1066800"/>
                        <a:ext cx="2057400" cy="1028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9" name="Group 8"/>
          <p:cNvGrpSpPr/>
          <p:nvPr/>
        </p:nvGrpSpPr>
        <p:grpSpPr>
          <a:xfrm>
            <a:off x="2819401" y="2951139"/>
            <a:ext cx="1371599" cy="846161"/>
            <a:chOff x="2819401" y="3573439"/>
            <a:chExt cx="1371599" cy="846161"/>
          </a:xfrm>
        </p:grpSpPr>
        <p:sp>
          <p:nvSpPr>
            <p:cNvPr id="7" name="Oval 6"/>
            <p:cNvSpPr/>
            <p:nvPr/>
          </p:nvSpPr>
          <p:spPr>
            <a:xfrm>
              <a:off x="3048000" y="3573439"/>
              <a:ext cx="1143000" cy="548640"/>
            </a:xfrm>
            <a:prstGeom prst="ellipse">
              <a:avLst/>
            </a:prstGeom>
            <a:noFill/>
            <a:ln>
              <a:solidFill>
                <a:srgbClr val="008080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cxnSp>
          <p:nvCxnSpPr>
            <p:cNvPr id="8" name="Straight Arrow Connector 7"/>
            <p:cNvCxnSpPr>
              <a:stCxn id="7" idx="3"/>
            </p:cNvCxnSpPr>
            <p:nvPr/>
          </p:nvCxnSpPr>
          <p:spPr>
            <a:xfrm rot="5400000">
              <a:off x="2828462" y="4032672"/>
              <a:ext cx="377867" cy="395989"/>
            </a:xfrm>
            <a:prstGeom prst="straightConnector1">
              <a:avLst/>
            </a:prstGeom>
            <a:ln w="28575">
              <a:solidFill>
                <a:srgbClr val="008080"/>
              </a:solidFill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10244" name="Object 4"/>
          <p:cNvGraphicFramePr>
            <a:graphicFrameLocks noChangeAspect="1"/>
          </p:cNvGraphicFramePr>
          <p:nvPr/>
        </p:nvGraphicFramePr>
        <p:xfrm>
          <a:off x="561621" y="2438400"/>
          <a:ext cx="29337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8" name="Equation" r:id="rId5" imgW="2933640" imgH="355320" progId="Equation.DSMT4">
                  <p:embed/>
                </p:oleObj>
              </mc:Choice>
              <mc:Fallback>
                <p:oleObj name="Equation" r:id="rId5" imgW="2933640" imgH="35532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1621" y="2438400"/>
                        <a:ext cx="29337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5" name="Object 5"/>
          <p:cNvGraphicFramePr>
            <a:graphicFrameLocks noChangeAspect="1"/>
          </p:cNvGraphicFramePr>
          <p:nvPr/>
        </p:nvGraphicFramePr>
        <p:xfrm>
          <a:off x="555978" y="3079044"/>
          <a:ext cx="70866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9" name="Equation" r:id="rId7" imgW="7086600" imgH="355320" progId="Equation.DSMT4">
                  <p:embed/>
                </p:oleObj>
              </mc:Choice>
              <mc:Fallback>
                <p:oleObj name="Equation" r:id="rId7" imgW="7086600" imgH="35532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5978" y="3079044"/>
                        <a:ext cx="70866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6" name="Object 6"/>
          <p:cNvGraphicFramePr>
            <a:graphicFrameLocks noChangeAspect="1"/>
          </p:cNvGraphicFramePr>
          <p:nvPr/>
        </p:nvGraphicFramePr>
        <p:xfrm>
          <a:off x="567267" y="3790244"/>
          <a:ext cx="29083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0" name="Equation" r:id="rId9" imgW="2908080" imgH="355320" progId="Equation.DSMT4">
                  <p:embed/>
                </p:oleObj>
              </mc:Choice>
              <mc:Fallback>
                <p:oleObj name="Equation" r:id="rId9" imgW="2908080" imgH="35532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7267" y="3790244"/>
                        <a:ext cx="29083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7" name="Object 7"/>
          <p:cNvGraphicFramePr>
            <a:graphicFrameLocks noChangeAspect="1"/>
          </p:cNvGraphicFramePr>
          <p:nvPr/>
        </p:nvGraphicFramePr>
        <p:xfrm>
          <a:off x="560211" y="4274255"/>
          <a:ext cx="82677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1" name="Equation" r:id="rId11" imgW="8267400" imgH="469800" progId="Equation.DSMT4">
                  <p:embed/>
                </p:oleObj>
              </mc:Choice>
              <mc:Fallback>
                <p:oleObj name="Equation" r:id="rId11" imgW="8267400" imgH="4698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0211" y="4274255"/>
                        <a:ext cx="82677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8" name="Object 8"/>
          <p:cNvGraphicFramePr>
            <a:graphicFrameLocks noChangeAspect="1"/>
          </p:cNvGraphicFramePr>
          <p:nvPr/>
        </p:nvGraphicFramePr>
        <p:xfrm>
          <a:off x="555978" y="4910667"/>
          <a:ext cx="46355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2" name="Equation" r:id="rId13" imgW="4635360" imgH="330120" progId="Equation.DSMT4">
                  <p:embed/>
                </p:oleObj>
              </mc:Choice>
              <mc:Fallback>
                <p:oleObj name="Equation" r:id="rId13" imgW="4635360" imgH="33012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5978" y="4910667"/>
                        <a:ext cx="4635500" cy="330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9" name="Object 9"/>
          <p:cNvGraphicFramePr>
            <a:graphicFrameLocks noChangeAspect="1"/>
          </p:cNvGraphicFramePr>
          <p:nvPr/>
        </p:nvGraphicFramePr>
        <p:xfrm>
          <a:off x="555978" y="5429955"/>
          <a:ext cx="5384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3" name="Equation" r:id="rId15" imgW="5384520" imgH="291960" progId="Equation.DSMT4">
                  <p:embed/>
                </p:oleObj>
              </mc:Choice>
              <mc:Fallback>
                <p:oleObj name="Equation" r:id="rId15" imgW="5384520" imgH="2919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5978" y="5429955"/>
                        <a:ext cx="53848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4: An Inconsistent System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The variable </a:t>
            </a:r>
            <a:r>
              <a:rPr lang="en-US" i="1" dirty="0" smtClean="0"/>
              <a:t>x </a:t>
            </a:r>
            <a:r>
              <a:rPr lang="en-US" dirty="0" smtClean="0"/>
              <a:t>is eliminated, and this last equation is never true.</a:t>
            </a:r>
          </a:p>
          <a:p>
            <a:pPr marL="0" indent="0">
              <a:buNone/>
            </a:pPr>
            <a:r>
              <a:rPr lang="en-US" dirty="0" smtClean="0"/>
              <a:t>Therefore, the system is </a:t>
            </a:r>
            <a:r>
              <a:rPr lang="en-US" b="1" dirty="0" smtClean="0"/>
              <a:t>inconsistent.</a:t>
            </a:r>
          </a:p>
          <a:p>
            <a:pPr marL="0" indent="0">
              <a:buNone/>
            </a:pPr>
            <a:r>
              <a:rPr lang="en-US" dirty="0" smtClean="0"/>
              <a:t>There is </a:t>
            </a:r>
            <a:r>
              <a:rPr lang="en-US" b="1" dirty="0" smtClean="0">
                <a:solidFill>
                  <a:srgbClr val="FF0000"/>
                </a:solidFill>
              </a:rPr>
              <a:t>no solution </a:t>
            </a:r>
            <a:r>
              <a:rPr lang="en-US" dirty="0" smtClean="0"/>
              <a:t>to this system of equations. (The lines are parallel.)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Solutions by Addition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3280898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/>
          <a:p>
            <a:pPr marL="463550" indent="-463550" algn="ctr">
              <a:buNone/>
            </a:pPr>
            <a:r>
              <a:rPr lang="en-US" b="1" dirty="0" smtClean="0">
                <a:solidFill>
                  <a:srgbClr val="000000"/>
                </a:solidFill>
              </a:rPr>
              <a:t>To Solve a System of Linear Equations by Addition</a:t>
            </a:r>
          </a:p>
          <a:p>
            <a:pPr marL="463550" indent="-463550">
              <a:buNone/>
            </a:pPr>
            <a:r>
              <a:rPr lang="en-US" b="1" dirty="0" smtClean="0">
                <a:solidFill>
                  <a:srgbClr val="000000"/>
                </a:solidFill>
              </a:rPr>
              <a:t>1.	</a:t>
            </a:r>
            <a:r>
              <a:rPr lang="en-US" dirty="0" smtClean="0">
                <a:solidFill>
                  <a:srgbClr val="000000"/>
                </a:solidFill>
              </a:rPr>
              <a:t>Write the equations one under the other so that </a:t>
            </a:r>
            <a:r>
              <a:rPr lang="en-US" b="1" dirty="0" smtClean="0">
                <a:solidFill>
                  <a:srgbClr val="C00000"/>
                </a:solidFill>
              </a:rPr>
              <a:t>like terms are aligned</a:t>
            </a:r>
            <a:r>
              <a:rPr lang="en-US" dirty="0" smtClean="0">
                <a:solidFill>
                  <a:srgbClr val="000000"/>
                </a:solidFill>
              </a:rPr>
              <a:t>. </a:t>
            </a:r>
          </a:p>
          <a:p>
            <a:pPr marL="463550" indent="-463550">
              <a:buNone/>
            </a:pPr>
            <a:r>
              <a:rPr lang="en-US" b="1" dirty="0" smtClean="0">
                <a:solidFill>
                  <a:srgbClr val="000000"/>
                </a:solidFill>
              </a:rPr>
              <a:t>2.	</a:t>
            </a:r>
            <a:r>
              <a:rPr lang="en-US" dirty="0" smtClean="0">
                <a:solidFill>
                  <a:srgbClr val="000000"/>
                </a:solidFill>
              </a:rPr>
              <a:t>Multiply all terms of one equation by a constant (and possibly all terms of the other equation by another constant) so that </a:t>
            </a:r>
            <a:r>
              <a:rPr lang="en-US" b="1" dirty="0" smtClean="0">
                <a:solidFill>
                  <a:srgbClr val="C00000"/>
                </a:solidFill>
              </a:rPr>
              <a:t>two like terms have opposite coefficients</a:t>
            </a:r>
            <a:r>
              <a:rPr lang="en-US" dirty="0" smtClean="0">
                <a:solidFill>
                  <a:srgbClr val="000000"/>
                </a:solidFill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dirty="0" smtClean="0"/>
              <a:t>Objectives</a:t>
            </a:r>
          </a:p>
        </p:txBody>
      </p:sp>
      <p:sp>
        <p:nvSpPr>
          <p:cNvPr id="1536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505301"/>
          </a:xfrm>
        </p:spPr>
        <p:txBody>
          <a:bodyPr>
            <a:spAutoFit/>
          </a:bodyPr>
          <a:lstStyle/>
          <a:p>
            <a:pPr marL="0" indent="0">
              <a:buFont typeface="Courier New" pitchFamily="49" charset="0"/>
              <a:buChar char="o"/>
              <a:tabLst>
                <a:tab pos="341313" algn="l"/>
              </a:tabLst>
            </a:pPr>
            <a:r>
              <a:rPr lang="en-US" dirty="0" smtClean="0"/>
              <a:t>	Solve systems of linear equations in two variables 	using three methods: </a:t>
            </a:r>
          </a:p>
          <a:p>
            <a:pPr marL="0" indent="0">
              <a:tabLst>
                <a:tab pos="341313" algn="l"/>
              </a:tabLst>
            </a:pPr>
            <a:r>
              <a:rPr lang="en-US" dirty="0" smtClean="0"/>
              <a:t>		graphing, </a:t>
            </a:r>
          </a:p>
          <a:p>
            <a:pPr marL="0" indent="0">
              <a:tabLst>
                <a:tab pos="341313" algn="l"/>
              </a:tabLst>
            </a:pPr>
            <a:r>
              <a:rPr lang="en-US" dirty="0" smtClean="0"/>
              <a:t>		substitution, and </a:t>
            </a:r>
          </a:p>
          <a:p>
            <a:pPr marL="0" indent="0">
              <a:tabLst>
                <a:tab pos="341313" algn="l"/>
              </a:tabLst>
            </a:pPr>
            <a:r>
              <a:rPr lang="en-US" dirty="0" smtClean="0"/>
              <a:t>		addition.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Solutions by Addition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291840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/>
          <a:p>
            <a:pPr marL="463550" indent="-463550" algn="ctr">
              <a:buNone/>
            </a:pPr>
            <a:r>
              <a:rPr lang="en-US" b="1" dirty="0" smtClean="0">
                <a:solidFill>
                  <a:srgbClr val="000000"/>
                </a:solidFill>
              </a:rPr>
              <a:t>To Solve a System of Linear Equations by Addition (cont.)</a:t>
            </a:r>
          </a:p>
          <a:p>
            <a:pPr marL="463550" indent="-463550">
              <a:buNone/>
            </a:pPr>
            <a:r>
              <a:rPr lang="en-US" b="1" dirty="0" smtClean="0">
                <a:solidFill>
                  <a:srgbClr val="000000"/>
                </a:solidFill>
              </a:rPr>
              <a:t>3.	</a:t>
            </a:r>
            <a:r>
              <a:rPr lang="en-US" dirty="0" smtClean="0">
                <a:solidFill>
                  <a:srgbClr val="000000"/>
                </a:solidFill>
              </a:rPr>
              <a:t>Add the two equations by </a:t>
            </a:r>
            <a:r>
              <a:rPr lang="en-US" b="1" dirty="0" smtClean="0">
                <a:solidFill>
                  <a:srgbClr val="C00000"/>
                </a:solidFill>
              </a:rPr>
              <a:t>combining like terms </a:t>
            </a:r>
            <a:r>
              <a:rPr lang="en-US" dirty="0" smtClean="0">
                <a:solidFill>
                  <a:srgbClr val="000000"/>
                </a:solidFill>
              </a:rPr>
              <a:t>and solve the resulting equation, if possible. Then,</a:t>
            </a:r>
            <a:r>
              <a:rPr lang="en-US" b="1" dirty="0" smtClean="0">
                <a:solidFill>
                  <a:srgbClr val="000000"/>
                </a:solidFill>
              </a:rPr>
              <a:t> </a:t>
            </a:r>
            <a:r>
              <a:rPr lang="en-US" b="1" dirty="0" smtClean="0">
                <a:solidFill>
                  <a:srgbClr val="C00000"/>
                </a:solidFill>
              </a:rPr>
              <a:t>back substitute into one of the original equations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  <a:r>
              <a:rPr lang="en-US" dirty="0" smtClean="0">
                <a:solidFill>
                  <a:srgbClr val="000000"/>
                </a:solidFill>
              </a:rPr>
              <a:t>to find the value of the other variable.</a:t>
            </a:r>
          </a:p>
          <a:p>
            <a:pPr marL="463550" indent="-463550">
              <a:buNone/>
            </a:pPr>
            <a:r>
              <a:rPr lang="en-US" b="1" dirty="0" smtClean="0">
                <a:solidFill>
                  <a:srgbClr val="000000"/>
                </a:solidFill>
              </a:rPr>
              <a:t>4.	</a:t>
            </a:r>
            <a:r>
              <a:rPr lang="en-US" dirty="0" smtClean="0">
                <a:solidFill>
                  <a:srgbClr val="000000"/>
                </a:solidFill>
              </a:rPr>
              <a:t>Check the solution in both of the original equations.</a:t>
            </a:r>
            <a:endParaRPr lang="en-US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5: A Consistent System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Use the method of addition to solve the following </a:t>
            </a:r>
          </a:p>
          <a:p>
            <a:pPr marL="0" indent="0">
              <a:lnSpc>
                <a:spcPct val="150000"/>
              </a:lnSpc>
              <a:spcBef>
                <a:spcPts val="1200"/>
              </a:spcBef>
              <a:buNone/>
            </a:pPr>
            <a:r>
              <a:rPr lang="en-US" dirty="0" smtClean="0"/>
              <a:t>system: 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en-US" b="1" dirty="0" smtClean="0"/>
              <a:t>Solution: </a:t>
            </a:r>
          </a:p>
          <a:p>
            <a:pPr marL="0" indent="0">
              <a:buNone/>
            </a:pPr>
            <a:r>
              <a:rPr lang="en-US" dirty="0" smtClean="0"/>
              <a:t>Multiply each term in the first equation by </a:t>
            </a:r>
            <a:r>
              <a:rPr lang="en-US" dirty="0" smtClean="0">
                <a:solidFill>
                  <a:srgbClr val="009900"/>
                </a:solidFill>
              </a:rPr>
              <a:t>2</a:t>
            </a:r>
            <a:r>
              <a:rPr lang="en-US" dirty="0" smtClean="0"/>
              <a:t> and each term in the second equation by </a:t>
            </a:r>
            <a:r>
              <a:rPr lang="en-US" dirty="0" smtClean="0">
                <a:solidFill>
                  <a:srgbClr val="9900CC"/>
                </a:solidFill>
                <a:latin typeface="Symbol" pitchFamily="18" charset="2"/>
              </a:rPr>
              <a:t>-</a:t>
            </a:r>
            <a:r>
              <a:rPr lang="en-US" dirty="0" smtClean="0">
                <a:solidFill>
                  <a:srgbClr val="9900CC"/>
                </a:solidFill>
              </a:rPr>
              <a:t>5</a:t>
            </a:r>
            <a:r>
              <a:rPr lang="en-US" dirty="0" smtClean="0"/>
              <a:t>. The </a:t>
            </a:r>
            <a:r>
              <a:rPr lang="en-US" i="1" dirty="0" smtClean="0"/>
              <a:t>y</a:t>
            </a:r>
            <a:r>
              <a:rPr lang="en-US" dirty="0" smtClean="0"/>
              <a:t>-coefficients will be opposites. Add the two equations by combining like terms which will eliminate </a:t>
            </a:r>
            <a:r>
              <a:rPr lang="en-US" i="1" dirty="0" smtClean="0"/>
              <a:t>y.  </a:t>
            </a:r>
            <a:r>
              <a:rPr lang="en-US" dirty="0" smtClean="0"/>
              <a:t>Solve for </a:t>
            </a:r>
            <a:r>
              <a:rPr lang="en-US" i="1" dirty="0" smtClean="0"/>
              <a:t>x.</a:t>
            </a:r>
            <a:endParaRPr lang="en-US" dirty="0"/>
          </a:p>
        </p:txBody>
      </p:sp>
      <p:graphicFrame>
        <p:nvGraphicFramePr>
          <p:cNvPr id="40962" name="Object 2"/>
          <p:cNvGraphicFramePr>
            <a:graphicFrameLocks noChangeAspect="1"/>
          </p:cNvGraphicFramePr>
          <p:nvPr/>
        </p:nvGraphicFramePr>
        <p:xfrm>
          <a:off x="1806222" y="1786467"/>
          <a:ext cx="2260600" cy="1028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68" name="Equation" r:id="rId3" imgW="2260440" imgH="1028520" progId="Equation.DSMT4">
                  <p:embed/>
                </p:oleObj>
              </mc:Choice>
              <mc:Fallback>
                <p:oleObj name="Equation" r:id="rId3" imgW="2260440" imgH="102852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06222" y="1786467"/>
                        <a:ext cx="2260600" cy="1028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5: A Consistent System (cont.)</a:t>
            </a:r>
            <a:endParaRPr lang="en-US" dirty="0"/>
          </a:p>
        </p:txBody>
      </p:sp>
      <p:cxnSp>
        <p:nvCxnSpPr>
          <p:cNvPr id="8" name="Straight Arrow Connector 7"/>
          <p:cNvCxnSpPr/>
          <p:nvPr/>
        </p:nvCxnSpPr>
        <p:spPr>
          <a:xfrm>
            <a:off x="4114800" y="3581400"/>
            <a:ext cx="609600" cy="1588"/>
          </a:xfrm>
          <a:prstGeom prst="straightConnector1">
            <a:avLst/>
          </a:prstGeom>
          <a:ln w="38100">
            <a:solidFill>
              <a:srgbClr val="C00000"/>
            </a:solidFill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>
            <a:off x="4114800" y="4140508"/>
            <a:ext cx="609600" cy="1588"/>
          </a:xfrm>
          <a:prstGeom prst="straightConnector1">
            <a:avLst/>
          </a:prstGeom>
          <a:ln w="38100">
            <a:solidFill>
              <a:srgbClr val="C00000"/>
            </a:solidFill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2292" name="Object 4"/>
          <p:cNvGraphicFramePr>
            <a:graphicFrameLocks noChangeAspect="1"/>
          </p:cNvGraphicFramePr>
          <p:nvPr/>
        </p:nvGraphicFramePr>
        <p:xfrm>
          <a:off x="922867" y="1828800"/>
          <a:ext cx="2159000" cy="1028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4" name="Equation" r:id="rId3" imgW="2158920" imgH="1028520" progId="Equation.DSMT4">
                  <p:embed/>
                </p:oleObj>
              </mc:Choice>
              <mc:Fallback>
                <p:oleObj name="Equation" r:id="rId3" imgW="2158920" imgH="102852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22867" y="1828800"/>
                        <a:ext cx="2159000" cy="1028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3" name="Object 5"/>
          <p:cNvGraphicFramePr>
            <a:graphicFrameLocks noChangeAspect="1"/>
          </p:cNvGraphicFramePr>
          <p:nvPr/>
        </p:nvGraphicFramePr>
        <p:xfrm>
          <a:off x="928512" y="3310467"/>
          <a:ext cx="2959100" cy="1104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5" name="Equation" r:id="rId5" imgW="2958840" imgH="1104840" progId="Equation.DSMT4">
                  <p:embed/>
                </p:oleObj>
              </mc:Choice>
              <mc:Fallback>
                <p:oleObj name="Equation" r:id="rId5" imgW="2958840" imgH="110484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28512" y="3310467"/>
                        <a:ext cx="2959100" cy="1104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4" name="Object 6"/>
          <p:cNvGraphicFramePr>
            <a:graphicFrameLocks noChangeAspect="1"/>
          </p:cNvGraphicFramePr>
          <p:nvPr/>
        </p:nvGraphicFramePr>
        <p:xfrm>
          <a:off x="5119511" y="3479801"/>
          <a:ext cx="19558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6" name="Equation" r:id="rId7" imgW="1955520" imgH="355320" progId="Equation.DSMT4">
                  <p:embed/>
                </p:oleObj>
              </mc:Choice>
              <mc:Fallback>
                <p:oleObj name="Equation" r:id="rId7" imgW="1955520" imgH="35532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19511" y="3479801"/>
                        <a:ext cx="19558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5" name="Object 7"/>
          <p:cNvGraphicFramePr>
            <a:graphicFrameLocks noChangeAspect="1"/>
          </p:cNvGraphicFramePr>
          <p:nvPr/>
        </p:nvGraphicFramePr>
        <p:xfrm>
          <a:off x="4953000" y="3962400"/>
          <a:ext cx="22860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7" name="Equation" r:id="rId9" imgW="2286000" imgH="469800" progId="Equation.DSMT4">
                  <p:embed/>
                </p:oleObj>
              </mc:Choice>
              <mc:Fallback>
                <p:oleObj name="Equation" r:id="rId9" imgW="2286000" imgH="4698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53000" y="3962400"/>
                        <a:ext cx="22860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6" name="Object 8"/>
          <p:cNvGraphicFramePr>
            <a:graphicFrameLocks noChangeAspect="1"/>
          </p:cNvGraphicFramePr>
          <p:nvPr/>
        </p:nvGraphicFramePr>
        <p:xfrm>
          <a:off x="5770034" y="4555067"/>
          <a:ext cx="1460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8" name="Equation" r:id="rId11" imgW="1460160" imgH="279360" progId="Equation.DSMT4">
                  <p:embed/>
                </p:oleObj>
              </mc:Choice>
              <mc:Fallback>
                <p:oleObj name="Equation" r:id="rId11" imgW="1460160" imgH="2793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70034" y="4555067"/>
                        <a:ext cx="14605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7" name="Object 9"/>
          <p:cNvGraphicFramePr>
            <a:graphicFrameLocks noChangeAspect="1"/>
          </p:cNvGraphicFramePr>
          <p:nvPr/>
        </p:nvGraphicFramePr>
        <p:xfrm>
          <a:off x="6127044" y="5071533"/>
          <a:ext cx="9398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9" name="Equation" r:id="rId13" imgW="939600" imgH="279360" progId="Equation.DSMT4">
                  <p:embed/>
                </p:oleObj>
              </mc:Choice>
              <mc:Fallback>
                <p:oleObj name="Equation" r:id="rId13" imgW="939600" imgH="2793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27044" y="5071533"/>
                        <a:ext cx="9398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5: A Consistent System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Substitute </a:t>
            </a:r>
            <a:r>
              <a:rPr lang="en-US" i="1" dirty="0" smtClean="0"/>
              <a:t>x </a:t>
            </a:r>
            <a:r>
              <a:rPr lang="en-US" dirty="0" smtClean="0"/>
              <a:t>= </a:t>
            </a:r>
            <a:r>
              <a:rPr lang="en-US" dirty="0" smtClean="0">
                <a:solidFill>
                  <a:srgbClr val="FF0000"/>
                </a:solidFill>
              </a:rPr>
              <a:t>−1</a:t>
            </a:r>
            <a:r>
              <a:rPr lang="en-US" dirty="0" smtClean="0"/>
              <a:t> into one of the original equations.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The solution is </a:t>
            </a:r>
            <a:r>
              <a:rPr lang="en-US" i="1" dirty="0" smtClean="0">
                <a:solidFill>
                  <a:srgbClr val="FF0000"/>
                </a:solidFill>
              </a:rPr>
              <a:t>x </a:t>
            </a:r>
            <a:r>
              <a:rPr lang="en-US" dirty="0" smtClean="0">
                <a:solidFill>
                  <a:srgbClr val="FF0000"/>
                </a:solidFill>
              </a:rPr>
              <a:t>= −1 and</a:t>
            </a:r>
            <a:r>
              <a:rPr lang="en-US" i="1" dirty="0" smtClean="0">
                <a:solidFill>
                  <a:srgbClr val="FF0000"/>
                </a:solidFill>
              </a:rPr>
              <a:t> y </a:t>
            </a:r>
            <a:r>
              <a:rPr lang="en-US" dirty="0" smtClean="0">
                <a:solidFill>
                  <a:srgbClr val="FF0000"/>
                </a:solidFill>
              </a:rPr>
              <a:t>= 0</a:t>
            </a:r>
            <a:r>
              <a:rPr lang="en-US" dirty="0" smtClean="0"/>
              <a:t>, or </a:t>
            </a:r>
            <a:r>
              <a:rPr lang="en-US" dirty="0" smtClean="0">
                <a:solidFill>
                  <a:srgbClr val="FF0000"/>
                </a:solidFill>
              </a:rPr>
              <a:t>(</a:t>
            </a:r>
            <a:r>
              <a:rPr lang="en-US" dirty="0" smtClean="0">
                <a:solidFill>
                  <a:srgbClr val="FF0000"/>
                </a:solidFill>
                <a:latin typeface="Symbol" pitchFamily="18" charset="2"/>
              </a:rPr>
              <a:t>-</a:t>
            </a:r>
            <a:r>
              <a:rPr lang="en-US" dirty="0" smtClean="0">
                <a:solidFill>
                  <a:srgbClr val="FF0000"/>
                </a:solidFill>
              </a:rPr>
              <a:t>1, 0)</a:t>
            </a:r>
            <a:r>
              <a:rPr lang="en-US" dirty="0" smtClean="0"/>
              <a:t>.</a:t>
            </a:r>
          </a:p>
          <a:p>
            <a:pPr>
              <a:buNone/>
            </a:pPr>
            <a:endParaRPr lang="en-US" dirty="0"/>
          </a:p>
        </p:txBody>
      </p:sp>
      <p:graphicFrame>
        <p:nvGraphicFramePr>
          <p:cNvPr id="13315" name="Object 3"/>
          <p:cNvGraphicFramePr>
            <a:graphicFrameLocks noChangeAspect="1"/>
          </p:cNvGraphicFramePr>
          <p:nvPr/>
        </p:nvGraphicFramePr>
        <p:xfrm>
          <a:off x="2266245" y="2091267"/>
          <a:ext cx="17526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37" name="Equation" r:id="rId3" imgW="1752480" imgH="355320" progId="Equation.DSMT4">
                  <p:embed/>
                </p:oleObj>
              </mc:Choice>
              <mc:Fallback>
                <p:oleObj name="Equation" r:id="rId3" imgW="1752480" imgH="35532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66245" y="2091267"/>
                        <a:ext cx="17526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6" name="Object 4"/>
          <p:cNvGraphicFramePr>
            <a:graphicFrameLocks noChangeAspect="1"/>
          </p:cNvGraphicFramePr>
          <p:nvPr/>
        </p:nvGraphicFramePr>
        <p:xfrm>
          <a:off x="1817511" y="2582334"/>
          <a:ext cx="22098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38" name="Equation" r:id="rId5" imgW="2209680" imgH="469800" progId="Equation.DSMT4">
                  <p:embed/>
                </p:oleObj>
              </mc:Choice>
              <mc:Fallback>
                <p:oleObj name="Equation" r:id="rId5" imgW="2209680" imgH="4698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17511" y="2582334"/>
                        <a:ext cx="22098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7" name="Object 5"/>
          <p:cNvGraphicFramePr>
            <a:graphicFrameLocks noChangeAspect="1"/>
          </p:cNvGraphicFramePr>
          <p:nvPr/>
        </p:nvGraphicFramePr>
        <p:xfrm>
          <a:off x="2254956" y="3211689"/>
          <a:ext cx="17780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39" name="Equation" r:id="rId7" imgW="1777680" imgH="355320" progId="Equation.DSMT4">
                  <p:embed/>
                </p:oleObj>
              </mc:Choice>
              <mc:Fallback>
                <p:oleObj name="Equation" r:id="rId7" imgW="1777680" imgH="35532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54956" y="3211689"/>
                        <a:ext cx="17780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8" name="Object 6"/>
          <p:cNvGraphicFramePr>
            <a:graphicFrameLocks noChangeAspect="1"/>
          </p:cNvGraphicFramePr>
          <p:nvPr/>
        </p:nvGraphicFramePr>
        <p:xfrm>
          <a:off x="2926644" y="3745089"/>
          <a:ext cx="9017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40" name="Equation" r:id="rId9" imgW="901440" imgH="355320" progId="Equation.DSMT4">
                  <p:embed/>
                </p:oleObj>
              </mc:Choice>
              <mc:Fallback>
                <p:oleObj name="Equation" r:id="rId9" imgW="901440" imgH="35532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26644" y="3745089"/>
                        <a:ext cx="9017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9" name="Object 7"/>
          <p:cNvGraphicFramePr>
            <a:graphicFrameLocks noChangeAspect="1"/>
          </p:cNvGraphicFramePr>
          <p:nvPr/>
        </p:nvGraphicFramePr>
        <p:xfrm>
          <a:off x="3101622" y="4281312"/>
          <a:ext cx="7366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41" name="Equation" r:id="rId11" imgW="736560" imgH="355320" progId="Equation.DSMT4">
                  <p:embed/>
                </p:oleObj>
              </mc:Choice>
              <mc:Fallback>
                <p:oleObj name="Equation" r:id="rId11" imgW="736560" imgH="35532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01622" y="4281312"/>
                        <a:ext cx="7366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20" name="Object 8"/>
          <p:cNvGraphicFramePr>
            <a:graphicFrameLocks noChangeAspect="1"/>
          </p:cNvGraphicFramePr>
          <p:nvPr/>
        </p:nvGraphicFramePr>
        <p:xfrm>
          <a:off x="4332111" y="2088444"/>
          <a:ext cx="457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42" name="Equation" r:id="rId13" imgW="457200" imgH="291960" progId="Equation.DSMT4">
                  <p:embed/>
                </p:oleObj>
              </mc:Choice>
              <mc:Fallback>
                <p:oleObj name="Equation" r:id="rId13" imgW="457200" imgH="2919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32111" y="2088444"/>
                        <a:ext cx="457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21" name="Object 9"/>
          <p:cNvGraphicFramePr>
            <a:graphicFrameLocks noChangeAspect="1"/>
          </p:cNvGraphicFramePr>
          <p:nvPr/>
        </p:nvGraphicFramePr>
        <p:xfrm>
          <a:off x="5517444" y="2091267"/>
          <a:ext cx="17653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43" name="Equation" r:id="rId15" imgW="1765080" imgH="355320" progId="Equation.DSMT4">
                  <p:embed/>
                </p:oleObj>
              </mc:Choice>
              <mc:Fallback>
                <p:oleObj name="Equation" r:id="rId15" imgW="1765080" imgH="35532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17444" y="2091267"/>
                        <a:ext cx="17653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22" name="Object 10"/>
          <p:cNvGraphicFramePr>
            <a:graphicFrameLocks noChangeAspect="1"/>
          </p:cNvGraphicFramePr>
          <p:nvPr/>
        </p:nvGraphicFramePr>
        <p:xfrm>
          <a:off x="5071533" y="2582334"/>
          <a:ext cx="22098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44" name="Equation" r:id="rId17" imgW="2209680" imgH="469800" progId="Equation.DSMT4">
                  <p:embed/>
                </p:oleObj>
              </mc:Choice>
              <mc:Fallback>
                <p:oleObj name="Equation" r:id="rId17" imgW="2209680" imgH="4698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71533" y="2582334"/>
                        <a:ext cx="22098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23" name="Object 11"/>
          <p:cNvGraphicFramePr>
            <a:graphicFrameLocks noChangeAspect="1"/>
          </p:cNvGraphicFramePr>
          <p:nvPr/>
        </p:nvGraphicFramePr>
        <p:xfrm>
          <a:off x="5921022" y="3214512"/>
          <a:ext cx="13589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45" name="Equation" r:id="rId19" imgW="1358640" imgH="355320" progId="Equation.DSMT4">
                  <p:embed/>
                </p:oleObj>
              </mc:Choice>
              <mc:Fallback>
                <p:oleObj name="Equation" r:id="rId19" imgW="1358640" imgH="35532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21022" y="3214512"/>
                        <a:ext cx="13589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24" name="Object 12"/>
          <p:cNvGraphicFramePr>
            <a:graphicFrameLocks noChangeAspect="1"/>
          </p:cNvGraphicFramePr>
          <p:nvPr/>
        </p:nvGraphicFramePr>
        <p:xfrm>
          <a:off x="6403623" y="3745089"/>
          <a:ext cx="9017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46" name="Equation" r:id="rId21" imgW="901440" imgH="355320" progId="Equation.DSMT4">
                  <p:embed/>
                </p:oleObj>
              </mc:Choice>
              <mc:Fallback>
                <p:oleObj name="Equation" r:id="rId21" imgW="901440" imgH="35532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03623" y="3745089"/>
                        <a:ext cx="9017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25" name="Object 13"/>
          <p:cNvGraphicFramePr>
            <a:graphicFrameLocks noChangeAspect="1"/>
          </p:cNvGraphicFramePr>
          <p:nvPr/>
        </p:nvGraphicFramePr>
        <p:xfrm>
          <a:off x="6564489" y="4278489"/>
          <a:ext cx="7366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47" name="Equation" r:id="rId23" imgW="736560" imgH="355320" progId="Equation.DSMT4">
                  <p:embed/>
                </p:oleObj>
              </mc:Choice>
              <mc:Fallback>
                <p:oleObj name="Equation" r:id="rId23" imgW="736560" imgH="35532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64489" y="4278489"/>
                        <a:ext cx="7366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Solutions by Addition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377440"/>
          </a:xfrm>
          <a:ln w="28575"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pPr marL="0" indent="0" algn="ctr">
              <a:buNone/>
            </a:pPr>
            <a:r>
              <a:rPr lang="en-US" b="1" dirty="0" smtClean="0">
                <a:solidFill>
                  <a:srgbClr val="000000"/>
                </a:solidFill>
              </a:rPr>
              <a:t>Notes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000000"/>
                </a:solidFill>
              </a:rPr>
              <a:t>In Example 5, we could have multiplied the terms in the first equation by 7 and the terms in the second equation by 3 and eliminated </a:t>
            </a:r>
            <a:r>
              <a:rPr lang="en-US" i="1" dirty="0" smtClean="0">
                <a:solidFill>
                  <a:srgbClr val="000000"/>
                </a:solidFill>
              </a:rPr>
              <a:t>x </a:t>
            </a:r>
            <a:r>
              <a:rPr lang="en-US" dirty="0" smtClean="0">
                <a:solidFill>
                  <a:srgbClr val="000000"/>
                </a:solidFill>
              </a:rPr>
              <a:t>instead of</a:t>
            </a:r>
            <a:r>
              <a:rPr lang="en-US" i="1" dirty="0" smtClean="0">
                <a:solidFill>
                  <a:srgbClr val="000000"/>
                </a:solidFill>
              </a:rPr>
              <a:t> y. </a:t>
            </a:r>
            <a:r>
              <a:rPr lang="en-US" dirty="0" smtClean="0">
                <a:solidFill>
                  <a:srgbClr val="000000"/>
                </a:solidFill>
              </a:rPr>
              <a:t>The solution would be the same.</a:t>
            </a:r>
            <a:endParaRPr lang="en-US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6: A Dependent System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Solve the following system by using the method of </a:t>
            </a:r>
          </a:p>
          <a:p>
            <a:pPr marL="0" indent="0">
              <a:lnSpc>
                <a:spcPct val="250000"/>
              </a:lnSpc>
              <a:buNone/>
            </a:pPr>
            <a:r>
              <a:rPr lang="en-US" dirty="0" smtClean="0"/>
              <a:t>addition: </a:t>
            </a:r>
          </a:p>
          <a:p>
            <a:pPr marL="0" indent="0">
              <a:spcBef>
                <a:spcPts val="3000"/>
              </a:spcBef>
              <a:buNone/>
            </a:pPr>
            <a:r>
              <a:rPr lang="en-US" b="1" dirty="0" smtClean="0"/>
              <a:t>Solution:  </a:t>
            </a:r>
            <a:r>
              <a:rPr lang="en-US" dirty="0" smtClean="0"/>
              <a:t>Multiply the first equation by </a:t>
            </a:r>
            <a:r>
              <a:rPr lang="en-US" dirty="0" smtClean="0">
                <a:latin typeface="Symbol" pitchFamily="18" charset="2"/>
              </a:rPr>
              <a:t>-</a:t>
            </a:r>
            <a:r>
              <a:rPr lang="en-US" dirty="0" smtClean="0"/>
              <a:t>2 so that the </a:t>
            </a:r>
            <a:r>
              <a:rPr lang="en-US" i="1" dirty="0" smtClean="0"/>
              <a:t>y-</a:t>
            </a:r>
            <a:r>
              <a:rPr lang="en-US" dirty="0" smtClean="0"/>
              <a:t>coefficients will be opposites.</a:t>
            </a:r>
            <a:r>
              <a:rPr lang="en-US" i="1" dirty="0" smtClean="0"/>
              <a:t> </a:t>
            </a:r>
            <a:endParaRPr lang="en-US" dirty="0"/>
          </a:p>
        </p:txBody>
      </p:sp>
      <p:graphicFrame>
        <p:nvGraphicFramePr>
          <p:cNvPr id="44034" name="Object 2"/>
          <p:cNvGraphicFramePr>
            <a:graphicFrameLocks noChangeAspect="1"/>
          </p:cNvGraphicFramePr>
          <p:nvPr/>
        </p:nvGraphicFramePr>
        <p:xfrm>
          <a:off x="1981200" y="1828800"/>
          <a:ext cx="2082800" cy="1435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9" name="Equation" r:id="rId3" imgW="2082600" imgH="1434960" progId="Equation.DSMT4">
                  <p:embed/>
                </p:oleObj>
              </mc:Choice>
              <mc:Fallback>
                <p:oleObj name="Equation" r:id="rId3" imgW="2082600" imgH="143496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1200" y="1828800"/>
                        <a:ext cx="2082800" cy="1435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035" name="Object 3"/>
          <p:cNvGraphicFramePr>
            <a:graphicFrameLocks noChangeAspect="1"/>
          </p:cNvGraphicFramePr>
          <p:nvPr/>
        </p:nvGraphicFramePr>
        <p:xfrm>
          <a:off x="1447800" y="4123266"/>
          <a:ext cx="2933700" cy="156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50" name="Equation" r:id="rId5" imgW="2933640" imgH="1562040" progId="Equation.DSMT4">
                  <p:embed/>
                </p:oleObj>
              </mc:Choice>
              <mc:Fallback>
                <p:oleObj name="Equation" r:id="rId5" imgW="2933640" imgH="156204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7800" y="4123266"/>
                        <a:ext cx="2933700" cy="156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7" name="Straight Arrow Connector 6"/>
          <p:cNvCxnSpPr/>
          <p:nvPr/>
        </p:nvCxnSpPr>
        <p:spPr>
          <a:xfrm>
            <a:off x="4495800" y="4629370"/>
            <a:ext cx="609600" cy="1588"/>
          </a:xfrm>
          <a:prstGeom prst="straightConnector1">
            <a:avLst/>
          </a:prstGeom>
          <a:ln w="38100">
            <a:solidFill>
              <a:srgbClr val="C00000"/>
            </a:solidFill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>
            <a:off x="4495800" y="5417078"/>
            <a:ext cx="609600" cy="1588"/>
          </a:xfrm>
          <a:prstGeom prst="straightConnector1">
            <a:avLst/>
          </a:prstGeom>
          <a:ln w="38100">
            <a:solidFill>
              <a:srgbClr val="C00000"/>
            </a:solidFill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4341" name="Object 5"/>
          <p:cNvGraphicFramePr>
            <a:graphicFrameLocks noChangeAspect="1"/>
          </p:cNvGraphicFramePr>
          <p:nvPr/>
        </p:nvGraphicFramePr>
        <p:xfrm>
          <a:off x="5243688" y="4473222"/>
          <a:ext cx="19939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51" name="Equation" r:id="rId7" imgW="1993680" imgH="355320" progId="Equation.DSMT4">
                  <p:embed/>
                </p:oleObj>
              </mc:Choice>
              <mc:Fallback>
                <p:oleObj name="Equation" r:id="rId7" imgW="1993680" imgH="35532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43688" y="4473222"/>
                        <a:ext cx="19939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2" name="Object 6"/>
          <p:cNvGraphicFramePr>
            <a:graphicFrameLocks noChangeAspect="1"/>
          </p:cNvGraphicFramePr>
          <p:nvPr/>
        </p:nvGraphicFramePr>
        <p:xfrm>
          <a:off x="5288844" y="5148263"/>
          <a:ext cx="19812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52" name="Equation" r:id="rId9" imgW="1981080" imgH="495000" progId="Equation.DSMT4">
                  <p:embed/>
                </p:oleObj>
              </mc:Choice>
              <mc:Fallback>
                <p:oleObj name="Equation" r:id="rId9" imgW="1981080" imgH="4950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88844" y="5148263"/>
                        <a:ext cx="19812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3" name="Object 7"/>
          <p:cNvGraphicFramePr>
            <a:graphicFrameLocks noChangeAspect="1"/>
          </p:cNvGraphicFramePr>
          <p:nvPr/>
        </p:nvGraphicFramePr>
        <p:xfrm>
          <a:off x="6118578" y="5715000"/>
          <a:ext cx="736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53" name="Equation" r:id="rId11" imgW="736560" imgH="291960" progId="Equation.DSMT4">
                  <p:embed/>
                </p:oleObj>
              </mc:Choice>
              <mc:Fallback>
                <p:oleObj name="Equation" r:id="rId11" imgW="736560" imgH="2919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18578" y="5715000"/>
                        <a:ext cx="7366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6: A Dependent System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Because this last equation, 0 = 0, is </a:t>
            </a:r>
            <a:r>
              <a:rPr lang="en-US" b="1" dirty="0" smtClean="0"/>
              <a:t>always true</a:t>
            </a:r>
            <a:r>
              <a:rPr lang="en-US" dirty="0" smtClean="0"/>
              <a:t>, the system is </a:t>
            </a:r>
            <a:r>
              <a:rPr lang="en-US" b="1" dirty="0" smtClean="0"/>
              <a:t>dependent</a:t>
            </a:r>
            <a:r>
              <a:rPr lang="en-US" dirty="0" smtClean="0"/>
              <a:t>. The solution consists of all points that satisfy the equation 6</a:t>
            </a:r>
            <a:r>
              <a:rPr lang="en-US" i="1" dirty="0" smtClean="0"/>
              <a:t>x</a:t>
            </a:r>
            <a:r>
              <a:rPr lang="en-US" dirty="0" smtClean="0"/>
              <a:t> − </a:t>
            </a:r>
            <a:r>
              <a:rPr lang="en-US" i="1" dirty="0" smtClean="0"/>
              <a:t>y</a:t>
            </a:r>
            <a:r>
              <a:rPr lang="en-US" dirty="0" smtClean="0"/>
              <a:t> = 12. Solving for </a:t>
            </a:r>
            <a:r>
              <a:rPr lang="en-US" i="1" dirty="0" smtClean="0"/>
              <a:t>y</a:t>
            </a:r>
            <a:r>
              <a:rPr lang="en-US" dirty="0" smtClean="0"/>
              <a:t> gives </a:t>
            </a:r>
            <a:r>
              <a:rPr lang="en-US" i="1" dirty="0" smtClean="0"/>
              <a:t>y</a:t>
            </a:r>
            <a:r>
              <a:rPr lang="en-US" dirty="0" smtClean="0"/>
              <a:t> = 6</a:t>
            </a:r>
            <a:r>
              <a:rPr lang="en-US" i="1" dirty="0" smtClean="0"/>
              <a:t>x</a:t>
            </a:r>
            <a:r>
              <a:rPr lang="en-US" dirty="0" smtClean="0"/>
              <a:t> −12, and we can write the solution in the general </a:t>
            </a:r>
          </a:p>
          <a:p>
            <a:pPr marL="0" indent="0">
              <a:spcBef>
                <a:spcPts val="1800"/>
              </a:spcBef>
              <a:buNone/>
            </a:pPr>
            <a:r>
              <a:rPr lang="en-US" dirty="0" smtClean="0"/>
              <a:t>form </a:t>
            </a:r>
            <a:r>
              <a:rPr lang="en-US" dirty="0" smtClean="0">
                <a:solidFill>
                  <a:srgbClr val="FF0000"/>
                </a:solidFill>
              </a:rPr>
              <a:t>(</a:t>
            </a:r>
            <a:r>
              <a:rPr lang="en-US" i="1" dirty="0" smtClean="0">
                <a:solidFill>
                  <a:srgbClr val="FF0000"/>
                </a:solidFill>
              </a:rPr>
              <a:t>x</a:t>
            </a:r>
            <a:r>
              <a:rPr lang="en-US" dirty="0" smtClean="0">
                <a:solidFill>
                  <a:srgbClr val="FF0000"/>
                </a:solidFill>
              </a:rPr>
              <a:t>, 6</a:t>
            </a:r>
            <a:r>
              <a:rPr lang="en-US" i="1" dirty="0" smtClean="0">
                <a:solidFill>
                  <a:srgbClr val="FF0000"/>
                </a:solidFill>
              </a:rPr>
              <a:t>x</a:t>
            </a:r>
            <a:r>
              <a:rPr lang="en-US" dirty="0" smtClean="0">
                <a:solidFill>
                  <a:srgbClr val="FF0000"/>
                </a:solidFill>
              </a:rPr>
              <a:t> − 12).  </a:t>
            </a:r>
            <a:r>
              <a:rPr lang="en-US" dirty="0" smtClean="0"/>
              <a:t>[Or, solving for </a:t>
            </a:r>
            <a:r>
              <a:rPr lang="en-US" i="1" dirty="0" smtClean="0"/>
              <a:t>x</a:t>
            </a:r>
            <a:r>
              <a:rPr lang="en-US" dirty="0" smtClean="0"/>
              <a:t>,                      The </a:t>
            </a:r>
          </a:p>
          <a:p>
            <a:pPr marL="0" indent="0">
              <a:lnSpc>
                <a:spcPct val="150000"/>
              </a:lnSpc>
              <a:spcBef>
                <a:spcPts val="2400"/>
              </a:spcBef>
              <a:buNone/>
            </a:pPr>
            <a:r>
              <a:rPr lang="en-US" dirty="0" smtClean="0"/>
              <a:t>solution can be written in the form                       ]</a:t>
            </a:r>
            <a:endParaRPr lang="en-US" dirty="0"/>
          </a:p>
        </p:txBody>
      </p:sp>
      <p:graphicFrame>
        <p:nvGraphicFramePr>
          <p:cNvPr id="45058" name="Object 2"/>
          <p:cNvGraphicFramePr>
            <a:graphicFrameLocks noChangeAspect="1"/>
          </p:cNvGraphicFramePr>
          <p:nvPr/>
        </p:nvGraphicFramePr>
        <p:xfrm>
          <a:off x="5676900" y="3079044"/>
          <a:ext cx="1562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66" name="Equation" r:id="rId3" imgW="1562040" imgH="838080" progId="Equation.DSMT4">
                  <p:embed/>
                </p:oleObj>
              </mc:Choice>
              <mc:Fallback>
                <p:oleObj name="Equation" r:id="rId3" imgW="1562040" imgH="83808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76900" y="3079044"/>
                        <a:ext cx="1562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059" name="Object 3"/>
          <p:cNvGraphicFramePr>
            <a:graphicFrameLocks noChangeAspect="1"/>
          </p:cNvGraphicFramePr>
          <p:nvPr/>
        </p:nvGraphicFramePr>
        <p:xfrm>
          <a:off x="5638800" y="3962400"/>
          <a:ext cx="17145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67" name="Equation" r:id="rId5" imgW="1714320" imgH="927000" progId="Equation.DSMT4">
                  <p:embed/>
                </p:oleObj>
              </mc:Choice>
              <mc:Fallback>
                <p:oleObj name="Equation" r:id="rId5" imgW="1714320" imgH="92700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38800" y="3962400"/>
                        <a:ext cx="17145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Practice Problems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368040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/>
          <a:lstStyle/>
          <a:p>
            <a:pPr marL="0" indent="0">
              <a:buNone/>
            </a:pPr>
            <a:r>
              <a:rPr lang="en-US" dirty="0" smtClean="0">
                <a:solidFill>
                  <a:srgbClr val="000000"/>
                </a:solidFill>
              </a:rPr>
              <a:t>Solve each of the following systems of linear equations algebraically. </a:t>
            </a:r>
          </a:p>
          <a:p>
            <a:pPr marL="0" indent="0">
              <a:buNone/>
            </a:pPr>
            <a:endParaRPr lang="en-US" dirty="0">
              <a:solidFill>
                <a:srgbClr val="000000"/>
              </a:solidFill>
            </a:endParaRPr>
          </a:p>
        </p:txBody>
      </p:sp>
      <p:graphicFrame>
        <p:nvGraphicFramePr>
          <p:cNvPr id="46082" name="Object 2"/>
          <p:cNvGraphicFramePr>
            <a:graphicFrameLocks noChangeAspect="1"/>
          </p:cNvGraphicFramePr>
          <p:nvPr/>
        </p:nvGraphicFramePr>
        <p:xfrm>
          <a:off x="647700" y="2271888"/>
          <a:ext cx="6362700" cy="2247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88" name="Equation" r:id="rId3" imgW="6362640" imgH="2247840" progId="Equation.DSMT4">
                  <p:embed/>
                </p:oleObj>
              </mc:Choice>
              <mc:Fallback>
                <p:oleObj name="Equation" r:id="rId3" imgW="6362640" imgH="224784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7700" y="2271888"/>
                        <a:ext cx="6362700" cy="2247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Practice Problem Answers</a:t>
            </a:r>
            <a:endParaRPr lang="en-US" dirty="0"/>
          </a:p>
        </p:txBody>
      </p:sp>
      <p:graphicFrame>
        <p:nvGraphicFramePr>
          <p:cNvPr id="46082" name="Object 2"/>
          <p:cNvGraphicFramePr>
            <a:graphicFrameLocks noChangeAspect="1"/>
          </p:cNvGraphicFramePr>
          <p:nvPr/>
        </p:nvGraphicFramePr>
        <p:xfrm>
          <a:off x="563033" y="1360311"/>
          <a:ext cx="71755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12" name="Equation" r:id="rId3" imgW="7175160" imgH="927000" progId="Equation.DSMT4">
                  <p:embed/>
                </p:oleObj>
              </mc:Choice>
              <mc:Fallback>
                <p:oleObj name="Equation" r:id="rId3" imgW="7175160" imgH="92700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3033" y="1360311"/>
                        <a:ext cx="71755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Solutions by Graphing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797963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/>
          <a:p>
            <a:pPr marL="463550" indent="-463550" algn="ctr">
              <a:buNone/>
            </a:pPr>
            <a:r>
              <a:rPr lang="en-US" b="1" dirty="0" smtClean="0">
                <a:solidFill>
                  <a:srgbClr val="000000"/>
                </a:solidFill>
              </a:rPr>
              <a:t>To Solve a System of Linear Equations by Graphing</a:t>
            </a:r>
          </a:p>
          <a:p>
            <a:pPr marL="463550" indent="-463550">
              <a:buNone/>
            </a:pPr>
            <a:r>
              <a:rPr lang="en-US" b="1" dirty="0" smtClean="0">
                <a:solidFill>
                  <a:srgbClr val="000000"/>
                </a:solidFill>
              </a:rPr>
              <a:t>1.	</a:t>
            </a:r>
            <a:r>
              <a:rPr lang="en-US" dirty="0" smtClean="0">
                <a:solidFill>
                  <a:srgbClr val="000000"/>
                </a:solidFill>
              </a:rPr>
              <a:t>Graph both linear equations on the same set of axes.</a:t>
            </a:r>
          </a:p>
          <a:p>
            <a:pPr marL="463550" indent="-463550">
              <a:buNone/>
            </a:pPr>
            <a:r>
              <a:rPr lang="en-US" b="1" dirty="0" smtClean="0">
                <a:solidFill>
                  <a:srgbClr val="000000"/>
                </a:solidFill>
              </a:rPr>
              <a:t>2.	</a:t>
            </a:r>
            <a:r>
              <a:rPr lang="en-US" dirty="0" smtClean="0">
                <a:solidFill>
                  <a:srgbClr val="000000"/>
                </a:solidFill>
              </a:rPr>
              <a:t>Observe the point of intersection (if there is one).</a:t>
            </a:r>
          </a:p>
          <a:p>
            <a:pPr marL="463550" indent="-463550">
              <a:buNone/>
              <a:tabLst>
                <a:tab pos="914400" algn="l"/>
              </a:tabLst>
            </a:pPr>
            <a:r>
              <a:rPr lang="en-US" b="1" dirty="0" smtClean="0">
                <a:solidFill>
                  <a:srgbClr val="000000"/>
                </a:solidFill>
              </a:rPr>
              <a:t>	a.	</a:t>
            </a:r>
            <a:r>
              <a:rPr lang="en-US" dirty="0" smtClean="0">
                <a:solidFill>
                  <a:srgbClr val="000000"/>
                </a:solidFill>
              </a:rPr>
              <a:t>If the slopes of the two lines are different, then 	the lines intersect in one and only one point. The 	system is </a:t>
            </a:r>
            <a:r>
              <a:rPr lang="en-US" b="1" dirty="0" smtClean="0">
                <a:solidFill>
                  <a:srgbClr val="C00000"/>
                </a:solidFill>
              </a:rPr>
              <a:t>consistent</a:t>
            </a:r>
            <a:r>
              <a:rPr lang="en-US" dirty="0" smtClean="0">
                <a:solidFill>
                  <a:srgbClr val="000000"/>
                </a:solidFill>
              </a:rPr>
              <a:t> and has a single point 	solution.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Solutions by Graphing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711785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/>
          <a:p>
            <a:pPr marL="463550" indent="-463550" algn="ctr">
              <a:buNone/>
            </a:pPr>
            <a:r>
              <a:rPr lang="en-US" b="1" dirty="0" smtClean="0">
                <a:solidFill>
                  <a:srgbClr val="000000"/>
                </a:solidFill>
              </a:rPr>
              <a:t>To Solve a System of Linear Equations by Graphing (cont.)</a:t>
            </a:r>
          </a:p>
          <a:p>
            <a:pPr marL="463550" indent="-463550">
              <a:buNone/>
            </a:pPr>
            <a:r>
              <a:rPr lang="en-US" b="1" dirty="0" smtClean="0">
                <a:solidFill>
                  <a:srgbClr val="000000"/>
                </a:solidFill>
              </a:rPr>
              <a:t>b.	</a:t>
            </a:r>
            <a:r>
              <a:rPr lang="en-US" dirty="0" smtClean="0">
                <a:solidFill>
                  <a:srgbClr val="000000"/>
                </a:solidFill>
              </a:rPr>
              <a:t>If the lines are distinct and have the same slope, then the lines are parallel and the system is </a:t>
            </a:r>
            <a:r>
              <a:rPr lang="en-US" b="1" dirty="0" smtClean="0">
                <a:solidFill>
                  <a:srgbClr val="C00000"/>
                </a:solidFill>
              </a:rPr>
              <a:t>inconsistent</a:t>
            </a:r>
            <a:r>
              <a:rPr lang="en-US" dirty="0" smtClean="0">
                <a:solidFill>
                  <a:srgbClr val="000000"/>
                </a:solidFill>
              </a:rPr>
              <a:t>. The system will have no solution.</a:t>
            </a:r>
          </a:p>
          <a:p>
            <a:pPr marL="463550" indent="-463550">
              <a:buNone/>
            </a:pPr>
            <a:r>
              <a:rPr lang="en-US" b="1" dirty="0" smtClean="0">
                <a:solidFill>
                  <a:srgbClr val="000000"/>
                </a:solidFill>
              </a:rPr>
              <a:t>c.	</a:t>
            </a:r>
            <a:r>
              <a:rPr lang="en-US" dirty="0" smtClean="0">
                <a:solidFill>
                  <a:srgbClr val="000000"/>
                </a:solidFill>
              </a:rPr>
              <a:t>If the lines are the same line, the system is </a:t>
            </a:r>
            <a:r>
              <a:rPr lang="en-US" b="1" dirty="0" smtClean="0">
                <a:solidFill>
                  <a:srgbClr val="C00000"/>
                </a:solidFill>
              </a:rPr>
              <a:t>dependent</a:t>
            </a:r>
            <a:r>
              <a:rPr lang="en-US" dirty="0" smtClean="0">
                <a:solidFill>
                  <a:srgbClr val="000000"/>
                </a:solidFill>
              </a:rPr>
              <a:t> and all the points on the line constitute the solution.</a:t>
            </a:r>
            <a:endParaRPr lang="en-US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1: A Consistent System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Solve the following system of linear equations by 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en-US" dirty="0" smtClean="0"/>
              <a:t>graphing: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b="1" dirty="0" smtClean="0"/>
              <a:t>Solution: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dirty="0" smtClean="0"/>
              <a:t>The two lines intersect at the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dirty="0" smtClean="0"/>
              <a:t>point (1, 5).  The system is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b="1" dirty="0" smtClean="0"/>
              <a:t>consistent</a:t>
            </a:r>
            <a:r>
              <a:rPr lang="en-US" dirty="0" smtClean="0"/>
              <a:t> and the solution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dirty="0" smtClean="0"/>
              <a:t> is </a:t>
            </a:r>
            <a:r>
              <a:rPr lang="en-US" i="1" dirty="0" smtClean="0">
                <a:solidFill>
                  <a:srgbClr val="FF0000"/>
                </a:solidFill>
              </a:rPr>
              <a:t>x</a:t>
            </a:r>
            <a:r>
              <a:rPr lang="en-US" dirty="0" smtClean="0">
                <a:solidFill>
                  <a:srgbClr val="FF0000"/>
                </a:solidFill>
              </a:rPr>
              <a:t> = 1 and </a:t>
            </a:r>
            <a:r>
              <a:rPr lang="en-US" i="1" dirty="0" smtClean="0">
                <a:solidFill>
                  <a:srgbClr val="FF0000"/>
                </a:solidFill>
              </a:rPr>
              <a:t>y</a:t>
            </a:r>
            <a:r>
              <a:rPr lang="en-US" dirty="0" smtClean="0">
                <a:solidFill>
                  <a:srgbClr val="FF0000"/>
                </a:solidFill>
              </a:rPr>
              <a:t> = 5</a:t>
            </a:r>
            <a:r>
              <a:rPr lang="en-US" dirty="0" smtClean="0"/>
              <a:t>.</a:t>
            </a:r>
            <a:endParaRPr lang="en-US" dirty="0"/>
          </a:p>
        </p:txBody>
      </p:sp>
      <p:graphicFrame>
        <p:nvGraphicFramePr>
          <p:cNvPr id="30722" name="Object 2"/>
          <p:cNvGraphicFramePr>
            <a:graphicFrameLocks noChangeAspect="1"/>
          </p:cNvGraphicFramePr>
          <p:nvPr/>
        </p:nvGraphicFramePr>
        <p:xfrm>
          <a:off x="2079008" y="1905000"/>
          <a:ext cx="2019300" cy="1028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" name="Equation" r:id="rId3" imgW="2019240" imgH="1028520" progId="Equation.DSMT4">
                  <p:embed/>
                </p:oleObj>
              </mc:Choice>
              <mc:Fallback>
                <p:oleObj name="Equation" r:id="rId3" imgW="2019240" imgH="102852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79008" y="1905000"/>
                        <a:ext cx="2019300" cy="1028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" name="Picture 4" descr="sample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229224" y="2590800"/>
            <a:ext cx="3200400" cy="319073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1: A Consistent System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 smtClean="0"/>
              <a:t>Check:</a:t>
            </a:r>
          </a:p>
          <a:p>
            <a:pPr marL="0" indent="0">
              <a:buNone/>
            </a:pPr>
            <a:r>
              <a:rPr lang="en-US" dirty="0" smtClean="0"/>
              <a:t>Substitution shows that </a:t>
            </a:r>
            <a:r>
              <a:rPr lang="en-US" dirty="0" smtClean="0">
                <a:solidFill>
                  <a:srgbClr val="FF0000"/>
                </a:solidFill>
              </a:rPr>
              <a:t>(1, 5)</a:t>
            </a:r>
            <a:r>
              <a:rPr lang="en-US" dirty="0" smtClean="0"/>
              <a:t> satisfies </a:t>
            </a:r>
            <a:r>
              <a:rPr lang="en-US" b="1" dirty="0" smtClean="0"/>
              <a:t>both</a:t>
            </a:r>
            <a:r>
              <a:rPr lang="en-US" dirty="0" smtClean="0"/>
              <a:t> of the equations in the system. </a:t>
            </a:r>
            <a:endParaRPr lang="en-US" dirty="0"/>
          </a:p>
        </p:txBody>
      </p:sp>
      <p:graphicFrame>
        <p:nvGraphicFramePr>
          <p:cNvPr id="2051" name="Object 3"/>
          <p:cNvGraphicFramePr>
            <a:graphicFrameLocks noChangeAspect="1"/>
          </p:cNvGraphicFramePr>
          <p:nvPr/>
        </p:nvGraphicFramePr>
        <p:xfrm>
          <a:off x="2928938" y="3092450"/>
          <a:ext cx="12192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3" name="Equation" r:id="rId3" imgW="1218960" imgH="355320" progId="Equation.DSMT4">
                  <p:embed/>
                </p:oleObj>
              </mc:Choice>
              <mc:Fallback>
                <p:oleObj name="Equation" r:id="rId3" imgW="1218960" imgH="35532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28938" y="3092450"/>
                        <a:ext cx="12192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2" name="Object 4"/>
          <p:cNvGraphicFramePr>
            <a:graphicFrameLocks noChangeAspect="1"/>
          </p:cNvGraphicFramePr>
          <p:nvPr/>
        </p:nvGraphicFramePr>
        <p:xfrm>
          <a:off x="3436938" y="4476750"/>
          <a:ext cx="711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4" name="Equation" r:id="rId5" imgW="711000" imgH="291960" progId="Equation.DSMT4">
                  <p:embed/>
                </p:oleObj>
              </mc:Choice>
              <mc:Fallback>
                <p:oleObj name="Equation" r:id="rId5" imgW="711000" imgH="2919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36938" y="4476750"/>
                        <a:ext cx="711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3" name="Object 5"/>
          <p:cNvGraphicFramePr>
            <a:graphicFrameLocks noChangeAspect="1"/>
          </p:cNvGraphicFramePr>
          <p:nvPr/>
        </p:nvGraphicFramePr>
        <p:xfrm>
          <a:off x="2497138" y="3511550"/>
          <a:ext cx="1651000" cy="800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5" name="Equation" r:id="rId7" imgW="1650960" imgH="799920" progId="Equation.DSMT4">
                  <p:embed/>
                </p:oleObj>
              </mc:Choice>
              <mc:Fallback>
                <p:oleObj name="Equation" r:id="rId7" imgW="1650960" imgH="79992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97138" y="3511550"/>
                        <a:ext cx="1651000" cy="800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4" name="Object 6"/>
          <p:cNvGraphicFramePr>
            <a:graphicFrameLocks noChangeAspect="1"/>
          </p:cNvGraphicFramePr>
          <p:nvPr/>
        </p:nvGraphicFramePr>
        <p:xfrm>
          <a:off x="5265738" y="3092450"/>
          <a:ext cx="12319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6" name="Equation" r:id="rId9" imgW="1231560" imgH="355320" progId="Equation.DSMT4">
                  <p:embed/>
                </p:oleObj>
              </mc:Choice>
              <mc:Fallback>
                <p:oleObj name="Equation" r:id="rId9" imgW="1231560" imgH="35532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65738" y="3092450"/>
                        <a:ext cx="12319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5" name="Object 7"/>
          <p:cNvGraphicFramePr>
            <a:graphicFrameLocks noChangeAspect="1"/>
          </p:cNvGraphicFramePr>
          <p:nvPr/>
        </p:nvGraphicFramePr>
        <p:xfrm>
          <a:off x="5056188" y="3521075"/>
          <a:ext cx="1663700" cy="800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7" name="Equation" r:id="rId11" imgW="1663560" imgH="799920" progId="Equation.DSMT4">
                  <p:embed/>
                </p:oleObj>
              </mc:Choice>
              <mc:Fallback>
                <p:oleObj name="Equation" r:id="rId11" imgW="1663560" imgH="79992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56188" y="3521075"/>
                        <a:ext cx="1663700" cy="800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6" name="Object 8"/>
          <p:cNvGraphicFramePr>
            <a:graphicFrameLocks noChangeAspect="1"/>
          </p:cNvGraphicFramePr>
          <p:nvPr/>
        </p:nvGraphicFramePr>
        <p:xfrm>
          <a:off x="5265738" y="4476750"/>
          <a:ext cx="711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8" name="Equation" r:id="rId13" imgW="711000" imgH="291960" progId="Equation.DSMT4">
                  <p:embed/>
                </p:oleObj>
              </mc:Choice>
              <mc:Fallback>
                <p:oleObj name="Equation" r:id="rId13" imgW="711000" imgH="2919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65738" y="4476750"/>
                        <a:ext cx="711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2: A Consistent System with Estimation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Solve the following system of linear equations by 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en-US" dirty="0" smtClean="0"/>
              <a:t>graphing: </a:t>
            </a:r>
          </a:p>
          <a:p>
            <a:pPr marL="0" indent="0">
              <a:buNone/>
            </a:pPr>
            <a:r>
              <a:rPr lang="en-US" b="1" dirty="0" smtClean="0"/>
              <a:t>Solution:  </a:t>
            </a:r>
          </a:p>
        </p:txBody>
      </p:sp>
      <p:graphicFrame>
        <p:nvGraphicFramePr>
          <p:cNvPr id="32770" name="Object 2"/>
          <p:cNvGraphicFramePr>
            <a:graphicFrameLocks noChangeAspect="1"/>
          </p:cNvGraphicFramePr>
          <p:nvPr/>
        </p:nvGraphicFramePr>
        <p:xfrm>
          <a:off x="2034800" y="1794933"/>
          <a:ext cx="1689100" cy="1028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6" name="Equation" r:id="rId3" imgW="1688760" imgH="1028520" progId="Equation.DSMT4">
                  <p:embed/>
                </p:oleObj>
              </mc:Choice>
              <mc:Fallback>
                <p:oleObj name="Equation" r:id="rId3" imgW="1688760" imgH="102852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34800" y="1794933"/>
                        <a:ext cx="1689100" cy="1028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6" name="Picture 5" descr="sample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971800" y="2676670"/>
            <a:ext cx="3200400" cy="319073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2: A Consistent System with Estimation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The two lines intersect at one point, making this system </a:t>
            </a:r>
            <a:r>
              <a:rPr lang="en-US" b="1" dirty="0" smtClean="0"/>
              <a:t>consistent</a:t>
            </a:r>
            <a:r>
              <a:rPr lang="en-US" dirty="0" smtClean="0"/>
              <a:t>. However, we can only estimate the point of </a:t>
            </a:r>
          </a:p>
          <a:p>
            <a:pPr marL="0" indent="0">
              <a:spcBef>
                <a:spcPts val="1800"/>
              </a:spcBef>
              <a:buNone/>
            </a:pPr>
            <a:r>
              <a:rPr lang="en-US" dirty="0" smtClean="0"/>
              <a:t>intersection as                  In this situation be aware that, </a:t>
            </a:r>
          </a:p>
          <a:p>
            <a:pPr marL="0" indent="0">
              <a:spcBef>
                <a:spcPts val="1800"/>
              </a:spcBef>
              <a:buNone/>
            </a:pPr>
            <a:r>
              <a:rPr lang="en-US" dirty="0" smtClean="0"/>
              <a:t>although graphing gives a good “estimate,” finding exact solutions to the system is not likely.</a:t>
            </a:r>
            <a:endParaRPr lang="en-US" dirty="0"/>
          </a:p>
        </p:txBody>
      </p:sp>
      <p:graphicFrame>
        <p:nvGraphicFramePr>
          <p:cNvPr id="32771" name="Object 3"/>
          <p:cNvGraphicFramePr>
            <a:graphicFrameLocks noChangeAspect="1"/>
          </p:cNvGraphicFramePr>
          <p:nvPr/>
        </p:nvGraphicFramePr>
        <p:xfrm>
          <a:off x="2738967" y="2197100"/>
          <a:ext cx="12573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821" name="Equation" r:id="rId3" imgW="1257120" imgH="927000" progId="Equation.DSMT4">
                  <p:embed/>
                </p:oleObj>
              </mc:Choice>
              <mc:Fallback>
                <p:oleObj name="Equation" r:id="rId3" imgW="1257120" imgH="92700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38967" y="2197100"/>
                        <a:ext cx="12573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Example 2: A Consistent System with Estimation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b="1" dirty="0" smtClean="0"/>
              <a:t>Check:</a:t>
            </a:r>
            <a:r>
              <a:rPr lang="en-US" dirty="0" smtClean="0"/>
              <a:t>  Substituting </a:t>
            </a:r>
            <a:r>
              <a:rPr lang="en-US" i="1" dirty="0" smtClean="0"/>
              <a:t>x</a:t>
            </a:r>
            <a:r>
              <a:rPr lang="en-US" dirty="0" smtClean="0"/>
              <a:t> = </a:t>
            </a:r>
            <a:r>
              <a:rPr lang="en-US" dirty="0" smtClean="0">
                <a:solidFill>
                  <a:srgbClr val="FF0000"/>
                </a:solidFill>
              </a:rPr>
              <a:t>2 </a:t>
            </a:r>
            <a:r>
              <a:rPr lang="en-US" dirty="0" smtClean="0"/>
              <a:t>and               gives: </a:t>
            </a:r>
            <a:endParaRPr lang="en-US" dirty="0"/>
          </a:p>
        </p:txBody>
      </p:sp>
      <p:graphicFrame>
        <p:nvGraphicFramePr>
          <p:cNvPr id="33794" name="Object 2"/>
          <p:cNvGraphicFramePr>
            <a:graphicFrameLocks noChangeAspect="1"/>
          </p:cNvGraphicFramePr>
          <p:nvPr/>
        </p:nvGraphicFramePr>
        <p:xfrm>
          <a:off x="4888089" y="1143000"/>
          <a:ext cx="1016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9" name="Equation" r:id="rId3" imgW="1015920" imgH="838080" progId="Equation.DSMT4">
                  <p:embed/>
                </p:oleObj>
              </mc:Choice>
              <mc:Fallback>
                <p:oleObj name="Equation" r:id="rId3" imgW="1015920" imgH="83808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88089" y="1143000"/>
                        <a:ext cx="1016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0" name="Object 4"/>
          <p:cNvGraphicFramePr>
            <a:graphicFrameLocks noChangeAspect="1"/>
          </p:cNvGraphicFramePr>
          <p:nvPr/>
        </p:nvGraphicFramePr>
        <p:xfrm>
          <a:off x="1713090" y="2305755"/>
          <a:ext cx="2120900" cy="1028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0" name="Equation" r:id="rId5" imgW="2120760" imgH="1028520" progId="Equation.DSMT4">
                  <p:embed/>
                </p:oleObj>
              </mc:Choice>
              <mc:Fallback>
                <p:oleObj name="Equation" r:id="rId5" imgW="2120760" imgH="102852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13090" y="2305755"/>
                        <a:ext cx="2120900" cy="1028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1" name="Object 5"/>
          <p:cNvGraphicFramePr>
            <a:graphicFrameLocks noChangeAspect="1"/>
          </p:cNvGraphicFramePr>
          <p:nvPr/>
        </p:nvGraphicFramePr>
        <p:xfrm>
          <a:off x="2967567" y="3420534"/>
          <a:ext cx="876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1" name="Equation" r:id="rId7" imgW="876240" imgH="838080" progId="Equation.DSMT4">
                  <p:embed/>
                </p:oleObj>
              </mc:Choice>
              <mc:Fallback>
                <p:oleObj name="Equation" r:id="rId7" imgW="87624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67567" y="3420534"/>
                        <a:ext cx="8763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2" name="Object 6"/>
          <p:cNvGraphicFramePr>
            <a:graphicFrameLocks noChangeAspect="1"/>
          </p:cNvGraphicFramePr>
          <p:nvPr/>
        </p:nvGraphicFramePr>
        <p:xfrm>
          <a:off x="5130801" y="2317044"/>
          <a:ext cx="2349500" cy="1028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2" name="Equation" r:id="rId9" imgW="2349360" imgH="1028520" progId="Equation.DSMT4">
                  <p:embed/>
                </p:oleObj>
              </mc:Choice>
              <mc:Fallback>
                <p:oleObj name="Equation" r:id="rId9" imgW="2349360" imgH="102852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30801" y="2317044"/>
                        <a:ext cx="2349500" cy="1028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3" name="Object 7"/>
          <p:cNvGraphicFramePr>
            <a:graphicFrameLocks noChangeAspect="1"/>
          </p:cNvGraphicFramePr>
          <p:nvPr/>
        </p:nvGraphicFramePr>
        <p:xfrm>
          <a:off x="6620934" y="3417711"/>
          <a:ext cx="952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3" name="Equation" r:id="rId11" imgW="952200" imgH="838080" progId="Equation.DSMT4">
                  <p:embed/>
                </p:oleObj>
              </mc:Choice>
              <mc:Fallback>
                <p:oleObj name="Equation" r:id="rId11" imgW="952200" imgH="8380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20934" y="3417711"/>
                        <a:ext cx="952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Rectangle 9"/>
          <p:cNvSpPr/>
          <p:nvPr/>
        </p:nvSpPr>
        <p:spPr>
          <a:xfrm>
            <a:off x="4168422" y="2590800"/>
            <a:ext cx="73449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smtClean="0"/>
              <a:t>and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134</TotalTime>
  <Words>852</Words>
  <Application>Microsoft Office PowerPoint</Application>
  <PresentationFormat>On-screen Show (4:3)</PresentationFormat>
  <Paragraphs>110</Paragraphs>
  <Slides>28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34" baseType="lpstr">
      <vt:lpstr>Symbol</vt:lpstr>
      <vt:lpstr>Calibri</vt:lpstr>
      <vt:lpstr>Courier New</vt:lpstr>
      <vt:lpstr>Arial</vt:lpstr>
      <vt:lpstr>Office Theme</vt:lpstr>
      <vt:lpstr>Equation</vt:lpstr>
      <vt:lpstr>Section 3.1</vt:lpstr>
      <vt:lpstr>Objectives</vt:lpstr>
      <vt:lpstr>Solutions by Graphing</vt:lpstr>
      <vt:lpstr>Solutions by Graphing</vt:lpstr>
      <vt:lpstr>Example 1: A Consistent System</vt:lpstr>
      <vt:lpstr>Example 1: A Consistent System (cont.)</vt:lpstr>
      <vt:lpstr>Example 2: A Consistent System with Estimation</vt:lpstr>
      <vt:lpstr>Example 2: A Consistent System with Estimation</vt:lpstr>
      <vt:lpstr>Example 2: A Consistent System with Estimation (cont.)</vt:lpstr>
      <vt:lpstr>Example 2: A Consistent System with Estimation (cont.)</vt:lpstr>
      <vt:lpstr>Solutions by Substitution</vt:lpstr>
      <vt:lpstr>Example 3: A Consistent System</vt:lpstr>
      <vt:lpstr>Example 3: A Consistent System (cont.)</vt:lpstr>
      <vt:lpstr>Example 3: A Consistent System (cont.)</vt:lpstr>
      <vt:lpstr>Example 3: A Consistent System (cont.)</vt:lpstr>
      <vt:lpstr>Solutions by Substitution</vt:lpstr>
      <vt:lpstr>Example 4: An Inconsistent System</vt:lpstr>
      <vt:lpstr>Example 4: An Inconsistent System (cont.)</vt:lpstr>
      <vt:lpstr>Solutions by Addition</vt:lpstr>
      <vt:lpstr>Solutions by Addition</vt:lpstr>
      <vt:lpstr>Example 5: A Consistent System</vt:lpstr>
      <vt:lpstr>Example 5: A Consistent System (cont.)</vt:lpstr>
      <vt:lpstr>Example 5: A Consistent System (cont.)</vt:lpstr>
      <vt:lpstr>Solutions by Addition</vt:lpstr>
      <vt:lpstr>Example 6: A Dependent System</vt:lpstr>
      <vt:lpstr>Example 6: A Dependent System (cont.)</vt:lpstr>
      <vt:lpstr>Practice Problems</vt:lpstr>
      <vt:lpstr>Practice Problem Answers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Intermediate Algebra</dc:title>
  <dc:creator>Hawkes Learning Systems</dc:creator>
  <cp:lastModifiedBy>ashish.samudre</cp:lastModifiedBy>
  <cp:revision>44</cp:revision>
  <dcterms:created xsi:type="dcterms:W3CDTF">2013-04-26T14:43:13Z</dcterms:created>
  <dcterms:modified xsi:type="dcterms:W3CDTF">2017-07-31T13:21:21Z</dcterms:modified>
</cp:coreProperties>
</file>