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69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659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6663A-9CE2-49E5-8F3F-0BFF671199E7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912D-981C-4F39-A546-1A0B8224DE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9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6.png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Working his way through school, Richard works two part-time jobs for a total of </a:t>
            </a:r>
            <a:r>
              <a:rPr lang="en-US" dirty="0" smtClean="0">
                <a:solidFill>
                  <a:srgbClr val="0000FF"/>
                </a:solidFill>
              </a:rPr>
              <a:t>25 hours </a:t>
            </a:r>
            <a:r>
              <a:rPr lang="en-US" dirty="0" smtClean="0"/>
              <a:t>a week. Job A pays </a:t>
            </a:r>
            <a:r>
              <a:rPr lang="en-US" dirty="0" smtClean="0">
                <a:solidFill>
                  <a:srgbClr val="0000FF"/>
                </a:solidFill>
              </a:rPr>
              <a:t>$7.50 </a:t>
            </a:r>
            <a:r>
              <a:rPr lang="en-US" dirty="0" smtClean="0"/>
              <a:t>per hour and job B pays </a:t>
            </a:r>
            <a:r>
              <a:rPr lang="en-US" dirty="0" smtClean="0">
                <a:solidFill>
                  <a:srgbClr val="0000FF"/>
                </a:solidFill>
              </a:rPr>
              <a:t>$8.40 </a:t>
            </a:r>
            <a:r>
              <a:rPr lang="en-US" dirty="0" smtClean="0"/>
              <a:t>per hour. How many hours did he work at each job the week he made </a:t>
            </a:r>
            <a:r>
              <a:rPr lang="en-US" dirty="0" smtClean="0">
                <a:solidFill>
                  <a:srgbClr val="0000FF"/>
                </a:solidFill>
              </a:rPr>
              <a:t>$200.10</a:t>
            </a:r>
            <a:r>
              <a:rPr lang="en-US" dirty="0" smtClean="0"/>
              <a:t>?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# of hrs at job A at $7.50 per hr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/>
              <a:t>7.50</a:t>
            </a:r>
            <a:r>
              <a:rPr lang="en-US" i="1" dirty="0" smtClean="0"/>
              <a:t>x</a:t>
            </a:r>
            <a:r>
              <a:rPr lang="en-US" dirty="0" smtClean="0"/>
              <a:t> is earnings at $7.50 </a:t>
            </a:r>
          </a:p>
          <a:p>
            <a:r>
              <a:rPr lang="en-US" i="1" dirty="0" smtClean="0"/>
              <a:t>y</a:t>
            </a:r>
            <a:r>
              <a:rPr lang="en-US" dirty="0" smtClean="0"/>
              <a:t> = # of hrs at job B at $8.40 per hr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dirty="0" smtClean="0"/>
              <a:t> 8.40</a:t>
            </a:r>
            <a:r>
              <a:rPr lang="en-US" i="1" dirty="0" smtClean="0"/>
              <a:t>y</a:t>
            </a:r>
            <a:r>
              <a:rPr lang="en-US" dirty="0" smtClean="0"/>
              <a:t> is earnings at $8.40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Work (cont.)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295400"/>
          <a:ext cx="769620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2971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Phrase from problem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Equation formed</a:t>
                      </a:r>
                      <a:endParaRPr lang="en-US" sz="20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hours worked is 25.	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earnings were $200.10. 	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562600" y="1874520"/>
          <a:ext cx="2501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501640" imgH="749160" progId="Equation.DSMT4">
                  <p:embed/>
                </p:oleObj>
              </mc:Choice>
              <mc:Fallback>
                <p:oleObj name="Equation" r:id="rId3" imgW="2501640" imgH="749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874520"/>
                        <a:ext cx="25019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3238500"/>
          <a:ext cx="4597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4597200" imgH="1079280" progId="Equation.DSMT4">
                  <p:embed/>
                </p:oleObj>
              </mc:Choice>
              <mc:Fallback>
                <p:oleObj name="Equation" r:id="rId5" imgW="4597200" imgH="1079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38500"/>
                        <a:ext cx="45974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5257800" y="351600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257800" y="407511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860344" y="3378200"/>
          <a:ext cx="285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2857320" imgH="355320" progId="Equation.DSMT4">
                  <p:embed/>
                </p:oleObj>
              </mc:Choice>
              <mc:Fallback>
                <p:oleObj name="Equation" r:id="rId7" imgW="28573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344" y="3378200"/>
                        <a:ext cx="285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921022" y="3843867"/>
          <a:ext cx="2806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2806560" imgH="495000" progId="Equation.DSMT4">
                  <p:embed/>
                </p:oleObj>
              </mc:Choice>
              <mc:Fallback>
                <p:oleObj name="Equation" r:id="rId9" imgW="28065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22" y="3843867"/>
                        <a:ext cx="2806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137400" y="4413957"/>
          <a:ext cx="162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1625400" imgH="380880" progId="Equation.DSMT4">
                  <p:embed/>
                </p:oleObj>
              </mc:Choice>
              <mc:Fallback>
                <p:oleObj name="Equation" r:id="rId11" imgW="1625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7400" y="4413957"/>
                        <a:ext cx="162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7326489" y="4953000"/>
          <a:ext cx="142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1422360" imgH="380880" progId="Equation.DSMT4">
                  <p:embed/>
                </p:oleObj>
              </mc:Choice>
              <mc:Fallback>
                <p:oleObj name="Equation" r:id="rId13" imgW="1422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489" y="4953000"/>
                        <a:ext cx="142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Work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Back substitute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14</a:t>
            </a:r>
            <a:r>
              <a:rPr lang="en-US" dirty="0" smtClean="0"/>
              <a:t> to obtain: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Richard worked </a:t>
            </a:r>
            <a:r>
              <a:rPr lang="en-US" dirty="0" smtClean="0">
                <a:solidFill>
                  <a:srgbClr val="FF0000"/>
                </a:solidFill>
              </a:rPr>
              <a:t>11 hours </a:t>
            </a:r>
            <a:r>
              <a:rPr lang="en-US" dirty="0" smtClean="0"/>
              <a:t>at job A and </a:t>
            </a:r>
            <a:r>
              <a:rPr lang="en-US" dirty="0" smtClean="0">
                <a:solidFill>
                  <a:srgbClr val="FF0000"/>
                </a:solidFill>
              </a:rPr>
              <a:t>14 hours </a:t>
            </a:r>
            <a:r>
              <a:rPr lang="en-US" dirty="0" smtClean="0"/>
              <a:t>at job B.</a:t>
            </a:r>
            <a:endParaRPr 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489200" y="2133600"/>
          <a:ext cx="177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777680" imgH="469800" progId="Equation.DSMT4">
                  <p:embed/>
                </p:oleObj>
              </mc:Choice>
              <mc:Fallback>
                <p:oleObj name="Equation" r:id="rId3" imgW="17776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133600"/>
                        <a:ext cx="177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295400"/>
            <a:ext cx="2157413" cy="2514600"/>
          </a:xfrm>
          <a:prstGeom prst="rect">
            <a:avLst/>
          </a:prstGeom>
        </p:spPr>
      </p:pic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375378" y="2743200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6" imgW="977760" imgH="279360" progId="Equation.DSMT4">
                  <p:embed/>
                </p:oleObj>
              </mc:Choice>
              <mc:Fallback>
                <p:oleObj name="Equation" r:id="rId6" imgW="9777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378" y="2743200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Determine the values of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such that the straight line </a:t>
            </a:r>
            <a:r>
              <a:rPr lang="en-US" i="1" dirty="0" smtClean="0">
                <a:solidFill>
                  <a:srgbClr val="0000FF"/>
                </a:solidFill>
              </a:rPr>
              <a:t>ax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by</a:t>
            </a:r>
            <a:r>
              <a:rPr lang="en-US" dirty="0" smtClean="0">
                <a:solidFill>
                  <a:srgbClr val="0000FF"/>
                </a:solidFill>
              </a:rPr>
              <a:t> = 22 </a:t>
            </a:r>
            <a:r>
              <a:rPr lang="en-US" dirty="0" smtClean="0"/>
              <a:t>passes through the point </a:t>
            </a:r>
            <a:r>
              <a:rPr lang="en-US" dirty="0" smtClean="0">
                <a:solidFill>
                  <a:srgbClr val="0000FF"/>
                </a:solidFill>
              </a:rPr>
              <a:t>(3, −1) </a:t>
            </a:r>
            <a:r>
              <a:rPr lang="en-US" dirty="0" smtClean="0"/>
              <a:t>and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has slope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b="1" dirty="0" smtClean="0"/>
              <a:t>Solution: </a:t>
            </a:r>
            <a:r>
              <a:rPr lang="en-US" dirty="0" smtClean="0"/>
              <a:t>Here, the unknown quantities are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, not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Since the point </a:t>
            </a:r>
            <a:r>
              <a:rPr lang="en-US" dirty="0" smtClean="0">
                <a:solidFill>
                  <a:srgbClr val="0000FF"/>
                </a:solidFill>
              </a:rPr>
              <a:t>(3, −1) </a:t>
            </a:r>
            <a:r>
              <a:rPr lang="en-US" dirty="0" smtClean="0"/>
              <a:t>is on the line, substitute </a:t>
            </a:r>
            <a:r>
              <a:rPr lang="en-US" i="1" dirty="0" smtClean="0">
                <a:solidFill>
                  <a:srgbClr val="000099"/>
                </a:solidFill>
              </a:rPr>
              <a:t>x </a:t>
            </a:r>
            <a:r>
              <a:rPr lang="en-US" dirty="0" smtClean="0">
                <a:solidFill>
                  <a:srgbClr val="000099"/>
                </a:solidFill>
              </a:rPr>
              <a:t>= 3 </a:t>
            </a:r>
            <a:r>
              <a:rPr lang="en-US" dirty="0" smtClean="0"/>
              <a:t>and</a:t>
            </a:r>
            <a:r>
              <a:rPr lang="en-US" i="1" dirty="0" smtClean="0"/>
              <a:t> y </a:t>
            </a:r>
            <a:r>
              <a:rPr lang="en-US" dirty="0" smtClean="0"/>
              <a:t>= −1 into the equation </a:t>
            </a:r>
            <a:r>
              <a:rPr lang="en-US" i="1" dirty="0" smtClean="0">
                <a:solidFill>
                  <a:srgbClr val="0000FF"/>
                </a:solidFill>
              </a:rPr>
              <a:t>ax + by </a:t>
            </a:r>
            <a:r>
              <a:rPr lang="en-US" dirty="0" smtClean="0">
                <a:solidFill>
                  <a:srgbClr val="0000FF"/>
                </a:solidFill>
              </a:rPr>
              <a:t>= 22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0099"/>
                </a:solidFill>
              </a:rPr>
              <a:t>3</a:t>
            </a:r>
            <a:r>
              <a:rPr lang="en-US" i="1" dirty="0" smtClean="0">
                <a:solidFill>
                  <a:srgbClr val="000099"/>
                </a:solidFill>
              </a:rPr>
              <a:t>a − b </a:t>
            </a:r>
            <a:r>
              <a:rPr lang="en-US" dirty="0" smtClean="0">
                <a:solidFill>
                  <a:srgbClr val="000099"/>
                </a:solidFill>
              </a:rPr>
              <a:t>= 22           </a:t>
            </a:r>
            <a:r>
              <a:rPr lang="en-US" sz="2000" dirty="0" smtClean="0">
                <a:solidFill>
                  <a:srgbClr val="008080"/>
                </a:solidFill>
              </a:rPr>
              <a:t>A linear equation in </a:t>
            </a:r>
            <a:r>
              <a:rPr lang="en-US" sz="2000" i="1" dirty="0" smtClean="0">
                <a:solidFill>
                  <a:srgbClr val="008080"/>
                </a:solidFill>
              </a:rPr>
              <a:t>a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endParaRPr lang="en-US" sz="2000" i="1" dirty="0">
              <a:solidFill>
                <a:srgbClr val="008080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003778" y="22098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622080" imgH="838080" progId="Equation.DSMT4">
                  <p:embed/>
                </p:oleObj>
              </mc:Choice>
              <mc:Fallback>
                <p:oleObj name="Equation" r:id="rId3" imgW="6220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778" y="22098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Algebra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find the slope in terms of </a:t>
            </a:r>
            <a:r>
              <a:rPr lang="en-US" i="1" dirty="0" smtClean="0"/>
              <a:t>a </a:t>
            </a:r>
            <a:r>
              <a:rPr lang="en-US" dirty="0" smtClean="0"/>
              <a:t>and</a:t>
            </a:r>
            <a:r>
              <a:rPr lang="en-US" i="1" dirty="0" smtClean="0"/>
              <a:t> b</a:t>
            </a:r>
            <a:r>
              <a:rPr lang="en-US" dirty="0" smtClean="0"/>
              <a:t>, write the equation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ax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i="1" dirty="0" smtClean="0">
                <a:solidFill>
                  <a:srgbClr val="0000FF"/>
                </a:solidFill>
              </a:rPr>
              <a:t> by </a:t>
            </a:r>
            <a:r>
              <a:rPr lang="en-US" dirty="0" smtClean="0">
                <a:solidFill>
                  <a:srgbClr val="0000FF"/>
                </a:solidFill>
              </a:rPr>
              <a:t>= 22 </a:t>
            </a:r>
            <a:r>
              <a:rPr lang="en-US" dirty="0" smtClean="0"/>
              <a:t>in slope-intercept form.</a:t>
            </a:r>
            <a:endParaRPr lang="en-US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511550" y="2667000"/>
          <a:ext cx="172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726920" imgH="368280" progId="Equation.DSMT4">
                  <p:embed/>
                </p:oleObj>
              </mc:Choice>
              <mc:Fallback>
                <p:oleObj name="Equation" r:id="rId3" imgW="172692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667000"/>
                        <a:ext cx="172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179711" y="3200400"/>
          <a:ext cx="194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1942920" imgH="368280" progId="Equation.DSMT4">
                  <p:embed/>
                </p:oleObj>
              </mc:Choice>
              <mc:Fallback>
                <p:oleObj name="Equation" r:id="rId5" imgW="19429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711" y="3200400"/>
                        <a:ext cx="194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4358922" y="36576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7" imgW="1942920" imgH="838080" progId="Equation.DSMT4">
                  <p:embed/>
                </p:oleObj>
              </mc:Choice>
              <mc:Fallback>
                <p:oleObj name="Equation" r:id="rId7" imgW="1942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922" y="36576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Algebra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Thus the slope is           Therefore, </a:t>
            </a: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046611" y="11430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609480" imgH="838080" progId="Equation.DSMT4">
                  <p:embed/>
                </p:oleObj>
              </mc:Choice>
              <mc:Fallback>
                <p:oleObj name="Equation" r:id="rId3" imgW="6094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611" y="11430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796572" y="2297289"/>
          <a:ext cx="750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7505640" imgH="838080" progId="Equation.DSMT4">
                  <p:embed/>
                </p:oleObj>
              </mc:Choice>
              <mc:Fallback>
                <p:oleObj name="Equation" r:id="rId5" imgW="7505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572" y="2297289"/>
                        <a:ext cx="750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809978" y="3378201"/>
          <a:ext cx="233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2336760" imgH="304560" progId="Equation.DSMT4">
                  <p:embed/>
                </p:oleObj>
              </mc:Choice>
              <mc:Fallback>
                <p:oleObj name="Equation" r:id="rId7" imgW="23367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78" y="3378201"/>
                        <a:ext cx="233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815622" y="4023078"/>
          <a:ext cx="6604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6603840" imgH="342720" progId="Equation.DSMT4">
                  <p:embed/>
                </p:oleObj>
              </mc:Choice>
              <mc:Fallback>
                <p:oleObj name="Equation" r:id="rId9" imgW="66038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622" y="4023078"/>
                        <a:ext cx="6604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Algebra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Now we have two linear equations in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, so we can use the addition method to solve the system of equations. </a:t>
            </a:r>
            <a:endParaRPr lang="en-US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889000" y="2819400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2819400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948752" y="307624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948752" y="3635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615745" y="2915355"/>
          <a:ext cx="283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2831760" imgH="393480" progId="Equation.DSMT4">
                  <p:embed/>
                </p:oleObj>
              </mc:Choice>
              <mc:Fallback>
                <p:oleObj name="Equation" r:id="rId5" imgW="28317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5745" y="2915355"/>
                        <a:ext cx="283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601633" y="3411538"/>
          <a:ext cx="2832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2831760" imgH="495000" progId="Equation.DSMT4">
                  <p:embed/>
                </p:oleObj>
              </mc:Choice>
              <mc:Fallback>
                <p:oleObj name="Equation" r:id="rId7" imgW="28317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633" y="3411538"/>
                        <a:ext cx="2832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646789" y="3993444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2831760" imgH="380880" progId="Equation.DSMT4">
                  <p:embed/>
                </p:oleObj>
              </mc:Choice>
              <mc:Fallback>
                <p:oleObj name="Equation" r:id="rId9" imgW="28317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789" y="3993444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662311" y="4509912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2793960" imgH="380880" progId="Equation.DSMT4">
                  <p:embed/>
                </p:oleObj>
              </mc:Choice>
              <mc:Fallback>
                <p:oleObj name="Equation" r:id="rId11" imgW="2793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4509912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Algebra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Back substituting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 yields: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Thus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= 10 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= 8</a:t>
            </a:r>
            <a:r>
              <a:rPr lang="en-US" dirty="0" smtClean="0"/>
              <a:t>, so the line 10</a:t>
            </a:r>
            <a:r>
              <a:rPr lang="en-US" i="1" dirty="0" smtClean="0"/>
              <a:t>x</a:t>
            </a:r>
            <a:r>
              <a:rPr lang="en-US" dirty="0" smtClean="0"/>
              <a:t> + 8</a:t>
            </a:r>
            <a:r>
              <a:rPr lang="en-US" i="1" dirty="0" smtClean="0"/>
              <a:t>y</a:t>
            </a:r>
            <a:r>
              <a:rPr lang="en-US" dirty="0" smtClean="0"/>
              <a:t> = 22 passes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through the point (3, −1) and has slope 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6270008" y="4343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622080" imgH="838080" progId="Equation.DSMT4">
                  <p:embed/>
                </p:oleObj>
              </mc:Choice>
              <mc:Fallback>
                <p:oleObj name="Equation" r:id="rId3" imgW="6220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008" y="4343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429000" y="213360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1968480" imgH="469800" progId="Equation.DSMT4">
                  <p:embed/>
                </p:oleObj>
              </mc:Choice>
              <mc:Fallback>
                <p:oleObj name="Equation" r:id="rId5" imgW="1968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33600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299656" y="2740377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1155600" imgH="304560" progId="Equation.DSMT4">
                  <p:embed/>
                </p:oleObj>
              </mc:Choice>
              <mc:Fallback>
                <p:oleObj name="Equation" r:id="rId7" imgW="11556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656" y="2740377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509911" y="3276600"/>
          <a:ext cx="81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812520" imgH="304560" progId="Equation.DSMT4">
                  <p:embed/>
                </p:oleObj>
              </mc:Choice>
              <mc:Fallback>
                <p:oleObj name="Equation" r:id="rId9" imgW="8125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911" y="3276600"/>
                        <a:ext cx="81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40723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Notice that the equation                   does not necessarily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>
                <a:solidFill>
                  <a:srgbClr val="000000"/>
                </a:solidFill>
              </a:rPr>
              <a:t>mean that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= 5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4. It means that the </a:t>
            </a:r>
            <a:r>
              <a:rPr lang="en-US" b="1" dirty="0" smtClean="0">
                <a:solidFill>
                  <a:srgbClr val="C00000"/>
                </a:solidFill>
              </a:rPr>
              <a:t>ratio</a:t>
            </a:r>
            <a:r>
              <a:rPr lang="en-US" dirty="0" smtClean="0">
                <a:solidFill>
                  <a:srgbClr val="000000"/>
                </a:solidFill>
              </a:rPr>
              <a:t> 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5 to 4. In Example 4,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= 10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8, but the ratio 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still 5 to 4.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206522" y="1665111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333440" imgH="838080" progId="Equation.DSMT4">
                  <p:embed/>
                </p:oleObj>
              </mc:Choice>
              <mc:Fallback>
                <p:oleObj name="Equation" r:id="rId3" imgW="13334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522" y="1665111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Solve applied problems using systems of two linear equations in two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Mixture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metallurgist needs to create </a:t>
            </a:r>
            <a:r>
              <a:rPr lang="en-US" dirty="0" smtClean="0">
                <a:solidFill>
                  <a:srgbClr val="0000FF"/>
                </a:solidFill>
              </a:rPr>
              <a:t>30 kg </a:t>
            </a:r>
            <a:r>
              <a:rPr lang="en-US" dirty="0" smtClean="0"/>
              <a:t>of a </a:t>
            </a:r>
            <a:r>
              <a:rPr lang="en-US" dirty="0" smtClean="0">
                <a:solidFill>
                  <a:srgbClr val="0000FF"/>
                </a:solidFill>
              </a:rPr>
              <a:t>40%</a:t>
            </a:r>
            <a:r>
              <a:rPr lang="en-US" dirty="0" smtClean="0"/>
              <a:t> copper alloy. He must do so by melting a </a:t>
            </a:r>
            <a:r>
              <a:rPr lang="en-US" dirty="0" smtClean="0">
                <a:solidFill>
                  <a:srgbClr val="0000FF"/>
                </a:solidFill>
              </a:rPr>
              <a:t>20%</a:t>
            </a:r>
            <a:r>
              <a:rPr lang="en-US" dirty="0" smtClean="0"/>
              <a:t> alloy and a </a:t>
            </a:r>
            <a:r>
              <a:rPr lang="en-US" dirty="0" smtClean="0">
                <a:solidFill>
                  <a:srgbClr val="0000FF"/>
                </a:solidFill>
              </a:rPr>
              <a:t>50%</a:t>
            </a:r>
            <a:r>
              <a:rPr lang="en-US" dirty="0" smtClean="0"/>
              <a:t> alloy and mixing them together. How much of each alloy will he need to make what he needs?</a:t>
            </a:r>
          </a:p>
          <a:p>
            <a:pPr marL="0" indent="0">
              <a:buNone/>
            </a:pPr>
            <a:r>
              <a:rPr lang="en-US" b="1" dirty="0" smtClean="0"/>
              <a:t>Solution: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amount of 20% alloy in kg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dirty="0" smtClean="0"/>
              <a:t> 0.20</a:t>
            </a:r>
            <a:r>
              <a:rPr lang="en-US" i="1" dirty="0" smtClean="0"/>
              <a:t>x</a:t>
            </a:r>
            <a:r>
              <a:rPr lang="en-US" dirty="0" smtClean="0"/>
              <a:t> is amount of copper </a:t>
            </a:r>
          </a:p>
          <a:p>
            <a:r>
              <a:rPr lang="en-US" i="1" dirty="0" smtClean="0"/>
              <a:t>y</a:t>
            </a:r>
            <a:r>
              <a:rPr lang="en-US" dirty="0" smtClean="0"/>
              <a:t> = amount of 50% alloy in kg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/>
              <a:t>0.50</a:t>
            </a:r>
            <a:r>
              <a:rPr lang="en-US" i="1" dirty="0" smtClean="0"/>
              <a:t>y</a:t>
            </a:r>
            <a:r>
              <a:rPr lang="en-US" dirty="0" smtClean="0"/>
              <a:t> is amount of copper</a:t>
            </a:r>
            <a:r>
              <a:rPr lang="en-US" b="1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Mixture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Form two equations based on the information given.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2164080"/>
          <a:ext cx="769620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2971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Phrase from problem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Equation formed</a:t>
                      </a:r>
                      <a:endParaRPr lang="en-US" sz="20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metal needed is 30 kg.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amount of copper is 40% of 30.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86400" y="2819400"/>
          <a:ext cx="2641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641320" imgH="749160" progId="Equation.DSMT4">
                  <p:embed/>
                </p:oleObj>
              </mc:Choice>
              <mc:Fallback>
                <p:oleObj name="Equation" r:id="rId3" imgW="2641320" imgH="749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19400"/>
                        <a:ext cx="2641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Mixture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Now solve the system. We will use the addition method. 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47688" y="2515129"/>
          <a:ext cx="45466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4546440" imgH="1079280" progId="Equation.DSMT4">
                  <p:embed/>
                </p:oleObj>
              </mc:Choice>
              <mc:Fallback>
                <p:oleObj name="Equation" r:id="rId3" imgW="4546440" imgH="1079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515129"/>
                        <a:ext cx="45466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5208896" y="2798321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208896" y="3357429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6036733" y="2630840"/>
          <a:ext cx="215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2158920" imgH="355320" progId="Equation.DSMT4">
                  <p:embed/>
                </p:oleObj>
              </mc:Choice>
              <mc:Fallback>
                <p:oleObj name="Equation" r:id="rId5" imgW="21589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6733" y="2630840"/>
                        <a:ext cx="215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96000" y="3112029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158920" imgH="495000" progId="Equation.DSMT4">
                  <p:embed/>
                </p:oleObj>
              </mc:Choice>
              <mc:Fallback>
                <p:oleObj name="Equation" r:id="rId7" imgW="21589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112029"/>
                        <a:ext cx="215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004050" y="3691996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244520" imgH="380880" progId="Equation.DSMT4">
                  <p:embed/>
                </p:oleObj>
              </mc:Choice>
              <mc:Fallback>
                <p:oleObj name="Equation" r:id="rId9" imgW="1244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691996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182555" y="41910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066680" imgH="380880" progId="Equation.DSMT4">
                  <p:embed/>
                </p:oleObj>
              </mc:Choice>
              <mc:Fallback>
                <p:oleObj name="Equation" r:id="rId11" imgW="10666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2555" y="41910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Mixture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Substituting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/>
              <a:t> into the first equation yields: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metallurgist will need </a:t>
            </a:r>
            <a:r>
              <a:rPr lang="en-US" dirty="0" smtClean="0">
                <a:solidFill>
                  <a:srgbClr val="FF0000"/>
                </a:solidFill>
              </a:rPr>
              <a:t>10 kg </a:t>
            </a:r>
            <a:r>
              <a:rPr lang="en-US" dirty="0" smtClean="0"/>
              <a:t>of the 20% alloy and    </a:t>
            </a:r>
            <a:r>
              <a:rPr lang="en-US" dirty="0" smtClean="0">
                <a:solidFill>
                  <a:srgbClr val="FF0000"/>
                </a:solidFill>
              </a:rPr>
              <a:t>20 kg </a:t>
            </a:r>
            <a:r>
              <a:rPr lang="en-US" dirty="0" smtClean="0"/>
              <a:t>of the 50% alloy.</a:t>
            </a:r>
          </a:p>
          <a:p>
            <a:pPr marL="0" indent="0">
              <a:buNone/>
            </a:pPr>
            <a:r>
              <a:rPr lang="en-US" b="1" dirty="0" smtClean="0"/>
              <a:t>Check: </a:t>
            </a:r>
          </a:p>
          <a:p>
            <a:pPr marL="0" indent="0">
              <a:buNone/>
            </a:pPr>
            <a:r>
              <a:rPr lang="en-US" dirty="0" smtClean="0"/>
              <a:t>Substitute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/>
              <a:t> into the original equations.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>
                <a:solidFill>
                  <a:srgbClr val="000099"/>
                </a:solidFill>
              </a:rPr>
              <a:t>) + (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>
                <a:solidFill>
                  <a:srgbClr val="000099"/>
                </a:solidFill>
              </a:rPr>
              <a:t>) = 30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99"/>
                </a:solidFill>
              </a:rPr>
              <a:t>0.20(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>
                <a:solidFill>
                  <a:srgbClr val="000099"/>
                </a:solidFill>
              </a:rPr>
              <a:t>) + 0.50(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>
                <a:solidFill>
                  <a:srgbClr val="000099"/>
                </a:solidFill>
              </a:rPr>
              <a:t>) = 2 + 10 = 12 = 0.40(30)</a:t>
            </a: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619500" y="1952979"/>
          <a:ext cx="180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1803240" imgH="469800" progId="Equation.DSMT4">
                  <p:embed/>
                </p:oleObj>
              </mc:Choice>
              <mc:Fallback>
                <p:oleObj name="Equation" r:id="rId3" imgW="18032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1952979"/>
                        <a:ext cx="180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498623" y="2436991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977760" imgH="291960" progId="Equation.DSMT4">
                  <p:embed/>
                </p:oleObj>
              </mc:Choice>
              <mc:Fallback>
                <p:oleObj name="Equation" r:id="rId5" imgW="977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623" y="2436991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savings and loan company pays </a:t>
            </a:r>
            <a:r>
              <a:rPr lang="en-US" dirty="0" smtClean="0">
                <a:solidFill>
                  <a:srgbClr val="0000FF"/>
                </a:solidFill>
              </a:rPr>
              <a:t>7%</a:t>
            </a:r>
            <a:r>
              <a:rPr lang="en-US" dirty="0" smtClean="0"/>
              <a:t> interest on a long-term savings account, and a high-risk stock indicates that it should yield </a:t>
            </a:r>
            <a:r>
              <a:rPr lang="en-US" dirty="0" smtClean="0">
                <a:solidFill>
                  <a:srgbClr val="0000FF"/>
                </a:solidFill>
              </a:rPr>
              <a:t>12%</a:t>
            </a:r>
            <a:r>
              <a:rPr lang="en-US" dirty="0" smtClean="0"/>
              <a:t> interest. If a woman has </a:t>
            </a:r>
            <a:r>
              <a:rPr lang="en-US" dirty="0" smtClean="0">
                <a:solidFill>
                  <a:srgbClr val="0000FF"/>
                </a:solidFill>
              </a:rPr>
              <a:t>$40,000 </a:t>
            </a:r>
            <a:r>
              <a:rPr lang="en-US" dirty="0" smtClean="0"/>
              <a:t>to invest and wants an annual income of </a:t>
            </a:r>
            <a:r>
              <a:rPr lang="en-US" dirty="0" smtClean="0">
                <a:solidFill>
                  <a:srgbClr val="0000FF"/>
                </a:solidFill>
              </a:rPr>
              <a:t>$3550 </a:t>
            </a:r>
            <a:r>
              <a:rPr lang="en-US" dirty="0" smtClean="0"/>
              <a:t>from her investments, how much should she put in the savings account and how much in the stock?</a:t>
            </a:r>
          </a:p>
          <a:p>
            <a:pPr marL="0" indent="0">
              <a:buNone/>
            </a:pPr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amount invested at 7%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>
                <a:solidFill>
                  <a:srgbClr val="008080"/>
                </a:solidFill>
                <a:sym typeface="Symbol"/>
              </a:rPr>
              <a:t>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i="1" dirty="0" smtClean="0"/>
              <a:t> </a:t>
            </a:r>
            <a:r>
              <a:rPr lang="en-US" dirty="0" smtClean="0"/>
              <a:t>0.07</a:t>
            </a:r>
            <a:r>
              <a:rPr lang="en-US" i="1" dirty="0" smtClean="0"/>
              <a:t>x </a:t>
            </a:r>
            <a:r>
              <a:rPr lang="en-US" dirty="0" smtClean="0"/>
              <a:t>is amount of interest at 7% </a:t>
            </a:r>
          </a:p>
          <a:p>
            <a:r>
              <a:rPr lang="en-US" i="1" dirty="0" smtClean="0"/>
              <a:t>y </a:t>
            </a:r>
            <a:r>
              <a:rPr lang="en-US" dirty="0" smtClean="0"/>
              <a:t>= amount invested at 12%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/>
              <a:t>0.12</a:t>
            </a:r>
            <a:r>
              <a:rPr lang="en-US" i="1" dirty="0" smtClean="0"/>
              <a:t>y </a:t>
            </a:r>
            <a:r>
              <a:rPr lang="en-US" dirty="0" smtClean="0"/>
              <a:t>is amount of interest at 12%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Interest (cont.)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295400"/>
          <a:ext cx="769620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2971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Phrase from problem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Equation formed</a:t>
                      </a:r>
                      <a:endParaRPr lang="en-US" sz="20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invested is $40,000.	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total interest is $3,550. 	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520267" y="1927578"/>
          <a:ext cx="2527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527200" imgH="749160" progId="Equation.DSMT4">
                  <p:embed/>
                </p:oleObj>
              </mc:Choice>
              <mc:Fallback>
                <p:oleObj name="Equation" r:id="rId3" imgW="2527200" imgH="749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7" y="1927578"/>
                        <a:ext cx="2527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00755" y="3200400"/>
          <a:ext cx="4533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4533840" imgH="1079280" progId="Equation.DSMT4">
                  <p:embed/>
                </p:oleObj>
              </mc:Choice>
              <mc:Fallback>
                <p:oleObj name="Equation" r:id="rId5" imgW="4533840" imgH="1079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55" y="3200400"/>
                        <a:ext cx="4533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4972755" y="34290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972755" y="398810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562600" y="32385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3124080" imgH="380880" progId="Equation.DSMT4">
                  <p:embed/>
                </p:oleObj>
              </mc:Choice>
              <mc:Fallback>
                <p:oleObj name="Equation" r:id="rId7" imgW="3124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2385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588000" y="3726744"/>
          <a:ext cx="3098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3098520" imgH="495000" progId="Equation.DSMT4">
                  <p:embed/>
                </p:oleObj>
              </mc:Choice>
              <mc:Fallback>
                <p:oleObj name="Equation" r:id="rId9" imgW="30985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3726744"/>
                        <a:ext cx="3098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592711" y="429260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2082600" imgH="380880" progId="Equation.DSMT4">
                  <p:embed/>
                </p:oleObj>
              </mc:Choice>
              <mc:Fallback>
                <p:oleObj name="Equation" r:id="rId11" imgW="208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2711" y="429260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759222" y="4724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1904760" imgH="380880" progId="Equation.DSMT4">
                  <p:embed/>
                </p:oleObj>
              </mc:Choice>
              <mc:Fallback>
                <p:oleObj name="Equation" r:id="rId13" imgW="1904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9222" y="4724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Interest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Back substituting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15,000</a:t>
            </a:r>
            <a:r>
              <a:rPr lang="en-US" dirty="0" smtClean="0"/>
              <a:t> gives: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3000"/>
              </a:spcBef>
              <a:buNone/>
            </a:pPr>
            <a:r>
              <a:rPr lang="en-US" dirty="0" smtClean="0"/>
              <a:t>She should put </a:t>
            </a:r>
            <a:r>
              <a:rPr lang="en-US" dirty="0" smtClean="0">
                <a:solidFill>
                  <a:srgbClr val="FF0000"/>
                </a:solidFill>
              </a:rPr>
              <a:t>$25,000 </a:t>
            </a:r>
            <a:r>
              <a:rPr lang="en-US" dirty="0" smtClean="0"/>
              <a:t>in the savings account at 7% and </a:t>
            </a:r>
            <a:r>
              <a:rPr lang="en-US" dirty="0" smtClean="0">
                <a:solidFill>
                  <a:srgbClr val="FF0000"/>
                </a:solidFill>
              </a:rPr>
              <a:t>$15,000 </a:t>
            </a:r>
            <a:r>
              <a:rPr lang="en-US" dirty="0" smtClean="0"/>
              <a:t>in the stock at 12%.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028950" y="1981200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085920" imgH="469800" progId="Equation.DSMT4">
                  <p:embed/>
                </p:oleObj>
              </mc:Choice>
              <mc:Fallback>
                <p:oleObj name="Equation" r:id="rId3" imgW="308592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1981200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35311" y="2590800"/>
          <a:ext cx="1625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625400" imgH="330120" progId="Equation.DSMT4">
                  <p:embed/>
                </p:oleObj>
              </mc:Choice>
              <mc:Fallback>
                <p:oleObj name="Equation" r:id="rId5" imgW="162540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311" y="2590800"/>
                        <a:ext cx="1625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826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Symbol</vt:lpstr>
      <vt:lpstr>Calibri</vt:lpstr>
      <vt:lpstr>Courier New</vt:lpstr>
      <vt:lpstr>Arial</vt:lpstr>
      <vt:lpstr>Office Theme</vt:lpstr>
      <vt:lpstr>Equation</vt:lpstr>
      <vt:lpstr>Section 3.2</vt:lpstr>
      <vt:lpstr>Objectives</vt:lpstr>
      <vt:lpstr>Example 1: Mixture</vt:lpstr>
      <vt:lpstr>Example 1: Mixture (cont.)</vt:lpstr>
      <vt:lpstr>Example 1: Mixture (cont.)</vt:lpstr>
      <vt:lpstr>Example 1: Mixture (cont.)</vt:lpstr>
      <vt:lpstr>Example 2: Interest</vt:lpstr>
      <vt:lpstr>Example 2: Interest (cont.)</vt:lpstr>
      <vt:lpstr>Example 2: Interest (cont.)</vt:lpstr>
      <vt:lpstr>Example 3: Work</vt:lpstr>
      <vt:lpstr>Example 3: Work (cont.)</vt:lpstr>
      <vt:lpstr>Example 3: Work (cont.)</vt:lpstr>
      <vt:lpstr>Example 4: Algebra</vt:lpstr>
      <vt:lpstr>Example 4: Algebra (cont.)</vt:lpstr>
      <vt:lpstr>Example 4: Algebra (cont.)</vt:lpstr>
      <vt:lpstr>Example 4: Algebra (cont.)</vt:lpstr>
      <vt:lpstr>Example 4: Algebra (cont.)</vt:lpstr>
      <vt:lpstr>Applications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42</cp:revision>
  <dcterms:created xsi:type="dcterms:W3CDTF">2013-04-26T14:43:13Z</dcterms:created>
  <dcterms:modified xsi:type="dcterms:W3CDTF">2017-07-31T13:23:31Z</dcterms:modified>
</cp:coreProperties>
</file>