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081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68D90-9008-4FA3-AF76-F116A88816EC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143EB-F051-4981-BF56-4011AA75B5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125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Systems of Linear Equations in Three Variables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Three Variables (Inconsistent System)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 smtClean="0"/>
              <a:t>Solve the following system of linear equations. </a:t>
            </a:r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Using equations (I) and (II), eliminate </a:t>
            </a:r>
            <a:r>
              <a:rPr lang="en-US" i="1" dirty="0" smtClean="0"/>
              <a:t>z. </a:t>
            </a:r>
            <a:endParaRPr lang="en-US" dirty="0" smtClean="0"/>
          </a:p>
          <a:p>
            <a:pPr marL="1588" indent="-1588">
              <a:buNone/>
            </a:pPr>
            <a:endParaRPr lang="en-US" u="sng" dirty="0" smtClean="0"/>
          </a:p>
          <a:p>
            <a:pPr marL="1588" indent="-1588">
              <a:buNone/>
            </a:pPr>
            <a:endParaRPr lang="en-US" u="sng" dirty="0" smtClean="0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676400" y="1981200"/>
          <a:ext cx="33528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3352680" imgH="1549080" progId="Equation.DSMT4">
                  <p:embed/>
                </p:oleObj>
              </mc:Choice>
              <mc:Fallback>
                <p:oleObj name="Equation" r:id="rId3" imgW="3352680" imgH="1549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33528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72704" y="4648200"/>
          <a:ext cx="58420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5841720" imgH="1054080" progId="Equation.DSMT4">
                  <p:embed/>
                </p:oleObj>
              </mc:Choice>
              <mc:Fallback>
                <p:oleObj name="Equation" r:id="rId5" imgW="5841720" imgH="1054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704" y="4648200"/>
                        <a:ext cx="58420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Three Variables (Inconsistent System) (cont.)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r>
              <a:rPr lang="en-US" dirty="0" smtClean="0"/>
              <a:t>Using equations (II) and (III), eliminate </a:t>
            </a:r>
            <a:r>
              <a:rPr lang="en-US" i="1" dirty="0" smtClean="0"/>
              <a:t>z. </a:t>
            </a:r>
            <a:endParaRPr lang="en-US" dirty="0" smtClean="0">
              <a:solidFill>
                <a:srgbClr val="000099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09800" y="167640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09800" y="2238684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685800" y="4038600"/>
          <a:ext cx="5892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5892480" imgH="1054080" progId="Equation.DSMT4">
                  <p:embed/>
                </p:oleObj>
              </mc:Choice>
              <mc:Fallback>
                <p:oleObj name="Equation" r:id="rId3" imgW="5892480" imgH="1054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38600"/>
                        <a:ext cx="5892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426177" y="1481667"/>
          <a:ext cx="441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4419360" imgH="380880" progId="Equation.DSMT4">
                  <p:embed/>
                </p:oleObj>
              </mc:Choice>
              <mc:Fallback>
                <p:oleObj name="Equation" r:id="rId5" imgW="4419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177" y="1481667"/>
                        <a:ext cx="441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529189" y="1989666"/>
          <a:ext cx="4330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4330440" imgH="495000" progId="Equation.DSMT4">
                  <p:embed/>
                </p:oleObj>
              </mc:Choice>
              <mc:Fallback>
                <p:oleObj name="Equation" r:id="rId7" imgW="43304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189" y="1989666"/>
                        <a:ext cx="4330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471333" y="2489199"/>
          <a:ext cx="495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4952880" imgH="469800" progId="Equation.DSMT4">
                  <p:embed/>
                </p:oleObj>
              </mc:Choice>
              <mc:Fallback>
                <p:oleObj name="Equation" r:id="rId9" imgW="4952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333" y="2489199"/>
                        <a:ext cx="495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Three Variables (Inconsistent System) (cont.)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4763"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4763"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4763"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4763">
              <a:buNone/>
              <a:tabLst>
                <a:tab pos="463550" algn="l"/>
              </a:tabLst>
            </a:pPr>
            <a:r>
              <a:rPr lang="en-US" dirty="0" smtClean="0"/>
              <a:t>This last equation is </a:t>
            </a:r>
            <a:r>
              <a:rPr lang="en-US" b="1" dirty="0" smtClean="0"/>
              <a:t>false</a:t>
            </a:r>
            <a:r>
              <a:rPr lang="en-US" dirty="0" smtClean="0"/>
              <a:t>. Thus, the system </a:t>
            </a:r>
            <a:r>
              <a:rPr lang="en-US" b="1" dirty="0" smtClean="0">
                <a:solidFill>
                  <a:srgbClr val="FF0000"/>
                </a:solidFill>
              </a:rPr>
              <a:t>does not have a solution</a:t>
            </a:r>
            <a:r>
              <a:rPr lang="en-US" dirty="0" smtClean="0"/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05000" y="186595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05000" y="2428236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124200" y="1741311"/>
          <a:ext cx="382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3822480" imgH="380880" progId="Equation.DSMT4">
                  <p:embed/>
                </p:oleObj>
              </mc:Choice>
              <mc:Fallback>
                <p:oleObj name="Equation" r:id="rId3" imgW="38224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741311"/>
                        <a:ext cx="382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134078" y="2240844"/>
          <a:ext cx="382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3822480" imgH="495000" progId="Equation.DSMT4">
                  <p:embed/>
                </p:oleObj>
              </mc:Choice>
              <mc:Fallback>
                <p:oleObj name="Equation" r:id="rId5" imgW="382248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4078" y="2240844"/>
                        <a:ext cx="382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944990" y="2737554"/>
          <a:ext cx="448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4483080" imgH="469800" progId="Equation.DSMT4">
                  <p:embed/>
                </p:oleObj>
              </mc:Choice>
              <mc:Fallback>
                <p:oleObj name="Equation" r:id="rId7" imgW="4483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990" y="2737554"/>
                        <a:ext cx="448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Three Variables (Dependent System)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defRPr/>
            </a:pPr>
            <a:r>
              <a:rPr lang="en-US" dirty="0" smtClean="0"/>
              <a:t>Solve the following system of linear equations. </a:t>
            </a:r>
          </a:p>
          <a:p>
            <a:pPr marL="1588" indent="-1588">
              <a:buNone/>
              <a:defRPr/>
            </a:pPr>
            <a:endParaRPr lang="en-US" b="1" dirty="0" smtClean="0"/>
          </a:p>
          <a:p>
            <a:pPr marL="1588" indent="-1588">
              <a:buNone/>
              <a:defRPr/>
            </a:pPr>
            <a:endParaRPr lang="en-US" b="1" dirty="0" smtClean="0"/>
          </a:p>
          <a:p>
            <a:pPr marL="1588" indent="-1588">
              <a:buNone/>
              <a:defRPr/>
            </a:pPr>
            <a:endParaRPr lang="en-US" b="1" dirty="0" smtClean="0"/>
          </a:p>
          <a:p>
            <a:pPr marL="1588" indent="-1588">
              <a:buNone/>
              <a:defRPr/>
            </a:pPr>
            <a:endParaRPr lang="en-US" b="1" dirty="0" smtClean="0"/>
          </a:p>
          <a:p>
            <a:pPr marL="1588" indent="-1588">
              <a:buNone/>
              <a:defRPr/>
            </a:pPr>
            <a:r>
              <a:rPr lang="en-US" b="1" dirty="0" smtClean="0"/>
              <a:t>Solution:</a:t>
            </a:r>
            <a:r>
              <a:rPr lang="en-US" dirty="0" smtClean="0"/>
              <a:t> Using equations (I) and (III), eliminate </a:t>
            </a:r>
            <a:r>
              <a:rPr lang="en-US" i="1" dirty="0" smtClean="0"/>
              <a:t>x. </a:t>
            </a:r>
            <a:endParaRPr lang="en-US" dirty="0" smtClean="0"/>
          </a:p>
          <a:p>
            <a:pPr marL="1588" indent="-1588">
              <a:buNone/>
              <a:defRPr/>
            </a:pPr>
            <a:endParaRPr lang="en-US" dirty="0" smtClean="0"/>
          </a:p>
          <a:p>
            <a:pPr marL="1588" indent="-1588">
              <a:buNone/>
              <a:defRPr/>
            </a:pPr>
            <a:endParaRPr lang="en-US" dirty="0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066800" y="2057400"/>
          <a:ext cx="33020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3301920" imgH="1549080" progId="Equation.DSMT4">
                  <p:embed/>
                </p:oleObj>
              </mc:Choice>
              <mc:Fallback>
                <p:oleObj name="Equation" r:id="rId3" imgW="3301920" imgH="1549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7400"/>
                        <a:ext cx="33020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762000" y="4648200"/>
          <a:ext cx="5600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5600520" imgH="1104840" progId="Equation.DSMT4">
                  <p:embed/>
                </p:oleObj>
              </mc:Choice>
              <mc:Fallback>
                <p:oleObj name="Equation" r:id="rId5" imgW="5600520" imgH="1104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648200"/>
                        <a:ext cx="56007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Three Variables (Dependent System) (cont.)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indent="-1588">
              <a:lnSpc>
                <a:spcPct val="150000"/>
              </a:lnSpc>
              <a:spcBef>
                <a:spcPts val="3000"/>
              </a:spcBef>
              <a:buNone/>
            </a:pPr>
            <a:endParaRPr lang="en-US" dirty="0" smtClean="0"/>
          </a:p>
          <a:p>
            <a:pPr marL="1588" indent="-1588">
              <a:lnSpc>
                <a:spcPct val="150000"/>
              </a:lnSpc>
              <a:spcBef>
                <a:spcPts val="3000"/>
              </a:spcBef>
              <a:buNone/>
            </a:pPr>
            <a:endParaRPr lang="en-US" dirty="0" smtClean="0"/>
          </a:p>
          <a:p>
            <a:pPr marL="1588" indent="-1588">
              <a:spcBef>
                <a:spcPts val="0"/>
              </a:spcBef>
              <a:buNone/>
            </a:pPr>
            <a:r>
              <a:rPr lang="en-US" dirty="0" smtClean="0"/>
              <a:t>Using (II) and the equation just found (IV), eliminate </a:t>
            </a:r>
            <a:r>
              <a:rPr lang="en-US" i="1" dirty="0" smtClean="0"/>
              <a:t>y.</a:t>
            </a:r>
          </a:p>
          <a:p>
            <a:pPr marL="1588" indent="-1588">
              <a:spcBef>
                <a:spcPts val="0"/>
              </a:spcBef>
              <a:buNone/>
            </a:pPr>
            <a:endParaRPr lang="en-US" sz="3000" i="1" dirty="0" smtClean="0"/>
          </a:p>
          <a:p>
            <a:pPr marL="1588" indent="-1588">
              <a:spcBef>
                <a:spcPts val="0"/>
              </a:spcBef>
              <a:buNone/>
            </a:pPr>
            <a:endParaRPr lang="en-US" sz="3000" dirty="0" smtClean="0"/>
          </a:p>
          <a:p>
            <a:pPr marL="1588" indent="-1588">
              <a:spcBef>
                <a:spcPts val="0"/>
              </a:spcBef>
              <a:buNone/>
            </a:pPr>
            <a:endParaRPr lang="en-US" sz="3000" dirty="0" smtClean="0"/>
          </a:p>
          <a:p>
            <a:pPr marL="1588" indent="-1588">
              <a:spcBef>
                <a:spcPts val="0"/>
              </a:spcBef>
              <a:buNone/>
            </a:pPr>
            <a:endParaRPr lang="en-US" sz="3000" dirty="0" smtClean="0"/>
          </a:p>
          <a:p>
            <a:pPr marL="1588" indent="-1588">
              <a:spcBef>
                <a:spcPts val="0"/>
              </a:spcBef>
              <a:buNone/>
            </a:pPr>
            <a:r>
              <a:rPr lang="en-US" dirty="0" smtClean="0"/>
              <a:t>Because this last equation, 0 = 0, is </a:t>
            </a:r>
            <a:r>
              <a:rPr lang="en-US" b="1" dirty="0" smtClean="0"/>
              <a:t>always true</a:t>
            </a:r>
            <a:r>
              <a:rPr lang="en-US" dirty="0" smtClean="0"/>
              <a:t>, the system has an </a:t>
            </a:r>
            <a:r>
              <a:rPr lang="en-US" b="1" dirty="0" smtClean="0">
                <a:solidFill>
                  <a:srgbClr val="FF0000"/>
                </a:solidFill>
              </a:rPr>
              <a:t>infinite number of solutions</a:t>
            </a:r>
            <a:r>
              <a:rPr lang="en-US" dirty="0" smtClean="0"/>
              <a:t>.</a:t>
            </a:r>
            <a:endParaRPr lang="en-US" i="1" dirty="0" smtClean="0"/>
          </a:p>
          <a:p>
            <a:pPr marL="1588" indent="-1588">
              <a:spcBef>
                <a:spcPts val="0"/>
              </a:spcBef>
              <a:buNone/>
            </a:pPr>
            <a:endParaRPr lang="en-US" dirty="0" smtClean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81200" y="1509888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981200" y="2015727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915355" y="1329267"/>
          <a:ext cx="3568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" imgW="3568680" imgH="355320" progId="Equation.DSMT4">
                  <p:embed/>
                </p:oleObj>
              </mc:Choice>
              <mc:Fallback>
                <p:oleObj name="Equation" r:id="rId3" imgW="3568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355" y="1329267"/>
                        <a:ext cx="3568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140075" y="1760538"/>
          <a:ext cx="328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5" imgW="3288960" imgH="495000" progId="Equation.DSMT4">
                  <p:embed/>
                </p:oleObj>
              </mc:Choice>
              <mc:Fallback>
                <p:oleObj name="Equation" r:id="rId5" imgW="32889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1760538"/>
                        <a:ext cx="328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103512" y="2322687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7" imgW="3301920" imgH="469800" progId="Equation.DSMT4">
                  <p:embed/>
                </p:oleObj>
              </mc:Choice>
              <mc:Fallback>
                <p:oleObj name="Equation" r:id="rId7" imgW="3301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2" y="2322687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525889" y="3284362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9" imgW="3035160" imgH="469800" progId="Equation.DSMT4">
                  <p:embed/>
                </p:oleObj>
              </mc:Choice>
              <mc:Fallback>
                <p:oleObj name="Equation" r:id="rId9" imgW="3035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889" y="3284362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14600" y="3848100"/>
          <a:ext cx="302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1" imgW="3022560" imgH="495000" progId="Equation.DSMT4">
                  <p:embed/>
                </p:oleObj>
              </mc:Choice>
              <mc:Fallback>
                <p:oleObj name="Equation" r:id="rId11" imgW="30225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48100"/>
                        <a:ext cx="3022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445000" y="4463345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3" imgW="1879560" imgH="469800" progId="Equation.DSMT4">
                  <p:embed/>
                </p:oleObj>
              </mc:Choice>
              <mc:Fallback>
                <p:oleObj name="Equation" r:id="rId13" imgW="18795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4463345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Three Variables (Application)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dirty="0" smtClean="0"/>
              <a:t>A cash register contains </a:t>
            </a:r>
            <a:r>
              <a:rPr lang="en-US" dirty="0" smtClean="0">
                <a:solidFill>
                  <a:srgbClr val="0000FF"/>
                </a:solidFill>
              </a:rPr>
              <a:t>$341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00FF"/>
                </a:solidFill>
              </a:rPr>
              <a:t>$20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$5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FF"/>
                </a:solidFill>
              </a:rPr>
              <a:t>$2</a:t>
            </a:r>
            <a:r>
              <a:rPr lang="en-US" dirty="0" smtClean="0"/>
              <a:t> bills. There are twenty-eight bills in all and three more </a:t>
            </a:r>
            <a:r>
              <a:rPr lang="en-US" dirty="0" smtClean="0">
                <a:solidFill>
                  <a:srgbClr val="0000FF"/>
                </a:solidFill>
              </a:rPr>
              <a:t>$2</a:t>
            </a:r>
            <a:r>
              <a:rPr lang="en-US" dirty="0" smtClean="0"/>
              <a:t> bills than </a:t>
            </a:r>
            <a:r>
              <a:rPr lang="en-US" dirty="0" smtClean="0">
                <a:solidFill>
                  <a:srgbClr val="0000FF"/>
                </a:solidFill>
              </a:rPr>
              <a:t>$5</a:t>
            </a:r>
            <a:r>
              <a:rPr lang="en-US" dirty="0" smtClean="0"/>
              <a:t> bills. How many bills of each kind are there? </a:t>
            </a:r>
          </a:p>
          <a:p>
            <a:pPr marL="1588" indent="-1588">
              <a:buNone/>
            </a:pPr>
            <a:r>
              <a:rPr lang="en-US" b="1" dirty="0" smtClean="0"/>
              <a:t>Solution: </a:t>
            </a: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number of $20 bills </a:t>
            </a:r>
          </a:p>
          <a:p>
            <a:pPr marL="1588" indent="-1588">
              <a:buNone/>
            </a:pPr>
            <a:r>
              <a:rPr lang="en-US" dirty="0" smtClean="0"/>
              <a:t>			 </a:t>
            </a:r>
            <a:r>
              <a:rPr lang="en-US" i="1" dirty="0" smtClean="0"/>
              <a:t>y</a:t>
            </a:r>
            <a:r>
              <a:rPr lang="en-US" dirty="0" smtClean="0"/>
              <a:t> = number of $5 bills </a:t>
            </a:r>
          </a:p>
          <a:p>
            <a:pPr marL="1588" indent="-1588">
              <a:buNone/>
            </a:pPr>
            <a:r>
              <a:rPr lang="en-US" dirty="0" smtClean="0"/>
              <a:t>			 </a:t>
            </a:r>
            <a:r>
              <a:rPr lang="en-US" i="1" dirty="0" smtClean="0"/>
              <a:t>z</a:t>
            </a:r>
            <a:r>
              <a:rPr lang="en-US" dirty="0" smtClean="0"/>
              <a:t> = number of $2 bills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Three Variables (Application) (cont.)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r>
              <a:rPr lang="en-US" dirty="0" smtClean="0"/>
              <a:t>Using equations (I) and (II), eliminate </a:t>
            </a:r>
            <a:r>
              <a:rPr lang="en-US" i="1" dirty="0" smtClean="0"/>
              <a:t>x. </a:t>
            </a:r>
            <a:endParaRPr lang="en-US" dirty="0" smtClean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42913" y="1524000"/>
          <a:ext cx="40259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4025880" imgH="1688760" progId="Equation.DSMT4">
                  <p:embed/>
                </p:oleObj>
              </mc:Choice>
              <mc:Fallback>
                <p:oleObj name="Equation" r:id="rId3" imgW="4025880" imgH="1688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1524000"/>
                        <a:ext cx="40259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1054100" y="4191000"/>
          <a:ext cx="63373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6337080" imgH="1079280" progId="Equation.DSMT4">
                  <p:embed/>
                </p:oleObj>
              </mc:Choice>
              <mc:Fallback>
                <p:oleObj name="Equation" r:id="rId5" imgW="6337080" imgH="10792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191000"/>
                        <a:ext cx="63373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651022" y="1687689"/>
          <a:ext cx="294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2946240" imgH="304560" progId="Equation.DSMT4">
                  <p:embed/>
                </p:oleObj>
              </mc:Choice>
              <mc:Fallback>
                <p:oleObj name="Equation" r:id="rId7" imgW="29462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022" y="1687689"/>
                        <a:ext cx="294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651022" y="2229555"/>
          <a:ext cx="241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2412720" imgH="317160" progId="Equation.DSMT4">
                  <p:embed/>
                </p:oleObj>
              </mc:Choice>
              <mc:Fallback>
                <p:oleObj name="Equation" r:id="rId9" imgW="241272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022" y="2229555"/>
                        <a:ext cx="241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652434" y="2754489"/>
          <a:ext cx="4406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4406760" imgH="317160" progId="Equation.DSMT4">
                  <p:embed/>
                </p:oleObj>
              </mc:Choice>
              <mc:Fallback>
                <p:oleObj name="Equation" r:id="rId11" imgW="440676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434" y="2754489"/>
                        <a:ext cx="4406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Three Variables (Application) (cont.)</a:t>
            </a:r>
          </a:p>
        </p:txBody>
      </p:sp>
      <p:sp>
        <p:nvSpPr>
          <p:cNvPr id="163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r>
              <a:rPr lang="en-US" dirty="0" smtClean="0"/>
              <a:t>We rewrite equation (III) in the form </a:t>
            </a:r>
            <a:r>
              <a:rPr lang="en-US" i="1" dirty="0" smtClean="0"/>
              <a:t>y</a:t>
            </a:r>
            <a:r>
              <a:rPr lang="en-US" dirty="0" smtClean="0"/>
              <a:t> − </a:t>
            </a:r>
            <a:r>
              <a:rPr lang="en-US" i="1" dirty="0" smtClean="0"/>
              <a:t>z</a:t>
            </a:r>
            <a:r>
              <a:rPr lang="en-US" dirty="0" smtClean="0"/>
              <a:t> = −3 and use this equation along with the results just found.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524000" y="1874528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524000" y="243681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549400" y="4648200"/>
          <a:ext cx="5613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5613120" imgH="1079280" progId="Equation.DSMT4">
                  <p:embed/>
                </p:oleObj>
              </mc:Choice>
              <mc:Fallback>
                <p:oleObj name="Equation" r:id="rId3" imgW="5613120" imgH="1079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48200"/>
                        <a:ext cx="56134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770011" y="1718733"/>
          <a:ext cx="499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4991040" imgH="380880" progId="Equation.DSMT4">
                  <p:embed/>
                </p:oleObj>
              </mc:Choice>
              <mc:Fallback>
                <p:oleObj name="Equation" r:id="rId5" imgW="4991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011" y="1718733"/>
                        <a:ext cx="499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805289" y="2198511"/>
          <a:ext cx="490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4902120" imgH="495000" progId="Equation.DSMT4">
                  <p:embed/>
                </p:oleObj>
              </mc:Choice>
              <mc:Fallback>
                <p:oleObj name="Equation" r:id="rId7" imgW="49021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289" y="2198511"/>
                        <a:ext cx="490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14789" y="2698044"/>
          <a:ext cx="570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5702040" imgH="469800" progId="Equation.DSMT4">
                  <p:embed/>
                </p:oleObj>
              </mc:Choice>
              <mc:Fallback>
                <p:oleObj name="Equation" r:id="rId9" imgW="57020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789" y="2698044"/>
                        <a:ext cx="570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Three Variables (Application)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lnSpc>
                <a:spcPct val="150000"/>
              </a:lnSpc>
              <a:buNone/>
            </a:pPr>
            <a:r>
              <a:rPr lang="en-US" dirty="0" smtClean="0"/>
              <a:t>Back substituting to solve for </a:t>
            </a:r>
            <a:r>
              <a:rPr lang="en-US" i="1" dirty="0" smtClean="0"/>
              <a:t>y</a:t>
            </a:r>
            <a:r>
              <a:rPr lang="en-US" dirty="0" smtClean="0"/>
              <a:t> gives: </a:t>
            </a:r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7400" y="1607277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057400" y="2169561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867150" y="4191000"/>
          <a:ext cx="1409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" imgW="1409400" imgH="355320" progId="Equation.DSMT4">
                  <p:embed/>
                </p:oleObj>
              </mc:Choice>
              <mc:Fallback>
                <p:oleObj name="Equation" r:id="rId3" imgW="140940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191000"/>
                        <a:ext cx="1409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00400" y="1459089"/>
          <a:ext cx="386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5" imgW="3860640" imgH="380880" progId="Equation.DSMT4">
                  <p:embed/>
                </p:oleObj>
              </mc:Choice>
              <mc:Fallback>
                <p:oleObj name="Equation" r:id="rId5" imgW="38606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459089"/>
                        <a:ext cx="386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146778" y="1938867"/>
          <a:ext cx="396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7" imgW="3962160" imgH="495000" progId="Equation.DSMT4">
                  <p:embed/>
                </p:oleObj>
              </mc:Choice>
              <mc:Fallback>
                <p:oleObj name="Equation" r:id="rId7" imgW="39621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778" y="1938867"/>
                        <a:ext cx="396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555067" y="2438400"/>
          <a:ext cx="309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9" imgW="3098520" imgH="469800" progId="Equation.DSMT4">
                  <p:embed/>
                </p:oleObj>
              </mc:Choice>
              <mc:Fallback>
                <p:oleObj name="Equation" r:id="rId9" imgW="30985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067" y="2438400"/>
                        <a:ext cx="309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154787" y="30480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1" imgW="1904760" imgH="380880" progId="Equation.DSMT4">
                  <p:embed/>
                </p:oleObj>
              </mc:Choice>
              <mc:Fallback>
                <p:oleObj name="Equation" r:id="rId11" imgW="19047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787" y="30480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346222" y="4673600"/>
          <a:ext cx="81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3" imgW="812520" imgH="355320" progId="Equation.DSMT4">
                  <p:embed/>
                </p:oleObj>
              </mc:Choice>
              <mc:Fallback>
                <p:oleObj name="Equation" r:id="rId13" imgW="81252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222" y="4673600"/>
                        <a:ext cx="81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Three Variables (Application)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 smtClean="0"/>
              <a:t>Now we can substitute the values </a:t>
            </a:r>
            <a:r>
              <a:rPr lang="en-US" i="1" dirty="0" smtClean="0"/>
              <a:t>z</a:t>
            </a:r>
            <a:r>
              <a:rPr lang="en-US" dirty="0" smtClean="0"/>
              <a:t> = 8 and </a:t>
            </a:r>
            <a:r>
              <a:rPr lang="en-US" i="1" dirty="0" smtClean="0"/>
              <a:t>y </a:t>
            </a:r>
            <a:r>
              <a:rPr lang="en-US" dirty="0" smtClean="0"/>
              <a:t>= 5 into equation (I).</a:t>
            </a:r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r>
              <a:rPr lang="en-US" dirty="0" smtClean="0"/>
              <a:t>There are </a:t>
            </a:r>
            <a:r>
              <a:rPr lang="en-US" dirty="0" smtClean="0">
                <a:solidFill>
                  <a:srgbClr val="FF0000"/>
                </a:solidFill>
              </a:rPr>
              <a:t>fifteen $20 bills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five $5 bills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eight $2 bills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594100" y="23622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1854000" imgH="291960" progId="Equation.DSMT4">
                  <p:embed/>
                </p:oleObj>
              </mc:Choice>
              <mc:Fallback>
                <p:oleObj name="Equation" r:id="rId3" imgW="185400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3622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4532489" y="285044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888840" imgH="291960" progId="Equation.DSMT4">
                  <p:embed/>
                </p:oleObj>
              </mc:Choice>
              <mc:Fallback>
                <p:oleObj name="Equation" r:id="rId5" imgW="8888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489" y="285044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38138" algn="l"/>
              </a:tabLst>
            </a:pPr>
            <a:r>
              <a:rPr lang="en-US" dirty="0" smtClean="0"/>
              <a:t>	Solve systems of linear equations in three variables. </a:t>
            </a:r>
          </a:p>
          <a:p>
            <a:pPr>
              <a:buFont typeface="Courier New" pitchFamily="49" charset="0"/>
              <a:buChar char="o"/>
              <a:tabLst>
                <a:tab pos="338138" algn="l"/>
              </a:tabLst>
            </a:pPr>
            <a:r>
              <a:rPr lang="en-US" dirty="0" smtClean="0"/>
              <a:t>	Solve applied problems by using systems of linear 	equations in three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</a:p>
        </p:txBody>
      </p:sp>
      <p:sp>
        <p:nvSpPr>
          <p:cNvPr id="2867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588" indent="-1588"/>
            <a:r>
              <a:rPr lang="en-US" dirty="0" smtClean="0">
                <a:solidFill>
                  <a:srgbClr val="000000"/>
                </a:solidFill>
              </a:rPr>
              <a:t>Solve the following system of linear equations: </a:t>
            </a:r>
            <a:endParaRPr lang="en-US" sz="4000" dirty="0" smtClean="0">
              <a:solidFill>
                <a:srgbClr val="000000"/>
              </a:solidFill>
            </a:endParaRPr>
          </a:p>
          <a:p>
            <a:pPr marL="1588" indent="-1588">
              <a:buFont typeface="Courier New" pitchFamily="49" charset="0"/>
              <a:buNone/>
            </a:pPr>
            <a:endParaRPr lang="en-US" dirty="0" smtClean="0"/>
          </a:p>
          <a:p>
            <a:pPr marL="1588" indent="-1588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3397250" y="1972734"/>
          <a:ext cx="23495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2349360" imgH="1562040" progId="Equation.DSMT4">
                  <p:embed/>
                </p:oleObj>
              </mc:Choice>
              <mc:Fallback>
                <p:oleObj name="Equation" r:id="rId3" imgW="2349360" imgH="1562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1972734"/>
                        <a:ext cx="23495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332915"/>
              </p:ext>
            </p:extLst>
          </p:nvPr>
        </p:nvGraphicFramePr>
        <p:xfrm>
          <a:off x="812800" y="16637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2590560" imgH="380880" progId="Equation.DSMT4">
                  <p:embed/>
                </p:oleObj>
              </mc:Choice>
              <mc:Fallback>
                <p:oleObj name="Equation" r:id="rId3" imgW="259056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6637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Solve Systems of Linear Equations in Three Variables </a:t>
            </a:r>
          </a:p>
        </p:txBody>
      </p:sp>
      <p:sp>
        <p:nvSpPr>
          <p:cNvPr id="2052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42900" lvl="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Solve a System of Three Linear Equations in Three Variables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Select two equations and eliminate one variable by 	using the addition method.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Select a different pair of equations and eliminate 	the </a:t>
            </a:r>
            <a:r>
              <a:rPr lang="en-US" b="1" dirty="0" smtClean="0">
                <a:solidFill>
                  <a:srgbClr val="C00000"/>
                </a:solidFill>
              </a:rPr>
              <a:t>same</a:t>
            </a:r>
            <a:r>
              <a:rPr lang="en-US" dirty="0" smtClean="0">
                <a:solidFill>
                  <a:srgbClr val="000000"/>
                </a:solidFill>
              </a:rPr>
              <a:t> variable.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Steps 1 and 2 give </a:t>
            </a:r>
            <a:r>
              <a:rPr lang="en-US" b="1" dirty="0" smtClean="0">
                <a:solidFill>
                  <a:srgbClr val="C00000"/>
                </a:solidFill>
              </a:rPr>
              <a:t>two</a:t>
            </a:r>
            <a:r>
              <a:rPr lang="en-US" dirty="0" smtClean="0">
                <a:solidFill>
                  <a:srgbClr val="000000"/>
                </a:solidFill>
              </a:rPr>
              <a:t> linear equations in two 	variables. Solve these equations by either addition 	or substitution as discussed in Section 3.1. 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Solve Systems of Linear Equations in Three Variables (</a:t>
            </a:r>
            <a:r>
              <a:rPr lang="en-US" dirty="0" smtClean="0"/>
              <a:t>cont.)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42900" lvl="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Solve a System of Three Linear Equations in Three Variables (cont.)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Back substitute the values found in Step 3 into any 	one of the original equations to find the value of the 	third variable.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Check the solution in all three of the original 	equations.</a:t>
            </a:r>
            <a:endParaRPr lang="en-US" sz="4000" dirty="0" smtClean="0">
              <a:solidFill>
                <a:srgbClr val="000000"/>
              </a:solidFill>
            </a:endParaRPr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Three Variables (Consistent System)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2400"/>
              </a:spcBef>
              <a:buNone/>
            </a:pPr>
            <a:r>
              <a:rPr lang="en-US" dirty="0" smtClean="0"/>
              <a:t>Solve the following system of linear equations.</a:t>
            </a:r>
          </a:p>
          <a:p>
            <a:pPr marL="1588" indent="-1588">
              <a:spcBef>
                <a:spcPts val="2400"/>
              </a:spcBef>
              <a:buNone/>
            </a:pPr>
            <a:endParaRPr lang="en-US" dirty="0" smtClean="0"/>
          </a:p>
          <a:p>
            <a:pPr marL="1588" indent="-1588">
              <a:spcBef>
                <a:spcPts val="2400"/>
              </a:spcBef>
              <a:buNone/>
            </a:pPr>
            <a:endParaRPr lang="en-US" dirty="0" smtClean="0"/>
          </a:p>
          <a:p>
            <a:pPr marL="1588" indent="-1588">
              <a:spcBef>
                <a:spcPts val="2400"/>
              </a:spcBef>
              <a:buNone/>
            </a:pPr>
            <a:endParaRPr lang="en-US" dirty="0" smtClean="0"/>
          </a:p>
          <a:p>
            <a:pPr marL="1588" indent="-1588">
              <a:spcBef>
                <a:spcPts val="0"/>
              </a:spcBef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 Using equations (I) and (III), eliminate </a:t>
            </a:r>
            <a:r>
              <a:rPr lang="en-US" i="1" dirty="0" smtClean="0"/>
              <a:t>z.</a:t>
            </a:r>
            <a:endParaRPr lang="en-US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870200" y="1828800"/>
          <a:ext cx="29972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997000" imgH="1942920" progId="Equation.DSMT4">
                  <p:embed/>
                </p:oleObj>
              </mc:Choice>
              <mc:Fallback>
                <p:oleObj name="Equation" r:id="rId3" imgW="2997000" imgH="1942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828800"/>
                        <a:ext cx="2997200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959100" y="4446588"/>
          <a:ext cx="32004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3200400" imgH="1460160" progId="Equation.DSMT4">
                  <p:embed/>
                </p:oleObj>
              </mc:Choice>
              <mc:Fallback>
                <p:oleObj name="Equation" r:id="rId5" imgW="3200400" imgH="1460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4446588"/>
                        <a:ext cx="32004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413948" y="4408311"/>
          <a:ext cx="40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406080" imgH="1054080" progId="Equation.DSMT4">
                  <p:embed/>
                </p:oleObj>
              </mc:Choice>
              <mc:Fallback>
                <p:oleObj name="Equation" r:id="rId7" imgW="406080" imgH="1054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948" y="4408311"/>
                        <a:ext cx="406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235700" y="5496278"/>
          <a:ext cx="54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9" imgW="545760" imgH="469800" progId="Equation.DSMT4">
                  <p:embed/>
                </p:oleObj>
              </mc:Choice>
              <mc:Fallback>
                <p:oleObj name="Equation" r:id="rId9" imgW="545760" imgH="469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5496278"/>
                        <a:ext cx="546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971800" y="55499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1" imgW="3124080" imgH="380880" progId="Equation.DSMT4">
                  <p:embed/>
                </p:oleObj>
              </mc:Choice>
              <mc:Fallback>
                <p:oleObj name="Equation" r:id="rId11" imgW="3124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5499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Three Variables (Consistent System) (cont.)</a:t>
            </a:r>
          </a:p>
        </p:txBody>
      </p:sp>
      <p:sp>
        <p:nvSpPr>
          <p:cNvPr id="51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 smtClean="0"/>
              <a:t>Using equations (I) and (II), eliminate </a:t>
            </a:r>
            <a:r>
              <a:rPr lang="en-US" i="1" dirty="0" smtClean="0"/>
              <a:t>z.</a:t>
            </a:r>
            <a:endParaRPr lang="en-US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6800" y="1981200"/>
          <a:ext cx="46609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4660560" imgH="1562040" progId="Equation.DSMT4">
                  <p:embed/>
                </p:oleObj>
              </mc:Choice>
              <mc:Fallback>
                <p:oleObj name="Equation" r:id="rId3" imgW="4660560" imgH="1562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46609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09600" y="2058657"/>
          <a:ext cx="406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406080" imgH="1231560" progId="Equation.DSMT4">
                  <p:embed/>
                </p:oleObj>
              </mc:Choice>
              <mc:Fallback>
                <p:oleObj name="Equation" r:id="rId5" imgW="406080" imgH="1231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58657"/>
                        <a:ext cx="4064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3048000" y="3882408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034352" y="456662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522611" y="3730977"/>
          <a:ext cx="316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3162240" imgH="380880" progId="Equation.DSMT4">
                  <p:embed/>
                </p:oleObj>
              </mc:Choice>
              <mc:Fallback>
                <p:oleObj name="Equation" r:id="rId7" imgW="31622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611" y="3730977"/>
                        <a:ext cx="316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024490" y="4387145"/>
          <a:ext cx="363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3632040" imgH="469800" progId="Equation.DSMT4">
                  <p:embed/>
                </p:oleObj>
              </mc:Choice>
              <mc:Fallback>
                <p:oleObj name="Equation" r:id="rId9" imgW="36320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490" y="4387145"/>
                        <a:ext cx="363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014788" y="5105400"/>
          <a:ext cx="431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4317840" imgH="469800" progId="Equation.DSMT4">
                  <p:embed/>
                </p:oleObj>
              </mc:Choice>
              <mc:Fallback>
                <p:oleObj name="Equation" r:id="rId11" imgW="43178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5105400"/>
                        <a:ext cx="431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Three Variables (Consistent System) (cont.)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 smtClean="0"/>
              <a:t>Eliminate the variable </a:t>
            </a:r>
            <a:r>
              <a:rPr lang="en-US" i="1" dirty="0" smtClean="0"/>
              <a:t>x</a:t>
            </a:r>
            <a:r>
              <a:rPr lang="en-US" dirty="0" smtClean="0"/>
              <a:t> using the two equations in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33400" y="2438400"/>
          <a:ext cx="3721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3720960" imgH="1155600" progId="Equation.DSMT4">
                  <p:embed/>
                </p:oleObj>
              </mc:Choice>
              <mc:Fallback>
                <p:oleObj name="Equation" r:id="rId3" imgW="3720960" imgH="115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37211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4343400" y="2720644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43400" y="3330928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160434" y="3111016"/>
          <a:ext cx="336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3365280" imgH="469800" progId="Equation.DSMT4">
                  <p:embed/>
                </p:oleObj>
              </mc:Choice>
              <mc:Fallback>
                <p:oleObj name="Equation" r:id="rId5" imgW="3365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434" y="3111016"/>
                        <a:ext cx="336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565900" y="3758716"/>
          <a:ext cx="1968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1968480" imgH="355320" progId="Equation.DSMT4">
                  <p:embed/>
                </p:oleObj>
              </mc:Choice>
              <mc:Fallback>
                <p:oleObj name="Equation" r:id="rId7" imgW="19684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758716"/>
                        <a:ext cx="1968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856589" y="4309049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1612800" imgH="380880" progId="Equation.DSMT4">
                  <p:embed/>
                </p:oleObj>
              </mc:Choice>
              <mc:Fallback>
                <p:oleObj name="Equation" r:id="rId9" imgW="1612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6589" y="4309049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429955" y="2610071"/>
          <a:ext cx="306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3060360" imgH="380880" progId="Equation.DSMT4">
                  <p:embed/>
                </p:oleObj>
              </mc:Choice>
              <mc:Fallback>
                <p:oleObj name="Equation" r:id="rId11" imgW="3060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955" y="2610071"/>
                        <a:ext cx="306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Three Variables (Consistent System) (cont.)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r>
              <a:rPr lang="en-US" dirty="0" smtClean="0"/>
              <a:t>Finally, using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FF"/>
                </a:solidFill>
              </a:rPr>
              <a:t>−3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dirty="0" smtClean="0"/>
              <a:t>, back substitute into (I).</a:t>
            </a:r>
          </a:p>
          <a:p>
            <a:pPr marL="1588" indent="-1588"/>
            <a:r>
              <a:rPr lang="en-US" dirty="0" smtClean="0"/>
              <a:t>Back substituting to find </a:t>
            </a:r>
            <a:r>
              <a:rPr lang="en-US" i="1" dirty="0" smtClean="0"/>
              <a:t>x</a:t>
            </a:r>
            <a:r>
              <a:rPr lang="en-US" dirty="0" smtClean="0"/>
              <a:t> yields:</a:t>
            </a:r>
          </a:p>
          <a:p>
            <a:pPr marL="1588" indent="-1588"/>
            <a:endParaRPr lang="en-US" dirty="0" smtClean="0"/>
          </a:p>
          <a:p>
            <a:pPr marL="1588" indent="-1588"/>
            <a:endParaRPr lang="en-US" dirty="0" smtClean="0"/>
          </a:p>
          <a:p>
            <a:pPr marL="1588" indent="-1588"/>
            <a:endParaRPr lang="en-US" dirty="0" smtClean="0"/>
          </a:p>
          <a:p>
            <a:pPr marL="1588" indent="-1588"/>
            <a:endParaRPr lang="en-US" dirty="0" smtClean="0"/>
          </a:p>
          <a:p>
            <a:pPr marL="1588" indent="-1588"/>
            <a:endParaRPr lang="en-US" dirty="0" smtClean="0"/>
          </a:p>
          <a:p>
            <a:pPr marL="1588" indent="-1588"/>
            <a:r>
              <a:rPr lang="en-US" dirty="0" smtClean="0"/>
              <a:t>The solution is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2444" y="2559756"/>
          <a:ext cx="180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803240" imgH="469800" progId="Equation.DSMT4">
                  <p:embed/>
                </p:oleObj>
              </mc:Choice>
              <mc:Fallback>
                <p:oleObj name="Equation" r:id="rId3" imgW="18032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44" y="2559756"/>
                        <a:ext cx="180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81200" y="32004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1117440" imgH="291960" progId="Equation.DSMT4">
                  <p:embed/>
                </p:oleObj>
              </mc:Choice>
              <mc:Fallback>
                <p:oleObj name="Equation" r:id="rId5" imgW="1117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004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146300" y="3709813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1028520" imgH="291960" progId="Equation.DSMT4">
                  <p:embed/>
                </p:oleObj>
              </mc:Choice>
              <mc:Fallback>
                <p:oleObj name="Equation" r:id="rId7" imgW="10285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709813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419600" y="253859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9" imgW="2717640" imgH="469800" progId="Equation.DSMT4">
                  <p:embed/>
                </p:oleObj>
              </mc:Choice>
              <mc:Fallback>
                <p:oleObj name="Equation" r:id="rId9" imgW="2717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3859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033911" y="3180644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1" imgW="863280" imgH="279360" progId="Equation.DSMT4">
                  <p:embed/>
                </p:oleObj>
              </mc:Choice>
              <mc:Fallback>
                <p:oleObj name="Equation" r:id="rId11" imgW="8632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911" y="3180644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191956" y="36576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3" imgW="761760" imgH="838080" progId="Equation.DSMT4">
                  <p:embed/>
                </p:oleObj>
              </mc:Choice>
              <mc:Fallback>
                <p:oleObj name="Equation" r:id="rId13" imgW="761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956" y="36576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5"/>
          <p:cNvGraphicFramePr>
            <a:graphicFrameLocks noChangeAspect="1"/>
          </p:cNvGraphicFramePr>
          <p:nvPr/>
        </p:nvGraphicFramePr>
        <p:xfrm>
          <a:off x="2743200" y="4648200"/>
          <a:ext cx="148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5" imgW="1485720" imgH="927000" progId="Equation.DSMT4">
                  <p:embed/>
                </p:oleObj>
              </mc:Choice>
              <mc:Fallback>
                <p:oleObj name="Equation" r:id="rId15" imgW="148572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48200"/>
                        <a:ext cx="14859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Three Variables (Consistent System) (cont.)</a:t>
            </a:r>
          </a:p>
        </p:txBody>
      </p:sp>
      <p:sp>
        <p:nvSpPr>
          <p:cNvPr id="819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0"/>
              </a:spcBef>
              <a:buNone/>
            </a:pPr>
            <a:endParaRPr lang="en-US" sz="1000" dirty="0" smtClean="0"/>
          </a:p>
          <a:p>
            <a:pPr marL="1588" indent="-1588">
              <a:spcBef>
                <a:spcPts val="0"/>
              </a:spcBef>
              <a:buNone/>
            </a:pPr>
            <a:r>
              <a:rPr lang="en-US" dirty="0" smtClean="0"/>
              <a:t>The solution can be checked by substituting 		</a:t>
            </a:r>
          </a:p>
          <a:p>
            <a:pPr marL="1588" indent="-1588">
              <a:spcBef>
                <a:spcPts val="0"/>
              </a:spcBef>
              <a:buNone/>
            </a:pPr>
            <a:r>
              <a:rPr lang="en-US" dirty="0" smtClean="0"/>
              <a:t>	into </a:t>
            </a:r>
            <a:r>
              <a:rPr lang="en-US" b="1" dirty="0" smtClean="0"/>
              <a:t>all three </a:t>
            </a:r>
            <a:r>
              <a:rPr lang="en-US" dirty="0" smtClean="0"/>
              <a:t>of the original equations.</a:t>
            </a:r>
          </a:p>
          <a:p>
            <a:pPr marL="1588" indent="-1588">
              <a:spcBef>
                <a:spcPts val="0"/>
              </a:spcBef>
              <a:buNone/>
            </a:pPr>
            <a:endParaRPr lang="en-US" dirty="0" smtClean="0"/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972300" y="1282700"/>
          <a:ext cx="148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485720" imgH="927000" progId="Equation.DSMT4">
                  <p:embed/>
                </p:oleObj>
              </mc:Choice>
              <mc:Fallback>
                <p:oleObj name="Equation" r:id="rId3" imgW="1485720" imgH="927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1282700"/>
                        <a:ext cx="14859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387600" y="2654300"/>
          <a:ext cx="4368800" cy="298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4368600" imgH="2984400" progId="Equation.DSMT4">
                  <p:embed/>
                </p:oleObj>
              </mc:Choice>
              <mc:Fallback>
                <p:oleObj name="Equation" r:id="rId5" imgW="4368600" imgH="2984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654300"/>
                        <a:ext cx="4368800" cy="298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561</Words>
  <Application>Microsoft Office PowerPoint</Application>
  <PresentationFormat>On-screen Show (4:3)</PresentationFormat>
  <Paragraphs>105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Courier New</vt:lpstr>
      <vt:lpstr>Arial</vt:lpstr>
      <vt:lpstr>Office Theme</vt:lpstr>
      <vt:lpstr>Equation</vt:lpstr>
      <vt:lpstr>Section 3.3</vt:lpstr>
      <vt:lpstr>Objectives</vt:lpstr>
      <vt:lpstr>Solve Systems of Linear Equations in Three Variables </vt:lpstr>
      <vt:lpstr>Solve Systems of Linear Equations in Three Variables (cont.)</vt:lpstr>
      <vt:lpstr>Example 1: Three Variables (Consistent System)</vt:lpstr>
      <vt:lpstr>Example 1: Three Variables (Consistent System) (cont.)</vt:lpstr>
      <vt:lpstr>Example 1: Three Variables (Consistent System) (cont.)</vt:lpstr>
      <vt:lpstr>Example 1: Three Variables (Consistent System) (cont.)</vt:lpstr>
      <vt:lpstr>Example 1: Three Variables (Consistent System) (cont.)</vt:lpstr>
      <vt:lpstr>Example 2: Three Variables (Inconsistent System)</vt:lpstr>
      <vt:lpstr>Example 2: Three Variables (Inconsistent System) (cont.)</vt:lpstr>
      <vt:lpstr>Example 2: Three Variables (Inconsistent System) (cont.)</vt:lpstr>
      <vt:lpstr>Example 3: Three Variables (Dependent System)</vt:lpstr>
      <vt:lpstr>Example 3: Three Variables (Dependent System) (cont.)</vt:lpstr>
      <vt:lpstr>Example 4: Three Variables (Application)</vt:lpstr>
      <vt:lpstr>Example 4: Three Variables (Application) (cont.)</vt:lpstr>
      <vt:lpstr>Example 4: Three Variables (Application) (cont.)</vt:lpstr>
      <vt:lpstr>Example 4: Three Variables (Application) (cont.)</vt:lpstr>
      <vt:lpstr>Example 4: Three Variables (Application)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51</cp:revision>
  <dcterms:created xsi:type="dcterms:W3CDTF">2013-04-26T14:43:13Z</dcterms:created>
  <dcterms:modified xsi:type="dcterms:W3CDTF">2017-07-31T13:25:35Z</dcterms:modified>
</cp:coreProperties>
</file>