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3"/>
  </p:notesMasterIdLst>
  <p:handoutMasterIdLst>
    <p:handoutMasterId r:id="rId34"/>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87" r:id="rId24"/>
    <p:sldId id="279" r:id="rId25"/>
    <p:sldId id="280" r:id="rId26"/>
    <p:sldId id="282" r:id="rId27"/>
    <p:sldId id="288" r:id="rId28"/>
    <p:sldId id="283" r:id="rId29"/>
    <p:sldId id="284" r:id="rId30"/>
    <p:sldId id="285" r:id="rId31"/>
    <p:sldId id="286" r:id="rId32"/>
  </p:sldIdLst>
  <p:sldSz cx="9144000" cy="6858000" type="screen4x3"/>
  <p:notesSz cx="6858000" cy="9144000"/>
  <p:embeddedFontLst>
    <p:embeddedFont>
      <p:font typeface="Calibri" panose="020F0502020204030204" pitchFamily="34" charset="0"/>
      <p:regular r:id="rId35"/>
      <p:bold r:id="rId36"/>
      <p:italic r:id="rId37"/>
      <p:boldItalic r:id="rId3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0" d="100"/>
          <a:sy n="60" d="100"/>
        </p:scale>
        <p:origin x="498" y="4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handoutMaster" Target="handoutMasters/handoutMaster1.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3.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 Id="rId4" Type="http://schemas.openxmlformats.org/officeDocument/2006/relationships/image" Target="../media/image39.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5.wmf"/><Relationship Id="rId7" Type="http://schemas.openxmlformats.org/officeDocument/2006/relationships/image" Target="../media/image49.wmf"/><Relationship Id="rId2" Type="http://schemas.openxmlformats.org/officeDocument/2006/relationships/image" Target="../media/image44.wmf"/><Relationship Id="rId1" Type="http://schemas.openxmlformats.org/officeDocument/2006/relationships/image" Target="../media/image43.wmf"/><Relationship Id="rId6" Type="http://schemas.openxmlformats.org/officeDocument/2006/relationships/image" Target="../media/image48.wmf"/><Relationship Id="rId5" Type="http://schemas.openxmlformats.org/officeDocument/2006/relationships/image" Target="../media/image47.wmf"/><Relationship Id="rId4" Type="http://schemas.openxmlformats.org/officeDocument/2006/relationships/image" Target="../media/image4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77.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5" Type="http://schemas.openxmlformats.org/officeDocument/2006/relationships/image" Target="../media/image23.wmf"/><Relationship Id="rId4" Type="http://schemas.openxmlformats.org/officeDocument/2006/relationships/image" Target="../media/image22.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293536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A59E71-1388-43CF-B5D0-BCC4C0D92A7B}" type="datetimeFigureOut">
              <a:rPr lang="en-US" smtClean="0"/>
              <a:pPr/>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F01966-86A0-489A-86FF-FFF9AC8A3D5B}" type="slidenum">
              <a:rPr lang="en-US" smtClean="0"/>
              <a:pPr/>
              <a:t>‹#›</a:t>
            </a:fld>
            <a:endParaRPr lang="en-US" dirty="0"/>
          </a:p>
        </p:txBody>
      </p:sp>
    </p:spTree>
    <p:extLst>
      <p:ext uri="{BB962C8B-B14F-4D97-AF65-F5344CB8AC3E}">
        <p14:creationId xmlns:p14="http://schemas.microsoft.com/office/powerpoint/2010/main" val="477130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8.wmf"/></Relationships>
</file>

<file path=ppt/slides/_rels/slide12.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s>
</file>

<file path=ppt/slides/_rels/slide13.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28.bin"/><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8.wmf"/><Relationship Id="rId2" Type="http://schemas.openxmlformats.org/officeDocument/2006/relationships/slideLayout" Target="../slideLayouts/slideLayout2.xml"/><Relationship Id="rId16" Type="http://schemas.openxmlformats.org/officeDocument/2006/relationships/image" Target="../media/image30.wmf"/><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27.bin"/><Relationship Id="rId5" Type="http://schemas.openxmlformats.org/officeDocument/2006/relationships/oleObject" Target="../embeddings/oleObject24.bin"/><Relationship Id="rId15" Type="http://schemas.openxmlformats.org/officeDocument/2006/relationships/oleObject" Target="../embeddings/oleObject29.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 Id="rId14" Type="http://schemas.openxmlformats.org/officeDocument/2006/relationships/image" Target="../media/image29.wmf"/></Relationships>
</file>

<file path=ppt/slides/_rels/slide14.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2.wmf"/><Relationship Id="rId5" Type="http://schemas.openxmlformats.org/officeDocument/2006/relationships/oleObject" Target="../embeddings/oleObject31.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35.wmf"/></Relationships>
</file>

<file path=ppt/slides/_rels/slide16.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5.bin"/><Relationship Id="rId7"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wmf"/><Relationship Id="rId5" Type="http://schemas.openxmlformats.org/officeDocument/2006/relationships/oleObject" Target="../embeddings/oleObject36.bin"/><Relationship Id="rId10" Type="http://schemas.openxmlformats.org/officeDocument/2006/relationships/image" Target="../media/image39.wmf"/><Relationship Id="rId4" Type="http://schemas.openxmlformats.org/officeDocument/2006/relationships/image" Target="../media/image36.wmf"/><Relationship Id="rId9" Type="http://schemas.openxmlformats.org/officeDocument/2006/relationships/oleObject" Target="../embeddings/oleObject38.bin"/></Relationships>
</file>

<file path=ppt/slides/_rels/slide17.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1.wmf"/><Relationship Id="rId5" Type="http://schemas.openxmlformats.org/officeDocument/2006/relationships/oleObject" Target="../embeddings/oleObject40.bin"/><Relationship Id="rId4" Type="http://schemas.openxmlformats.org/officeDocument/2006/relationships/image" Target="../media/image40.wmf"/></Relationships>
</file>

<file path=ppt/slides/_rels/slide18.x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oleObject" Target="../embeddings/oleObject47.bin"/><Relationship Id="rId3" Type="http://schemas.openxmlformats.org/officeDocument/2006/relationships/oleObject" Target="../embeddings/oleObject42.bin"/><Relationship Id="rId7" Type="http://schemas.openxmlformats.org/officeDocument/2006/relationships/oleObject" Target="../embeddings/oleObject44.bin"/><Relationship Id="rId12" Type="http://schemas.openxmlformats.org/officeDocument/2006/relationships/image" Target="../media/image47.wmf"/><Relationship Id="rId2" Type="http://schemas.openxmlformats.org/officeDocument/2006/relationships/slideLayout" Target="../slideLayouts/slideLayout2.xml"/><Relationship Id="rId16" Type="http://schemas.openxmlformats.org/officeDocument/2006/relationships/image" Target="../media/image49.wmf"/><Relationship Id="rId1" Type="http://schemas.openxmlformats.org/officeDocument/2006/relationships/vmlDrawing" Target="../drawings/vmlDrawing14.vml"/><Relationship Id="rId6" Type="http://schemas.openxmlformats.org/officeDocument/2006/relationships/image" Target="../media/image44.wmf"/><Relationship Id="rId11" Type="http://schemas.openxmlformats.org/officeDocument/2006/relationships/oleObject" Target="../embeddings/oleObject46.bin"/><Relationship Id="rId5" Type="http://schemas.openxmlformats.org/officeDocument/2006/relationships/oleObject" Target="../embeddings/oleObject43.bin"/><Relationship Id="rId15" Type="http://schemas.openxmlformats.org/officeDocument/2006/relationships/oleObject" Target="../embeddings/oleObject48.bin"/><Relationship Id="rId10" Type="http://schemas.openxmlformats.org/officeDocument/2006/relationships/image" Target="../media/image46.wmf"/><Relationship Id="rId4" Type="http://schemas.openxmlformats.org/officeDocument/2006/relationships/image" Target="../media/image43.wmf"/><Relationship Id="rId9" Type="http://schemas.openxmlformats.org/officeDocument/2006/relationships/oleObject" Target="../embeddings/oleObject45.bin"/><Relationship Id="rId14" Type="http://schemas.openxmlformats.org/officeDocument/2006/relationships/image" Target="../media/image48.wmf"/></Relationships>
</file>

<file path=ppt/slides/_rels/slide19.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1.wmf"/><Relationship Id="rId5" Type="http://schemas.openxmlformats.org/officeDocument/2006/relationships/oleObject" Target="../embeddings/oleObject50.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5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55.wmf"/><Relationship Id="rId5" Type="http://schemas.openxmlformats.org/officeDocument/2006/relationships/oleObject" Target="../embeddings/oleObject54.bin"/><Relationship Id="rId4" Type="http://schemas.openxmlformats.org/officeDocument/2006/relationships/image" Target="../media/image54.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8.wmf"/><Relationship Id="rId5" Type="http://schemas.openxmlformats.org/officeDocument/2006/relationships/oleObject" Target="../embeddings/oleObject57.bin"/><Relationship Id="rId4" Type="http://schemas.openxmlformats.org/officeDocument/2006/relationships/image" Target="../media/image57.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9.wmf"/></Relationships>
</file>

<file path=ppt/slides/_rels/slide23.xml.rels><?xml version="1.0" encoding="UTF-8" standalone="yes"?>
<Relationships xmlns="http://schemas.openxmlformats.org/package/2006/relationships"><Relationship Id="rId3" Type="http://schemas.openxmlformats.org/officeDocument/2006/relationships/image" Target="../media/image61.png"/><Relationship Id="rId2" Type="http://schemas.openxmlformats.org/officeDocument/2006/relationships/image" Target="../media/image60.png"/><Relationship Id="rId1" Type="http://schemas.openxmlformats.org/officeDocument/2006/relationships/slideLayout" Target="../slideLayouts/slideLayout2.xml"/><Relationship Id="rId4" Type="http://schemas.openxmlformats.org/officeDocument/2006/relationships/image" Target="../media/image62.png"/></Relationships>
</file>

<file path=ppt/slides/_rels/slide24.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image" Target="../media/image63.png"/><Relationship Id="rId1" Type="http://schemas.openxmlformats.org/officeDocument/2006/relationships/slideLayout" Target="../slideLayouts/slideLayout2.xml"/><Relationship Id="rId4" Type="http://schemas.openxmlformats.org/officeDocument/2006/relationships/image" Target="../media/image65.png"/></Relationships>
</file>

<file path=ppt/slides/_rels/slide25.xml.rels><?xml version="1.0" encoding="UTF-8" standalone="yes"?>
<Relationships xmlns="http://schemas.openxmlformats.org/package/2006/relationships"><Relationship Id="rId2" Type="http://schemas.openxmlformats.org/officeDocument/2006/relationships/image" Target="../media/image6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8.png"/><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7.wmf"/><Relationship Id="rId5" Type="http://schemas.openxmlformats.org/officeDocument/2006/relationships/oleObject" Target="../embeddings/oleObject59.bin"/><Relationship Id="rId4" Type="http://schemas.openxmlformats.org/officeDocument/2006/relationships/image" Target="../media/image69.png"/></Relationships>
</file>

<file path=ppt/slides/_rels/slide27.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image" Target="../media/image70.png"/><Relationship Id="rId1" Type="http://schemas.openxmlformats.org/officeDocument/2006/relationships/slideLayout" Target="../slideLayouts/slideLayout2.xml"/><Relationship Id="rId4" Type="http://schemas.openxmlformats.org/officeDocument/2006/relationships/image" Target="../media/image72.png"/></Relationships>
</file>

<file path=ppt/slides/_rels/slide28.xml.rels><?xml version="1.0" encoding="UTF-8" standalone="yes"?>
<Relationships xmlns="http://schemas.openxmlformats.org/package/2006/relationships"><Relationship Id="rId3" Type="http://schemas.openxmlformats.org/officeDocument/2006/relationships/image" Target="../media/image74.png"/><Relationship Id="rId2" Type="http://schemas.openxmlformats.org/officeDocument/2006/relationships/image" Target="../media/image73.png"/><Relationship Id="rId1" Type="http://schemas.openxmlformats.org/officeDocument/2006/relationships/slideLayout" Target="../slideLayouts/slideLayout2.xml"/><Relationship Id="rId4" Type="http://schemas.openxmlformats.org/officeDocument/2006/relationships/image" Target="../media/image75.png"/></Relationships>
</file>

<file path=ppt/slides/_rels/slide29.xml.rels><?xml version="1.0" encoding="UTF-8" standalone="yes"?>
<Relationships xmlns="http://schemas.openxmlformats.org/package/2006/relationships"><Relationship Id="rId3" Type="http://schemas.openxmlformats.org/officeDocument/2006/relationships/image" Target="../media/image76.png"/><Relationship Id="rId2" Type="http://schemas.openxmlformats.org/officeDocument/2006/relationships/image" Target="../media/image7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77.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78.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6.bin"/><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Matrices and Gaussian Elimination</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r>
              <a:rPr lang="en-US" dirty="0" smtClean="0"/>
              <a:t>Gaussian Elimination</a:t>
            </a:r>
          </a:p>
        </p:txBody>
      </p:sp>
      <p:sp>
        <p:nvSpPr>
          <p:cNvPr id="10245" name="Content Placeholder 2"/>
          <p:cNvSpPr>
            <a:spLocks noGrp="1"/>
          </p:cNvSpPr>
          <p:nvPr>
            <p:ph idx="1"/>
          </p:nvPr>
        </p:nvSpPr>
        <p:spPr>
          <a:xfrm>
            <a:off x="457200" y="1280160"/>
            <a:ext cx="8229600" cy="3063240"/>
          </a:xfrm>
          <a:solidFill>
            <a:schemeClr val="accent3"/>
          </a:solidFill>
          <a:ln w="28575">
            <a:solidFill>
              <a:srgbClr val="000000"/>
            </a:solidFill>
          </a:ln>
        </p:spPr>
        <p:txBody>
          <a:bodyPr/>
          <a:lstStyle/>
          <a:p>
            <a:pPr marL="342900" lvl="0" indent="-342900" algn="ctr" eaLnBrk="0" hangingPunct="0">
              <a:spcBef>
                <a:spcPts val="1200"/>
              </a:spcBef>
              <a:defRPr/>
            </a:pPr>
            <a:r>
              <a:rPr lang="en-US" b="1" dirty="0" smtClean="0">
                <a:solidFill>
                  <a:srgbClr val="000000"/>
                </a:solidFill>
              </a:rPr>
              <a:t>Strategy for Gaussian Elimination</a:t>
            </a:r>
          </a:p>
          <a:p>
            <a:pPr>
              <a:spcBef>
                <a:spcPts val="1800"/>
              </a:spcBef>
              <a:tabLst>
                <a:tab pos="463550" algn="l"/>
              </a:tabLst>
            </a:pPr>
            <a:r>
              <a:rPr lang="en-US" b="1" dirty="0" smtClean="0">
                <a:solidFill>
                  <a:srgbClr val="000000"/>
                </a:solidFill>
              </a:rPr>
              <a:t>1.</a:t>
            </a:r>
            <a:r>
              <a:rPr lang="en-US" dirty="0" smtClean="0">
                <a:solidFill>
                  <a:srgbClr val="000000"/>
                </a:solidFill>
              </a:rPr>
              <a:t>	Write the augmented matrix for the system.</a:t>
            </a:r>
          </a:p>
          <a:p>
            <a:pPr>
              <a:tabLst>
                <a:tab pos="463550" algn="l"/>
              </a:tabLst>
            </a:pPr>
            <a:r>
              <a:rPr lang="en-US" b="1" dirty="0" smtClean="0">
                <a:solidFill>
                  <a:srgbClr val="000000"/>
                </a:solidFill>
              </a:rPr>
              <a:t>2.</a:t>
            </a:r>
            <a:r>
              <a:rPr lang="en-US" dirty="0" smtClean="0">
                <a:solidFill>
                  <a:srgbClr val="000000"/>
                </a:solidFill>
              </a:rPr>
              <a:t>	Use elementary row operations to transform the 	matrix into row echelon form.</a:t>
            </a:r>
          </a:p>
          <a:p>
            <a:pPr>
              <a:tabLst>
                <a:tab pos="463550" algn="l"/>
              </a:tabLst>
            </a:pPr>
            <a:r>
              <a:rPr lang="en-US" b="1" dirty="0" smtClean="0">
                <a:solidFill>
                  <a:srgbClr val="000000"/>
                </a:solidFill>
              </a:rPr>
              <a:t>3.</a:t>
            </a:r>
            <a:r>
              <a:rPr lang="en-US" dirty="0" smtClean="0">
                <a:solidFill>
                  <a:srgbClr val="000000"/>
                </a:solidFill>
              </a:rPr>
              <a:t>	Solve the corresponding system of equations by 	using back substitution.</a:t>
            </a:r>
          </a:p>
          <a:p>
            <a:pPr marL="1588" indent="-1588">
              <a:buNone/>
            </a:pPr>
            <a:endParaRPr lang="en-US" dirty="0" smtClean="0"/>
          </a:p>
          <a:p>
            <a:pPr marL="1588" indent="-1588">
              <a:buNone/>
            </a:pP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normAutofit/>
          </a:bodyPr>
          <a:lstStyle/>
          <a:p>
            <a:r>
              <a:rPr lang="en-US" dirty="0" smtClean="0"/>
              <a:t>Example 2: Gaussian Elimination</a:t>
            </a:r>
          </a:p>
        </p:txBody>
      </p:sp>
      <p:sp>
        <p:nvSpPr>
          <p:cNvPr id="11268" name="Content Placeholder 2"/>
          <p:cNvSpPr>
            <a:spLocks noGrp="1"/>
          </p:cNvSpPr>
          <p:nvPr>
            <p:ph idx="1"/>
          </p:nvPr>
        </p:nvSpPr>
        <p:spPr/>
        <p:txBody>
          <a:bodyPr>
            <a:noAutofit/>
          </a:bodyPr>
          <a:lstStyle/>
          <a:p>
            <a:pPr marL="0" indent="4763">
              <a:buNone/>
              <a:tabLst>
                <a:tab pos="463550" algn="l"/>
              </a:tabLst>
            </a:pPr>
            <a:r>
              <a:rPr lang="en-US" dirty="0" smtClean="0"/>
              <a:t>Solve the following system of linear equations by using the Gaussian elimination method with back substitution.</a:t>
            </a:r>
          </a:p>
          <a:p>
            <a:pPr marL="0" indent="4763">
              <a:buNone/>
              <a:tabLst>
                <a:tab pos="463550" algn="l"/>
              </a:tabLst>
            </a:pPr>
            <a:endParaRPr lang="en-US" sz="3500" dirty="0" smtClean="0"/>
          </a:p>
          <a:p>
            <a:pPr marL="1588" indent="-1588">
              <a:buNone/>
              <a:tabLst>
                <a:tab pos="463550" algn="l"/>
              </a:tabLst>
            </a:pPr>
            <a:r>
              <a:rPr lang="en-US" b="1" dirty="0" smtClean="0"/>
              <a:t>Solution:</a:t>
            </a:r>
          </a:p>
          <a:p>
            <a:pPr marL="1588" indent="-1588">
              <a:buNone/>
              <a:tabLst>
                <a:tab pos="463550" algn="l"/>
              </a:tabLst>
            </a:pPr>
            <a:r>
              <a:rPr lang="en-US" b="1" dirty="0" smtClean="0"/>
              <a:t>Step 1: </a:t>
            </a:r>
            <a:r>
              <a:rPr lang="en-US" dirty="0" smtClean="0"/>
              <a:t>Write the augmented matrix.</a:t>
            </a:r>
          </a:p>
          <a:p>
            <a:pPr marL="1588" indent="-1588">
              <a:buNone/>
              <a:tabLst>
                <a:tab pos="463550" algn="l"/>
              </a:tabLst>
            </a:pPr>
            <a:r>
              <a:rPr lang="en-US" dirty="0" smtClean="0"/>
              <a:t>[The following steps show how to use elementary row operations to get the matrix in row echelon form with 0 in the lower left corner.]</a:t>
            </a:r>
          </a:p>
        </p:txBody>
      </p:sp>
      <p:graphicFrame>
        <p:nvGraphicFramePr>
          <p:cNvPr id="11269" name="Object 5"/>
          <p:cNvGraphicFramePr>
            <a:graphicFrameLocks noChangeAspect="1"/>
          </p:cNvGraphicFramePr>
          <p:nvPr/>
        </p:nvGraphicFramePr>
        <p:xfrm>
          <a:off x="3581400" y="2476500"/>
          <a:ext cx="1981200" cy="1028700"/>
        </p:xfrm>
        <a:graphic>
          <a:graphicData uri="http://schemas.openxmlformats.org/presentationml/2006/ole">
            <mc:AlternateContent xmlns:mc="http://schemas.openxmlformats.org/markup-compatibility/2006">
              <mc:Choice xmlns:v="urn:schemas-microsoft-com:vml" Requires="v">
                <p:oleObj spid="_x0000_s7172" name="Equation" r:id="rId3" imgW="1981080" imgH="1028520" progId="Equation.DSMT4">
                  <p:embed/>
                </p:oleObj>
              </mc:Choice>
              <mc:Fallback>
                <p:oleObj name="Equation" r:id="rId3" imgW="1981080" imgH="102852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2476500"/>
                        <a:ext cx="1981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smtClean="0"/>
              <a:t>Example 2: Gaussian Elimination (cont.)</a:t>
            </a:r>
          </a:p>
        </p:txBody>
      </p:sp>
      <p:sp>
        <p:nvSpPr>
          <p:cNvPr id="3" name="Content Placeholder 2"/>
          <p:cNvSpPr>
            <a:spLocks noGrp="1"/>
          </p:cNvSpPr>
          <p:nvPr>
            <p:ph idx="1"/>
          </p:nvPr>
        </p:nvSpPr>
        <p:spPr/>
        <p:txBody>
          <a:bodyPr/>
          <a:lstStyle/>
          <a:p>
            <a:pPr marL="1588" indent="-1588">
              <a:buNone/>
              <a:defRPr/>
            </a:pPr>
            <a:endParaRPr lang="en-US" b="1" dirty="0" smtClean="0"/>
          </a:p>
          <a:p>
            <a:pPr marL="1588" indent="-1588">
              <a:buNone/>
              <a:defRPr/>
            </a:pPr>
            <a:endParaRPr lang="en-US" b="1" dirty="0" smtClean="0"/>
          </a:p>
          <a:p>
            <a:pPr marL="1588" indent="-1588">
              <a:buNone/>
              <a:defRPr/>
            </a:pPr>
            <a:endParaRPr lang="en-US" b="1" dirty="0" smtClean="0"/>
          </a:p>
          <a:p>
            <a:pPr marL="1588" indent="-1588">
              <a:buNone/>
              <a:defRPr/>
            </a:pPr>
            <a:r>
              <a:rPr lang="en-US" b="1" dirty="0" smtClean="0"/>
              <a:t>Step 2:</a:t>
            </a:r>
            <a:r>
              <a:rPr lang="en-US" dirty="0" smtClean="0"/>
              <a:t> Multiply row 1 by      so that the entry in the </a:t>
            </a:r>
          </a:p>
          <a:p>
            <a:pPr marL="1588" indent="-1588">
              <a:spcBef>
                <a:spcPts val="1800"/>
              </a:spcBef>
              <a:buNone/>
              <a:defRPr/>
            </a:pPr>
            <a:r>
              <a:rPr lang="en-US" dirty="0" smtClean="0"/>
              <a:t>upper left corner will be 1. This will help to get 0 below the 1 in the next step. </a:t>
            </a:r>
            <a:endParaRPr lang="en-US" dirty="0"/>
          </a:p>
        </p:txBody>
      </p:sp>
      <p:graphicFrame>
        <p:nvGraphicFramePr>
          <p:cNvPr id="12296" name="Object 8"/>
          <p:cNvGraphicFramePr>
            <a:graphicFrameLocks noChangeAspect="1"/>
          </p:cNvGraphicFramePr>
          <p:nvPr/>
        </p:nvGraphicFramePr>
        <p:xfrm>
          <a:off x="3600450" y="1524000"/>
          <a:ext cx="1943100" cy="1028700"/>
        </p:xfrm>
        <a:graphic>
          <a:graphicData uri="http://schemas.openxmlformats.org/presentationml/2006/ole">
            <mc:AlternateContent xmlns:mc="http://schemas.openxmlformats.org/markup-compatibility/2006">
              <mc:Choice xmlns:v="urn:schemas-microsoft-com:vml" Requires="v">
                <p:oleObj spid="_x0000_s8205" name="Equation" r:id="rId3" imgW="1942920" imgH="1028520" progId="Equation.DSMT4">
                  <p:embed/>
                </p:oleObj>
              </mc:Choice>
              <mc:Fallback>
                <p:oleObj name="Equation" r:id="rId3" imgW="1942920" imgH="102852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0450" y="1524000"/>
                        <a:ext cx="1943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6"/>
          <p:cNvGraphicFramePr>
            <a:graphicFrameLocks noChangeAspect="1"/>
          </p:cNvGraphicFramePr>
          <p:nvPr/>
        </p:nvGraphicFramePr>
        <p:xfrm>
          <a:off x="4296392" y="2678289"/>
          <a:ext cx="254000" cy="838200"/>
        </p:xfrm>
        <a:graphic>
          <a:graphicData uri="http://schemas.openxmlformats.org/presentationml/2006/ole">
            <mc:AlternateContent xmlns:mc="http://schemas.openxmlformats.org/markup-compatibility/2006">
              <mc:Choice xmlns:v="urn:schemas-microsoft-com:vml" Requires="v">
                <p:oleObj spid="_x0000_s8206" name="Equation" r:id="rId5" imgW="253800" imgH="838080" progId="Equation.DSMT4">
                  <p:embed/>
                </p:oleObj>
              </mc:Choice>
              <mc:Fallback>
                <p:oleObj name="Equation" r:id="rId5" imgW="253800" imgH="838080" progId="Equation.DSMT4">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96392" y="2678289"/>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5"/>
          <p:cNvGraphicFramePr>
            <a:graphicFrameLocks noChangeAspect="1"/>
          </p:cNvGraphicFramePr>
          <p:nvPr/>
        </p:nvGraphicFramePr>
        <p:xfrm>
          <a:off x="5024967" y="4724400"/>
          <a:ext cx="2019300" cy="1028700"/>
        </p:xfrm>
        <a:graphic>
          <a:graphicData uri="http://schemas.openxmlformats.org/presentationml/2006/ole">
            <mc:AlternateContent xmlns:mc="http://schemas.openxmlformats.org/markup-compatibility/2006">
              <mc:Choice xmlns:v="urn:schemas-microsoft-com:vml" Requires="v">
                <p:oleObj spid="_x0000_s8207" name="Equation" r:id="rId7" imgW="2019240" imgH="1028520" progId="Equation.DSMT4">
                  <p:embed/>
                </p:oleObj>
              </mc:Choice>
              <mc:Fallback>
                <p:oleObj name="Equation" r:id="rId7" imgW="201924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4967" y="4724400"/>
                        <a:ext cx="2019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144889" y="4731456"/>
          <a:ext cx="1943100" cy="1028700"/>
        </p:xfrm>
        <a:graphic>
          <a:graphicData uri="http://schemas.openxmlformats.org/presentationml/2006/ole">
            <mc:AlternateContent xmlns:mc="http://schemas.openxmlformats.org/markup-compatibility/2006">
              <mc:Choice xmlns:v="urn:schemas-microsoft-com:vml" Requires="v">
                <p:oleObj spid="_x0000_s8208" name="Equation" r:id="rId9" imgW="1942920" imgH="1028520" progId="Equation.DSMT4">
                  <p:embed/>
                </p:oleObj>
              </mc:Choice>
              <mc:Fallback>
                <p:oleObj name="Equation" r:id="rId9" imgW="19429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44889" y="4731456"/>
                        <a:ext cx="1943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076700" y="4732867"/>
          <a:ext cx="990600" cy="635000"/>
        </p:xfrm>
        <a:graphic>
          <a:graphicData uri="http://schemas.openxmlformats.org/presentationml/2006/ole">
            <mc:AlternateContent xmlns:mc="http://schemas.openxmlformats.org/markup-compatibility/2006">
              <mc:Choice xmlns:v="urn:schemas-microsoft-com:vml" Requires="v">
                <p:oleObj spid="_x0000_s8209" name="Equation" r:id="rId11" imgW="990360" imgH="634680" progId="Equation.DSMT4">
                  <p:embed/>
                </p:oleObj>
              </mc:Choice>
              <mc:Fallback>
                <p:oleObj name="Equation" r:id="rId11" imgW="990360" imgH="6346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76700" y="4732867"/>
                        <a:ext cx="9906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smtClean="0"/>
              <a:t>Example 2: Gaussian Elimination (cont.)</a:t>
            </a:r>
          </a:p>
        </p:txBody>
      </p:sp>
      <p:sp>
        <p:nvSpPr>
          <p:cNvPr id="13317" name="Content Placeholder 2"/>
          <p:cNvSpPr>
            <a:spLocks noGrp="1"/>
          </p:cNvSpPr>
          <p:nvPr>
            <p:ph idx="1"/>
          </p:nvPr>
        </p:nvSpPr>
        <p:spPr/>
        <p:txBody>
          <a:bodyPr/>
          <a:lstStyle/>
          <a:p>
            <a:pPr marL="1588" indent="-1588">
              <a:spcBef>
                <a:spcPts val="0"/>
              </a:spcBef>
              <a:buNone/>
            </a:pPr>
            <a:r>
              <a:rPr lang="en-US" b="1" dirty="0" smtClean="0"/>
              <a:t>Step 3:</a:t>
            </a:r>
            <a:r>
              <a:rPr lang="en-US" dirty="0" smtClean="0"/>
              <a:t> To get 0 in the lower left corner, add −5 times row 1 to row 2. </a:t>
            </a:r>
          </a:p>
          <a:p>
            <a:pPr marL="1588" indent="-1588">
              <a:spcBef>
                <a:spcPts val="0"/>
              </a:spcBef>
              <a:buNone/>
            </a:pPr>
            <a:endParaRPr lang="en-US" dirty="0" smtClean="0"/>
          </a:p>
          <a:p>
            <a:pPr marL="1588" indent="-1588">
              <a:spcBef>
                <a:spcPts val="0"/>
              </a:spcBef>
              <a:buNone/>
            </a:pPr>
            <a:endParaRPr lang="en-US" dirty="0" smtClean="0"/>
          </a:p>
          <a:p>
            <a:pPr marL="1588" indent="-1588">
              <a:spcBef>
                <a:spcPts val="0"/>
              </a:spcBef>
              <a:buNone/>
            </a:pPr>
            <a:endParaRPr lang="en-US" dirty="0" smtClean="0"/>
          </a:p>
          <a:p>
            <a:pPr marL="1588" indent="-1588">
              <a:spcBef>
                <a:spcPts val="0"/>
              </a:spcBef>
              <a:buNone/>
            </a:pPr>
            <a:endParaRPr lang="en-US" dirty="0" smtClean="0"/>
          </a:p>
          <a:p>
            <a:pPr marL="1588" indent="-1588">
              <a:spcBef>
                <a:spcPts val="0"/>
              </a:spcBef>
              <a:buNone/>
            </a:pPr>
            <a:r>
              <a:rPr lang="en-US" b="1" dirty="0" smtClean="0"/>
              <a:t>Step 4</a:t>
            </a:r>
            <a:r>
              <a:rPr lang="en-US" dirty="0" smtClean="0"/>
              <a:t>: Now multiply row 2 by  </a:t>
            </a:r>
          </a:p>
          <a:p>
            <a:pPr marL="1588" indent="-1588">
              <a:spcBef>
                <a:spcPts val="0"/>
              </a:spcBef>
              <a:buNone/>
            </a:pPr>
            <a:endParaRPr lang="en-US" dirty="0" smtClean="0"/>
          </a:p>
        </p:txBody>
      </p:sp>
      <p:graphicFrame>
        <p:nvGraphicFramePr>
          <p:cNvPr id="9" name="Object 8"/>
          <p:cNvGraphicFramePr>
            <a:graphicFrameLocks noChangeAspect="1"/>
          </p:cNvGraphicFramePr>
          <p:nvPr/>
        </p:nvGraphicFramePr>
        <p:xfrm>
          <a:off x="5004748" y="3711222"/>
          <a:ext cx="762000" cy="838200"/>
        </p:xfrm>
        <a:graphic>
          <a:graphicData uri="http://schemas.openxmlformats.org/presentationml/2006/ole">
            <mc:AlternateContent xmlns:mc="http://schemas.openxmlformats.org/markup-compatibility/2006">
              <mc:Choice xmlns:v="urn:schemas-microsoft-com:vml" Requires="v">
                <p:oleObj spid="_x0000_s9235" name="Equation" r:id="rId3" imgW="761760" imgH="838080" progId="Equation.DSMT4">
                  <p:embed/>
                </p:oleObj>
              </mc:Choice>
              <mc:Fallback>
                <p:oleObj name="Equation" r:id="rId3" imgW="761760" imgH="83808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748" y="3711222"/>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5"/>
          <p:cNvGraphicFramePr>
            <a:graphicFrameLocks noChangeAspect="1"/>
          </p:cNvGraphicFramePr>
          <p:nvPr/>
        </p:nvGraphicFramePr>
        <p:xfrm>
          <a:off x="1332090" y="2418645"/>
          <a:ext cx="1930400" cy="1028700"/>
        </p:xfrm>
        <a:graphic>
          <a:graphicData uri="http://schemas.openxmlformats.org/presentationml/2006/ole">
            <mc:AlternateContent xmlns:mc="http://schemas.openxmlformats.org/markup-compatibility/2006">
              <mc:Choice xmlns:v="urn:schemas-microsoft-com:vml" Requires="v">
                <p:oleObj spid="_x0000_s9236" name="Equation" r:id="rId5" imgW="1930320" imgH="1028520" progId="Equation.DSMT4">
                  <p:embed/>
                </p:oleObj>
              </mc:Choice>
              <mc:Fallback>
                <p:oleObj name="Equation" r:id="rId5" imgW="1930320" imgH="10285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2090" y="2418645"/>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810955" y="2427111"/>
          <a:ext cx="2120900" cy="1028700"/>
        </p:xfrm>
        <a:graphic>
          <a:graphicData uri="http://schemas.openxmlformats.org/presentationml/2006/ole">
            <mc:AlternateContent xmlns:mc="http://schemas.openxmlformats.org/markup-compatibility/2006">
              <mc:Choice xmlns:v="urn:schemas-microsoft-com:vml" Requires="v">
                <p:oleObj spid="_x0000_s9237" name="Equation" r:id="rId7" imgW="2120760" imgH="1028520" progId="Equation.DSMT4">
                  <p:embed/>
                </p:oleObj>
              </mc:Choice>
              <mc:Fallback>
                <p:oleObj name="Equation" r:id="rId7" imgW="2120760" imgH="10285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10955" y="2427111"/>
                        <a:ext cx="2120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776133" y="2472267"/>
          <a:ext cx="1371600" cy="952500"/>
        </p:xfrm>
        <a:graphic>
          <a:graphicData uri="http://schemas.openxmlformats.org/presentationml/2006/ole">
            <mc:AlternateContent xmlns:mc="http://schemas.openxmlformats.org/markup-compatibility/2006">
              <mc:Choice xmlns:v="urn:schemas-microsoft-com:vml" Requires="v">
                <p:oleObj spid="_x0000_s9238" name="Equation" r:id="rId9" imgW="1371600" imgH="952200" progId="Equation.DSMT4">
                  <p:embed/>
                </p:oleObj>
              </mc:Choice>
              <mc:Fallback>
                <p:oleObj name="Equation" r:id="rId9" imgW="1371600" imgH="95220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76133" y="2472267"/>
                        <a:ext cx="1371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1384300" y="4789311"/>
          <a:ext cx="2120900" cy="1028700"/>
        </p:xfrm>
        <a:graphic>
          <a:graphicData uri="http://schemas.openxmlformats.org/presentationml/2006/ole">
            <mc:AlternateContent xmlns:mc="http://schemas.openxmlformats.org/markup-compatibility/2006">
              <mc:Choice xmlns:v="urn:schemas-microsoft-com:vml" Requires="v">
                <p:oleObj spid="_x0000_s9239" name="Equation" r:id="rId11" imgW="2120760" imgH="1028520" progId="Equation.DSMT4">
                  <p:embed/>
                </p:oleObj>
              </mc:Choice>
              <mc:Fallback>
                <p:oleObj name="Equation" r:id="rId11" imgW="2120760" imgH="102852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84300" y="4789311"/>
                        <a:ext cx="2120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66178" y="4789311"/>
          <a:ext cx="1727200" cy="1028700"/>
        </p:xfrm>
        <a:graphic>
          <a:graphicData uri="http://schemas.openxmlformats.org/presentationml/2006/ole">
            <mc:AlternateContent xmlns:mc="http://schemas.openxmlformats.org/markup-compatibility/2006">
              <mc:Choice xmlns:v="urn:schemas-microsoft-com:vml" Requires="v">
                <p:oleObj spid="_x0000_s9240" name="Equation" r:id="rId13" imgW="1726920" imgH="1028520" progId="Equation.DSMT4">
                  <p:embed/>
                </p:oleObj>
              </mc:Choice>
              <mc:Fallback>
                <p:oleObj name="Equation" r:id="rId13" imgW="1726920" imgH="102852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66178" y="4789311"/>
                        <a:ext cx="1727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7" name="Object 11"/>
          <p:cNvGraphicFramePr>
            <a:graphicFrameLocks noChangeAspect="1"/>
          </p:cNvGraphicFramePr>
          <p:nvPr/>
        </p:nvGraphicFramePr>
        <p:xfrm>
          <a:off x="4042834" y="5201356"/>
          <a:ext cx="1282700" cy="635000"/>
        </p:xfrm>
        <a:graphic>
          <a:graphicData uri="http://schemas.openxmlformats.org/presentationml/2006/ole">
            <mc:AlternateContent xmlns:mc="http://schemas.openxmlformats.org/markup-compatibility/2006">
              <mc:Choice xmlns:v="urn:schemas-microsoft-com:vml" Requires="v">
                <p:oleObj spid="_x0000_s9241" name="Equation" r:id="rId15" imgW="1282680" imgH="634680" progId="Equation.DSMT4">
                  <p:embed/>
                </p:oleObj>
              </mc:Choice>
              <mc:Fallback>
                <p:oleObj name="Equation" r:id="rId15" imgW="1282680" imgH="634680" progId="Equation.DSMT4">
                  <p:embed/>
                  <p:pic>
                    <p:nvPicPr>
                      <p:cNvPr id="0" name="Picture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42834" y="5201356"/>
                        <a:ext cx="12827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smtClean="0"/>
              <a:t>Example 2: Gaussian Elimination (cont.)</a:t>
            </a:r>
          </a:p>
        </p:txBody>
      </p:sp>
      <p:sp>
        <p:nvSpPr>
          <p:cNvPr id="14341" name="Content Placeholder 2"/>
          <p:cNvSpPr>
            <a:spLocks noGrp="1"/>
          </p:cNvSpPr>
          <p:nvPr>
            <p:ph idx="1"/>
          </p:nvPr>
        </p:nvSpPr>
        <p:spPr>
          <a:xfrm>
            <a:off x="457200" y="1280160"/>
            <a:ext cx="8229600" cy="4918269"/>
          </a:xfrm>
        </p:spPr>
        <p:txBody>
          <a:bodyPr>
            <a:spAutoFit/>
          </a:bodyPr>
          <a:lstStyle/>
          <a:p>
            <a:pPr marL="0" indent="4763">
              <a:buNone/>
              <a:tabLst>
                <a:tab pos="463550" algn="l"/>
              </a:tabLst>
            </a:pPr>
            <a:r>
              <a:rPr lang="en-US" b="1" dirty="0" smtClean="0"/>
              <a:t>Step 5:</a:t>
            </a:r>
            <a:r>
              <a:rPr lang="en-US" dirty="0" smtClean="0"/>
              <a:t> The last triangular matrix in Step 4 represents the following system of linear equations.</a:t>
            </a:r>
          </a:p>
          <a:p>
            <a:pPr marL="0" indent="4763">
              <a:buNone/>
              <a:tabLst>
                <a:tab pos="463550" algn="l"/>
              </a:tabLst>
            </a:pPr>
            <a:endParaRPr lang="en-US" dirty="0" smtClean="0"/>
          </a:p>
          <a:p>
            <a:pPr marL="0" indent="4763">
              <a:buNone/>
              <a:tabLst>
                <a:tab pos="463550" algn="l"/>
              </a:tabLst>
            </a:pPr>
            <a:endParaRPr lang="en-US" dirty="0" smtClean="0"/>
          </a:p>
          <a:p>
            <a:pPr marL="1588" indent="-1588">
              <a:spcBef>
                <a:spcPts val="0"/>
              </a:spcBef>
              <a:buNone/>
              <a:tabLst>
                <a:tab pos="463550" algn="l"/>
              </a:tabLst>
            </a:pPr>
            <a:r>
              <a:rPr lang="en-US" dirty="0" smtClean="0"/>
              <a:t>The last equation gives </a:t>
            </a:r>
            <a:r>
              <a:rPr lang="en-US" i="1" dirty="0" smtClean="0"/>
              <a:t>y</a:t>
            </a:r>
            <a:r>
              <a:rPr lang="en-US" dirty="0" smtClean="0"/>
              <a:t> = </a:t>
            </a:r>
            <a:r>
              <a:rPr lang="en-US" dirty="0" smtClean="0">
                <a:solidFill>
                  <a:srgbClr val="FF00FF"/>
                </a:solidFill>
                <a:latin typeface="Symbol" pitchFamily="18" charset="2"/>
              </a:rPr>
              <a:t>-</a:t>
            </a:r>
            <a:r>
              <a:rPr lang="en-US" dirty="0" smtClean="0">
                <a:solidFill>
                  <a:srgbClr val="FF00FF"/>
                </a:solidFill>
              </a:rPr>
              <a:t>2</a:t>
            </a:r>
            <a:r>
              <a:rPr lang="en-US" dirty="0" smtClean="0"/>
              <a:t>.</a:t>
            </a:r>
          </a:p>
          <a:p>
            <a:pPr marL="1588" indent="-1588">
              <a:spcBef>
                <a:spcPts val="0"/>
              </a:spcBef>
              <a:buNone/>
              <a:tabLst>
                <a:tab pos="463550" algn="l"/>
              </a:tabLst>
            </a:pPr>
            <a:r>
              <a:rPr lang="en-US" dirty="0" smtClean="0"/>
              <a:t>Back substitute to find the value for </a:t>
            </a:r>
            <a:r>
              <a:rPr lang="en-US" i="1" dirty="0" smtClean="0"/>
              <a:t>x.</a:t>
            </a:r>
          </a:p>
          <a:p>
            <a:pPr marL="1588" indent="-1588">
              <a:buNone/>
              <a:tabLst>
                <a:tab pos="463550" algn="l"/>
              </a:tabLst>
            </a:pPr>
            <a:endParaRPr lang="en-US" dirty="0" smtClean="0"/>
          </a:p>
          <a:p>
            <a:pPr marL="1588" indent="-1588">
              <a:buNone/>
              <a:tabLst>
                <a:tab pos="463550" algn="l"/>
              </a:tabLst>
            </a:pPr>
            <a:endParaRPr lang="en-US" dirty="0" smtClean="0"/>
          </a:p>
          <a:p>
            <a:pPr marL="1588" indent="-1588">
              <a:spcBef>
                <a:spcPts val="0"/>
              </a:spcBef>
              <a:buNone/>
              <a:tabLst>
                <a:tab pos="463550" algn="l"/>
              </a:tabLst>
            </a:pPr>
            <a:r>
              <a:rPr lang="en-US" dirty="0" smtClean="0"/>
              <a:t>Thus the solution is </a:t>
            </a:r>
            <a:r>
              <a:rPr lang="en-US" i="1" dirty="0" smtClean="0">
                <a:solidFill>
                  <a:srgbClr val="FF0000"/>
                </a:solidFill>
              </a:rPr>
              <a:t>x</a:t>
            </a:r>
            <a:r>
              <a:rPr lang="en-US" dirty="0" smtClean="0">
                <a:solidFill>
                  <a:srgbClr val="FF0000"/>
                </a:solidFill>
              </a:rPr>
              <a:t> = 1 and </a:t>
            </a:r>
            <a:r>
              <a:rPr lang="en-US" i="1" dirty="0" smtClean="0">
                <a:solidFill>
                  <a:srgbClr val="FF0000"/>
                </a:solidFill>
              </a:rPr>
              <a:t>y</a:t>
            </a:r>
            <a:r>
              <a:rPr lang="en-US" dirty="0" smtClean="0">
                <a:solidFill>
                  <a:srgbClr val="FF0000"/>
                </a:solidFill>
              </a:rPr>
              <a:t> = −2</a:t>
            </a:r>
            <a:r>
              <a:rPr lang="en-US" dirty="0" smtClean="0"/>
              <a:t>. Or we can write </a:t>
            </a:r>
            <a:r>
              <a:rPr lang="en-US" dirty="0" smtClean="0">
                <a:solidFill>
                  <a:srgbClr val="FF0000"/>
                </a:solidFill>
              </a:rPr>
              <a:t>(1, −2).</a:t>
            </a:r>
            <a:endParaRPr lang="en-US" dirty="0" smtClean="0"/>
          </a:p>
        </p:txBody>
      </p:sp>
      <p:graphicFrame>
        <p:nvGraphicFramePr>
          <p:cNvPr id="23553" name="Object 1"/>
          <p:cNvGraphicFramePr>
            <a:graphicFrameLocks noChangeAspect="1"/>
          </p:cNvGraphicFramePr>
          <p:nvPr/>
        </p:nvGraphicFramePr>
        <p:xfrm>
          <a:off x="3670300" y="2209800"/>
          <a:ext cx="1803400" cy="952500"/>
        </p:xfrm>
        <a:graphic>
          <a:graphicData uri="http://schemas.openxmlformats.org/presentationml/2006/ole">
            <mc:AlternateContent xmlns:mc="http://schemas.openxmlformats.org/markup-compatibility/2006">
              <mc:Choice xmlns:v="urn:schemas-microsoft-com:vml" Requires="v">
                <p:oleObj spid="_x0000_s10251" name="Equation" r:id="rId3" imgW="1803240" imgH="952200" progId="Equation.DSMT4">
                  <p:embed/>
                </p:oleObj>
              </mc:Choice>
              <mc:Fallback>
                <p:oleObj name="Equation" r:id="rId3" imgW="1803240" imgH="9522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0300" y="2209800"/>
                        <a:ext cx="18034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429000" y="4038600"/>
          <a:ext cx="2044700" cy="469900"/>
        </p:xfrm>
        <a:graphic>
          <a:graphicData uri="http://schemas.openxmlformats.org/presentationml/2006/ole">
            <mc:AlternateContent xmlns:mc="http://schemas.openxmlformats.org/markup-compatibility/2006">
              <mc:Choice xmlns:v="urn:schemas-microsoft-com:vml" Requires="v">
                <p:oleObj spid="_x0000_s10252" name="Equation" r:id="rId5" imgW="2044440" imgH="469800" progId="Equation.DSMT4">
                  <p:embed/>
                </p:oleObj>
              </mc:Choice>
              <mc:Fallback>
                <p:oleObj name="Equation" r:id="rId5" imgW="20444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4038600"/>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044246" y="4583289"/>
          <a:ext cx="1422400" cy="292100"/>
        </p:xfrm>
        <a:graphic>
          <a:graphicData uri="http://schemas.openxmlformats.org/presentationml/2006/ole">
            <mc:AlternateContent xmlns:mc="http://schemas.openxmlformats.org/markup-compatibility/2006">
              <mc:Choice xmlns:v="urn:schemas-microsoft-com:vml" Requires="v">
                <p:oleObj spid="_x0000_s10253" name="Equation" r:id="rId7" imgW="1422360" imgH="291960" progId="Equation.DSMT4">
                  <p:embed/>
                </p:oleObj>
              </mc:Choice>
              <mc:Fallback>
                <p:oleObj name="Equation" r:id="rId7" imgW="142236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44246" y="4583289"/>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5588000" y="4527550"/>
          <a:ext cx="1117600" cy="292100"/>
        </p:xfrm>
        <a:graphic>
          <a:graphicData uri="http://schemas.openxmlformats.org/presentationml/2006/ole">
            <mc:AlternateContent xmlns:mc="http://schemas.openxmlformats.org/markup-compatibility/2006">
              <mc:Choice xmlns:v="urn:schemas-microsoft-com:vml" Requires="v">
                <p:oleObj spid="_x0000_s10254" name="Equation" r:id="rId9" imgW="1117440" imgH="291960" progId="Equation.DSMT4">
                  <p:embed/>
                </p:oleObj>
              </mc:Choice>
              <mc:Fallback>
                <p:oleObj name="Equation" r:id="rId9" imgW="111744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8000" y="4527550"/>
                        <a:ext cx="1117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normAutofit/>
          </a:bodyPr>
          <a:lstStyle/>
          <a:p>
            <a:r>
              <a:rPr lang="en-US" dirty="0" smtClean="0"/>
              <a:t>Example 3: Gaussian Elimination</a:t>
            </a:r>
          </a:p>
        </p:txBody>
      </p:sp>
      <p:sp>
        <p:nvSpPr>
          <p:cNvPr id="15365" name="Content Placeholder 2"/>
          <p:cNvSpPr>
            <a:spLocks noGrp="1"/>
          </p:cNvSpPr>
          <p:nvPr>
            <p:ph idx="1"/>
          </p:nvPr>
        </p:nvSpPr>
        <p:spPr/>
        <p:txBody>
          <a:bodyPr/>
          <a:lstStyle/>
          <a:p>
            <a:pPr marL="1588" indent="-1588">
              <a:buNone/>
              <a:tabLst>
                <a:tab pos="463550" algn="l"/>
              </a:tabLst>
            </a:pPr>
            <a:r>
              <a:rPr lang="en-US" dirty="0" smtClean="0"/>
              <a:t>Solve the following system of linear equations by using the Gaussian elimination method with back substitution.</a:t>
            </a:r>
          </a:p>
          <a:p>
            <a:pPr marL="1588" indent="-1588">
              <a:buNone/>
              <a:tabLst>
                <a:tab pos="463550" algn="l"/>
              </a:tabLst>
            </a:pPr>
            <a:endParaRPr lang="en-US" dirty="0" smtClean="0"/>
          </a:p>
          <a:p>
            <a:pPr marL="1588" indent="-1588">
              <a:buNone/>
              <a:tabLst>
                <a:tab pos="463550" algn="l"/>
              </a:tabLst>
            </a:pPr>
            <a:endParaRPr lang="en-US" dirty="0" smtClean="0"/>
          </a:p>
          <a:p>
            <a:pPr marL="1588" indent="-1588">
              <a:buNone/>
              <a:tabLst>
                <a:tab pos="463550" algn="l"/>
              </a:tabLst>
            </a:pPr>
            <a:endParaRPr lang="en-US" dirty="0" smtClean="0"/>
          </a:p>
          <a:p>
            <a:pPr marL="1588" indent="-1588">
              <a:buNone/>
              <a:tabLst>
                <a:tab pos="463550" algn="l"/>
              </a:tabLst>
            </a:pPr>
            <a:r>
              <a:rPr lang="en-US" b="1" dirty="0" smtClean="0"/>
              <a:t>Solution:</a:t>
            </a:r>
          </a:p>
          <a:p>
            <a:pPr marL="1588" indent="-1588">
              <a:buNone/>
              <a:tabLst>
                <a:tab pos="463550" algn="l"/>
              </a:tabLst>
            </a:pPr>
            <a:r>
              <a:rPr lang="en-US" b="1" dirty="0" smtClean="0"/>
              <a:t>Step 1:</a:t>
            </a:r>
            <a:r>
              <a:rPr lang="en-US" dirty="0" smtClean="0"/>
              <a:t> Write the augmented matrix. </a:t>
            </a:r>
          </a:p>
          <a:p>
            <a:pPr marL="1588" indent="-1588">
              <a:buNone/>
              <a:tabLst>
                <a:tab pos="463550" algn="l"/>
              </a:tabLst>
            </a:pPr>
            <a:endParaRPr lang="en-US" dirty="0" smtClean="0"/>
          </a:p>
          <a:p>
            <a:pPr marL="1588" indent="-1588">
              <a:buNone/>
              <a:tabLst>
                <a:tab pos="463550" algn="l"/>
              </a:tabLst>
            </a:pPr>
            <a:endParaRPr lang="en-US" dirty="0" smtClean="0"/>
          </a:p>
        </p:txBody>
      </p:sp>
      <p:graphicFrame>
        <p:nvGraphicFramePr>
          <p:cNvPr id="15373" name="Object 13"/>
          <p:cNvGraphicFramePr>
            <a:graphicFrameLocks noChangeAspect="1"/>
          </p:cNvGraphicFramePr>
          <p:nvPr/>
        </p:nvGraphicFramePr>
        <p:xfrm>
          <a:off x="3149600" y="2628900"/>
          <a:ext cx="2489200" cy="1562100"/>
        </p:xfrm>
        <a:graphic>
          <a:graphicData uri="http://schemas.openxmlformats.org/presentationml/2006/ole">
            <mc:AlternateContent xmlns:mc="http://schemas.openxmlformats.org/markup-compatibility/2006">
              <mc:Choice xmlns:v="urn:schemas-microsoft-com:vml" Requires="v">
                <p:oleObj spid="_x0000_s11268" name="Equation" r:id="rId3" imgW="2489040" imgH="1562040" progId="Equation.DSMT4">
                  <p:embed/>
                </p:oleObj>
              </mc:Choice>
              <mc:Fallback>
                <p:oleObj name="Equation" r:id="rId3" imgW="2489040" imgH="1562040" progId="Equation.DSMT4">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9600" y="2628900"/>
                        <a:ext cx="24892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itle 1"/>
          <p:cNvSpPr>
            <a:spLocks noGrp="1"/>
          </p:cNvSpPr>
          <p:nvPr>
            <p:ph type="title"/>
          </p:nvPr>
        </p:nvSpPr>
        <p:spPr/>
        <p:txBody>
          <a:bodyPr>
            <a:normAutofit/>
          </a:bodyPr>
          <a:lstStyle/>
          <a:p>
            <a:r>
              <a:rPr lang="en-US" dirty="0" smtClean="0"/>
              <a:t>Example 3: Gaussian Elimination (cont.)</a:t>
            </a:r>
          </a:p>
        </p:txBody>
      </p:sp>
      <p:sp>
        <p:nvSpPr>
          <p:cNvPr id="16390" name="Content Placeholder 2"/>
          <p:cNvSpPr>
            <a:spLocks noGrp="1"/>
          </p:cNvSpPr>
          <p:nvPr>
            <p:ph idx="1"/>
          </p:nvPr>
        </p:nvSpPr>
        <p:spPr/>
        <p:txBody>
          <a:bodyPr/>
          <a:lstStyle/>
          <a:p>
            <a:pPr marL="1588" indent="-1588">
              <a:buNone/>
            </a:pPr>
            <a:endParaRPr lang="en-US" b="1" dirty="0" smtClean="0"/>
          </a:p>
          <a:p>
            <a:pPr marL="1588" indent="-1588">
              <a:buNone/>
            </a:pPr>
            <a:endParaRPr lang="en-US" b="1" dirty="0" smtClean="0"/>
          </a:p>
          <a:p>
            <a:pPr marL="1588" indent="-1588">
              <a:buNone/>
            </a:pPr>
            <a:endParaRPr lang="en-US" b="1" dirty="0" smtClean="0"/>
          </a:p>
          <a:p>
            <a:pPr marL="1588" indent="-1588">
              <a:spcBef>
                <a:spcPts val="1200"/>
              </a:spcBef>
              <a:buNone/>
            </a:pPr>
            <a:r>
              <a:rPr lang="en-US" b="1" dirty="0" smtClean="0"/>
              <a:t>Step 2:</a:t>
            </a:r>
            <a:r>
              <a:rPr lang="en-US" dirty="0" smtClean="0"/>
              <a:t> Exchange row 1 and row 3 so that the entry in the upper left corner will be 1. </a:t>
            </a:r>
          </a:p>
        </p:txBody>
      </p:sp>
      <p:graphicFrame>
        <p:nvGraphicFramePr>
          <p:cNvPr id="16396" name="Object 12"/>
          <p:cNvGraphicFramePr>
            <a:graphicFrameLocks noChangeAspect="1"/>
          </p:cNvGraphicFramePr>
          <p:nvPr/>
        </p:nvGraphicFramePr>
        <p:xfrm>
          <a:off x="3143250" y="1295400"/>
          <a:ext cx="2857500" cy="1562100"/>
        </p:xfrm>
        <a:graphic>
          <a:graphicData uri="http://schemas.openxmlformats.org/presentationml/2006/ole">
            <mc:AlternateContent xmlns:mc="http://schemas.openxmlformats.org/markup-compatibility/2006">
              <mc:Choice xmlns:v="urn:schemas-microsoft-com:vml" Requires="v">
                <p:oleObj spid="_x0000_s12299" name="Equation" r:id="rId3" imgW="2857320" imgH="1562040" progId="Equation.DSMT4">
                  <p:embed/>
                </p:oleObj>
              </mc:Choice>
              <mc:Fallback>
                <p:oleObj name="Equation" r:id="rId3" imgW="2857320" imgH="1562040"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1295400"/>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685800" y="3958167"/>
          <a:ext cx="2857500" cy="1562100"/>
        </p:xfrm>
        <a:graphic>
          <a:graphicData uri="http://schemas.openxmlformats.org/presentationml/2006/ole">
            <mc:AlternateContent xmlns:mc="http://schemas.openxmlformats.org/markup-compatibility/2006">
              <mc:Choice xmlns:v="urn:schemas-microsoft-com:vml" Requires="v">
                <p:oleObj spid="_x0000_s12300" name="Equation" r:id="rId5" imgW="2857320" imgH="1562040" progId="Equation.DSMT4">
                  <p:embed/>
                </p:oleObj>
              </mc:Choice>
              <mc:Fallback>
                <p:oleObj name="Equation" r:id="rId5" imgW="285732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958167"/>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5341056" y="3958167"/>
          <a:ext cx="2857500" cy="1562100"/>
        </p:xfrm>
        <a:graphic>
          <a:graphicData uri="http://schemas.openxmlformats.org/presentationml/2006/ole">
            <mc:AlternateContent xmlns:mc="http://schemas.openxmlformats.org/markup-compatibility/2006">
              <mc:Choice xmlns:v="urn:schemas-microsoft-com:vml" Requires="v">
                <p:oleObj spid="_x0000_s12301" name="Equation" r:id="rId7" imgW="2857320" imgH="1562040" progId="Equation.DSMT4">
                  <p:embed/>
                </p:oleObj>
              </mc:Choice>
              <mc:Fallback>
                <p:oleObj name="Equation" r:id="rId7" imgW="2857320" imgH="1562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41056" y="3958167"/>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3807177" y="4483100"/>
          <a:ext cx="1282700" cy="393700"/>
        </p:xfrm>
        <a:graphic>
          <a:graphicData uri="http://schemas.openxmlformats.org/presentationml/2006/ole">
            <mc:AlternateContent xmlns:mc="http://schemas.openxmlformats.org/markup-compatibility/2006">
              <mc:Choice xmlns:v="urn:schemas-microsoft-com:vml" Requires="v">
                <p:oleObj spid="_x0000_s12302" name="Equation" r:id="rId9" imgW="1282680" imgH="393480" progId="Equation.DSMT4">
                  <p:embed/>
                </p:oleObj>
              </mc:Choice>
              <mc:Fallback>
                <p:oleObj name="Equation" r:id="rId9" imgW="128268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07177" y="4483100"/>
                        <a:ext cx="128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3: </a:t>
            </a:r>
            <a:r>
              <a:rPr lang="en-US" dirty="0" smtClean="0"/>
              <a:t>To get a 0 under the 1 in Column 1, add row 1 to row 2. </a:t>
            </a:r>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a:p>
        </p:txBody>
      </p:sp>
      <p:graphicFrame>
        <p:nvGraphicFramePr>
          <p:cNvPr id="13315" name="Object 3"/>
          <p:cNvGraphicFramePr>
            <a:graphicFrameLocks noChangeAspect="1"/>
          </p:cNvGraphicFramePr>
          <p:nvPr/>
        </p:nvGraphicFramePr>
        <p:xfrm>
          <a:off x="5444067" y="2591505"/>
          <a:ext cx="2667000" cy="1562100"/>
        </p:xfrm>
        <a:graphic>
          <a:graphicData uri="http://schemas.openxmlformats.org/presentationml/2006/ole">
            <mc:AlternateContent xmlns:mc="http://schemas.openxmlformats.org/markup-compatibility/2006">
              <mc:Choice xmlns:v="urn:schemas-microsoft-com:vml" Requires="v">
                <p:oleObj spid="_x0000_s13321" name="Equation" r:id="rId3" imgW="2666880" imgH="1562040" progId="Equation.DSMT4">
                  <p:embed/>
                </p:oleObj>
              </mc:Choice>
              <mc:Fallback>
                <p:oleObj name="Equation" r:id="rId3" imgW="266688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4067" y="2591505"/>
                        <a:ext cx="2667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841023" y="2590800"/>
          <a:ext cx="2857500" cy="1562100"/>
        </p:xfrm>
        <a:graphic>
          <a:graphicData uri="http://schemas.openxmlformats.org/presentationml/2006/ole">
            <mc:AlternateContent xmlns:mc="http://schemas.openxmlformats.org/markup-compatibility/2006">
              <mc:Choice xmlns:v="urn:schemas-microsoft-com:vml" Requires="v">
                <p:oleObj spid="_x0000_s13322" name="Equation" r:id="rId5" imgW="2857320" imgH="1562040" progId="Equation.DSMT4">
                  <p:embed/>
                </p:oleObj>
              </mc:Choice>
              <mc:Fallback>
                <p:oleObj name="Equation" r:id="rId5" imgW="285732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41023" y="2590800"/>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3981450" y="3110088"/>
          <a:ext cx="1181100" cy="393700"/>
        </p:xfrm>
        <a:graphic>
          <a:graphicData uri="http://schemas.openxmlformats.org/presentationml/2006/ole">
            <mc:AlternateContent xmlns:mc="http://schemas.openxmlformats.org/markup-compatibility/2006">
              <mc:Choice xmlns:v="urn:schemas-microsoft-com:vml" Requires="v">
                <p:oleObj spid="_x0000_s13323" name="Equation" r:id="rId7" imgW="1180800" imgH="393480" progId="Equation.DSMT4">
                  <p:embed/>
                </p:oleObj>
              </mc:Choice>
              <mc:Fallback>
                <p:oleObj name="Equation" r:id="rId7" imgW="118080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81450" y="3110088"/>
                        <a:ext cx="118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4:</a:t>
            </a:r>
            <a:r>
              <a:rPr lang="en-US" dirty="0" smtClean="0"/>
              <a:t> To get      to be 0, add −2 times row 1 to row 3. </a:t>
            </a:r>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r>
              <a:rPr lang="en-US" b="1" dirty="0" smtClean="0"/>
              <a:t>Step 5</a:t>
            </a:r>
            <a:r>
              <a:rPr lang="en-US" dirty="0" smtClean="0"/>
              <a:t>: Add row 2 to row 3 to arrive at triangular form. </a:t>
            </a:r>
          </a:p>
          <a:p>
            <a:pPr marL="1588" indent="-1588">
              <a:buNone/>
            </a:pPr>
            <a:endParaRPr lang="en-US" dirty="0" smtClean="0"/>
          </a:p>
          <a:p>
            <a:pPr marL="1588" indent="-1588">
              <a:buNone/>
            </a:pPr>
            <a:endParaRPr lang="en-US" dirty="0"/>
          </a:p>
        </p:txBody>
      </p:sp>
      <p:graphicFrame>
        <p:nvGraphicFramePr>
          <p:cNvPr id="6" name="Object 5"/>
          <p:cNvGraphicFramePr>
            <a:graphicFrameLocks noChangeAspect="1"/>
          </p:cNvGraphicFramePr>
          <p:nvPr/>
        </p:nvGraphicFramePr>
        <p:xfrm>
          <a:off x="2577152" y="1349022"/>
          <a:ext cx="406400" cy="431800"/>
        </p:xfrm>
        <a:graphic>
          <a:graphicData uri="http://schemas.openxmlformats.org/presentationml/2006/ole">
            <mc:AlternateContent xmlns:mc="http://schemas.openxmlformats.org/markup-compatibility/2006">
              <mc:Choice xmlns:v="urn:schemas-microsoft-com:vml" Requires="v">
                <p:oleObj spid="_x0000_s14354" name="Equation" r:id="rId3" imgW="406080" imgH="431640" progId="Equation.DSMT4">
                  <p:embed/>
                </p:oleObj>
              </mc:Choice>
              <mc:Fallback>
                <p:oleObj name="Equation" r:id="rId3" imgW="406080" imgH="4316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7152" y="1349022"/>
                        <a:ext cx="406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917223" y="2048934"/>
          <a:ext cx="2667000" cy="1562100"/>
        </p:xfrm>
        <a:graphic>
          <a:graphicData uri="http://schemas.openxmlformats.org/presentationml/2006/ole">
            <mc:AlternateContent xmlns:mc="http://schemas.openxmlformats.org/markup-compatibility/2006">
              <mc:Choice xmlns:v="urn:schemas-microsoft-com:vml" Requires="v">
                <p:oleObj spid="_x0000_s14355" name="Equation" r:id="rId5" imgW="2666880" imgH="1562040" progId="Equation.DSMT4">
                  <p:embed/>
                </p:oleObj>
              </mc:Choice>
              <mc:Fallback>
                <p:oleObj name="Equation" r:id="rId5" imgW="2666880" imgH="15620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7223" y="2048934"/>
                        <a:ext cx="2667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5390445" y="2051757"/>
          <a:ext cx="2832100" cy="1562100"/>
        </p:xfrm>
        <a:graphic>
          <a:graphicData uri="http://schemas.openxmlformats.org/presentationml/2006/ole">
            <mc:AlternateContent xmlns:mc="http://schemas.openxmlformats.org/markup-compatibility/2006">
              <mc:Choice xmlns:v="urn:schemas-microsoft-com:vml" Requires="v">
                <p:oleObj spid="_x0000_s14356" name="Equation" r:id="rId7" imgW="2831760" imgH="1562040" progId="Equation.DSMT4">
                  <p:embed/>
                </p:oleObj>
              </mc:Choice>
              <mc:Fallback>
                <p:oleObj name="Equation" r:id="rId7" imgW="2831760" imgH="15620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90445" y="2051757"/>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3845277" y="3036711"/>
          <a:ext cx="1295400" cy="393700"/>
        </p:xfrm>
        <a:graphic>
          <a:graphicData uri="http://schemas.openxmlformats.org/presentationml/2006/ole">
            <mc:AlternateContent xmlns:mc="http://schemas.openxmlformats.org/markup-compatibility/2006">
              <mc:Choice xmlns:v="urn:schemas-microsoft-com:vml" Requires="v">
                <p:oleObj spid="_x0000_s14357" name="Equation" r:id="rId9" imgW="1295280" imgH="393480" progId="Equation.DSMT4">
                  <p:embed/>
                </p:oleObj>
              </mc:Choice>
              <mc:Fallback>
                <p:oleObj name="Equation" r:id="rId9" imgW="1295280" imgH="3934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45277" y="3036711"/>
                        <a:ext cx="1295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826911" y="4388556"/>
          <a:ext cx="2832100" cy="1562100"/>
        </p:xfrm>
        <a:graphic>
          <a:graphicData uri="http://schemas.openxmlformats.org/presentationml/2006/ole">
            <mc:AlternateContent xmlns:mc="http://schemas.openxmlformats.org/markup-compatibility/2006">
              <mc:Choice xmlns:v="urn:schemas-microsoft-com:vml" Requires="v">
                <p:oleObj spid="_x0000_s14358" name="Equation" r:id="rId11" imgW="2831760" imgH="1562040" progId="Equation.DSMT4">
                  <p:embed/>
                </p:oleObj>
              </mc:Choice>
              <mc:Fallback>
                <p:oleObj name="Equation" r:id="rId11" imgW="2831760" imgH="15620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6911" y="4388556"/>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398911" y="4397022"/>
          <a:ext cx="2832100" cy="1562100"/>
        </p:xfrm>
        <a:graphic>
          <a:graphicData uri="http://schemas.openxmlformats.org/presentationml/2006/ole">
            <mc:AlternateContent xmlns:mc="http://schemas.openxmlformats.org/markup-compatibility/2006">
              <mc:Choice xmlns:v="urn:schemas-microsoft-com:vml" Requires="v">
                <p:oleObj spid="_x0000_s14359" name="Equation" r:id="rId13" imgW="2831760" imgH="1562040" progId="Equation.DSMT4">
                  <p:embed/>
                </p:oleObj>
              </mc:Choice>
              <mc:Fallback>
                <p:oleObj name="Equation" r:id="rId13" imgW="2831760" imgH="15620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98911" y="4397022"/>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3905955" y="5374922"/>
          <a:ext cx="1219200" cy="393700"/>
        </p:xfrm>
        <a:graphic>
          <a:graphicData uri="http://schemas.openxmlformats.org/presentationml/2006/ole">
            <mc:AlternateContent xmlns:mc="http://schemas.openxmlformats.org/markup-compatibility/2006">
              <mc:Choice xmlns:v="urn:schemas-microsoft-com:vml" Requires="v">
                <p:oleObj spid="_x0000_s14360" name="Equation" r:id="rId15" imgW="1218960" imgH="393480" progId="Equation.DSMT4">
                  <p:embed/>
                </p:oleObj>
              </mc:Choice>
              <mc:Fallback>
                <p:oleObj name="Equation" r:id="rId15" imgW="1218960" imgH="3934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05955" y="5374922"/>
                        <a:ext cx="1219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6:</a:t>
            </a:r>
            <a:r>
              <a:rPr lang="en-US" dirty="0" smtClean="0"/>
              <a:t> Then multiply row 3 by  </a:t>
            </a:r>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smtClean="0"/>
          </a:p>
        </p:txBody>
      </p:sp>
      <p:graphicFrame>
        <p:nvGraphicFramePr>
          <p:cNvPr id="4" name="Object 3"/>
          <p:cNvGraphicFramePr>
            <a:graphicFrameLocks noChangeAspect="1"/>
          </p:cNvGraphicFramePr>
          <p:nvPr/>
        </p:nvGraphicFramePr>
        <p:xfrm>
          <a:off x="5015552" y="1143000"/>
          <a:ext cx="596900" cy="838200"/>
        </p:xfrm>
        <a:graphic>
          <a:graphicData uri="http://schemas.openxmlformats.org/presentationml/2006/ole">
            <mc:AlternateContent xmlns:mc="http://schemas.openxmlformats.org/markup-compatibility/2006">
              <mc:Choice xmlns:v="urn:schemas-microsoft-com:vml" Requires="v">
                <p:oleObj spid="_x0000_s15371" name="Equation" r:id="rId3" imgW="596880" imgH="838080" progId="Equation.DSMT4">
                  <p:embed/>
                </p:oleObj>
              </mc:Choice>
              <mc:Fallback>
                <p:oleObj name="Equation" r:id="rId3" imgW="596880" imgH="83808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15552" y="1143000"/>
                        <a:ext cx="59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5372100" y="2247900"/>
          <a:ext cx="2400300" cy="1562100"/>
        </p:xfrm>
        <a:graphic>
          <a:graphicData uri="http://schemas.openxmlformats.org/presentationml/2006/ole">
            <mc:AlternateContent xmlns:mc="http://schemas.openxmlformats.org/markup-compatibility/2006">
              <mc:Choice xmlns:v="urn:schemas-microsoft-com:vml" Requires="v">
                <p:oleObj spid="_x0000_s15372" name="Equation" r:id="rId5" imgW="2400120" imgH="1562040" progId="Equation.DSMT4">
                  <p:embed/>
                </p:oleObj>
              </mc:Choice>
              <mc:Fallback>
                <p:oleObj name="Equation" r:id="rId5" imgW="240012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72100" y="2247900"/>
                        <a:ext cx="2400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963789" y="2243667"/>
          <a:ext cx="2832100" cy="1562100"/>
        </p:xfrm>
        <a:graphic>
          <a:graphicData uri="http://schemas.openxmlformats.org/presentationml/2006/ole">
            <mc:AlternateContent xmlns:mc="http://schemas.openxmlformats.org/markup-compatibility/2006">
              <mc:Choice xmlns:v="urn:schemas-microsoft-com:vml" Requires="v">
                <p:oleObj spid="_x0000_s15373" name="Equation" r:id="rId7" imgW="2831760" imgH="1562040" progId="Equation.DSMT4">
                  <p:embed/>
                </p:oleObj>
              </mc:Choice>
              <mc:Fallback>
                <p:oleObj name="Equation" r:id="rId7" imgW="2831760" imgH="1562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3789" y="2243667"/>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4113389" y="2794000"/>
          <a:ext cx="1016000" cy="635000"/>
        </p:xfrm>
        <a:graphic>
          <a:graphicData uri="http://schemas.openxmlformats.org/presentationml/2006/ole">
            <mc:AlternateContent xmlns:mc="http://schemas.openxmlformats.org/markup-compatibility/2006">
              <mc:Choice xmlns:v="urn:schemas-microsoft-com:vml" Requires="v">
                <p:oleObj spid="_x0000_s15374" name="Equation" r:id="rId9" imgW="1015920" imgH="634680" progId="Equation.DSMT4">
                  <p:embed/>
                </p:oleObj>
              </mc:Choice>
              <mc:Fallback>
                <p:oleObj name="Equation" r:id="rId9" imgW="1015920" imgH="6346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113389" y="2794000"/>
                        <a:ext cx="10160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smtClean="0"/>
              <a:t>Objectives</a:t>
            </a:r>
          </a:p>
        </p:txBody>
      </p:sp>
      <p:sp>
        <p:nvSpPr>
          <p:cNvPr id="33795" name="Content Placeholder 2"/>
          <p:cNvSpPr>
            <a:spLocks noGrp="1"/>
          </p:cNvSpPr>
          <p:nvPr>
            <p:ph idx="1"/>
          </p:nvPr>
        </p:nvSpPr>
        <p:spPr>
          <a:xfrm>
            <a:off x="457200" y="1280160"/>
            <a:ext cx="8229600" cy="2850011"/>
          </a:xfrm>
        </p:spPr>
        <p:txBody>
          <a:bodyPr>
            <a:spAutoFit/>
          </a:bodyPr>
          <a:lstStyle/>
          <a:p>
            <a:pPr>
              <a:buFont typeface="Courier New" pitchFamily="49" charset="0"/>
              <a:buChar char="o"/>
              <a:tabLst>
                <a:tab pos="282575" algn="l"/>
              </a:tabLst>
            </a:pPr>
            <a:r>
              <a:rPr lang="en-US" dirty="0" smtClean="0"/>
              <a:t>	Write a system of equations as a coefficient matrix 	and an augmented matrix. </a:t>
            </a:r>
          </a:p>
          <a:p>
            <a:pPr>
              <a:buFont typeface="Courier New" pitchFamily="49" charset="0"/>
              <a:buChar char="o"/>
              <a:tabLst>
                <a:tab pos="282575" algn="l"/>
              </a:tabLst>
            </a:pPr>
            <a:r>
              <a:rPr lang="en-US" dirty="0" smtClean="0"/>
              <a:t>	Transform a matrix into triangular form by using 	elementary row operations. </a:t>
            </a:r>
          </a:p>
          <a:p>
            <a:pPr>
              <a:buFont typeface="Courier New" pitchFamily="49" charset="0"/>
              <a:buChar char="o"/>
              <a:tabLst>
                <a:tab pos="282575" algn="l"/>
              </a:tabLst>
            </a:pPr>
            <a:r>
              <a:rPr lang="en-US" dirty="0" smtClean="0"/>
              <a:t>	Solve systems of linear equations by using the 	Gaussian elimination method.</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7:</a:t>
            </a:r>
            <a:r>
              <a:rPr lang="en-US" dirty="0" smtClean="0"/>
              <a:t> The triangular matrix in Step 6 represents the following system of linear equations.</a:t>
            </a:r>
          </a:p>
          <a:p>
            <a:pPr marL="1588" indent="-1588">
              <a:buNone/>
            </a:pPr>
            <a:endParaRPr lang="en-US" dirty="0" smtClean="0"/>
          </a:p>
          <a:p>
            <a:pPr marL="1588" indent="-1588">
              <a:buNone/>
            </a:pPr>
            <a:endParaRPr lang="en-US" dirty="0" smtClean="0"/>
          </a:p>
          <a:p>
            <a:pPr marL="1588" indent="-1588">
              <a:buNone/>
            </a:pPr>
            <a:endParaRPr lang="en-US" dirty="0" smtClean="0"/>
          </a:p>
          <a:p>
            <a:pPr marL="55563" indent="-1588">
              <a:buNone/>
            </a:pPr>
            <a:r>
              <a:rPr lang="en-US" dirty="0" smtClean="0"/>
              <a:t>From the last equation, we have </a:t>
            </a:r>
            <a:r>
              <a:rPr lang="en-US" i="1" dirty="0" smtClean="0"/>
              <a:t>z</a:t>
            </a:r>
            <a:r>
              <a:rPr lang="en-US" dirty="0" smtClean="0"/>
              <a:t> = </a:t>
            </a:r>
            <a:r>
              <a:rPr lang="en-US" dirty="0" smtClean="0">
                <a:solidFill>
                  <a:srgbClr val="FF00FF"/>
                </a:solidFill>
              </a:rPr>
              <a:t>6</a:t>
            </a:r>
            <a:r>
              <a:rPr lang="en-US" dirty="0" smtClean="0"/>
              <a:t>.</a:t>
            </a:r>
          </a:p>
          <a:p>
            <a:pPr marL="55563" indent="-1588">
              <a:buNone/>
            </a:pPr>
            <a:r>
              <a:rPr lang="en-US" dirty="0" smtClean="0"/>
              <a:t>Back substitution into the equation </a:t>
            </a:r>
            <a:r>
              <a:rPr lang="en-US" i="1" dirty="0" smtClean="0"/>
              <a:t>y</a:t>
            </a:r>
            <a:r>
              <a:rPr lang="en-US" dirty="0" smtClean="0"/>
              <a:t> + 3</a:t>
            </a:r>
            <a:r>
              <a:rPr lang="en-US" i="1" dirty="0" smtClean="0"/>
              <a:t>z</a:t>
            </a:r>
            <a:r>
              <a:rPr lang="en-US" dirty="0" smtClean="0"/>
              <a:t> = 20 gives:</a:t>
            </a:r>
          </a:p>
          <a:p>
            <a:pPr>
              <a:buNone/>
            </a:pPr>
            <a:endParaRPr lang="en-US" dirty="0" smtClean="0"/>
          </a:p>
          <a:p>
            <a:pPr marL="1588" indent="-1588">
              <a:buNone/>
            </a:pPr>
            <a:endParaRPr lang="en-US" dirty="0" smtClean="0"/>
          </a:p>
          <a:p>
            <a:pPr marL="1588" indent="-1588">
              <a:buNone/>
            </a:pPr>
            <a:endParaRPr lang="en-US" dirty="0" smtClean="0"/>
          </a:p>
        </p:txBody>
      </p:sp>
      <p:graphicFrame>
        <p:nvGraphicFramePr>
          <p:cNvPr id="50178" name="Object 2"/>
          <p:cNvGraphicFramePr>
            <a:graphicFrameLocks noChangeAspect="1"/>
          </p:cNvGraphicFramePr>
          <p:nvPr/>
        </p:nvGraphicFramePr>
        <p:xfrm>
          <a:off x="3352800" y="2286000"/>
          <a:ext cx="2235200" cy="1473200"/>
        </p:xfrm>
        <a:graphic>
          <a:graphicData uri="http://schemas.openxmlformats.org/presentationml/2006/ole">
            <mc:AlternateContent xmlns:mc="http://schemas.openxmlformats.org/markup-compatibility/2006">
              <mc:Choice xmlns:v="urn:schemas-microsoft-com:vml" Requires="v">
                <p:oleObj spid="_x0000_s16392" name="Equation" r:id="rId3" imgW="2234880" imgH="1473120" progId="Equation.DSMT4">
                  <p:embed/>
                </p:oleObj>
              </mc:Choice>
              <mc:Fallback>
                <p:oleObj name="Equation" r:id="rId3" imgW="2234880" imgH="14731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286000"/>
                        <a:ext cx="2235200" cy="147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79" name="Object 3"/>
          <p:cNvGraphicFramePr>
            <a:graphicFrameLocks noChangeAspect="1"/>
          </p:cNvGraphicFramePr>
          <p:nvPr/>
        </p:nvGraphicFramePr>
        <p:xfrm>
          <a:off x="3752850" y="4876800"/>
          <a:ext cx="1803400" cy="469900"/>
        </p:xfrm>
        <a:graphic>
          <a:graphicData uri="http://schemas.openxmlformats.org/presentationml/2006/ole">
            <mc:AlternateContent xmlns:mc="http://schemas.openxmlformats.org/markup-compatibility/2006">
              <mc:Choice xmlns:v="urn:schemas-microsoft-com:vml" Requires="v">
                <p:oleObj spid="_x0000_s16393" name="Equation" r:id="rId5" imgW="1803240" imgH="469800" progId="Equation.DSMT4">
                  <p:embed/>
                </p:oleObj>
              </mc:Choice>
              <mc:Fallback>
                <p:oleObj name="Equation" r:id="rId5" imgW="1803240" imgH="4698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2850" y="4876800"/>
                        <a:ext cx="1803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675011" y="5407379"/>
          <a:ext cx="800100" cy="355600"/>
        </p:xfrm>
        <a:graphic>
          <a:graphicData uri="http://schemas.openxmlformats.org/presentationml/2006/ole">
            <mc:AlternateContent xmlns:mc="http://schemas.openxmlformats.org/markup-compatibility/2006">
              <mc:Choice xmlns:v="urn:schemas-microsoft-com:vml" Requires="v">
                <p:oleObj spid="_x0000_s16394" name="Equation" r:id="rId7" imgW="799920" imgH="355320" progId="Equation.DSMT4">
                  <p:embed/>
                </p:oleObj>
              </mc:Choice>
              <mc:Fallback>
                <p:oleObj name="Equation" r:id="rId7" imgW="799920" imgH="3553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5011" y="5407379"/>
                        <a:ext cx="800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01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Gaussian Elimination (cont.)</a:t>
            </a:r>
            <a:endParaRPr lang="en-US" dirty="0"/>
          </a:p>
        </p:txBody>
      </p:sp>
      <p:sp>
        <p:nvSpPr>
          <p:cNvPr id="3" name="Content Placeholder 2"/>
          <p:cNvSpPr>
            <a:spLocks noGrp="1"/>
          </p:cNvSpPr>
          <p:nvPr>
            <p:ph idx="1"/>
          </p:nvPr>
        </p:nvSpPr>
        <p:spPr/>
        <p:txBody>
          <a:bodyPr/>
          <a:lstStyle/>
          <a:p>
            <a:pPr marL="1588" indent="-1588">
              <a:buNone/>
            </a:pPr>
            <a:r>
              <a:rPr lang="en-US" dirty="0" smtClean="0"/>
              <a:t>Back substitution into the equation </a:t>
            </a:r>
            <a:r>
              <a:rPr lang="en-US" i="1" dirty="0" smtClean="0"/>
              <a:t>x</a:t>
            </a:r>
            <a:r>
              <a:rPr lang="en-US" dirty="0" smtClean="0"/>
              <a:t> − </a:t>
            </a:r>
            <a:r>
              <a:rPr lang="en-US" i="1" dirty="0" smtClean="0"/>
              <a:t>y</a:t>
            </a:r>
            <a:r>
              <a:rPr lang="en-US" dirty="0" smtClean="0"/>
              <a:t> + 2</a:t>
            </a:r>
            <a:r>
              <a:rPr lang="en-US" i="1" dirty="0" smtClean="0"/>
              <a:t>z</a:t>
            </a:r>
            <a:r>
              <a:rPr lang="en-US" dirty="0" smtClean="0"/>
              <a:t> = 14 gives:</a:t>
            </a:r>
          </a:p>
          <a:p>
            <a:pPr marL="1588" indent="-1588">
              <a:buNone/>
            </a:pPr>
            <a:endParaRPr lang="en-US" dirty="0" smtClean="0"/>
          </a:p>
          <a:p>
            <a:pPr marL="1588" indent="-1588">
              <a:buNone/>
            </a:pPr>
            <a:endParaRPr lang="en-US" dirty="0" smtClean="0"/>
          </a:p>
          <a:p>
            <a:pPr marL="1588" indent="-1588">
              <a:buNone/>
            </a:pPr>
            <a:r>
              <a:rPr lang="en-US" dirty="0" smtClean="0"/>
              <a:t>Thus the solution is </a:t>
            </a:r>
            <a:r>
              <a:rPr lang="en-US" i="1" dirty="0" smtClean="0">
                <a:solidFill>
                  <a:srgbClr val="FF0000"/>
                </a:solidFill>
              </a:rPr>
              <a:t>x</a:t>
            </a:r>
            <a:r>
              <a:rPr lang="en-US" dirty="0" smtClean="0">
                <a:solidFill>
                  <a:srgbClr val="FF0000"/>
                </a:solidFill>
              </a:rPr>
              <a:t> = 4, </a:t>
            </a:r>
            <a:r>
              <a:rPr lang="en-US" i="1" dirty="0" smtClean="0">
                <a:solidFill>
                  <a:srgbClr val="FF0000"/>
                </a:solidFill>
              </a:rPr>
              <a:t>y</a:t>
            </a:r>
            <a:r>
              <a:rPr lang="en-US" dirty="0" smtClean="0">
                <a:solidFill>
                  <a:srgbClr val="FF0000"/>
                </a:solidFill>
              </a:rPr>
              <a:t> = 2, and </a:t>
            </a:r>
            <a:r>
              <a:rPr lang="en-US" i="1" dirty="0" smtClean="0">
                <a:solidFill>
                  <a:srgbClr val="FF0000"/>
                </a:solidFill>
              </a:rPr>
              <a:t>z</a:t>
            </a:r>
            <a:r>
              <a:rPr lang="en-US" dirty="0" smtClean="0">
                <a:solidFill>
                  <a:srgbClr val="FF0000"/>
                </a:solidFill>
              </a:rPr>
              <a:t> = 6</a:t>
            </a:r>
            <a:r>
              <a:rPr lang="en-US" dirty="0" smtClean="0"/>
              <a:t>. Or, as an ordered triple, </a:t>
            </a:r>
            <a:r>
              <a:rPr lang="en-US" dirty="0" smtClean="0">
                <a:solidFill>
                  <a:srgbClr val="FF0000"/>
                </a:solidFill>
              </a:rPr>
              <a:t>(4, 2, 6)</a:t>
            </a:r>
            <a:r>
              <a:rPr lang="en-US" dirty="0" smtClean="0"/>
              <a:t>.</a:t>
            </a:r>
          </a:p>
          <a:p>
            <a:pPr marL="1588" indent="-1588">
              <a:buNone/>
            </a:pPr>
            <a:endParaRPr lang="en-US" dirty="0"/>
          </a:p>
        </p:txBody>
      </p:sp>
      <p:graphicFrame>
        <p:nvGraphicFramePr>
          <p:cNvPr id="51202" name="Object 2"/>
          <p:cNvGraphicFramePr>
            <a:graphicFrameLocks noChangeAspect="1"/>
          </p:cNvGraphicFramePr>
          <p:nvPr/>
        </p:nvGraphicFramePr>
        <p:xfrm>
          <a:off x="3213100" y="2133600"/>
          <a:ext cx="2286000" cy="469900"/>
        </p:xfrm>
        <a:graphic>
          <a:graphicData uri="http://schemas.openxmlformats.org/presentationml/2006/ole">
            <mc:AlternateContent xmlns:mc="http://schemas.openxmlformats.org/markup-compatibility/2006">
              <mc:Choice xmlns:v="urn:schemas-microsoft-com:vml" Requires="v">
                <p:oleObj spid="_x0000_s17414" name="Equation" r:id="rId3" imgW="2286000" imgH="469800" progId="Equation.DSMT4">
                  <p:embed/>
                </p:oleObj>
              </mc:Choice>
              <mc:Fallback>
                <p:oleObj name="Equation" r:id="rId3" imgW="228600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3100" y="2133600"/>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1" name="Object 3"/>
          <p:cNvGraphicFramePr>
            <a:graphicFrameLocks noChangeAspect="1"/>
          </p:cNvGraphicFramePr>
          <p:nvPr/>
        </p:nvGraphicFramePr>
        <p:xfrm>
          <a:off x="4597400" y="2712156"/>
          <a:ext cx="812800" cy="279400"/>
        </p:xfrm>
        <a:graphic>
          <a:graphicData uri="http://schemas.openxmlformats.org/presentationml/2006/ole">
            <mc:AlternateContent xmlns:mc="http://schemas.openxmlformats.org/markup-compatibility/2006">
              <mc:Choice xmlns:v="urn:schemas-microsoft-com:vml" Requires="v">
                <p:oleObj spid="_x0000_s17415" name="Equation" r:id="rId5" imgW="812520" imgH="279360" progId="Equation.DSMT4">
                  <p:embed/>
                </p:oleObj>
              </mc:Choice>
              <mc:Fallback>
                <p:oleObj name="Equation" r:id="rId5" imgW="812520" imgH="279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97400" y="2712156"/>
                        <a:ext cx="812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buNone/>
            </a:pPr>
            <a:r>
              <a:rPr lang="en-US" dirty="0" smtClean="0"/>
              <a:t>Use a TI-84 Plus calculator to solve the following system of linear equations. </a:t>
            </a:r>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a:p>
        </p:txBody>
      </p:sp>
      <p:graphicFrame>
        <p:nvGraphicFramePr>
          <p:cNvPr id="52226" name="Object 2"/>
          <p:cNvGraphicFramePr>
            <a:graphicFrameLocks noChangeAspect="1"/>
          </p:cNvGraphicFramePr>
          <p:nvPr/>
        </p:nvGraphicFramePr>
        <p:xfrm>
          <a:off x="3251200" y="2362200"/>
          <a:ext cx="2463800" cy="1485900"/>
        </p:xfrm>
        <a:graphic>
          <a:graphicData uri="http://schemas.openxmlformats.org/presentationml/2006/ole">
            <mc:AlternateContent xmlns:mc="http://schemas.openxmlformats.org/markup-compatibility/2006">
              <mc:Choice xmlns:v="urn:schemas-microsoft-com:vml" Requires="v">
                <p:oleObj spid="_x0000_s18436" name="Equation" r:id="rId3" imgW="2463480" imgH="1485720" progId="Equation.DSMT4">
                  <p:embed/>
                </p:oleObj>
              </mc:Choice>
              <mc:Fallback>
                <p:oleObj name="Equation" r:id="rId3" imgW="2463480" imgH="14857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1200" y="2362200"/>
                        <a:ext cx="24638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r>
              <a:rPr lang="en-US" b="1" dirty="0" smtClean="0"/>
              <a:t>Solution: </a:t>
            </a:r>
          </a:p>
          <a:p>
            <a:pPr marL="1588" indent="-1588"/>
            <a:r>
              <a:rPr lang="en-US" b="1" dirty="0" smtClean="0"/>
              <a:t>Step 1: </a:t>
            </a:r>
            <a:r>
              <a:rPr lang="en-US" dirty="0" smtClean="0"/>
              <a:t>Press 	   &gt; </a:t>
            </a:r>
            <a:r>
              <a:rPr lang="en-US" b="1" dirty="0" smtClean="0">
                <a:solidFill>
                  <a:srgbClr val="C00000"/>
                </a:solidFill>
              </a:rPr>
              <a:t>MATRIX</a:t>
            </a:r>
            <a:r>
              <a:rPr lang="en-US" dirty="0" smtClean="0"/>
              <a:t> and move to the </a:t>
            </a:r>
            <a:r>
              <a:rPr lang="en-US" b="1" dirty="0" smtClean="0"/>
              <a:t>EDIT</a:t>
            </a:r>
            <a:r>
              <a:rPr lang="en-US" dirty="0" smtClean="0"/>
              <a:t> menu. </a:t>
            </a:r>
          </a:p>
          <a:p>
            <a:pPr marL="1588" indent="-1588">
              <a:buNone/>
            </a:pPr>
            <a:r>
              <a:rPr lang="en-US" dirty="0" smtClean="0"/>
              <a:t>Press 		  The following display will appear. </a:t>
            </a:r>
          </a:p>
          <a:p>
            <a:pPr marL="1588" indent="-1588">
              <a:buNone/>
            </a:pPr>
            <a:endParaRPr lang="en-US" dirty="0" smtClean="0"/>
          </a:p>
          <a:p>
            <a:pPr marL="1588" indent="-1588">
              <a:buNone/>
            </a:pPr>
            <a:endParaRPr lang="en-US" dirty="0"/>
          </a:p>
        </p:txBody>
      </p:sp>
      <p:pic>
        <p:nvPicPr>
          <p:cNvPr id="52229" name="Picture 5"/>
          <p:cNvPicPr>
            <a:picLocks noChangeAspect="1" noChangeArrowheads="1"/>
          </p:cNvPicPr>
          <p:nvPr/>
        </p:nvPicPr>
        <p:blipFill>
          <a:blip r:embed="rId2" cstate="print"/>
          <a:srcRect/>
          <a:stretch>
            <a:fillRect/>
          </a:stretch>
        </p:blipFill>
        <p:spPr bwMode="auto">
          <a:xfrm>
            <a:off x="1396516" y="2876550"/>
            <a:ext cx="1047750" cy="476250"/>
          </a:xfrm>
          <a:prstGeom prst="rect">
            <a:avLst/>
          </a:prstGeom>
          <a:noFill/>
          <a:ln w="9525">
            <a:noFill/>
            <a:miter lim="800000"/>
            <a:headEnd/>
            <a:tailEnd/>
          </a:ln>
          <a:effectLst/>
        </p:spPr>
      </p:pic>
      <p:pic>
        <p:nvPicPr>
          <p:cNvPr id="7" name="Picture 2" descr="D:\IMA_6th Edition\IMA PPT\Chapter 3  Folder\SCREEN07.png"/>
          <p:cNvPicPr>
            <a:picLocks noChangeAspect="1" noChangeArrowheads="1"/>
          </p:cNvPicPr>
          <p:nvPr/>
        </p:nvPicPr>
        <p:blipFill>
          <a:blip r:embed="rId3" cstate="print"/>
          <a:srcRect/>
          <a:stretch>
            <a:fillRect/>
          </a:stretch>
        </p:blipFill>
        <p:spPr bwMode="auto">
          <a:xfrm>
            <a:off x="2971800" y="3297937"/>
            <a:ext cx="3200400" cy="2645663"/>
          </a:xfrm>
          <a:prstGeom prst="rect">
            <a:avLst/>
          </a:prstGeom>
          <a:noFill/>
        </p:spPr>
      </p:pic>
      <p:pic>
        <p:nvPicPr>
          <p:cNvPr id="8" name="Picture 4"/>
          <p:cNvPicPr>
            <a:picLocks noChangeAspect="1" noChangeArrowheads="1"/>
          </p:cNvPicPr>
          <p:nvPr/>
        </p:nvPicPr>
        <p:blipFill>
          <a:blip r:embed="rId4" cstate="print"/>
          <a:srcRect/>
          <a:stretch>
            <a:fillRect/>
          </a:stretch>
        </p:blipFill>
        <p:spPr bwMode="auto">
          <a:xfrm>
            <a:off x="2445456" y="1816100"/>
            <a:ext cx="1028700" cy="5524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2:</a:t>
            </a:r>
            <a:r>
              <a:rPr lang="en-US" dirty="0" smtClean="0"/>
              <a:t> The augmented matrix is a 3 × 4 matrix. So, in </a:t>
            </a:r>
          </a:p>
          <a:p>
            <a:pPr marL="1588" indent="-1588">
              <a:buNone/>
            </a:pPr>
            <a:r>
              <a:rPr lang="en-US" dirty="0" smtClean="0"/>
              <a:t>the top line enter 3, press              , enter 4, press </a:t>
            </a:r>
          </a:p>
          <a:p>
            <a:pPr marL="1588" indent="-1588">
              <a:lnSpc>
                <a:spcPct val="150000"/>
              </a:lnSpc>
              <a:buNone/>
            </a:pPr>
            <a:r>
              <a:rPr lang="en-US" dirty="0" smtClean="0"/>
              <a:t>		   and the display will appear as follows. </a:t>
            </a:r>
            <a:endParaRPr lang="en-US" dirty="0"/>
          </a:p>
        </p:txBody>
      </p:sp>
      <p:pic>
        <p:nvPicPr>
          <p:cNvPr id="53251" name="Picture 3"/>
          <p:cNvPicPr>
            <a:picLocks noChangeAspect="1" noChangeArrowheads="1"/>
          </p:cNvPicPr>
          <p:nvPr/>
        </p:nvPicPr>
        <p:blipFill>
          <a:blip r:embed="rId2" cstate="print"/>
          <a:srcRect/>
          <a:stretch>
            <a:fillRect/>
          </a:stretch>
        </p:blipFill>
        <p:spPr bwMode="auto">
          <a:xfrm>
            <a:off x="4278490" y="1905000"/>
            <a:ext cx="1114425" cy="528638"/>
          </a:xfrm>
          <a:prstGeom prst="rect">
            <a:avLst/>
          </a:prstGeom>
          <a:noFill/>
          <a:ln w="9525">
            <a:noFill/>
            <a:miter lim="800000"/>
            <a:headEnd/>
            <a:tailEnd/>
          </a:ln>
          <a:effectLst/>
        </p:spPr>
      </p:pic>
      <p:pic>
        <p:nvPicPr>
          <p:cNvPr id="53252" name="Picture 4"/>
          <p:cNvPicPr>
            <a:picLocks noChangeAspect="1" noChangeArrowheads="1"/>
          </p:cNvPicPr>
          <p:nvPr/>
        </p:nvPicPr>
        <p:blipFill>
          <a:blip r:embed="rId3" cstate="print"/>
          <a:srcRect/>
          <a:stretch>
            <a:fillRect/>
          </a:stretch>
        </p:blipFill>
        <p:spPr bwMode="auto">
          <a:xfrm>
            <a:off x="495785" y="2503510"/>
            <a:ext cx="1100138" cy="471488"/>
          </a:xfrm>
          <a:prstGeom prst="rect">
            <a:avLst/>
          </a:prstGeom>
          <a:noFill/>
          <a:ln w="9525">
            <a:noFill/>
            <a:miter lim="800000"/>
            <a:headEnd/>
            <a:tailEnd/>
          </a:ln>
          <a:effectLst/>
        </p:spPr>
      </p:pic>
      <p:pic>
        <p:nvPicPr>
          <p:cNvPr id="7" name="Picture 2" descr="D:\IMA_6th Edition\IMA PPT\Chapter 3  Folder\SCREEN8.png"/>
          <p:cNvPicPr>
            <a:picLocks noChangeAspect="1" noChangeArrowheads="1"/>
          </p:cNvPicPr>
          <p:nvPr/>
        </p:nvPicPr>
        <p:blipFill>
          <a:blip r:embed="rId4" cstate="print"/>
          <a:srcRect/>
          <a:stretch>
            <a:fillRect/>
          </a:stretch>
        </p:blipFill>
        <p:spPr bwMode="auto">
          <a:xfrm>
            <a:off x="530352" y="3200400"/>
            <a:ext cx="3200400" cy="2645662"/>
          </a:xfrm>
          <a:prstGeom prst="rect">
            <a:avLst/>
          </a:prstGeom>
          <a:noFill/>
        </p:spPr>
      </p:pic>
      <p:sp>
        <p:nvSpPr>
          <p:cNvPr id="8" name="Rectangle 7"/>
          <p:cNvSpPr/>
          <p:nvPr/>
        </p:nvSpPr>
        <p:spPr>
          <a:xfrm>
            <a:off x="4038600" y="3505200"/>
            <a:ext cx="4572000" cy="2246769"/>
          </a:xfrm>
          <a:prstGeom prst="rect">
            <a:avLst/>
          </a:prstGeom>
        </p:spPr>
        <p:txBody>
          <a:bodyPr>
            <a:spAutoFit/>
          </a:bodyPr>
          <a:lstStyle/>
          <a:p>
            <a:pPr marL="1588" indent="-1588">
              <a:buNone/>
            </a:pPr>
            <a:r>
              <a:rPr lang="en-US" sz="2800" dirty="0" smtClean="0"/>
              <a:t>(</a:t>
            </a:r>
            <a:r>
              <a:rPr lang="en-US" sz="2800" b="1" dirty="0" smtClean="0"/>
              <a:t>Note: </a:t>
            </a:r>
            <a:r>
              <a:rPr lang="en-US" sz="2800" dirty="0" smtClean="0"/>
              <a:t>If other numbers are already present on the display, just type over them. The calculator will adjust automatically.)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r>
              <a:rPr lang="en-US" b="1" dirty="0" smtClean="0"/>
              <a:t>Step 3: </a:t>
            </a:r>
            <a:r>
              <a:rPr lang="en-US" dirty="0" smtClean="0"/>
              <a:t>Move the cursor to the upper left entry position and enter the coefficients and constants in the matrix. As you enter each number press 	   and the cursor will automatically move to the next position in the matrix. Note that the double subscripts appear at the bottom of the display as each number is entered. The final display for matrix [A] should appear as follows. </a:t>
            </a:r>
          </a:p>
          <a:p>
            <a:pPr marL="1588" indent="-1588">
              <a:buNone/>
            </a:pPr>
            <a:endParaRPr lang="en-US" dirty="0"/>
          </a:p>
        </p:txBody>
      </p:sp>
      <p:pic>
        <p:nvPicPr>
          <p:cNvPr id="5" name="Picture 2"/>
          <p:cNvPicPr>
            <a:picLocks noChangeAspect="1" noChangeArrowheads="1"/>
          </p:cNvPicPr>
          <p:nvPr/>
        </p:nvPicPr>
        <p:blipFill>
          <a:blip r:embed="rId2" cstate="print"/>
          <a:srcRect/>
          <a:stretch>
            <a:fillRect/>
          </a:stretch>
        </p:blipFill>
        <p:spPr bwMode="auto">
          <a:xfrm>
            <a:off x="5257800" y="2235200"/>
            <a:ext cx="981075" cy="47625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pic>
        <p:nvPicPr>
          <p:cNvPr id="56322" name="Picture 2" descr="D:\IMA_6th Edition\IMA PPT\Chapter 3  Folder\SCREEN216NEW.png"/>
          <p:cNvPicPr>
            <a:picLocks noChangeAspect="1" noChangeArrowheads="1"/>
          </p:cNvPicPr>
          <p:nvPr/>
        </p:nvPicPr>
        <p:blipFill>
          <a:blip r:embed="rId3" cstate="print"/>
          <a:srcRect/>
          <a:stretch>
            <a:fillRect/>
          </a:stretch>
        </p:blipFill>
        <p:spPr bwMode="auto">
          <a:xfrm>
            <a:off x="838199" y="1295400"/>
            <a:ext cx="3200400" cy="2645664"/>
          </a:xfrm>
          <a:prstGeom prst="rect">
            <a:avLst/>
          </a:prstGeom>
          <a:noFill/>
        </p:spPr>
      </p:pic>
      <p:pic>
        <p:nvPicPr>
          <p:cNvPr id="56323" name="Picture 3" descr="D:\IMA_6th Edition\IMA PPT\Chapter 3  Folder\SCREEN9.png"/>
          <p:cNvPicPr>
            <a:picLocks noChangeAspect="1" noChangeArrowheads="1"/>
          </p:cNvPicPr>
          <p:nvPr/>
        </p:nvPicPr>
        <p:blipFill>
          <a:blip r:embed="rId4" cstate="print"/>
          <a:srcRect/>
          <a:stretch>
            <a:fillRect/>
          </a:stretch>
        </p:blipFill>
        <p:spPr bwMode="auto">
          <a:xfrm>
            <a:off x="4724400" y="1295400"/>
            <a:ext cx="3200400" cy="2645665"/>
          </a:xfrm>
          <a:prstGeom prst="rect">
            <a:avLst/>
          </a:prstGeom>
          <a:noFill/>
        </p:spPr>
      </p:pic>
      <p:graphicFrame>
        <p:nvGraphicFramePr>
          <p:cNvPr id="6" name="Object 5"/>
          <p:cNvGraphicFramePr>
            <a:graphicFrameLocks noChangeAspect="1"/>
          </p:cNvGraphicFramePr>
          <p:nvPr/>
        </p:nvGraphicFramePr>
        <p:xfrm>
          <a:off x="4953000" y="4267200"/>
          <a:ext cx="3175000" cy="596900"/>
        </p:xfrm>
        <a:graphic>
          <a:graphicData uri="http://schemas.openxmlformats.org/presentationml/2006/ole">
            <mc:AlternateContent xmlns:mc="http://schemas.openxmlformats.org/markup-compatibility/2006">
              <mc:Choice xmlns:v="urn:schemas-microsoft-com:vml" Requires="v">
                <p:oleObj spid="_x0000_s19460" name="Equation" r:id="rId5" imgW="3174840" imgH="596880" progId="Equation.DSMT4">
                  <p:embed/>
                </p:oleObj>
              </mc:Choice>
              <mc:Fallback>
                <p:oleObj name="Equation" r:id="rId5" imgW="3174840" imgH="5968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4267200"/>
                        <a:ext cx="3175000" cy="596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buNone/>
            </a:pPr>
            <a:r>
              <a:rPr lang="en-US" b="1" dirty="0" smtClean="0"/>
              <a:t>Step 4:</a:t>
            </a:r>
            <a:r>
              <a:rPr lang="en-US" dirty="0" smtClean="0"/>
              <a:t> Press 	&gt; </a:t>
            </a:r>
            <a:r>
              <a:rPr lang="en-US" b="1" dirty="0" smtClean="0">
                <a:solidFill>
                  <a:srgbClr val="C00000"/>
                </a:solidFill>
              </a:rPr>
              <a:t>QUIT</a:t>
            </a:r>
            <a:r>
              <a:rPr lang="en-US" dirty="0" smtClean="0"/>
              <a:t>, press 	  &gt; </a:t>
            </a:r>
            <a:r>
              <a:rPr lang="en-US" b="1" dirty="0" smtClean="0">
                <a:solidFill>
                  <a:srgbClr val="C00000"/>
                </a:solidFill>
              </a:rPr>
              <a:t>MATRIX</a:t>
            </a:r>
            <a:r>
              <a:rPr lang="en-US" dirty="0" smtClean="0"/>
              <a:t> again, go to </a:t>
            </a:r>
            <a:r>
              <a:rPr lang="en-US" b="1" dirty="0" smtClean="0"/>
              <a:t>MATH</a:t>
            </a:r>
            <a:r>
              <a:rPr lang="en-US" dirty="0" smtClean="0"/>
              <a:t>; move the cursor down to </a:t>
            </a:r>
            <a:r>
              <a:rPr lang="en-US" b="1" dirty="0" smtClean="0"/>
              <a:t>A:ref</a:t>
            </a:r>
          </a:p>
          <a:p>
            <a:pPr marL="1588" indent="-1588">
              <a:buNone/>
            </a:pPr>
            <a:r>
              <a:rPr lang="en-US" dirty="0" smtClean="0"/>
              <a:t>(; press 	      The display will appear as follows.</a:t>
            </a:r>
            <a:endParaRPr lang="en-US" dirty="0"/>
          </a:p>
        </p:txBody>
      </p:sp>
      <p:pic>
        <p:nvPicPr>
          <p:cNvPr id="56325" name="Picture 5"/>
          <p:cNvPicPr>
            <a:picLocks noChangeAspect="1" noChangeArrowheads="1"/>
          </p:cNvPicPr>
          <p:nvPr/>
        </p:nvPicPr>
        <p:blipFill>
          <a:blip r:embed="rId2" cstate="print"/>
          <a:srcRect/>
          <a:stretch>
            <a:fillRect/>
          </a:stretch>
        </p:blipFill>
        <p:spPr bwMode="auto">
          <a:xfrm>
            <a:off x="2416792" y="1397000"/>
            <a:ext cx="800100" cy="381000"/>
          </a:xfrm>
          <a:prstGeom prst="rect">
            <a:avLst/>
          </a:prstGeom>
          <a:noFill/>
          <a:ln w="9525">
            <a:noFill/>
            <a:miter lim="800000"/>
            <a:headEnd/>
            <a:tailEnd/>
          </a:ln>
          <a:effectLst/>
        </p:spPr>
      </p:pic>
      <p:pic>
        <p:nvPicPr>
          <p:cNvPr id="8" name="Picture 5"/>
          <p:cNvPicPr>
            <a:picLocks noChangeAspect="1" noChangeArrowheads="1"/>
          </p:cNvPicPr>
          <p:nvPr/>
        </p:nvPicPr>
        <p:blipFill>
          <a:blip r:embed="rId2" cstate="print"/>
          <a:srcRect/>
          <a:stretch>
            <a:fillRect/>
          </a:stretch>
        </p:blipFill>
        <p:spPr bwMode="auto">
          <a:xfrm>
            <a:off x="5257800" y="1397000"/>
            <a:ext cx="800100" cy="381000"/>
          </a:xfrm>
          <a:prstGeom prst="rect">
            <a:avLst/>
          </a:prstGeom>
          <a:noFill/>
          <a:ln w="9525">
            <a:noFill/>
            <a:miter lim="800000"/>
            <a:headEnd/>
            <a:tailEnd/>
          </a:ln>
          <a:effectLst/>
        </p:spPr>
      </p:pic>
      <p:pic>
        <p:nvPicPr>
          <p:cNvPr id="56326" name="Picture 6"/>
          <p:cNvPicPr>
            <a:picLocks noChangeAspect="1" noChangeArrowheads="1"/>
          </p:cNvPicPr>
          <p:nvPr/>
        </p:nvPicPr>
        <p:blipFill>
          <a:blip r:embed="rId3" cstate="print"/>
          <a:srcRect/>
          <a:stretch>
            <a:fillRect/>
          </a:stretch>
        </p:blipFill>
        <p:spPr bwMode="auto">
          <a:xfrm>
            <a:off x="1658034" y="2332919"/>
            <a:ext cx="1038225" cy="466725"/>
          </a:xfrm>
          <a:prstGeom prst="rect">
            <a:avLst/>
          </a:prstGeom>
          <a:noFill/>
          <a:ln w="9525">
            <a:noFill/>
            <a:miter lim="800000"/>
            <a:headEnd/>
            <a:tailEnd/>
          </a:ln>
          <a:effectLst/>
        </p:spPr>
      </p:pic>
      <p:pic>
        <p:nvPicPr>
          <p:cNvPr id="37891" name="Picture 2" descr="image001"/>
          <p:cNvPicPr>
            <a:picLocks noChangeAspect="1" noChangeArrowheads="1"/>
          </p:cNvPicPr>
          <p:nvPr/>
        </p:nvPicPr>
        <p:blipFill>
          <a:blip r:embed="rId4" cstate="print"/>
          <a:srcRect/>
          <a:stretch>
            <a:fillRect/>
          </a:stretch>
        </p:blipFill>
        <p:spPr bwMode="auto">
          <a:xfrm>
            <a:off x="2971800" y="2946173"/>
            <a:ext cx="3200400" cy="261642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Gaussian Elimination (cont.)</a:t>
            </a:r>
            <a:endParaRPr lang="en-US" dirty="0"/>
          </a:p>
        </p:txBody>
      </p:sp>
      <p:sp>
        <p:nvSpPr>
          <p:cNvPr id="3" name="Content Placeholder 2"/>
          <p:cNvSpPr>
            <a:spLocks noGrp="1"/>
          </p:cNvSpPr>
          <p:nvPr>
            <p:ph idx="1"/>
          </p:nvPr>
        </p:nvSpPr>
        <p:spPr/>
        <p:txBody>
          <a:bodyPr/>
          <a:lstStyle/>
          <a:p>
            <a:pPr marL="1588" indent="-1588"/>
            <a:r>
              <a:rPr lang="en-US" b="1" dirty="0" smtClean="0"/>
              <a:t>Step 5:</a:t>
            </a:r>
            <a:r>
              <a:rPr lang="en-US" dirty="0" smtClean="0"/>
              <a:t> Press          &gt; </a:t>
            </a:r>
            <a:r>
              <a:rPr lang="en-US" b="1" dirty="0" smtClean="0">
                <a:solidFill>
                  <a:srgbClr val="C00000"/>
                </a:solidFill>
              </a:rPr>
              <a:t>MATRIX</a:t>
            </a:r>
            <a:r>
              <a:rPr lang="en-US" dirty="0" smtClean="0"/>
              <a:t> again; press	    (  this selects the matrix A); enter a right parenthesis ) ; press the </a:t>
            </a:r>
            <a:r>
              <a:rPr lang="en-US" b="1" dirty="0" smtClean="0"/>
              <a:t>MATH </a:t>
            </a:r>
            <a:r>
              <a:rPr lang="en-US" dirty="0" smtClean="0"/>
              <a:t>key; and choose 1:&gt; </a:t>
            </a:r>
            <a:r>
              <a:rPr lang="en-US" b="1" dirty="0" smtClean="0"/>
              <a:t>Frac</a:t>
            </a:r>
            <a:r>
              <a:rPr lang="en-US" dirty="0" smtClean="0"/>
              <a:t> by pressing   	      .  The display will appear as follows. </a:t>
            </a:r>
            <a:endParaRPr lang="en-US" dirty="0"/>
          </a:p>
        </p:txBody>
      </p:sp>
      <p:pic>
        <p:nvPicPr>
          <p:cNvPr id="57348" name="Picture 4"/>
          <p:cNvPicPr>
            <a:picLocks noChangeAspect="1" noChangeArrowheads="1"/>
          </p:cNvPicPr>
          <p:nvPr/>
        </p:nvPicPr>
        <p:blipFill>
          <a:blip r:embed="rId2" cstate="print"/>
          <a:srcRect/>
          <a:stretch>
            <a:fillRect/>
          </a:stretch>
        </p:blipFill>
        <p:spPr bwMode="auto">
          <a:xfrm>
            <a:off x="2424752" y="1415301"/>
            <a:ext cx="752475" cy="361950"/>
          </a:xfrm>
          <a:prstGeom prst="rect">
            <a:avLst/>
          </a:prstGeom>
          <a:noFill/>
          <a:ln w="9525">
            <a:noFill/>
            <a:miter lim="800000"/>
            <a:headEnd/>
            <a:tailEnd/>
          </a:ln>
          <a:effectLst/>
        </p:spPr>
      </p:pic>
      <p:pic>
        <p:nvPicPr>
          <p:cNvPr id="9" name="Picture 3"/>
          <p:cNvPicPr>
            <a:picLocks noChangeAspect="1" noChangeArrowheads="1"/>
          </p:cNvPicPr>
          <p:nvPr/>
        </p:nvPicPr>
        <p:blipFill>
          <a:blip r:embed="rId3" cstate="print"/>
          <a:srcRect/>
          <a:stretch>
            <a:fillRect/>
          </a:stretch>
        </p:blipFill>
        <p:spPr bwMode="auto">
          <a:xfrm>
            <a:off x="6487230" y="1333500"/>
            <a:ext cx="1000125" cy="533400"/>
          </a:xfrm>
          <a:prstGeom prst="rect">
            <a:avLst/>
          </a:prstGeom>
          <a:noFill/>
          <a:ln w="9525">
            <a:noFill/>
            <a:miter lim="800000"/>
            <a:headEnd/>
            <a:tailEnd/>
          </a:ln>
          <a:effectLst/>
        </p:spPr>
      </p:pic>
      <p:pic>
        <p:nvPicPr>
          <p:cNvPr id="10" name="Picture 3"/>
          <p:cNvPicPr>
            <a:picLocks noChangeAspect="1" noChangeArrowheads="1"/>
          </p:cNvPicPr>
          <p:nvPr/>
        </p:nvPicPr>
        <p:blipFill>
          <a:blip r:embed="rId3" cstate="print"/>
          <a:srcRect/>
          <a:stretch>
            <a:fillRect/>
          </a:stretch>
        </p:blipFill>
        <p:spPr bwMode="auto">
          <a:xfrm>
            <a:off x="7340931" y="2209315"/>
            <a:ext cx="1000125" cy="533400"/>
          </a:xfrm>
          <a:prstGeom prst="rect">
            <a:avLst/>
          </a:prstGeom>
          <a:noFill/>
          <a:ln w="9525">
            <a:noFill/>
            <a:miter lim="800000"/>
            <a:headEnd/>
            <a:tailEnd/>
          </a:ln>
          <a:effectLst/>
        </p:spPr>
      </p:pic>
      <p:pic>
        <p:nvPicPr>
          <p:cNvPr id="8" name="Picture 7" descr="D:\IMA_6th Edition\IMA PPT\Chapter 3  Folder\SCREEN11.png"/>
          <p:cNvPicPr>
            <a:picLocks noChangeAspect="1" noChangeArrowheads="1"/>
          </p:cNvPicPr>
          <p:nvPr/>
        </p:nvPicPr>
        <p:blipFill>
          <a:blip r:embed="rId4" cstate="print"/>
          <a:srcRect/>
          <a:stretch>
            <a:fillRect/>
          </a:stretch>
        </p:blipFill>
        <p:spPr bwMode="auto">
          <a:xfrm>
            <a:off x="530352" y="3124200"/>
            <a:ext cx="3200400" cy="2645663"/>
          </a:xfrm>
          <a:prstGeom prst="rect">
            <a:avLst/>
          </a:prstGeom>
          <a:noFill/>
        </p:spPr>
      </p:pic>
      <p:sp>
        <p:nvSpPr>
          <p:cNvPr id="11" name="Rectangle 10"/>
          <p:cNvSpPr/>
          <p:nvPr/>
        </p:nvSpPr>
        <p:spPr>
          <a:xfrm>
            <a:off x="4038600" y="3352800"/>
            <a:ext cx="4572000" cy="2246769"/>
          </a:xfrm>
          <a:prstGeom prst="rect">
            <a:avLst/>
          </a:prstGeom>
        </p:spPr>
        <p:txBody>
          <a:bodyPr>
            <a:spAutoFit/>
          </a:bodyPr>
          <a:lstStyle/>
          <a:p>
            <a:pPr marL="1588" indent="-1588">
              <a:buNone/>
            </a:pPr>
            <a:r>
              <a:rPr lang="en-US" sz="2800" dirty="0" smtClean="0"/>
              <a:t>[</a:t>
            </a:r>
            <a:r>
              <a:rPr lang="en-US" sz="2800" b="1" dirty="0" smtClean="0"/>
              <a:t>Note: </a:t>
            </a:r>
            <a:r>
              <a:rPr lang="en-US" sz="2800" dirty="0" smtClean="0"/>
              <a:t>You must select the matrix from the matrix menu. The calculator will not recognize the matrix if you manually type in [A].]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0160"/>
            <a:ext cx="8229600" cy="4875181"/>
          </a:xfrm>
        </p:spPr>
        <p:txBody>
          <a:bodyPr>
            <a:spAutoFit/>
          </a:bodyPr>
          <a:lstStyle/>
          <a:p>
            <a:pPr marL="1588" indent="-1588">
              <a:buNone/>
            </a:pPr>
            <a:r>
              <a:rPr lang="en-US" b="1" dirty="0" smtClean="0"/>
              <a:t>Step 6: </a:t>
            </a:r>
            <a:r>
              <a:rPr lang="en-US" dirty="0" smtClean="0"/>
              <a:t>Press 	and the row echelon form of matrix </a:t>
            </a:r>
          </a:p>
          <a:p>
            <a:pPr marL="1588" indent="-1588">
              <a:buNone/>
            </a:pPr>
            <a:r>
              <a:rPr lang="en-US" dirty="0" smtClean="0"/>
              <a:t>will appear as follows. </a:t>
            </a:r>
          </a:p>
          <a:p>
            <a:pPr marL="1588" indent="-1588">
              <a:buNone/>
            </a:pPr>
            <a:endParaRPr lang="en-US" dirty="0" smtClean="0"/>
          </a:p>
          <a:p>
            <a:pPr marL="1588" indent="-1588">
              <a:lnSpc>
                <a:spcPct val="150000"/>
              </a:lnSpc>
              <a:buNone/>
            </a:pPr>
            <a:endParaRPr lang="en-US" dirty="0" smtClean="0"/>
          </a:p>
          <a:p>
            <a:pPr marL="1588" indent="-1588">
              <a:buNone/>
            </a:pPr>
            <a:endParaRPr lang="en-US" dirty="0" smtClean="0"/>
          </a:p>
          <a:p>
            <a:pPr marL="1588" indent="-1588">
              <a:buNone/>
            </a:pPr>
            <a:endParaRPr lang="en-US" dirty="0" smtClean="0"/>
          </a:p>
          <a:p>
            <a:pPr marL="1588" indent="-1588">
              <a:buNone/>
            </a:pPr>
            <a:endParaRPr lang="en-US" dirty="0" smtClean="0"/>
          </a:p>
          <a:p>
            <a:pPr marL="1588" indent="-1588">
              <a:buNone/>
            </a:pPr>
            <a:r>
              <a:rPr lang="en-US" dirty="0" smtClean="0"/>
              <a:t>With back substitution we get the following solution: </a:t>
            </a:r>
          </a:p>
          <a:p>
            <a:pPr marL="1588" indent="-1588">
              <a:spcBef>
                <a:spcPts val="0"/>
              </a:spcBef>
              <a:buNone/>
            </a:pPr>
            <a:r>
              <a:rPr lang="en-US" i="1" dirty="0" smtClean="0">
                <a:solidFill>
                  <a:srgbClr val="FF0000"/>
                </a:solidFill>
              </a:rPr>
              <a:t>x</a:t>
            </a:r>
            <a:r>
              <a:rPr lang="en-US" dirty="0" smtClean="0">
                <a:solidFill>
                  <a:srgbClr val="FF0000"/>
                </a:solidFill>
              </a:rPr>
              <a:t> = 3, </a:t>
            </a:r>
            <a:r>
              <a:rPr lang="en-US" i="1" dirty="0" smtClean="0">
                <a:solidFill>
                  <a:srgbClr val="FF0000"/>
                </a:solidFill>
              </a:rPr>
              <a:t>y</a:t>
            </a:r>
            <a:r>
              <a:rPr lang="en-US" dirty="0" smtClean="0">
                <a:solidFill>
                  <a:srgbClr val="FF0000"/>
                </a:solidFill>
              </a:rPr>
              <a:t> = 1, </a:t>
            </a:r>
            <a:r>
              <a:rPr lang="en-US" i="1" dirty="0" smtClean="0">
                <a:solidFill>
                  <a:srgbClr val="FF0000"/>
                </a:solidFill>
              </a:rPr>
              <a:t>z</a:t>
            </a:r>
            <a:r>
              <a:rPr lang="en-US" dirty="0" smtClean="0">
                <a:solidFill>
                  <a:srgbClr val="FF0000"/>
                </a:solidFill>
              </a:rPr>
              <a:t> = −4</a:t>
            </a:r>
            <a:r>
              <a:rPr lang="en-US" dirty="0" smtClean="0"/>
              <a:t>.</a:t>
            </a:r>
            <a:endParaRPr lang="en-US" dirty="0"/>
          </a:p>
        </p:txBody>
      </p:sp>
      <p:pic>
        <p:nvPicPr>
          <p:cNvPr id="58371" name="Picture 3"/>
          <p:cNvPicPr>
            <a:picLocks noChangeAspect="1" noChangeArrowheads="1"/>
          </p:cNvPicPr>
          <p:nvPr/>
        </p:nvPicPr>
        <p:blipFill>
          <a:blip r:embed="rId2" cstate="print"/>
          <a:srcRect/>
          <a:stretch>
            <a:fillRect/>
          </a:stretch>
        </p:blipFill>
        <p:spPr bwMode="auto">
          <a:xfrm>
            <a:off x="2434167" y="1384300"/>
            <a:ext cx="800100" cy="426720"/>
          </a:xfrm>
          <a:prstGeom prst="rect">
            <a:avLst/>
          </a:prstGeom>
          <a:noFill/>
          <a:ln w="9525">
            <a:noFill/>
            <a:miter lim="800000"/>
            <a:headEnd/>
            <a:tailEnd/>
          </a:ln>
          <a:effectLst/>
        </p:spPr>
      </p:pic>
      <p:sp>
        <p:nvSpPr>
          <p:cNvPr id="2" name="Title 1"/>
          <p:cNvSpPr>
            <a:spLocks noGrp="1"/>
          </p:cNvSpPr>
          <p:nvPr>
            <p:ph type="title"/>
          </p:nvPr>
        </p:nvSpPr>
        <p:spPr/>
        <p:txBody>
          <a:bodyPr/>
          <a:lstStyle/>
          <a:p>
            <a:r>
              <a:rPr lang="en-US" dirty="0" smtClean="0"/>
              <a:t>Example 4: Gaussian Elimination (cont.)</a:t>
            </a:r>
            <a:endParaRPr lang="en-US" dirty="0"/>
          </a:p>
        </p:txBody>
      </p:sp>
      <p:pic>
        <p:nvPicPr>
          <p:cNvPr id="58372" name="Picture 4" descr="D:\IMA_6th Edition\IMA PPT\Chapter 3  Folder\SCREEN12.png"/>
          <p:cNvPicPr>
            <a:picLocks noChangeAspect="1" noChangeArrowheads="1"/>
          </p:cNvPicPr>
          <p:nvPr/>
        </p:nvPicPr>
        <p:blipFill>
          <a:blip r:embed="rId3" cstate="print"/>
          <a:srcRect/>
          <a:stretch>
            <a:fillRect/>
          </a:stretch>
        </p:blipFill>
        <p:spPr bwMode="auto">
          <a:xfrm>
            <a:off x="2971800" y="2307336"/>
            <a:ext cx="3200400" cy="264566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normAutofit/>
          </a:bodyPr>
          <a:lstStyle/>
          <a:p>
            <a:r>
              <a:rPr lang="en-US" dirty="0" smtClean="0"/>
              <a:t>Elementary Row Operations</a:t>
            </a:r>
          </a:p>
        </p:txBody>
      </p:sp>
      <p:sp>
        <p:nvSpPr>
          <p:cNvPr id="2052" name="Content Placeholder 5"/>
          <p:cNvSpPr>
            <a:spLocks noGrp="1"/>
          </p:cNvSpPr>
          <p:nvPr>
            <p:ph idx="1"/>
          </p:nvPr>
        </p:nvSpPr>
        <p:spPr>
          <a:xfrm>
            <a:off x="457200" y="1280160"/>
            <a:ext cx="8229600" cy="3520440"/>
          </a:xfrm>
          <a:solidFill>
            <a:schemeClr val="accent3"/>
          </a:solidFill>
          <a:ln w="28575">
            <a:solidFill>
              <a:srgbClr val="000000"/>
            </a:solidFill>
          </a:ln>
        </p:spPr>
        <p:txBody>
          <a:bodyPr/>
          <a:lstStyle/>
          <a:p>
            <a:pPr marL="342900" lvl="0" indent="-342900" algn="ctr" eaLnBrk="0" hangingPunct="0">
              <a:spcBef>
                <a:spcPts val="1200"/>
              </a:spcBef>
              <a:defRPr/>
            </a:pPr>
            <a:r>
              <a:rPr lang="en-US" b="1" dirty="0" smtClean="0">
                <a:solidFill>
                  <a:srgbClr val="000000"/>
                </a:solidFill>
              </a:rPr>
              <a:t>Elementary Row Operations</a:t>
            </a:r>
          </a:p>
          <a:p>
            <a:pPr>
              <a:spcBef>
                <a:spcPts val="1200"/>
              </a:spcBef>
              <a:tabLst>
                <a:tab pos="463550" algn="l"/>
              </a:tabLst>
            </a:pPr>
            <a:r>
              <a:rPr lang="en-US" b="1" dirty="0" smtClean="0">
                <a:solidFill>
                  <a:srgbClr val="000000"/>
                </a:solidFill>
              </a:rPr>
              <a:t>1.</a:t>
            </a:r>
            <a:r>
              <a:rPr lang="en-US" dirty="0" smtClean="0">
                <a:solidFill>
                  <a:srgbClr val="000000"/>
                </a:solidFill>
              </a:rPr>
              <a:t>	Interchange two rows.</a:t>
            </a:r>
          </a:p>
          <a:p>
            <a:pPr>
              <a:tabLst>
                <a:tab pos="463550" algn="l"/>
              </a:tabLst>
            </a:pPr>
            <a:r>
              <a:rPr lang="en-US" b="1" dirty="0" smtClean="0">
                <a:solidFill>
                  <a:srgbClr val="000000"/>
                </a:solidFill>
              </a:rPr>
              <a:t>2.</a:t>
            </a:r>
            <a:r>
              <a:rPr lang="en-US" dirty="0" smtClean="0">
                <a:solidFill>
                  <a:srgbClr val="000000"/>
                </a:solidFill>
              </a:rPr>
              <a:t>	Multiply a row by a nonzero constant.</a:t>
            </a:r>
          </a:p>
          <a:p>
            <a:pPr>
              <a:tabLst>
                <a:tab pos="463550" algn="l"/>
              </a:tabLst>
            </a:pPr>
            <a:r>
              <a:rPr lang="en-US" b="1" dirty="0" smtClean="0">
                <a:solidFill>
                  <a:srgbClr val="000000"/>
                </a:solidFill>
              </a:rPr>
              <a:t>3.	</a:t>
            </a:r>
            <a:r>
              <a:rPr lang="en-US" dirty="0" smtClean="0">
                <a:solidFill>
                  <a:srgbClr val="000000"/>
                </a:solidFill>
              </a:rPr>
              <a:t>Add a multiple of a row to another row.</a:t>
            </a:r>
          </a:p>
          <a:p>
            <a:pPr>
              <a:tabLst>
                <a:tab pos="463550" algn="l"/>
              </a:tabLst>
            </a:pPr>
            <a:r>
              <a:rPr lang="en-US" dirty="0" smtClean="0">
                <a:solidFill>
                  <a:srgbClr val="000000"/>
                </a:solidFill>
              </a:rPr>
              <a:t>	If any elementary row operation is applied to a 	matrix, the new matrix is said to be </a:t>
            </a:r>
            <a:r>
              <a:rPr lang="en-US" b="1" dirty="0" smtClean="0">
                <a:solidFill>
                  <a:srgbClr val="C00000"/>
                </a:solidFill>
              </a:rPr>
              <a:t>row-equivalent</a:t>
            </a:r>
            <a:r>
              <a:rPr lang="en-US" b="1" dirty="0" smtClean="0">
                <a:solidFill>
                  <a:srgbClr val="000000"/>
                </a:solidFill>
              </a:rPr>
              <a:t> </a:t>
            </a:r>
            <a:r>
              <a:rPr lang="en-US" dirty="0" smtClean="0">
                <a:solidFill>
                  <a:srgbClr val="000000"/>
                </a:solidFill>
              </a:rPr>
              <a:t>	to the original matrix.</a:t>
            </a:r>
          </a:p>
          <a:p>
            <a:pPr marL="1588" indent="-1588">
              <a:buNone/>
              <a:tabLst>
                <a:tab pos="463550" algn="l"/>
              </a:tabLst>
            </a:pPr>
            <a:endParaRPr lang="en-US" dirty="0" smtClean="0"/>
          </a:p>
          <a:p>
            <a:pPr marL="1588" indent="-1588">
              <a:buNone/>
              <a:tabLst>
                <a:tab pos="463550" algn="l"/>
              </a:tabLst>
            </a:pPr>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itle 1"/>
          <p:cNvSpPr>
            <a:spLocks noGrp="1"/>
          </p:cNvSpPr>
          <p:nvPr>
            <p:ph type="title"/>
          </p:nvPr>
        </p:nvSpPr>
        <p:spPr/>
        <p:txBody>
          <a:bodyPr/>
          <a:lstStyle/>
          <a:p>
            <a:r>
              <a:rPr lang="en-US" dirty="0" smtClean="0"/>
              <a:t>Practice Problems</a:t>
            </a:r>
          </a:p>
        </p:txBody>
      </p:sp>
      <p:sp>
        <p:nvSpPr>
          <p:cNvPr id="28676" name="Content Placeholder 2"/>
          <p:cNvSpPr>
            <a:spLocks noGrp="1"/>
          </p:cNvSpPr>
          <p:nvPr>
            <p:ph idx="1"/>
          </p:nvPr>
        </p:nvSpPr>
        <p:spPr>
          <a:xfrm>
            <a:off x="457200" y="1280160"/>
            <a:ext cx="8229600" cy="3063240"/>
          </a:xfrm>
          <a:solidFill>
            <a:schemeClr val="accent3"/>
          </a:solidFill>
          <a:ln w="28575">
            <a:solidFill>
              <a:srgbClr val="000000"/>
            </a:solidFill>
          </a:ln>
        </p:spPr>
        <p:txBody>
          <a:bodyPr/>
          <a:lstStyle/>
          <a:p>
            <a:pPr marL="1588" indent="-1588"/>
            <a:r>
              <a:rPr lang="en-US" dirty="0" smtClean="0">
                <a:solidFill>
                  <a:srgbClr val="000000"/>
                </a:solidFill>
              </a:rPr>
              <a:t>Solve the following system of linear equations by using the Gaussian elimination method with back substitution. </a:t>
            </a:r>
            <a:endParaRPr lang="en-US" sz="4000" dirty="0" smtClean="0">
              <a:solidFill>
                <a:srgbClr val="000000"/>
              </a:solidFill>
            </a:endParaRPr>
          </a:p>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graphicFrame>
        <p:nvGraphicFramePr>
          <p:cNvPr id="48130" name="Object 2"/>
          <p:cNvGraphicFramePr>
            <a:graphicFrameLocks noChangeAspect="1"/>
          </p:cNvGraphicFramePr>
          <p:nvPr/>
        </p:nvGraphicFramePr>
        <p:xfrm>
          <a:off x="3282950" y="2652888"/>
          <a:ext cx="2438400" cy="1562100"/>
        </p:xfrm>
        <a:graphic>
          <a:graphicData uri="http://schemas.openxmlformats.org/presentationml/2006/ole">
            <mc:AlternateContent xmlns:mc="http://schemas.openxmlformats.org/markup-compatibility/2006">
              <mc:Choice xmlns:v="urn:schemas-microsoft-com:vml" Requires="v">
                <p:oleObj spid="_x0000_s20484" name="Equation" r:id="rId3" imgW="2438280" imgH="1562040" progId="Equation.DSMT4">
                  <p:embed/>
                </p:oleObj>
              </mc:Choice>
              <mc:Fallback>
                <p:oleObj name="Equation" r:id="rId3" imgW="2438280" imgH="15620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2950" y="2652888"/>
                        <a:ext cx="24384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 Answers</a:t>
            </a:r>
            <a:endParaRPr lang="en-US" dirty="0"/>
          </a:p>
        </p:txBody>
      </p:sp>
      <p:sp>
        <p:nvSpPr>
          <p:cNvPr id="3" name="Content Placeholder 2"/>
          <p:cNvSpPr>
            <a:spLocks noGrp="1"/>
          </p:cNvSpPr>
          <p:nvPr>
            <p:ph idx="1"/>
          </p:nvPr>
        </p:nvSpPr>
        <p:spPr/>
        <p:txBody>
          <a:bodyPr/>
          <a:lstStyle/>
          <a:p>
            <a:pPr indent="4763">
              <a:buNone/>
            </a:pPr>
            <a:endParaRPr lang="en-US" dirty="0" smtClean="0"/>
          </a:p>
          <a:p>
            <a:pPr>
              <a:buNone/>
            </a:pPr>
            <a:endParaRPr lang="en-US" dirty="0"/>
          </a:p>
        </p:txBody>
      </p:sp>
      <p:graphicFrame>
        <p:nvGraphicFramePr>
          <p:cNvPr id="43010" name="Object 2"/>
          <p:cNvGraphicFramePr>
            <a:graphicFrameLocks noChangeAspect="1"/>
          </p:cNvGraphicFramePr>
          <p:nvPr>
            <p:extLst>
              <p:ext uri="{D42A27DB-BD31-4B8C-83A1-F6EECF244321}">
                <p14:modId xmlns:p14="http://schemas.microsoft.com/office/powerpoint/2010/main" val="2331591170"/>
              </p:ext>
            </p:extLst>
          </p:nvPr>
        </p:nvGraphicFramePr>
        <p:xfrm>
          <a:off x="736600" y="1663700"/>
          <a:ext cx="2565400" cy="381000"/>
        </p:xfrm>
        <a:graphic>
          <a:graphicData uri="http://schemas.openxmlformats.org/presentationml/2006/ole">
            <mc:AlternateContent xmlns:mc="http://schemas.openxmlformats.org/markup-compatibility/2006">
              <mc:Choice xmlns:v="urn:schemas-microsoft-com:vml" Requires="v">
                <p:oleObj spid="_x0000_s21508" name="Equation" r:id="rId3" imgW="2565360" imgH="380880" progId="Equation.DSMT4">
                  <p:embed/>
                </p:oleObj>
              </mc:Choice>
              <mc:Fallback>
                <p:oleObj name="Equation" r:id="rId3" imgW="2565360" imgH="380880" progId="Equation.DSMT4">
                  <p:embed/>
                  <p:pic>
                    <p:nvPicPr>
                      <p:cNvPr id="0" name="Object 2"/>
                      <p:cNvPicPr>
                        <a:picLocks noChangeAspect="1" noChangeArrowheads="1"/>
                      </p:cNvPicPr>
                      <p:nvPr/>
                    </p:nvPicPr>
                    <p:blipFill>
                      <a:blip r:embed="rId4"/>
                      <a:srcRect/>
                      <a:stretch>
                        <a:fillRect/>
                      </a:stretch>
                    </p:blipFill>
                    <p:spPr bwMode="auto">
                      <a:xfrm>
                        <a:off x="736600" y="1663700"/>
                        <a:ext cx="2565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smtClean="0"/>
              <a:t>Example 1: Coefficient and Augmented Matrices</a:t>
            </a:r>
          </a:p>
        </p:txBody>
      </p:sp>
      <p:sp>
        <p:nvSpPr>
          <p:cNvPr id="4101" name="Content Placeholder 2"/>
          <p:cNvSpPr>
            <a:spLocks noGrp="1"/>
          </p:cNvSpPr>
          <p:nvPr>
            <p:ph idx="1"/>
          </p:nvPr>
        </p:nvSpPr>
        <p:spPr/>
        <p:txBody>
          <a:bodyPr/>
          <a:lstStyle/>
          <a:p>
            <a:pPr marL="1588" indent="-1588">
              <a:spcBef>
                <a:spcPts val="2400"/>
              </a:spcBef>
              <a:buNone/>
              <a:tabLst>
                <a:tab pos="463550" algn="l"/>
              </a:tabLst>
            </a:pPr>
            <a:endParaRPr lang="en-US" b="1" dirty="0" smtClean="0"/>
          </a:p>
          <a:p>
            <a:pPr marL="0" indent="4763">
              <a:spcBef>
                <a:spcPts val="2400"/>
              </a:spcBef>
              <a:buNone/>
              <a:tabLst>
                <a:tab pos="463550" algn="l"/>
              </a:tabLst>
            </a:pPr>
            <a:r>
              <a:rPr lang="en-US" b="1" dirty="0" smtClean="0"/>
              <a:t>a.</a:t>
            </a:r>
            <a:r>
              <a:rPr lang="en-US" dirty="0" smtClean="0"/>
              <a:t>	For the system </a:t>
            </a:r>
          </a:p>
          <a:p>
            <a:pPr>
              <a:buNone/>
            </a:pPr>
            <a:endParaRPr lang="en-US" dirty="0" smtClean="0"/>
          </a:p>
          <a:p>
            <a:pPr>
              <a:spcBef>
                <a:spcPts val="1800"/>
              </a:spcBef>
              <a:buNone/>
              <a:tabLst>
                <a:tab pos="463550" algn="l"/>
              </a:tabLst>
            </a:pPr>
            <a:r>
              <a:rPr lang="en-US" dirty="0" smtClean="0"/>
              <a:t>	write the corresponding coefficient matrix and the 	corresponding augmented matrix.</a:t>
            </a:r>
          </a:p>
        </p:txBody>
      </p:sp>
      <p:graphicFrame>
        <p:nvGraphicFramePr>
          <p:cNvPr id="4106" name="Object 10"/>
          <p:cNvGraphicFramePr>
            <a:graphicFrameLocks noChangeAspect="1"/>
          </p:cNvGraphicFramePr>
          <p:nvPr/>
        </p:nvGraphicFramePr>
        <p:xfrm>
          <a:off x="3255875" y="1535289"/>
          <a:ext cx="2755900" cy="1549400"/>
        </p:xfrm>
        <a:graphic>
          <a:graphicData uri="http://schemas.openxmlformats.org/presentationml/2006/ole">
            <mc:AlternateContent xmlns:mc="http://schemas.openxmlformats.org/markup-compatibility/2006">
              <mc:Choice xmlns:v="urn:schemas-microsoft-com:vml" Requires="v">
                <p:oleObj spid="_x0000_s1028" name="Equation" r:id="rId3" imgW="2755800" imgH="1549080" progId="Equation.DSMT4">
                  <p:embed/>
                </p:oleObj>
              </mc:Choice>
              <mc:Fallback>
                <p:oleObj name="Equation" r:id="rId3" imgW="2755800" imgH="1549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55875" y="1535289"/>
                        <a:ext cx="27559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normAutofit/>
          </a:bodyPr>
          <a:lstStyle/>
          <a:p>
            <a:r>
              <a:rPr lang="en-US" dirty="0" smtClean="0"/>
              <a:t>Example 1: Coefficient and Augmented Matrices (cont.)</a:t>
            </a:r>
          </a:p>
        </p:txBody>
      </p:sp>
      <p:sp>
        <p:nvSpPr>
          <p:cNvPr id="5126" name="Content Placeholder 2"/>
          <p:cNvSpPr>
            <a:spLocks noGrp="1"/>
          </p:cNvSpPr>
          <p:nvPr>
            <p:ph idx="1"/>
          </p:nvPr>
        </p:nvSpPr>
        <p:spPr/>
        <p:txBody>
          <a:bodyPr/>
          <a:lstStyle/>
          <a:p>
            <a:pPr marL="1588" indent="-1588">
              <a:buNone/>
            </a:pPr>
            <a:r>
              <a:rPr lang="fr-FR" b="1" dirty="0" smtClean="0"/>
              <a:t>Solution: </a:t>
            </a:r>
          </a:p>
          <a:p>
            <a:pPr marL="1588" indent="-1588">
              <a:buNone/>
            </a:pPr>
            <a:r>
              <a:rPr lang="fr-FR" dirty="0" smtClean="0"/>
              <a:t>Coefficient Matrix 			Augmented Matrix </a:t>
            </a:r>
          </a:p>
          <a:p>
            <a:pPr marL="1588" indent="-1588">
              <a:buNone/>
            </a:pPr>
            <a:endParaRPr lang="fr-FR" dirty="0" smtClean="0"/>
          </a:p>
          <a:p>
            <a:pPr marL="1588" indent="-1588">
              <a:buNone/>
            </a:pPr>
            <a:endParaRPr lang="fr-FR" dirty="0" smtClean="0"/>
          </a:p>
          <a:p>
            <a:pPr marL="1588" indent="-1588">
              <a:buNone/>
            </a:pPr>
            <a:endParaRPr lang="fr-FR" dirty="0" smtClean="0"/>
          </a:p>
          <a:p>
            <a:pPr marL="1588" indent="-1588">
              <a:buNone/>
            </a:pPr>
            <a:endParaRPr lang="fr-FR" dirty="0" smtClean="0"/>
          </a:p>
          <a:p>
            <a:pPr marL="1588" indent="-1588">
              <a:buNone/>
            </a:pPr>
            <a:endParaRPr lang="en-US" dirty="0" smtClean="0"/>
          </a:p>
          <a:p>
            <a:pPr marL="1588" indent="-1588">
              <a:buNone/>
            </a:pPr>
            <a:endParaRPr lang="en-US" dirty="0" smtClean="0"/>
          </a:p>
        </p:txBody>
      </p:sp>
      <p:graphicFrame>
        <p:nvGraphicFramePr>
          <p:cNvPr id="5130" name="Object 10"/>
          <p:cNvGraphicFramePr>
            <a:graphicFrameLocks noChangeAspect="1"/>
          </p:cNvGraphicFramePr>
          <p:nvPr/>
        </p:nvGraphicFramePr>
        <p:xfrm>
          <a:off x="762000" y="2438400"/>
          <a:ext cx="1968500" cy="1549400"/>
        </p:xfrm>
        <a:graphic>
          <a:graphicData uri="http://schemas.openxmlformats.org/presentationml/2006/ole">
            <mc:AlternateContent xmlns:mc="http://schemas.openxmlformats.org/markup-compatibility/2006">
              <mc:Choice xmlns:v="urn:schemas-microsoft-com:vml" Requires="v">
                <p:oleObj spid="_x0000_s2054" name="Equation" r:id="rId3" imgW="1968480" imgH="1549080" progId="Equation.DSMT4">
                  <p:embed/>
                </p:oleObj>
              </mc:Choice>
              <mc:Fallback>
                <p:oleObj name="Equation" r:id="rId3" imgW="1968480" imgH="154908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438400"/>
                        <a:ext cx="19685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5130800" y="2438400"/>
          <a:ext cx="2641600" cy="1549400"/>
        </p:xfrm>
        <a:graphic>
          <a:graphicData uri="http://schemas.openxmlformats.org/presentationml/2006/ole">
            <mc:AlternateContent xmlns:mc="http://schemas.openxmlformats.org/markup-compatibility/2006">
              <mc:Choice xmlns:v="urn:schemas-microsoft-com:vml" Requires="v">
                <p:oleObj spid="_x0000_s2055" name="Equation" r:id="rId5" imgW="2641320" imgH="1549080" progId="Equation.DSMT4">
                  <p:embed/>
                </p:oleObj>
              </mc:Choice>
              <mc:Fallback>
                <p:oleObj name="Equation" r:id="rId5" imgW="2641320" imgH="154908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30800" y="2438400"/>
                        <a:ext cx="2641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normAutofit/>
          </a:bodyPr>
          <a:lstStyle/>
          <a:p>
            <a:r>
              <a:rPr lang="en-US" dirty="0" smtClean="0"/>
              <a:t>Example 1: Coefficient and Augmented Matrices (cont.)</a:t>
            </a:r>
          </a:p>
        </p:txBody>
      </p:sp>
      <p:sp>
        <p:nvSpPr>
          <p:cNvPr id="6148" name="Content Placeholder 2"/>
          <p:cNvSpPr>
            <a:spLocks noGrp="1"/>
          </p:cNvSpPr>
          <p:nvPr>
            <p:ph idx="1"/>
          </p:nvPr>
        </p:nvSpPr>
        <p:spPr/>
        <p:txBody>
          <a:bodyPr/>
          <a:lstStyle/>
          <a:p>
            <a:pPr marL="1588" indent="-1588">
              <a:buNone/>
              <a:tabLst>
                <a:tab pos="463550" algn="l"/>
              </a:tabLst>
            </a:pPr>
            <a:r>
              <a:rPr lang="en-US" b="1" dirty="0" smtClean="0"/>
              <a:t>b.</a:t>
            </a:r>
            <a:r>
              <a:rPr lang="en-US" dirty="0" smtClean="0"/>
              <a:t>	In the augmented matrix in Example 1a, interchange </a:t>
            </a:r>
          </a:p>
          <a:p>
            <a:pPr marL="1588" indent="-1588">
              <a:buNone/>
              <a:tabLst>
                <a:tab pos="463550" algn="l"/>
              </a:tabLst>
            </a:pPr>
            <a:r>
              <a:rPr lang="en-US" dirty="0" smtClean="0"/>
              <a:t>		rows 1 and 2 and multiply row 3 by  </a:t>
            </a:r>
          </a:p>
          <a:p>
            <a:pPr marL="1588" indent="-1588">
              <a:buNone/>
              <a:tabLst>
                <a:tab pos="463550" algn="l"/>
              </a:tabLst>
            </a:pPr>
            <a:r>
              <a:rPr lang="en-US" b="1" dirty="0" smtClean="0"/>
              <a:t>Solution:</a:t>
            </a:r>
          </a:p>
          <a:p>
            <a:pPr marL="1588" indent="-1588">
              <a:buNone/>
              <a:tabLst>
                <a:tab pos="463550" algn="l"/>
              </a:tabLst>
            </a:pPr>
            <a:endParaRPr lang="en-US" b="1" dirty="0" smtClean="0"/>
          </a:p>
          <a:p>
            <a:pPr marL="1588" indent="-1588">
              <a:buNone/>
              <a:tabLst>
                <a:tab pos="463550" algn="l"/>
              </a:tabLst>
            </a:pPr>
            <a:endParaRPr lang="en-US" b="1" dirty="0" smtClean="0"/>
          </a:p>
          <a:p>
            <a:pPr marL="1588" indent="-1588">
              <a:buNone/>
              <a:tabLst>
                <a:tab pos="463550" algn="l"/>
              </a:tabLst>
            </a:pPr>
            <a:endParaRPr lang="en-US" b="1" dirty="0" smtClean="0"/>
          </a:p>
          <a:p>
            <a:pPr marL="1588" indent="-1588">
              <a:buNone/>
              <a:tabLst>
                <a:tab pos="463550" algn="l"/>
              </a:tabLst>
            </a:pPr>
            <a:endParaRPr lang="en-US" b="1" dirty="0" smtClean="0"/>
          </a:p>
          <a:p>
            <a:pPr marL="1588" indent="-1588">
              <a:buNone/>
              <a:tabLst>
                <a:tab pos="463550" algn="l"/>
              </a:tabLst>
            </a:pPr>
            <a:endParaRPr lang="en-US" dirty="0" smtClean="0"/>
          </a:p>
        </p:txBody>
      </p:sp>
      <p:graphicFrame>
        <p:nvGraphicFramePr>
          <p:cNvPr id="6152" name="Object 8"/>
          <p:cNvGraphicFramePr>
            <a:graphicFrameLocks noChangeAspect="1"/>
          </p:cNvGraphicFramePr>
          <p:nvPr/>
        </p:nvGraphicFramePr>
        <p:xfrm>
          <a:off x="6167967" y="1642533"/>
          <a:ext cx="342900" cy="838200"/>
        </p:xfrm>
        <a:graphic>
          <a:graphicData uri="http://schemas.openxmlformats.org/presentationml/2006/ole">
            <mc:AlternateContent xmlns:mc="http://schemas.openxmlformats.org/markup-compatibility/2006">
              <mc:Choice xmlns:v="urn:schemas-microsoft-com:vml" Requires="v">
                <p:oleObj spid="_x0000_s3085" name="Equation" r:id="rId3" imgW="342720" imgH="838080" progId="Equation.DSMT4">
                  <p:embed/>
                </p:oleObj>
              </mc:Choice>
              <mc:Fallback>
                <p:oleObj name="Equation" r:id="rId3" imgW="342720" imgH="83808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7967" y="1642533"/>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883356" y="3143955"/>
          <a:ext cx="2641600" cy="1549400"/>
        </p:xfrm>
        <a:graphic>
          <a:graphicData uri="http://schemas.openxmlformats.org/presentationml/2006/ole">
            <mc:AlternateContent xmlns:mc="http://schemas.openxmlformats.org/markup-compatibility/2006">
              <mc:Choice xmlns:v="urn:schemas-microsoft-com:vml" Requires="v">
                <p:oleObj spid="_x0000_s3086" name="Equation" r:id="rId5" imgW="2641320" imgH="1549080" progId="Equation.DSMT4">
                  <p:embed/>
                </p:oleObj>
              </mc:Choice>
              <mc:Fallback>
                <p:oleObj name="Equation" r:id="rId5" imgW="2641320" imgH="1549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3356" y="3143955"/>
                        <a:ext cx="2641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122334" y="3121378"/>
          <a:ext cx="2565400" cy="1549400"/>
        </p:xfrm>
        <a:graphic>
          <a:graphicData uri="http://schemas.openxmlformats.org/presentationml/2006/ole">
            <mc:AlternateContent xmlns:mc="http://schemas.openxmlformats.org/markup-compatibility/2006">
              <mc:Choice xmlns:v="urn:schemas-microsoft-com:vml" Requires="v">
                <p:oleObj spid="_x0000_s3087" name="Equation" r:id="rId7" imgW="2565360" imgH="1549080" progId="Equation.DSMT4">
                  <p:embed/>
                </p:oleObj>
              </mc:Choice>
              <mc:Fallback>
                <p:oleObj name="Equation" r:id="rId7" imgW="2565360" imgH="1549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22334" y="3121378"/>
                        <a:ext cx="25654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733800" y="3232150"/>
          <a:ext cx="1282700" cy="393700"/>
        </p:xfrm>
        <a:graphic>
          <a:graphicData uri="http://schemas.openxmlformats.org/presentationml/2006/ole">
            <mc:AlternateContent xmlns:mc="http://schemas.openxmlformats.org/markup-compatibility/2006">
              <mc:Choice xmlns:v="urn:schemas-microsoft-com:vml" Requires="v">
                <p:oleObj spid="_x0000_s3088" name="Equation" r:id="rId9" imgW="1282680" imgH="393480" progId="Equation.DSMT4">
                  <p:embed/>
                </p:oleObj>
              </mc:Choice>
              <mc:Fallback>
                <p:oleObj name="Equation" r:id="rId9" imgW="128268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3232150"/>
                        <a:ext cx="128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745089" y="3807178"/>
          <a:ext cx="1231900" cy="635000"/>
        </p:xfrm>
        <a:graphic>
          <a:graphicData uri="http://schemas.openxmlformats.org/presentationml/2006/ole">
            <mc:AlternateContent xmlns:mc="http://schemas.openxmlformats.org/markup-compatibility/2006">
              <mc:Choice xmlns:v="urn:schemas-microsoft-com:vml" Requires="v">
                <p:oleObj spid="_x0000_s3089" name="Equation" r:id="rId11" imgW="1231560" imgH="634680" progId="Equation.DSMT4">
                  <p:embed/>
                </p:oleObj>
              </mc:Choice>
              <mc:Fallback>
                <p:oleObj name="Equation" r:id="rId11" imgW="1231560" imgH="6346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45089" y="3807178"/>
                        <a:ext cx="12319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normAutofit/>
          </a:bodyPr>
          <a:lstStyle/>
          <a:p>
            <a:r>
              <a:rPr lang="en-US" dirty="0" smtClean="0"/>
              <a:t>Example 1: Three Variables (Consistent System) (cont.)</a:t>
            </a:r>
          </a:p>
        </p:txBody>
      </p:sp>
      <p:sp>
        <p:nvSpPr>
          <p:cNvPr id="7174" name="Content Placeholder 2"/>
          <p:cNvSpPr>
            <a:spLocks noGrp="1"/>
          </p:cNvSpPr>
          <p:nvPr>
            <p:ph idx="1"/>
          </p:nvPr>
        </p:nvSpPr>
        <p:spPr/>
        <p:txBody>
          <a:bodyPr/>
          <a:lstStyle/>
          <a:p>
            <a:pPr marL="514350" indent="-514350">
              <a:buNone/>
              <a:tabLst>
                <a:tab pos="463550" algn="l"/>
              </a:tabLst>
            </a:pPr>
            <a:r>
              <a:rPr lang="en-US" b="1" dirty="0" smtClean="0"/>
              <a:t>c.</a:t>
            </a:r>
            <a:r>
              <a:rPr lang="en-US" dirty="0" smtClean="0"/>
              <a:t>	For the system 			   write the </a:t>
            </a:r>
          </a:p>
          <a:p>
            <a:pPr marL="514350" indent="-514350">
              <a:lnSpc>
                <a:spcPct val="150000"/>
              </a:lnSpc>
              <a:spcBef>
                <a:spcPts val="1800"/>
              </a:spcBef>
              <a:buNone/>
              <a:tabLst>
                <a:tab pos="463550" algn="l"/>
              </a:tabLst>
            </a:pPr>
            <a:r>
              <a:rPr lang="en-US" dirty="0" smtClean="0"/>
              <a:t>	corresponding coefficient matrix and the </a:t>
            </a:r>
          </a:p>
          <a:p>
            <a:pPr marL="514350" indent="-514350">
              <a:spcBef>
                <a:spcPts val="0"/>
              </a:spcBef>
              <a:buNone/>
              <a:tabLst>
                <a:tab pos="463550" algn="l"/>
              </a:tabLst>
            </a:pPr>
            <a:r>
              <a:rPr lang="en-US" dirty="0" smtClean="0"/>
              <a:t>	corresponding augmented matrix. </a:t>
            </a:r>
            <a:r>
              <a:rPr lang="en-US" b="1" dirty="0" smtClean="0"/>
              <a:t> </a:t>
            </a:r>
          </a:p>
          <a:p>
            <a:pPr marL="514350" indent="-514350">
              <a:spcBef>
                <a:spcPts val="1200"/>
              </a:spcBef>
              <a:buNone/>
              <a:tabLst>
                <a:tab pos="463550" algn="l"/>
              </a:tabLst>
            </a:pPr>
            <a:r>
              <a:rPr lang="fr-FR" b="1" dirty="0" smtClean="0"/>
              <a:t>Solution: </a:t>
            </a:r>
          </a:p>
          <a:p>
            <a:pPr marL="514350" indent="-514350">
              <a:spcBef>
                <a:spcPts val="0"/>
              </a:spcBef>
              <a:buNone/>
              <a:tabLst>
                <a:tab pos="463550" algn="l"/>
              </a:tabLst>
            </a:pPr>
            <a:r>
              <a:rPr lang="fr-FR" dirty="0" smtClean="0"/>
              <a:t>Coefficient Matrix 			Augmented Matrix</a:t>
            </a:r>
            <a:endParaRPr lang="en-US" dirty="0" smtClean="0"/>
          </a:p>
          <a:p>
            <a:pPr marL="1588" indent="-1588">
              <a:buNone/>
            </a:pPr>
            <a:endParaRPr lang="en-US" dirty="0" smtClean="0"/>
          </a:p>
          <a:p>
            <a:pPr marL="1588" indent="-1588">
              <a:buNone/>
            </a:pPr>
            <a:endParaRPr lang="en-US" dirty="0" smtClean="0"/>
          </a:p>
        </p:txBody>
      </p:sp>
      <p:graphicFrame>
        <p:nvGraphicFramePr>
          <p:cNvPr id="7177" name="Object 9"/>
          <p:cNvGraphicFramePr>
            <a:graphicFrameLocks noChangeAspect="1"/>
          </p:cNvGraphicFramePr>
          <p:nvPr/>
        </p:nvGraphicFramePr>
        <p:xfrm>
          <a:off x="3242733" y="1066800"/>
          <a:ext cx="2057400" cy="1028700"/>
        </p:xfrm>
        <a:graphic>
          <a:graphicData uri="http://schemas.openxmlformats.org/presentationml/2006/ole">
            <mc:AlternateContent xmlns:mc="http://schemas.openxmlformats.org/markup-compatibility/2006">
              <mc:Choice xmlns:v="urn:schemas-microsoft-com:vml" Requires="v">
                <p:oleObj spid="_x0000_s4104" name="Equation" r:id="rId3" imgW="2057400" imgH="1028520" progId="Equation.DSMT4">
                  <p:embed/>
                </p:oleObj>
              </mc:Choice>
              <mc:Fallback>
                <p:oleObj name="Equation" r:id="rId3" imgW="2057400" imgH="102852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2733" y="1066800"/>
                        <a:ext cx="20574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nvGraphicFramePr>
        <p:xfrm>
          <a:off x="1219200" y="4250310"/>
          <a:ext cx="1219200" cy="1028700"/>
        </p:xfrm>
        <a:graphic>
          <a:graphicData uri="http://schemas.openxmlformats.org/presentationml/2006/ole">
            <mc:AlternateContent xmlns:mc="http://schemas.openxmlformats.org/markup-compatibility/2006">
              <mc:Choice xmlns:v="urn:schemas-microsoft-com:vml" Requires="v">
                <p:oleObj spid="_x0000_s4105" name="Equation" r:id="rId5" imgW="1218960" imgH="1028520" progId="Equation.DSMT4">
                  <p:embed/>
                </p:oleObj>
              </mc:Choice>
              <mc:Fallback>
                <p:oleObj name="Equation" r:id="rId5" imgW="1218960" imgH="1028520" progId="Equation.DSMT4">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4250310"/>
                        <a:ext cx="1219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5499100" y="4244622"/>
          <a:ext cx="1892300" cy="1028700"/>
        </p:xfrm>
        <a:graphic>
          <a:graphicData uri="http://schemas.openxmlformats.org/presentationml/2006/ole">
            <mc:AlternateContent xmlns:mc="http://schemas.openxmlformats.org/markup-compatibility/2006">
              <mc:Choice xmlns:v="urn:schemas-microsoft-com:vml" Requires="v">
                <p:oleObj spid="_x0000_s4106" name="Equation" r:id="rId7" imgW="1892160" imgH="1028520" progId="Equation.DSMT4">
                  <p:embed/>
                </p:oleObj>
              </mc:Choice>
              <mc:Fallback>
                <p:oleObj name="Equation" r:id="rId7" imgW="1892160" imgH="1028520" progId="Equation.DSMT4">
                  <p:embed/>
                  <p:pic>
                    <p:nvPicPr>
                      <p:cNvPr id="0" name="Object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99100" y="4244622"/>
                        <a:ext cx="1892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title"/>
          </p:nvPr>
        </p:nvSpPr>
        <p:spPr/>
        <p:txBody>
          <a:bodyPr>
            <a:normAutofit/>
          </a:bodyPr>
          <a:lstStyle/>
          <a:p>
            <a:r>
              <a:rPr lang="en-US" dirty="0" smtClean="0"/>
              <a:t>Example 1: Three Variables (Consistent System) (cont.)</a:t>
            </a:r>
          </a:p>
        </p:txBody>
      </p:sp>
      <p:sp>
        <p:nvSpPr>
          <p:cNvPr id="8197" name="Content Placeholder 2"/>
          <p:cNvSpPr>
            <a:spLocks noGrp="1"/>
          </p:cNvSpPr>
          <p:nvPr>
            <p:ph idx="1"/>
          </p:nvPr>
        </p:nvSpPr>
        <p:spPr/>
        <p:txBody>
          <a:bodyPr/>
          <a:lstStyle/>
          <a:p>
            <a:pPr marL="0" indent="4763">
              <a:buNone/>
              <a:tabLst>
                <a:tab pos="463550" algn="l"/>
              </a:tabLst>
            </a:pPr>
            <a:r>
              <a:rPr lang="en-US" b="1" dirty="0" smtClean="0"/>
              <a:t>d.</a:t>
            </a:r>
            <a:r>
              <a:rPr lang="en-US" dirty="0" smtClean="0"/>
              <a:t>	In the augmented matrix in Example 1c, add </a:t>
            </a:r>
            <a:r>
              <a:rPr lang="en-US" dirty="0" smtClean="0">
                <a:solidFill>
                  <a:srgbClr val="FF00FF"/>
                </a:solidFill>
                <a:latin typeface="Symbol" pitchFamily="18" charset="2"/>
              </a:rPr>
              <a:t>-</a:t>
            </a:r>
            <a:r>
              <a:rPr lang="en-US" dirty="0" smtClean="0">
                <a:solidFill>
                  <a:srgbClr val="FF00FF"/>
                </a:solidFill>
              </a:rPr>
              <a:t>3</a:t>
            </a:r>
            <a:r>
              <a:rPr lang="en-US" dirty="0" smtClean="0"/>
              <a:t> 	times row 1 to row 2. </a:t>
            </a:r>
          </a:p>
          <a:p>
            <a:pPr marL="0" indent="4763">
              <a:buNone/>
              <a:tabLst>
                <a:tab pos="463550" algn="l"/>
              </a:tabLst>
            </a:pPr>
            <a:r>
              <a:rPr lang="en-US" dirty="0" smtClean="0"/>
              <a:t>	(Note that row 1 is unchanged in the resulting 	matrix. Only row 2 is changed.)</a:t>
            </a:r>
          </a:p>
          <a:p>
            <a:pPr marL="0" indent="4763">
              <a:lnSpc>
                <a:spcPct val="150000"/>
              </a:lnSpc>
              <a:buNone/>
              <a:tabLst>
                <a:tab pos="463550" algn="l"/>
              </a:tabLst>
            </a:pPr>
            <a:r>
              <a:rPr lang="en-US" b="1" dirty="0" smtClean="0"/>
              <a:t>Solution:</a:t>
            </a:r>
          </a:p>
          <a:p>
            <a:pPr marL="0" indent="4763">
              <a:buNone/>
              <a:tabLst>
                <a:tab pos="463550" algn="l"/>
              </a:tabLst>
            </a:pPr>
            <a:endParaRPr lang="en-US" dirty="0" smtClean="0"/>
          </a:p>
        </p:txBody>
      </p:sp>
      <p:graphicFrame>
        <p:nvGraphicFramePr>
          <p:cNvPr id="5123" name="Object 3"/>
          <p:cNvGraphicFramePr>
            <a:graphicFrameLocks noChangeAspect="1"/>
          </p:cNvGraphicFramePr>
          <p:nvPr/>
        </p:nvGraphicFramePr>
        <p:xfrm>
          <a:off x="2048934" y="4092222"/>
          <a:ext cx="1892300" cy="1028700"/>
        </p:xfrm>
        <a:graphic>
          <a:graphicData uri="http://schemas.openxmlformats.org/presentationml/2006/ole">
            <mc:AlternateContent xmlns:mc="http://schemas.openxmlformats.org/markup-compatibility/2006">
              <mc:Choice xmlns:v="urn:schemas-microsoft-com:vml" Requires="v">
                <p:oleObj spid="_x0000_s5129" name="Equation" r:id="rId3" imgW="1892160" imgH="1028520" progId="Equation.DSMT4">
                  <p:embed/>
                </p:oleObj>
              </mc:Choice>
              <mc:Fallback>
                <p:oleObj name="Equation" r:id="rId3" imgW="1892160" imgH="1028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8934" y="4092222"/>
                        <a:ext cx="1892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5695245" y="4078110"/>
          <a:ext cx="1905000" cy="1028700"/>
        </p:xfrm>
        <a:graphic>
          <a:graphicData uri="http://schemas.openxmlformats.org/presentationml/2006/ole">
            <mc:AlternateContent xmlns:mc="http://schemas.openxmlformats.org/markup-compatibility/2006">
              <mc:Choice xmlns:v="urn:schemas-microsoft-com:vml" Requires="v">
                <p:oleObj spid="_x0000_s5130" name="Equation" r:id="rId5" imgW="1904760" imgH="1028520" progId="Equation.DSMT4">
                  <p:embed/>
                </p:oleObj>
              </mc:Choice>
              <mc:Fallback>
                <p:oleObj name="Equation" r:id="rId5" imgW="19047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95245" y="4078110"/>
                        <a:ext cx="1905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4159956" y="4600221"/>
          <a:ext cx="1320800" cy="393700"/>
        </p:xfrm>
        <a:graphic>
          <a:graphicData uri="http://schemas.openxmlformats.org/presentationml/2006/ole">
            <mc:AlternateContent xmlns:mc="http://schemas.openxmlformats.org/markup-compatibility/2006">
              <mc:Choice xmlns:v="urn:schemas-microsoft-com:vml" Requires="v">
                <p:oleObj spid="_x0000_s5131" name="Equation" r:id="rId7" imgW="1320480" imgH="393480" progId="Equation.DSMT4">
                  <p:embed/>
                </p:oleObj>
              </mc:Choice>
              <mc:Fallback>
                <p:oleObj name="Equation" r:id="rId7" imgW="1320480" imgH="3934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59956" y="4600221"/>
                        <a:ext cx="1320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normAutofit/>
          </a:bodyPr>
          <a:lstStyle/>
          <a:p>
            <a:r>
              <a:rPr lang="en-US" dirty="0" smtClean="0"/>
              <a:t>General Notation for a Matrix and a System of Equations</a:t>
            </a:r>
          </a:p>
        </p:txBody>
      </p:sp>
      <p:sp>
        <p:nvSpPr>
          <p:cNvPr id="9221" name="Content Placeholder 2"/>
          <p:cNvSpPr>
            <a:spLocks noGrp="1"/>
          </p:cNvSpPr>
          <p:nvPr>
            <p:ph idx="1"/>
          </p:nvPr>
        </p:nvSpPr>
        <p:spPr>
          <a:xfrm>
            <a:off x="457200" y="1280160"/>
            <a:ext cx="8229600" cy="3596640"/>
          </a:xfrm>
          <a:ln w="28575">
            <a:solidFill>
              <a:srgbClr val="FF0000"/>
            </a:solidFill>
          </a:ln>
        </p:spPr>
        <p:txBody>
          <a:bodyPr/>
          <a:lstStyle/>
          <a:p>
            <a:pPr algn="ctr" eaLnBrk="0" hangingPunct="0"/>
            <a:r>
              <a:rPr lang="en-US" b="1" dirty="0" smtClean="0">
                <a:solidFill>
                  <a:srgbClr val="000000"/>
                </a:solidFill>
              </a:rPr>
              <a:t>Notes</a:t>
            </a:r>
          </a:p>
          <a:p>
            <a:r>
              <a:rPr lang="en-US" dirty="0" smtClean="0">
                <a:solidFill>
                  <a:srgbClr val="000000"/>
                </a:solidFill>
              </a:rPr>
              <a:t>We will see in dealing with polynomials later that      can be read simply as “a sub eleven.” However, with matrices, we need to indicate the row and column corresponding to the entry. If there are more than nine rows or columns, then commas are used to separate the numbers as               You will see the commas in use on your calculator.</a:t>
            </a:r>
            <a:endParaRPr lang="en-US" b="1" dirty="0" smtClean="0">
              <a:solidFill>
                <a:srgbClr val="000000"/>
              </a:solidFill>
            </a:endParaRPr>
          </a:p>
          <a:p>
            <a:pPr marL="1588" indent="-1588">
              <a:buNone/>
            </a:pPr>
            <a:endParaRPr lang="en-US" dirty="0" smtClean="0"/>
          </a:p>
          <a:p>
            <a:pPr marL="1588" indent="-1588">
              <a:buNone/>
            </a:pPr>
            <a:endParaRPr lang="en-US" dirty="0" smtClean="0"/>
          </a:p>
        </p:txBody>
      </p:sp>
      <p:graphicFrame>
        <p:nvGraphicFramePr>
          <p:cNvPr id="7" name="Object 6"/>
          <p:cNvGraphicFramePr>
            <a:graphicFrameLocks noChangeAspect="1"/>
          </p:cNvGraphicFramePr>
          <p:nvPr/>
        </p:nvGraphicFramePr>
        <p:xfrm>
          <a:off x="7670800" y="1873956"/>
          <a:ext cx="406400" cy="431800"/>
        </p:xfrm>
        <a:graphic>
          <a:graphicData uri="http://schemas.openxmlformats.org/presentationml/2006/ole">
            <mc:AlternateContent xmlns:mc="http://schemas.openxmlformats.org/markup-compatibility/2006">
              <mc:Choice xmlns:v="urn:schemas-microsoft-com:vml" Requires="v">
                <p:oleObj spid="_x0000_s6150" name="Equation" r:id="rId3" imgW="406080" imgH="431640" progId="Equation.DSMT4">
                  <p:embed/>
                </p:oleObj>
              </mc:Choice>
              <mc:Fallback>
                <p:oleObj name="Equation" r:id="rId3" imgW="406080" imgH="43164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70800" y="1873956"/>
                        <a:ext cx="406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2860344" y="4007556"/>
          <a:ext cx="1028700" cy="431800"/>
        </p:xfrm>
        <a:graphic>
          <a:graphicData uri="http://schemas.openxmlformats.org/presentationml/2006/ole">
            <mc:AlternateContent xmlns:mc="http://schemas.openxmlformats.org/markup-compatibility/2006">
              <mc:Choice xmlns:v="urn:schemas-microsoft-com:vml" Requires="v">
                <p:oleObj spid="_x0000_s6151" name="Equation" r:id="rId5" imgW="1028520" imgH="431640" progId="Equation.DSMT4">
                  <p:embed/>
                </p:oleObj>
              </mc:Choice>
              <mc:Fallback>
                <p:oleObj name="Equation" r:id="rId5" imgW="1028520" imgH="43164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60344" y="4007556"/>
                        <a:ext cx="1028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848</Words>
  <Application>Microsoft Office PowerPoint</Application>
  <PresentationFormat>On-screen Show (4:3)</PresentationFormat>
  <Paragraphs>154</Paragraphs>
  <Slides>31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Symbol</vt:lpstr>
      <vt:lpstr>Calibri</vt:lpstr>
      <vt:lpstr>Courier New</vt:lpstr>
      <vt:lpstr>Arial</vt:lpstr>
      <vt:lpstr>Office Theme</vt:lpstr>
      <vt:lpstr>Equation</vt:lpstr>
      <vt:lpstr>Section 3.4</vt:lpstr>
      <vt:lpstr>Objectives</vt:lpstr>
      <vt:lpstr>Elementary Row Operations</vt:lpstr>
      <vt:lpstr>Example 1: Coefficient and Augmented Matrices</vt:lpstr>
      <vt:lpstr>Example 1: Coefficient and Augmented Matrices (cont.)</vt:lpstr>
      <vt:lpstr>Example 1: Coefficient and Augmented Matrices (cont.)</vt:lpstr>
      <vt:lpstr>Example 1: Three Variables (Consistent System) (cont.)</vt:lpstr>
      <vt:lpstr>Example 1: Three Variables (Consistent System) (cont.)</vt:lpstr>
      <vt:lpstr>General Notation for a Matrix and a System of Equations</vt:lpstr>
      <vt:lpstr>Gaussian Elimination</vt:lpstr>
      <vt:lpstr>Example 2: Gaussian Elimination</vt:lpstr>
      <vt:lpstr>Example 2: Gaussian Elimination (cont.)</vt:lpstr>
      <vt:lpstr>Example 2: Gaussian Elimination (cont.)</vt:lpstr>
      <vt:lpstr>Example 2: Gaussian Elimination (cont.)</vt:lpstr>
      <vt:lpstr>Example 3: Gaussian Elimination</vt:lpstr>
      <vt:lpstr>Example 3: Gaussian Elimination (cont.)</vt:lpstr>
      <vt:lpstr>Example 3: Gaussian Elimination (cont.)</vt:lpstr>
      <vt:lpstr>Example 3: Gaussian Elimination (cont.)</vt:lpstr>
      <vt:lpstr>Example 3: Gaussian Elimination (cont.)</vt:lpstr>
      <vt:lpstr>Example 3: Gaussian Elimination (cont.)</vt:lpstr>
      <vt:lpstr>Example 3: Gaussian Elimination (cont.)</vt:lpstr>
      <vt:lpstr>Example 4: Gaussian Elimination (cont.)</vt:lpstr>
      <vt:lpstr>Example 4: Gaussian Elimination (cont.)</vt:lpstr>
      <vt:lpstr>Example 4: Gaussian Elimination (cont.)</vt:lpstr>
      <vt:lpstr>Example 4: Gaussian Elimination (cont.)</vt:lpstr>
      <vt:lpstr>Example 4: Gaussian Elimination (cont.)</vt:lpstr>
      <vt:lpstr>Example 4: Gaussian Elimination (cont.)</vt:lpstr>
      <vt:lpstr>Example 4: Gaussian Elimination (cont.)</vt:lpstr>
      <vt:lpstr>Example 4: Gaussian Elimination (cont.)</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60</cp:revision>
  <dcterms:created xsi:type="dcterms:W3CDTF">2013-04-26T14:43:13Z</dcterms:created>
  <dcterms:modified xsi:type="dcterms:W3CDTF">2017-07-31T13:28:06Z</dcterms:modified>
</cp:coreProperties>
</file>