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3"/>
  </p:notesMasterIdLst>
  <p:handoutMasterIdLst>
    <p:handoutMasterId r:id="rId24"/>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7" r:id="rId16"/>
    <p:sldId id="271" r:id="rId17"/>
    <p:sldId id="276" r:id="rId18"/>
    <p:sldId id="272" r:id="rId19"/>
    <p:sldId id="273" r:id="rId20"/>
    <p:sldId id="274" r:id="rId21"/>
    <p:sldId id="275" r:id="rId22"/>
  </p:sldIdLst>
  <p:sldSz cx="9144000" cy="6858000" type="screen4x3"/>
  <p:notesSz cx="6858000" cy="9144000"/>
  <p:embeddedFontLst>
    <p:embeddedFont>
      <p:font typeface="Ti86pc" panose="020B0609020003040203" charset="0"/>
      <p:regular r:id="rId25"/>
      <p:bold r:id="rId26"/>
    </p:embeddedFont>
    <p:embeddedFont>
      <p:font typeface="Calibri" panose="020F0502020204030204" pitchFamily="34" charset="0"/>
      <p:regular r:id="rId27"/>
      <p:bold r:id="rId28"/>
      <p:italic r:id="rId29"/>
      <p:boldItalic r:id="rId3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CCFFCC"/>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60" d="100"/>
          <a:sy n="60" d="100"/>
        </p:scale>
        <p:origin x="498" y="4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1.fntdata"/><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5.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3.fntdata"/><Relationship Id="rId30" Type="http://schemas.openxmlformats.org/officeDocument/2006/relationships/font" Target="fonts/font6.fntdata"/><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50.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52.wmf"/><Relationship Id="rId1" Type="http://schemas.openxmlformats.org/officeDocument/2006/relationships/image" Target="../media/image51.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image" Target="../media/image6.wmf"/><Relationship Id="rId7" Type="http://schemas.openxmlformats.org/officeDocument/2006/relationships/image" Target="../media/image10.wmf"/><Relationship Id="rId12" Type="http://schemas.openxmlformats.org/officeDocument/2006/relationships/image" Target="../media/image15.wmf"/><Relationship Id="rId2" Type="http://schemas.openxmlformats.org/officeDocument/2006/relationships/image" Target="../media/image5.wmf"/><Relationship Id="rId1" Type="http://schemas.openxmlformats.org/officeDocument/2006/relationships/image" Target="../media/image4.wmf"/><Relationship Id="rId6" Type="http://schemas.openxmlformats.org/officeDocument/2006/relationships/image" Target="../media/image9.wmf"/><Relationship Id="rId11" Type="http://schemas.openxmlformats.org/officeDocument/2006/relationships/image" Target="../media/image14.wmf"/><Relationship Id="rId5" Type="http://schemas.openxmlformats.org/officeDocument/2006/relationships/image" Target="../media/image8.wmf"/><Relationship Id="rId10" Type="http://schemas.openxmlformats.org/officeDocument/2006/relationships/image" Target="../media/image13.wmf"/><Relationship Id="rId4" Type="http://schemas.openxmlformats.org/officeDocument/2006/relationships/image" Target="../media/image7.wmf"/><Relationship Id="rId9" Type="http://schemas.openxmlformats.org/officeDocument/2006/relationships/image" Target="../media/image12.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image" Target="../media/image16.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 Id="rId6" Type="http://schemas.openxmlformats.org/officeDocument/2006/relationships/image" Target="../media/image26.wmf"/><Relationship Id="rId5" Type="http://schemas.openxmlformats.org/officeDocument/2006/relationships/image" Target="../media/image25.wmf"/><Relationship Id="rId4" Type="http://schemas.openxmlformats.org/officeDocument/2006/relationships/image" Target="../media/image24.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image" Target="../media/image28.wmf"/><Relationship Id="rId1" Type="http://schemas.openxmlformats.org/officeDocument/2006/relationships/image" Target="../media/image27.wmf"/><Relationship Id="rId6" Type="http://schemas.openxmlformats.org/officeDocument/2006/relationships/image" Target="../media/image32.wmf"/><Relationship Id="rId5" Type="http://schemas.openxmlformats.org/officeDocument/2006/relationships/image" Target="../media/image31.wmf"/><Relationship Id="rId4" Type="http://schemas.openxmlformats.org/officeDocument/2006/relationships/image" Target="../media/image30.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5.wmf"/><Relationship Id="rId7" Type="http://schemas.openxmlformats.org/officeDocument/2006/relationships/image" Target="../media/image39.wmf"/><Relationship Id="rId2" Type="http://schemas.openxmlformats.org/officeDocument/2006/relationships/image" Target="../media/image34.wmf"/><Relationship Id="rId1" Type="http://schemas.openxmlformats.org/officeDocument/2006/relationships/image" Target="../media/image33.wmf"/><Relationship Id="rId6" Type="http://schemas.openxmlformats.org/officeDocument/2006/relationships/image" Target="../media/image38.wmf"/><Relationship Id="rId5" Type="http://schemas.openxmlformats.org/officeDocument/2006/relationships/image" Target="../media/image37.wmf"/><Relationship Id="rId4" Type="http://schemas.openxmlformats.org/officeDocument/2006/relationships/image" Target="../media/image36.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42.wmf"/><Relationship Id="rId2" Type="http://schemas.openxmlformats.org/officeDocument/2006/relationships/image" Target="../media/image41.wmf"/><Relationship Id="rId1" Type="http://schemas.openxmlformats.org/officeDocument/2006/relationships/image" Target="../media/image40.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4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7/31/2017</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0949836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83B03B-F0F6-4A9C-98CF-3B1C79A2206C}" type="datetimeFigureOut">
              <a:rPr lang="en-US" smtClean="0"/>
              <a:pPr/>
              <a:t>7/31/2017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6C134BD-326C-4FAF-BC87-181C2E9046B5}" type="slidenum">
              <a:rPr lang="en-US" smtClean="0"/>
              <a:pPr/>
              <a:t>‹#›</a:t>
            </a:fld>
            <a:endParaRPr lang="en-US" dirty="0"/>
          </a:p>
        </p:txBody>
      </p:sp>
    </p:spTree>
    <p:extLst>
      <p:ext uri="{BB962C8B-B14F-4D97-AF65-F5344CB8AC3E}">
        <p14:creationId xmlns:p14="http://schemas.microsoft.com/office/powerpoint/2010/main" val="12595585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68490F4A-962C-4221-B5BA-9C7049AA9FE6}" type="slidenum">
              <a:rPr lang="en-US" smtClean="0"/>
              <a:pPr>
                <a:defRPr/>
              </a:pPr>
              <a:t>14</a:t>
            </a:fld>
            <a:endParaRPr lang="en-US" dirty="0"/>
          </a:p>
        </p:txBody>
      </p:sp>
    </p:spTree>
    <p:extLst>
      <p:ext uri="{BB962C8B-B14F-4D97-AF65-F5344CB8AC3E}">
        <p14:creationId xmlns:p14="http://schemas.microsoft.com/office/powerpoint/2010/main" val="317993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68490F4A-962C-4221-B5BA-9C7049AA9FE6}" type="slidenum">
              <a:rPr lang="en-US" smtClean="0"/>
              <a:pPr>
                <a:defRPr/>
              </a:pPr>
              <a:t>15</a:t>
            </a:fld>
            <a:endParaRPr lang="en-US" dirty="0"/>
          </a:p>
        </p:txBody>
      </p:sp>
    </p:spTree>
    <p:extLst>
      <p:ext uri="{BB962C8B-B14F-4D97-AF65-F5344CB8AC3E}">
        <p14:creationId xmlns:p14="http://schemas.microsoft.com/office/powerpoint/2010/main" val="18300647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68490F4A-962C-4221-B5BA-9C7049AA9FE6}" type="slidenum">
              <a:rPr lang="en-US" smtClean="0"/>
              <a:pPr>
                <a:defRPr/>
              </a:pPr>
              <a:t>16</a:t>
            </a:fld>
            <a:endParaRPr lang="en-US" dirty="0"/>
          </a:p>
        </p:txBody>
      </p:sp>
    </p:spTree>
    <p:extLst>
      <p:ext uri="{BB962C8B-B14F-4D97-AF65-F5344CB8AC3E}">
        <p14:creationId xmlns:p14="http://schemas.microsoft.com/office/powerpoint/2010/main" val="8107751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68490F4A-962C-4221-B5BA-9C7049AA9FE6}" type="slidenum">
              <a:rPr lang="en-US" smtClean="0"/>
              <a:pPr>
                <a:defRPr/>
              </a:pPr>
              <a:t>17</a:t>
            </a:fld>
            <a:endParaRPr lang="en-US" dirty="0"/>
          </a:p>
        </p:txBody>
      </p:sp>
    </p:spTree>
    <p:extLst>
      <p:ext uri="{BB962C8B-B14F-4D97-AF65-F5344CB8AC3E}">
        <p14:creationId xmlns:p14="http://schemas.microsoft.com/office/powerpoint/2010/main" val="12026438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68490F4A-962C-4221-B5BA-9C7049AA9FE6}" type="slidenum">
              <a:rPr lang="en-US" smtClean="0"/>
              <a:pPr>
                <a:defRPr/>
              </a:pPr>
              <a:t>18</a:t>
            </a:fld>
            <a:endParaRPr lang="en-US" dirty="0"/>
          </a:p>
        </p:txBody>
      </p:sp>
    </p:spTree>
    <p:extLst>
      <p:ext uri="{BB962C8B-B14F-4D97-AF65-F5344CB8AC3E}">
        <p14:creationId xmlns:p14="http://schemas.microsoft.com/office/powerpoint/2010/main" val="144306167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r>
              <a:rPr lang="en-US" baseline="-25000" dirty="0" smtClean="0">
                <a:solidFill>
                  <a:srgbClr val="2D7D9F"/>
                </a:solidFill>
              </a:rPr>
              <a:t>  </a:t>
            </a:r>
            <a:endParaRPr lang="en-US" baseline="-25000" dirty="0">
              <a:solidFill>
                <a:srgbClr val="2D7D9F"/>
              </a:solidFill>
            </a:endParaRP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endParaRPr lang="en-US" baseline="-25000" dirty="0" smtClean="0">
              <a:solidFill>
                <a:srgbClr val="2D7D9F"/>
              </a:solidFill>
            </a:endParaRPr>
          </a:p>
          <a:p>
            <a:pPr eaLnBrk="1" hangingPunct="1"/>
            <a:r>
              <a:rPr lang="en-US" baseline="-25000" dirty="0" smtClean="0">
                <a:solidFill>
                  <a:srgbClr val="2D7D9F"/>
                </a:solidFill>
              </a:rPr>
              <a:t>All </a:t>
            </a:r>
            <a:r>
              <a:rPr lang="en-US" baseline="-25000" dirty="0">
                <a:solidFill>
                  <a:srgbClr val="2D7D9F"/>
                </a:solidFill>
              </a:rPr>
              <a:t>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3.wmf"/><Relationship Id="rId13" Type="http://schemas.openxmlformats.org/officeDocument/2006/relationships/oleObject" Target="../embeddings/oleObject25.bin"/><Relationship Id="rId3" Type="http://schemas.openxmlformats.org/officeDocument/2006/relationships/oleObject" Target="../embeddings/oleObject20.bin"/><Relationship Id="rId7" Type="http://schemas.openxmlformats.org/officeDocument/2006/relationships/oleObject" Target="../embeddings/oleObject22.bin"/><Relationship Id="rId12" Type="http://schemas.openxmlformats.org/officeDocument/2006/relationships/image" Target="../media/image25.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22.wmf"/><Relationship Id="rId11" Type="http://schemas.openxmlformats.org/officeDocument/2006/relationships/oleObject" Target="../embeddings/oleObject24.bin"/><Relationship Id="rId5" Type="http://schemas.openxmlformats.org/officeDocument/2006/relationships/oleObject" Target="../embeddings/oleObject21.bin"/><Relationship Id="rId10" Type="http://schemas.openxmlformats.org/officeDocument/2006/relationships/image" Target="../media/image24.wmf"/><Relationship Id="rId4" Type="http://schemas.openxmlformats.org/officeDocument/2006/relationships/image" Target="../media/image21.wmf"/><Relationship Id="rId9" Type="http://schemas.openxmlformats.org/officeDocument/2006/relationships/oleObject" Target="../embeddings/oleObject23.bin"/><Relationship Id="rId14" Type="http://schemas.openxmlformats.org/officeDocument/2006/relationships/image" Target="../media/image26.wmf"/></Relationships>
</file>

<file path=ppt/slides/_rels/slide11.xml.rels><?xml version="1.0" encoding="UTF-8" standalone="yes"?>
<Relationships xmlns="http://schemas.openxmlformats.org/package/2006/relationships"><Relationship Id="rId8" Type="http://schemas.openxmlformats.org/officeDocument/2006/relationships/image" Target="../media/image29.wmf"/><Relationship Id="rId13" Type="http://schemas.openxmlformats.org/officeDocument/2006/relationships/oleObject" Target="../embeddings/oleObject31.bin"/><Relationship Id="rId3" Type="http://schemas.openxmlformats.org/officeDocument/2006/relationships/oleObject" Target="../embeddings/oleObject26.bin"/><Relationship Id="rId7" Type="http://schemas.openxmlformats.org/officeDocument/2006/relationships/oleObject" Target="../embeddings/oleObject28.bin"/><Relationship Id="rId12" Type="http://schemas.openxmlformats.org/officeDocument/2006/relationships/image" Target="../media/image31.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8.wmf"/><Relationship Id="rId11" Type="http://schemas.openxmlformats.org/officeDocument/2006/relationships/oleObject" Target="../embeddings/oleObject30.bin"/><Relationship Id="rId5" Type="http://schemas.openxmlformats.org/officeDocument/2006/relationships/oleObject" Target="../embeddings/oleObject27.bin"/><Relationship Id="rId10" Type="http://schemas.openxmlformats.org/officeDocument/2006/relationships/image" Target="../media/image30.wmf"/><Relationship Id="rId4" Type="http://schemas.openxmlformats.org/officeDocument/2006/relationships/image" Target="../media/image27.wmf"/><Relationship Id="rId9" Type="http://schemas.openxmlformats.org/officeDocument/2006/relationships/oleObject" Target="../embeddings/oleObject29.bin"/><Relationship Id="rId14" Type="http://schemas.openxmlformats.org/officeDocument/2006/relationships/image" Target="../media/image32.wmf"/></Relationships>
</file>

<file path=ppt/slides/_rels/slide12.xml.rels><?xml version="1.0" encoding="UTF-8" standalone="yes"?>
<Relationships xmlns="http://schemas.openxmlformats.org/package/2006/relationships"><Relationship Id="rId8" Type="http://schemas.openxmlformats.org/officeDocument/2006/relationships/image" Target="../media/image35.wmf"/><Relationship Id="rId13" Type="http://schemas.openxmlformats.org/officeDocument/2006/relationships/oleObject" Target="../embeddings/oleObject37.bin"/><Relationship Id="rId3" Type="http://schemas.openxmlformats.org/officeDocument/2006/relationships/oleObject" Target="../embeddings/oleObject32.bin"/><Relationship Id="rId7" Type="http://schemas.openxmlformats.org/officeDocument/2006/relationships/oleObject" Target="../embeddings/oleObject34.bin"/><Relationship Id="rId12" Type="http://schemas.openxmlformats.org/officeDocument/2006/relationships/image" Target="../media/image37.wmf"/><Relationship Id="rId2" Type="http://schemas.openxmlformats.org/officeDocument/2006/relationships/slideLayout" Target="../slideLayouts/slideLayout2.xml"/><Relationship Id="rId16" Type="http://schemas.openxmlformats.org/officeDocument/2006/relationships/image" Target="../media/image39.wmf"/><Relationship Id="rId1" Type="http://schemas.openxmlformats.org/officeDocument/2006/relationships/vmlDrawing" Target="../drawings/vmlDrawing7.vml"/><Relationship Id="rId6" Type="http://schemas.openxmlformats.org/officeDocument/2006/relationships/image" Target="../media/image34.wmf"/><Relationship Id="rId11" Type="http://schemas.openxmlformats.org/officeDocument/2006/relationships/oleObject" Target="../embeddings/oleObject36.bin"/><Relationship Id="rId5" Type="http://schemas.openxmlformats.org/officeDocument/2006/relationships/oleObject" Target="../embeddings/oleObject33.bin"/><Relationship Id="rId15" Type="http://schemas.openxmlformats.org/officeDocument/2006/relationships/oleObject" Target="../embeddings/oleObject38.bin"/><Relationship Id="rId10" Type="http://schemas.openxmlformats.org/officeDocument/2006/relationships/image" Target="../media/image36.wmf"/><Relationship Id="rId4" Type="http://schemas.openxmlformats.org/officeDocument/2006/relationships/image" Target="../media/image33.wmf"/><Relationship Id="rId9" Type="http://schemas.openxmlformats.org/officeDocument/2006/relationships/oleObject" Target="../embeddings/oleObject35.bin"/><Relationship Id="rId14" Type="http://schemas.openxmlformats.org/officeDocument/2006/relationships/image" Target="../media/image38.wmf"/></Relationships>
</file>

<file path=ppt/slides/_rels/slide13.xml.rels><?xml version="1.0" encoding="UTF-8" standalone="yes"?>
<Relationships xmlns="http://schemas.openxmlformats.org/package/2006/relationships"><Relationship Id="rId8" Type="http://schemas.openxmlformats.org/officeDocument/2006/relationships/image" Target="../media/image42.wmf"/><Relationship Id="rId3" Type="http://schemas.openxmlformats.org/officeDocument/2006/relationships/oleObject" Target="../embeddings/oleObject39.bin"/><Relationship Id="rId7" Type="http://schemas.openxmlformats.org/officeDocument/2006/relationships/oleObject" Target="../embeddings/oleObject41.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41.wmf"/><Relationship Id="rId5" Type="http://schemas.openxmlformats.org/officeDocument/2006/relationships/oleObject" Target="../embeddings/oleObject40.bin"/><Relationship Id="rId4" Type="http://schemas.openxmlformats.org/officeDocument/2006/relationships/image" Target="../media/image40.wmf"/></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9.vml"/><Relationship Id="rId5" Type="http://schemas.openxmlformats.org/officeDocument/2006/relationships/image" Target="../media/image43.wmf"/><Relationship Id="rId4" Type="http://schemas.openxmlformats.org/officeDocument/2006/relationships/oleObject" Target="../embeddings/oleObject42.bin"/></Relationships>
</file>

<file path=ppt/slides/_rels/slide15.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5.png"/></Relationships>
</file>

<file path=ppt/slides/_rels/slide16.xml.rels><?xml version="1.0" encoding="UTF-8" standalone="yes"?>
<Relationships xmlns="http://schemas.openxmlformats.org/package/2006/relationships"><Relationship Id="rId3" Type="http://schemas.openxmlformats.org/officeDocument/2006/relationships/image" Target="../media/image46.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47.png"/><Relationship Id="rId4" Type="http://schemas.openxmlformats.org/officeDocument/2006/relationships/image" Target="../media/image45.png"/></Relationships>
</file>

<file path=ppt/slides/_rels/slide17.xml.rels><?xml version="1.0" encoding="UTF-8" standalone="yes"?>
<Relationships xmlns="http://schemas.openxmlformats.org/package/2006/relationships"><Relationship Id="rId3" Type="http://schemas.openxmlformats.org/officeDocument/2006/relationships/image" Target="../media/image48.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47.png"/><Relationship Id="rId4" Type="http://schemas.openxmlformats.org/officeDocument/2006/relationships/image" Target="../media/image45.png"/></Relationships>
</file>

<file path=ppt/slides/_rels/slide18.xml.rels><?xml version="1.0" encoding="UTF-8" standalone="yes"?>
<Relationships xmlns="http://schemas.openxmlformats.org/package/2006/relationships"><Relationship Id="rId3" Type="http://schemas.openxmlformats.org/officeDocument/2006/relationships/image" Target="../media/image49.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7.png"/></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43.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50.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44.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52.wmf"/><Relationship Id="rId5" Type="http://schemas.openxmlformats.org/officeDocument/2006/relationships/oleObject" Target="../embeddings/oleObject45.bin"/><Relationship Id="rId4" Type="http://schemas.openxmlformats.org/officeDocument/2006/relationships/image" Target="../media/image51.w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8" Type="http://schemas.openxmlformats.org/officeDocument/2006/relationships/image" Target="../media/image6.wmf"/><Relationship Id="rId13" Type="http://schemas.openxmlformats.org/officeDocument/2006/relationships/oleObject" Target="../embeddings/oleObject8.bin"/><Relationship Id="rId18" Type="http://schemas.openxmlformats.org/officeDocument/2006/relationships/image" Target="../media/image11.wmf"/><Relationship Id="rId26" Type="http://schemas.openxmlformats.org/officeDocument/2006/relationships/image" Target="../media/image15.wmf"/><Relationship Id="rId3" Type="http://schemas.openxmlformats.org/officeDocument/2006/relationships/oleObject" Target="../embeddings/oleObject3.bin"/><Relationship Id="rId21" Type="http://schemas.openxmlformats.org/officeDocument/2006/relationships/oleObject" Target="../embeddings/oleObject12.bin"/><Relationship Id="rId7" Type="http://schemas.openxmlformats.org/officeDocument/2006/relationships/oleObject" Target="../embeddings/oleObject5.bin"/><Relationship Id="rId12" Type="http://schemas.openxmlformats.org/officeDocument/2006/relationships/image" Target="../media/image8.wmf"/><Relationship Id="rId17" Type="http://schemas.openxmlformats.org/officeDocument/2006/relationships/oleObject" Target="../embeddings/oleObject10.bin"/><Relationship Id="rId25" Type="http://schemas.openxmlformats.org/officeDocument/2006/relationships/oleObject" Target="../embeddings/oleObject14.bin"/><Relationship Id="rId2" Type="http://schemas.openxmlformats.org/officeDocument/2006/relationships/slideLayout" Target="../slideLayouts/slideLayout2.xml"/><Relationship Id="rId16" Type="http://schemas.openxmlformats.org/officeDocument/2006/relationships/image" Target="../media/image10.wmf"/><Relationship Id="rId20" Type="http://schemas.openxmlformats.org/officeDocument/2006/relationships/image" Target="../media/image12.wmf"/><Relationship Id="rId1" Type="http://schemas.openxmlformats.org/officeDocument/2006/relationships/vmlDrawing" Target="../drawings/vmlDrawing2.vml"/><Relationship Id="rId6" Type="http://schemas.openxmlformats.org/officeDocument/2006/relationships/image" Target="../media/image5.wmf"/><Relationship Id="rId11" Type="http://schemas.openxmlformats.org/officeDocument/2006/relationships/oleObject" Target="../embeddings/oleObject7.bin"/><Relationship Id="rId24" Type="http://schemas.openxmlformats.org/officeDocument/2006/relationships/image" Target="../media/image14.wmf"/><Relationship Id="rId5" Type="http://schemas.openxmlformats.org/officeDocument/2006/relationships/oleObject" Target="../embeddings/oleObject4.bin"/><Relationship Id="rId15" Type="http://schemas.openxmlformats.org/officeDocument/2006/relationships/oleObject" Target="../embeddings/oleObject9.bin"/><Relationship Id="rId23" Type="http://schemas.openxmlformats.org/officeDocument/2006/relationships/oleObject" Target="../embeddings/oleObject13.bin"/><Relationship Id="rId10" Type="http://schemas.openxmlformats.org/officeDocument/2006/relationships/image" Target="../media/image7.wmf"/><Relationship Id="rId19" Type="http://schemas.openxmlformats.org/officeDocument/2006/relationships/oleObject" Target="../embeddings/oleObject11.bin"/><Relationship Id="rId4" Type="http://schemas.openxmlformats.org/officeDocument/2006/relationships/image" Target="../media/image4.wmf"/><Relationship Id="rId9" Type="http://schemas.openxmlformats.org/officeDocument/2006/relationships/oleObject" Target="../embeddings/oleObject6.bin"/><Relationship Id="rId14" Type="http://schemas.openxmlformats.org/officeDocument/2006/relationships/image" Target="../media/image9.wmf"/><Relationship Id="rId22" Type="http://schemas.openxmlformats.org/officeDocument/2006/relationships/image" Target="../media/image13.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7.wmf"/><Relationship Id="rId5" Type="http://schemas.openxmlformats.org/officeDocument/2006/relationships/oleObject" Target="../embeddings/oleObject16.bin"/><Relationship Id="rId4" Type="http://schemas.openxmlformats.org/officeDocument/2006/relationships/image" Target="../media/image16.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oleObject" Target="../embeddings/oleObject17.bin"/><Relationship Id="rId7"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9.wmf"/><Relationship Id="rId5" Type="http://schemas.openxmlformats.org/officeDocument/2006/relationships/oleObject" Target="../embeddings/oleObject18.bin"/><Relationship Id="rId4" Type="http://schemas.openxmlformats.org/officeDocument/2006/relationships/image" Target="../media/image18.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3.5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rgbClr val="1F497D"/>
                </a:solidFill>
              </a:rPr>
              <a:t>Determinants</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3418134" y="2867322"/>
            <a:ext cx="1353312" cy="274320"/>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5434695" y="2849457"/>
            <a:ext cx="1353312" cy="274320"/>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1488061" y="2852061"/>
            <a:ext cx="1353312" cy="274320"/>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5123" name="Object 3"/>
          <p:cNvGraphicFramePr>
            <a:graphicFrameLocks noChangeAspect="1"/>
          </p:cNvGraphicFramePr>
          <p:nvPr/>
        </p:nvGraphicFramePr>
        <p:xfrm>
          <a:off x="914400" y="1447800"/>
          <a:ext cx="4343400" cy="1130300"/>
        </p:xfrm>
        <a:graphic>
          <a:graphicData uri="http://schemas.openxmlformats.org/presentationml/2006/ole">
            <mc:AlternateContent xmlns:mc="http://schemas.openxmlformats.org/markup-compatibility/2006">
              <mc:Choice xmlns:v="urn:schemas-microsoft-com:vml" Requires="v">
                <p:oleObj spid="_x0000_s5141" name="Equation" r:id="rId3" imgW="4343400" imgH="1130040" progId="Equation.DSMT4">
                  <p:embed/>
                </p:oleObj>
              </mc:Choice>
              <mc:Fallback>
                <p:oleObj name="Equation" r:id="rId3" imgW="4343400" imgH="11300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1447800"/>
                        <a:ext cx="4343400" cy="1130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4" name="Object 4"/>
          <p:cNvGraphicFramePr>
            <a:graphicFrameLocks noChangeAspect="1"/>
          </p:cNvGraphicFramePr>
          <p:nvPr/>
        </p:nvGraphicFramePr>
        <p:xfrm>
          <a:off x="903111" y="2765778"/>
          <a:ext cx="5981700" cy="469900"/>
        </p:xfrm>
        <a:graphic>
          <a:graphicData uri="http://schemas.openxmlformats.org/presentationml/2006/ole">
            <mc:AlternateContent xmlns:mc="http://schemas.openxmlformats.org/markup-compatibility/2006">
              <mc:Choice xmlns:v="urn:schemas-microsoft-com:vml" Requires="v">
                <p:oleObj spid="_x0000_s5142" name="Equation" r:id="rId5" imgW="5981400" imgH="469800" progId="Equation.DSMT4">
                  <p:embed/>
                </p:oleObj>
              </mc:Choice>
              <mc:Fallback>
                <p:oleObj name="Equation" r:id="rId5" imgW="598140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03111" y="2765778"/>
                        <a:ext cx="5981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dirty="0" smtClean="0"/>
              <a:t>Example 2: 3×3 Determinant (cont.)</a:t>
            </a:r>
            <a:endParaRPr lang="en-US" dirty="0"/>
          </a:p>
        </p:txBody>
      </p:sp>
      <p:grpSp>
        <p:nvGrpSpPr>
          <p:cNvPr id="3" name="Group 24"/>
          <p:cNvGrpSpPr/>
          <p:nvPr/>
        </p:nvGrpSpPr>
        <p:grpSpPr>
          <a:xfrm>
            <a:off x="1687689" y="1806222"/>
            <a:ext cx="381000" cy="381000"/>
            <a:chOff x="1676400" y="2438400"/>
            <a:chExt cx="381000" cy="381000"/>
          </a:xfrm>
        </p:grpSpPr>
        <p:cxnSp>
          <p:nvCxnSpPr>
            <p:cNvPr id="13" name="Straight Connector 12"/>
            <p:cNvCxnSpPr/>
            <p:nvPr/>
          </p:nvCxnSpPr>
          <p:spPr>
            <a:xfrm rot="16200000" flipH="1">
              <a:off x="1676400" y="2438400"/>
              <a:ext cx="381000" cy="381000"/>
            </a:xfrm>
            <a:prstGeom prst="line">
              <a:avLst/>
            </a:prstGeom>
            <a:ln w="12700">
              <a:solidFill>
                <a:srgbClr val="00808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676400" y="2438400"/>
              <a:ext cx="381000" cy="381000"/>
            </a:xfrm>
            <a:prstGeom prst="line">
              <a:avLst/>
            </a:prstGeom>
            <a:ln w="12700">
              <a:solidFill>
                <a:srgbClr val="008080"/>
              </a:solidFill>
            </a:ln>
          </p:spPr>
          <p:style>
            <a:lnRef idx="1">
              <a:schemeClr val="accent1"/>
            </a:lnRef>
            <a:fillRef idx="0">
              <a:schemeClr val="accent1"/>
            </a:fillRef>
            <a:effectRef idx="0">
              <a:schemeClr val="accent1"/>
            </a:effectRef>
            <a:fontRef idx="minor">
              <a:schemeClr val="tx1"/>
            </a:fontRef>
          </p:style>
        </p:cxnSp>
      </p:grpSp>
      <p:grpSp>
        <p:nvGrpSpPr>
          <p:cNvPr id="4" name="Group 25"/>
          <p:cNvGrpSpPr/>
          <p:nvPr/>
        </p:nvGrpSpPr>
        <p:grpSpPr>
          <a:xfrm>
            <a:off x="3177822" y="1828800"/>
            <a:ext cx="304800" cy="304800"/>
            <a:chOff x="3200400" y="2438400"/>
            <a:chExt cx="304800" cy="304800"/>
          </a:xfrm>
        </p:grpSpPr>
        <p:cxnSp>
          <p:nvCxnSpPr>
            <p:cNvPr id="17" name="Straight Connector 16"/>
            <p:cNvCxnSpPr/>
            <p:nvPr/>
          </p:nvCxnSpPr>
          <p:spPr>
            <a:xfrm rot="16200000" flipH="1">
              <a:off x="3200400" y="2438400"/>
              <a:ext cx="304800" cy="304800"/>
            </a:xfrm>
            <a:prstGeom prst="line">
              <a:avLst/>
            </a:prstGeom>
            <a:ln w="12700">
              <a:solidFill>
                <a:srgbClr val="00808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a:off x="3200400" y="2438400"/>
              <a:ext cx="304800" cy="304800"/>
            </a:xfrm>
            <a:prstGeom prst="line">
              <a:avLst/>
            </a:prstGeom>
            <a:ln w="12700">
              <a:solidFill>
                <a:srgbClr val="008080"/>
              </a:solidFill>
            </a:ln>
          </p:spPr>
          <p:style>
            <a:lnRef idx="1">
              <a:schemeClr val="accent1"/>
            </a:lnRef>
            <a:fillRef idx="0">
              <a:schemeClr val="accent1"/>
            </a:fillRef>
            <a:effectRef idx="0">
              <a:schemeClr val="accent1"/>
            </a:effectRef>
            <a:fontRef idx="minor">
              <a:schemeClr val="tx1"/>
            </a:fontRef>
          </p:style>
        </p:cxnSp>
      </p:grpSp>
      <p:grpSp>
        <p:nvGrpSpPr>
          <p:cNvPr id="5" name="Group 26"/>
          <p:cNvGrpSpPr/>
          <p:nvPr/>
        </p:nvGrpSpPr>
        <p:grpSpPr>
          <a:xfrm>
            <a:off x="4569177" y="1817511"/>
            <a:ext cx="381000" cy="381000"/>
            <a:chOff x="4648200" y="2438400"/>
            <a:chExt cx="381000" cy="381000"/>
          </a:xfrm>
        </p:grpSpPr>
        <p:cxnSp>
          <p:nvCxnSpPr>
            <p:cNvPr id="21" name="Straight Connector 20"/>
            <p:cNvCxnSpPr/>
            <p:nvPr/>
          </p:nvCxnSpPr>
          <p:spPr>
            <a:xfrm rot="16200000" flipH="1">
              <a:off x="4648200" y="2438400"/>
              <a:ext cx="381000" cy="381000"/>
            </a:xfrm>
            <a:prstGeom prst="line">
              <a:avLst/>
            </a:prstGeom>
            <a:ln w="12700">
              <a:solidFill>
                <a:srgbClr val="00808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4648200" y="2438400"/>
              <a:ext cx="381000" cy="381000"/>
            </a:xfrm>
            <a:prstGeom prst="line">
              <a:avLst/>
            </a:prstGeom>
            <a:ln w="12700">
              <a:solidFill>
                <a:srgbClr val="008080"/>
              </a:solidFill>
            </a:ln>
          </p:spPr>
          <p:style>
            <a:lnRef idx="1">
              <a:schemeClr val="accent1"/>
            </a:lnRef>
            <a:fillRef idx="0">
              <a:schemeClr val="accent1"/>
            </a:fillRef>
            <a:effectRef idx="0">
              <a:schemeClr val="accent1"/>
            </a:effectRef>
            <a:fontRef idx="minor">
              <a:schemeClr val="tx1"/>
            </a:fontRef>
          </p:style>
        </p:cxnSp>
      </p:grpSp>
      <p:graphicFrame>
        <p:nvGraphicFramePr>
          <p:cNvPr id="5125" name="Object 5"/>
          <p:cNvGraphicFramePr>
            <a:graphicFrameLocks noChangeAspect="1"/>
          </p:cNvGraphicFramePr>
          <p:nvPr/>
        </p:nvGraphicFramePr>
        <p:xfrm>
          <a:off x="915811" y="3461456"/>
          <a:ext cx="4330700" cy="469900"/>
        </p:xfrm>
        <a:graphic>
          <a:graphicData uri="http://schemas.openxmlformats.org/presentationml/2006/ole">
            <mc:AlternateContent xmlns:mc="http://schemas.openxmlformats.org/markup-compatibility/2006">
              <mc:Choice xmlns:v="urn:schemas-microsoft-com:vml" Requires="v">
                <p:oleObj spid="_x0000_s5143" name="Equation" r:id="rId7" imgW="4330440" imgH="469800" progId="Equation.DSMT4">
                  <p:embed/>
                </p:oleObj>
              </mc:Choice>
              <mc:Fallback>
                <p:oleObj name="Equation" r:id="rId7" imgW="433044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15811" y="3461456"/>
                        <a:ext cx="4330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914400" y="4147256"/>
          <a:ext cx="3175000" cy="469900"/>
        </p:xfrm>
        <a:graphic>
          <a:graphicData uri="http://schemas.openxmlformats.org/presentationml/2006/ole">
            <mc:AlternateContent xmlns:mc="http://schemas.openxmlformats.org/markup-compatibility/2006">
              <mc:Choice xmlns:v="urn:schemas-microsoft-com:vml" Requires="v">
                <p:oleObj spid="_x0000_s5144" name="Equation" r:id="rId9" imgW="3174840" imgH="469800" progId="Equation.DSMT4">
                  <p:embed/>
                </p:oleObj>
              </mc:Choice>
              <mc:Fallback>
                <p:oleObj name="Equation" r:id="rId9" imgW="317484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14400" y="4147256"/>
                        <a:ext cx="3175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7" name="Object 7"/>
          <p:cNvGraphicFramePr>
            <a:graphicFrameLocks noChangeAspect="1"/>
          </p:cNvGraphicFramePr>
          <p:nvPr/>
        </p:nvGraphicFramePr>
        <p:xfrm>
          <a:off x="914400" y="4878211"/>
          <a:ext cx="1625600" cy="292100"/>
        </p:xfrm>
        <a:graphic>
          <a:graphicData uri="http://schemas.openxmlformats.org/presentationml/2006/ole">
            <mc:AlternateContent xmlns:mc="http://schemas.openxmlformats.org/markup-compatibility/2006">
              <mc:Choice xmlns:v="urn:schemas-microsoft-com:vml" Requires="v">
                <p:oleObj spid="_x0000_s5145" name="Equation" r:id="rId11" imgW="1625400" imgH="291960" progId="Equation.DSMT4">
                  <p:embed/>
                </p:oleObj>
              </mc:Choice>
              <mc:Fallback>
                <p:oleObj name="Equation" r:id="rId11" imgW="162540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914400" y="4878211"/>
                        <a:ext cx="1625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8" name="Object 8"/>
          <p:cNvGraphicFramePr>
            <a:graphicFrameLocks noChangeAspect="1"/>
          </p:cNvGraphicFramePr>
          <p:nvPr/>
        </p:nvGraphicFramePr>
        <p:xfrm>
          <a:off x="914400" y="5510389"/>
          <a:ext cx="660400" cy="292100"/>
        </p:xfrm>
        <a:graphic>
          <a:graphicData uri="http://schemas.openxmlformats.org/presentationml/2006/ole">
            <mc:AlternateContent xmlns:mc="http://schemas.openxmlformats.org/markup-compatibility/2006">
              <mc:Choice xmlns:v="urn:schemas-microsoft-com:vml" Requires="v">
                <p:oleObj spid="_x0000_s5146" name="Equation" r:id="rId13" imgW="660240" imgH="291960" progId="Equation.DSMT4">
                  <p:embed/>
                </p:oleObj>
              </mc:Choice>
              <mc:Fallback>
                <p:oleObj name="Equation" r:id="rId13" imgW="66024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914400" y="5510389"/>
                        <a:ext cx="66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12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12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512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51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4995" name="Object 3"/>
          <p:cNvGraphicFramePr>
            <a:graphicFrameLocks noChangeAspect="1"/>
          </p:cNvGraphicFramePr>
          <p:nvPr/>
        </p:nvGraphicFramePr>
        <p:xfrm>
          <a:off x="530225" y="1219200"/>
          <a:ext cx="2501900" cy="1422400"/>
        </p:xfrm>
        <a:graphic>
          <a:graphicData uri="http://schemas.openxmlformats.org/presentationml/2006/ole">
            <mc:AlternateContent xmlns:mc="http://schemas.openxmlformats.org/markup-compatibility/2006">
              <mc:Choice xmlns:v="urn:schemas-microsoft-com:vml" Requires="v">
                <p:oleObj spid="_x0000_s6165" name="Equation" r:id="rId3" imgW="2501640" imgH="1422360" progId="Equation.DSMT4">
                  <p:embed/>
                </p:oleObj>
              </mc:Choice>
              <mc:Fallback>
                <p:oleObj name="Equation" r:id="rId3" imgW="2501640" imgH="142236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225" y="1219200"/>
                        <a:ext cx="2501900" cy="142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dirty="0" smtClean="0"/>
              <a:t>Example 2: 3×3 Determinant (cont.)</a:t>
            </a:r>
            <a:endParaRPr lang="en-US" dirty="0"/>
          </a:p>
        </p:txBody>
      </p:sp>
      <p:sp>
        <p:nvSpPr>
          <p:cNvPr id="4" name="Content Placeholder 2"/>
          <p:cNvSpPr>
            <a:spLocks noGrp="1"/>
          </p:cNvSpPr>
          <p:nvPr>
            <p:ph idx="1"/>
          </p:nvPr>
        </p:nvSpPr>
        <p:spPr>
          <a:xfrm>
            <a:off x="457200" y="2600980"/>
            <a:ext cx="1752600" cy="523220"/>
          </a:xfrm>
        </p:spPr>
        <p:txBody>
          <a:bodyPr wrap="square">
            <a:spAutoFit/>
          </a:bodyPr>
          <a:lstStyle/>
          <a:p>
            <a:pPr>
              <a:spcBef>
                <a:spcPts val="1200"/>
              </a:spcBef>
            </a:pPr>
            <a:r>
              <a:rPr lang="en-US" b="1" dirty="0" smtClean="0"/>
              <a:t>Solution:</a:t>
            </a:r>
            <a:endParaRPr lang="en-US" dirty="0"/>
          </a:p>
        </p:txBody>
      </p:sp>
      <p:sp>
        <p:nvSpPr>
          <p:cNvPr id="7" name="Rectangle 6"/>
          <p:cNvSpPr/>
          <p:nvPr/>
        </p:nvSpPr>
        <p:spPr>
          <a:xfrm>
            <a:off x="5331177" y="5289336"/>
            <a:ext cx="3733800" cy="707886"/>
          </a:xfrm>
          <a:prstGeom prst="rect">
            <a:avLst/>
          </a:prstGeom>
        </p:spPr>
        <p:txBody>
          <a:bodyPr wrap="square">
            <a:spAutoFit/>
          </a:bodyPr>
          <a:lstStyle/>
          <a:p>
            <a:r>
              <a:rPr lang="en-US" sz="2000" dirty="0" smtClean="0">
                <a:solidFill>
                  <a:srgbClr val="008080"/>
                </a:solidFill>
              </a:rPr>
              <a:t>After some practice, many of these steps can be done mentally.</a:t>
            </a:r>
            <a:endParaRPr lang="en-US" sz="2000" dirty="0">
              <a:solidFill>
                <a:srgbClr val="008080"/>
              </a:solidFill>
            </a:endParaRPr>
          </a:p>
        </p:txBody>
      </p:sp>
      <p:graphicFrame>
        <p:nvGraphicFramePr>
          <p:cNvPr id="6148" name="Object 4"/>
          <p:cNvGraphicFramePr>
            <a:graphicFrameLocks noChangeAspect="1"/>
          </p:cNvGraphicFramePr>
          <p:nvPr/>
        </p:nvGraphicFramePr>
        <p:xfrm>
          <a:off x="461963" y="3189288"/>
          <a:ext cx="2044700" cy="1422400"/>
        </p:xfrm>
        <a:graphic>
          <a:graphicData uri="http://schemas.openxmlformats.org/presentationml/2006/ole">
            <mc:AlternateContent xmlns:mc="http://schemas.openxmlformats.org/markup-compatibility/2006">
              <mc:Choice xmlns:v="urn:schemas-microsoft-com:vml" Requires="v">
                <p:oleObj spid="_x0000_s6166" name="Equation" r:id="rId5" imgW="2044440" imgH="1422360" progId="Equation.DSMT4">
                  <p:embed/>
                </p:oleObj>
              </mc:Choice>
              <mc:Fallback>
                <p:oleObj name="Equation" r:id="rId5" imgW="2044440" imgH="14223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1963" y="3189288"/>
                        <a:ext cx="2044700" cy="142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2530122" y="3382434"/>
          <a:ext cx="5905500" cy="1028700"/>
        </p:xfrm>
        <a:graphic>
          <a:graphicData uri="http://schemas.openxmlformats.org/presentationml/2006/ole">
            <mc:AlternateContent xmlns:mc="http://schemas.openxmlformats.org/markup-compatibility/2006">
              <mc:Choice xmlns:v="urn:schemas-microsoft-com:vml" Requires="v">
                <p:oleObj spid="_x0000_s6167" name="Equation" r:id="rId7" imgW="5905440" imgH="1028520" progId="Equation.DSMT4">
                  <p:embed/>
                </p:oleObj>
              </mc:Choice>
              <mc:Fallback>
                <p:oleObj name="Equation" r:id="rId7" imgW="5905440" imgH="10285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30122" y="3382434"/>
                        <a:ext cx="59055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2506134" y="4786488"/>
          <a:ext cx="4762500" cy="469900"/>
        </p:xfrm>
        <a:graphic>
          <a:graphicData uri="http://schemas.openxmlformats.org/presentationml/2006/ole">
            <mc:AlternateContent xmlns:mc="http://schemas.openxmlformats.org/markup-compatibility/2006">
              <mc:Choice xmlns:v="urn:schemas-microsoft-com:vml" Requires="v">
                <p:oleObj spid="_x0000_s6168" name="Equation" r:id="rId9" imgW="4762440" imgH="469800" progId="Equation.DSMT4">
                  <p:embed/>
                </p:oleObj>
              </mc:Choice>
              <mc:Fallback>
                <p:oleObj name="Equation" r:id="rId9" imgW="476244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06134" y="4786488"/>
                        <a:ext cx="4762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2503311" y="5407377"/>
          <a:ext cx="1981200" cy="292100"/>
        </p:xfrm>
        <a:graphic>
          <a:graphicData uri="http://schemas.openxmlformats.org/presentationml/2006/ole">
            <mc:AlternateContent xmlns:mc="http://schemas.openxmlformats.org/markup-compatibility/2006">
              <mc:Choice xmlns:v="urn:schemas-microsoft-com:vml" Requires="v">
                <p:oleObj spid="_x0000_s6169" name="Equation" r:id="rId11" imgW="1981080" imgH="291960" progId="Equation.DSMT4">
                  <p:embed/>
                </p:oleObj>
              </mc:Choice>
              <mc:Fallback>
                <p:oleObj name="Equation" r:id="rId11" imgW="198108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503311" y="5407377"/>
                        <a:ext cx="1981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2" name="Object 8"/>
          <p:cNvGraphicFramePr>
            <a:graphicFrameLocks noChangeAspect="1"/>
          </p:cNvGraphicFramePr>
          <p:nvPr/>
        </p:nvGraphicFramePr>
        <p:xfrm>
          <a:off x="4552245" y="5407377"/>
          <a:ext cx="673100" cy="292100"/>
        </p:xfrm>
        <a:graphic>
          <a:graphicData uri="http://schemas.openxmlformats.org/presentationml/2006/ole">
            <mc:AlternateContent xmlns:mc="http://schemas.openxmlformats.org/markup-compatibility/2006">
              <mc:Choice xmlns:v="urn:schemas-microsoft-com:vml" Requires="v">
                <p:oleObj spid="_x0000_s6170" name="Equation" r:id="rId13" imgW="672840" imgH="291960" progId="Equation.DSMT4">
                  <p:embed/>
                </p:oleObj>
              </mc:Choice>
              <mc:Fallback>
                <p:oleObj name="Equation" r:id="rId13" imgW="67284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552245" y="5407377"/>
                        <a:ext cx="673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5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5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Equations with Determinants</a:t>
            </a:r>
            <a:endParaRPr lang="en-US" dirty="0"/>
          </a:p>
        </p:txBody>
      </p:sp>
      <p:sp>
        <p:nvSpPr>
          <p:cNvPr id="3" name="Content Placeholder 2"/>
          <p:cNvSpPr>
            <a:spLocks noGrp="1"/>
          </p:cNvSpPr>
          <p:nvPr>
            <p:ph idx="1"/>
          </p:nvPr>
        </p:nvSpPr>
        <p:spPr>
          <a:xfrm>
            <a:off x="457200" y="1673929"/>
            <a:ext cx="8229600" cy="1615827"/>
          </a:xfrm>
        </p:spPr>
        <p:txBody>
          <a:bodyPr>
            <a:spAutoFit/>
          </a:bodyPr>
          <a:lstStyle/>
          <a:p>
            <a:r>
              <a:rPr lang="en-US" dirty="0" smtClean="0"/>
              <a:t>Solve the following equation for </a:t>
            </a:r>
            <a:r>
              <a:rPr lang="en-US" i="1" dirty="0" smtClean="0"/>
              <a:t>x</a:t>
            </a:r>
            <a:r>
              <a:rPr lang="en-US" dirty="0" smtClean="0"/>
              <a:t>:</a:t>
            </a:r>
          </a:p>
          <a:p>
            <a:pPr>
              <a:lnSpc>
                <a:spcPct val="200000"/>
              </a:lnSpc>
              <a:spcBef>
                <a:spcPts val="1800"/>
              </a:spcBef>
            </a:pPr>
            <a:r>
              <a:rPr lang="en-US" b="1" dirty="0" smtClean="0"/>
              <a:t>Solution: </a:t>
            </a:r>
            <a:r>
              <a:rPr lang="en-US" dirty="0" smtClean="0"/>
              <a:t>First, evaluate the determinant.</a:t>
            </a:r>
            <a:endParaRPr lang="en-US" dirty="0"/>
          </a:p>
        </p:txBody>
      </p:sp>
      <p:graphicFrame>
        <p:nvGraphicFramePr>
          <p:cNvPr id="86018" name="Object 2"/>
          <p:cNvGraphicFramePr>
            <a:graphicFrameLocks noChangeAspect="1"/>
          </p:cNvGraphicFramePr>
          <p:nvPr/>
        </p:nvGraphicFramePr>
        <p:xfrm>
          <a:off x="5562600" y="1111956"/>
          <a:ext cx="2425700" cy="1562100"/>
        </p:xfrm>
        <a:graphic>
          <a:graphicData uri="http://schemas.openxmlformats.org/presentationml/2006/ole">
            <mc:AlternateContent xmlns:mc="http://schemas.openxmlformats.org/markup-compatibility/2006">
              <mc:Choice xmlns:v="urn:schemas-microsoft-com:vml" Requires="v">
                <p:oleObj spid="_x0000_s7192" name="Equation" r:id="rId3" imgW="2425680" imgH="1562040" progId="Equation.DSMT4">
                  <p:embed/>
                </p:oleObj>
              </mc:Choice>
              <mc:Fallback>
                <p:oleObj name="Equation" r:id="rId3" imgW="2425680" imgH="156204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62600" y="1111956"/>
                        <a:ext cx="24257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2" name="Object 4"/>
          <p:cNvGraphicFramePr>
            <a:graphicFrameLocks noChangeAspect="1"/>
          </p:cNvGraphicFramePr>
          <p:nvPr/>
        </p:nvGraphicFramePr>
        <p:xfrm>
          <a:off x="530352" y="3200400"/>
          <a:ext cx="1638300" cy="1562100"/>
        </p:xfrm>
        <a:graphic>
          <a:graphicData uri="http://schemas.openxmlformats.org/presentationml/2006/ole">
            <mc:AlternateContent xmlns:mc="http://schemas.openxmlformats.org/markup-compatibility/2006">
              <mc:Choice xmlns:v="urn:schemas-microsoft-com:vml" Requires="v">
                <p:oleObj spid="_x0000_s7193" name="Equation" r:id="rId5" imgW="1638000" imgH="1562040" progId="Equation.DSMT4">
                  <p:embed/>
                </p:oleObj>
              </mc:Choice>
              <mc:Fallback>
                <p:oleObj name="Equation" r:id="rId5" imgW="1638000" imgH="15620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3200400"/>
                        <a:ext cx="16383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3" name="Object 5"/>
          <p:cNvGraphicFramePr>
            <a:graphicFrameLocks noChangeAspect="1"/>
          </p:cNvGraphicFramePr>
          <p:nvPr/>
        </p:nvGraphicFramePr>
        <p:xfrm>
          <a:off x="2286000" y="3469923"/>
          <a:ext cx="5295900" cy="1028700"/>
        </p:xfrm>
        <a:graphic>
          <a:graphicData uri="http://schemas.openxmlformats.org/presentationml/2006/ole">
            <mc:AlternateContent xmlns:mc="http://schemas.openxmlformats.org/markup-compatibility/2006">
              <mc:Choice xmlns:v="urn:schemas-microsoft-com:vml" Requires="v">
                <p:oleObj spid="_x0000_s7194" name="Equation" r:id="rId7" imgW="5295600" imgH="1028520" progId="Equation.DSMT4">
                  <p:embed/>
                </p:oleObj>
              </mc:Choice>
              <mc:Fallback>
                <p:oleObj name="Equation" r:id="rId7" imgW="5295600" imgH="10285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86000" y="3469923"/>
                        <a:ext cx="52959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2286000" y="4865511"/>
          <a:ext cx="3797300" cy="469900"/>
        </p:xfrm>
        <a:graphic>
          <a:graphicData uri="http://schemas.openxmlformats.org/presentationml/2006/ole">
            <mc:AlternateContent xmlns:mc="http://schemas.openxmlformats.org/markup-compatibility/2006">
              <mc:Choice xmlns:v="urn:schemas-microsoft-com:vml" Requires="v">
                <p:oleObj spid="_x0000_s7195" name="Equation" r:id="rId9" imgW="3797280" imgH="469800" progId="Equation.DSMT4">
                  <p:embed/>
                </p:oleObj>
              </mc:Choice>
              <mc:Fallback>
                <p:oleObj name="Equation" r:id="rId9" imgW="379728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86000" y="4865511"/>
                        <a:ext cx="3797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6159500" y="4864100"/>
          <a:ext cx="2832100" cy="469900"/>
        </p:xfrm>
        <a:graphic>
          <a:graphicData uri="http://schemas.openxmlformats.org/presentationml/2006/ole">
            <mc:AlternateContent xmlns:mc="http://schemas.openxmlformats.org/markup-compatibility/2006">
              <mc:Choice xmlns:v="urn:schemas-microsoft-com:vml" Requires="v">
                <p:oleObj spid="_x0000_s7196" name="Equation" r:id="rId11" imgW="2831760" imgH="469800" progId="Equation.DSMT4">
                  <p:embed/>
                </p:oleObj>
              </mc:Choice>
              <mc:Fallback>
                <p:oleObj name="Equation" r:id="rId11" imgW="2831760" imgH="4698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159500" y="4864100"/>
                        <a:ext cx="2832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6" name="Object 3"/>
          <p:cNvGraphicFramePr>
            <a:graphicFrameLocks noChangeAspect="1"/>
          </p:cNvGraphicFramePr>
          <p:nvPr/>
        </p:nvGraphicFramePr>
        <p:xfrm>
          <a:off x="4648200" y="5562600"/>
          <a:ext cx="1663700" cy="292100"/>
        </p:xfrm>
        <a:graphic>
          <a:graphicData uri="http://schemas.openxmlformats.org/presentationml/2006/ole">
            <mc:AlternateContent xmlns:mc="http://schemas.openxmlformats.org/markup-compatibility/2006">
              <mc:Choice xmlns:v="urn:schemas-microsoft-com:vml" Requires="v">
                <p:oleObj spid="_x0000_s7197" name="Equation" r:id="rId13" imgW="1663560" imgH="291960" progId="Equation.DSMT4">
                  <p:embed/>
                </p:oleObj>
              </mc:Choice>
              <mc:Fallback>
                <p:oleObj name="Equation" r:id="rId13" imgW="1663560" imgH="291960" progId="Equation.DSMT4">
                  <p:embed/>
                  <p:pic>
                    <p:nvPicPr>
                      <p:cNvPr id="0" name="Object 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48200" y="5562600"/>
                        <a:ext cx="166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7" name="Object 9"/>
          <p:cNvGraphicFramePr>
            <a:graphicFrameLocks noChangeAspect="1"/>
          </p:cNvGraphicFramePr>
          <p:nvPr/>
        </p:nvGraphicFramePr>
        <p:xfrm>
          <a:off x="2286000" y="5562600"/>
          <a:ext cx="2311400" cy="292100"/>
        </p:xfrm>
        <a:graphic>
          <a:graphicData uri="http://schemas.openxmlformats.org/presentationml/2006/ole">
            <mc:AlternateContent xmlns:mc="http://schemas.openxmlformats.org/markup-compatibility/2006">
              <mc:Choice xmlns:v="urn:schemas-microsoft-com:vml" Requires="v">
                <p:oleObj spid="_x0000_s7198" name="Equation" r:id="rId15" imgW="2311200" imgH="291960" progId="Equation.DSMT4">
                  <p:embed/>
                </p:oleObj>
              </mc:Choice>
              <mc:Fallback>
                <p:oleObj name="Equation" r:id="rId15" imgW="2311200" imgH="2919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286000" y="5562600"/>
                        <a:ext cx="2311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7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1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ts val="3000"/>
              </a:lnSpc>
            </a:pPr>
            <a:r>
              <a:rPr lang="en-US" dirty="0" smtClean="0"/>
              <a:t>Example 3: Equations with Determinants (cont.)</a:t>
            </a:r>
            <a:endParaRPr lang="en-US" dirty="0"/>
          </a:p>
        </p:txBody>
      </p:sp>
      <p:sp>
        <p:nvSpPr>
          <p:cNvPr id="6" name="Content Placeholder 5"/>
          <p:cNvSpPr>
            <a:spLocks noGrp="1"/>
          </p:cNvSpPr>
          <p:nvPr>
            <p:ph idx="1"/>
          </p:nvPr>
        </p:nvSpPr>
        <p:spPr/>
        <p:txBody>
          <a:bodyPr/>
          <a:lstStyle/>
          <a:p>
            <a:r>
              <a:rPr lang="en-US" dirty="0" smtClean="0"/>
              <a:t>Now solve the equation. </a:t>
            </a:r>
          </a:p>
          <a:p>
            <a:endParaRPr lang="en-US" dirty="0"/>
          </a:p>
        </p:txBody>
      </p:sp>
      <p:graphicFrame>
        <p:nvGraphicFramePr>
          <p:cNvPr id="8197" name="Object 5"/>
          <p:cNvGraphicFramePr>
            <a:graphicFrameLocks noChangeAspect="1"/>
          </p:cNvGraphicFramePr>
          <p:nvPr/>
        </p:nvGraphicFramePr>
        <p:xfrm>
          <a:off x="3211689" y="2078566"/>
          <a:ext cx="2070100" cy="292100"/>
        </p:xfrm>
        <a:graphic>
          <a:graphicData uri="http://schemas.openxmlformats.org/presentationml/2006/ole">
            <mc:AlternateContent xmlns:mc="http://schemas.openxmlformats.org/markup-compatibility/2006">
              <mc:Choice xmlns:v="urn:schemas-microsoft-com:vml" Requires="v">
                <p:oleObj spid="_x0000_s8206" name="Equation" r:id="rId3" imgW="2070000" imgH="291960" progId="Equation.DSMT4">
                  <p:embed/>
                </p:oleObj>
              </mc:Choice>
              <mc:Fallback>
                <p:oleObj name="Equation" r:id="rId3" imgW="2070000" imgH="29196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11689" y="2078566"/>
                        <a:ext cx="2070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4030133" y="2621844"/>
          <a:ext cx="1422400" cy="292100"/>
        </p:xfrm>
        <a:graphic>
          <a:graphicData uri="http://schemas.openxmlformats.org/presentationml/2006/ole">
            <mc:AlternateContent xmlns:mc="http://schemas.openxmlformats.org/markup-compatibility/2006">
              <mc:Choice xmlns:v="urn:schemas-microsoft-com:vml" Requires="v">
                <p:oleObj spid="_x0000_s8207" name="Equation" r:id="rId5" imgW="1422360" imgH="291960" progId="Equation.DSMT4">
                  <p:embed/>
                </p:oleObj>
              </mc:Choice>
              <mc:Fallback>
                <p:oleObj name="Equation" r:id="rId5" imgW="1422360" imgH="29196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30133" y="2621844"/>
                        <a:ext cx="1422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4367389" y="3136900"/>
          <a:ext cx="901700" cy="292100"/>
        </p:xfrm>
        <a:graphic>
          <a:graphicData uri="http://schemas.openxmlformats.org/presentationml/2006/ole">
            <mc:AlternateContent xmlns:mc="http://schemas.openxmlformats.org/markup-compatibility/2006">
              <mc:Choice xmlns:v="urn:schemas-microsoft-com:vml" Requires="v">
                <p:oleObj spid="_x0000_s8208" name="Equation" r:id="rId7" imgW="901440" imgH="291960" progId="Equation.DSMT4">
                  <p:embed/>
                </p:oleObj>
              </mc:Choice>
              <mc:Fallback>
                <p:oleObj name="Equation" r:id="rId7" imgW="901440" imgH="29196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367389" y="3136900"/>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ts val="3000"/>
              </a:lnSpc>
            </a:pPr>
            <a:r>
              <a:rPr lang="en-US" dirty="0" smtClean="0"/>
              <a:t>Example 4: Evaluating Determinants with a Calculator</a:t>
            </a:r>
            <a:endParaRPr lang="en-US" dirty="0"/>
          </a:p>
        </p:txBody>
      </p:sp>
      <p:sp>
        <p:nvSpPr>
          <p:cNvPr id="3" name="Content Placeholder 2"/>
          <p:cNvSpPr>
            <a:spLocks noGrp="1"/>
          </p:cNvSpPr>
          <p:nvPr>
            <p:ph idx="1"/>
          </p:nvPr>
        </p:nvSpPr>
        <p:spPr/>
        <p:txBody>
          <a:bodyPr/>
          <a:lstStyle/>
          <a:p>
            <a:r>
              <a:rPr lang="en-US" dirty="0" smtClean="0"/>
              <a:t>Use a TI-84 Plus calculator to find the value of det(</a:t>
            </a:r>
            <a:r>
              <a:rPr lang="en-US" i="1" dirty="0" smtClean="0"/>
              <a:t>A</a:t>
            </a:r>
            <a:r>
              <a:rPr lang="en-US" dirty="0" smtClean="0"/>
              <a:t>) for the matrix</a:t>
            </a:r>
          </a:p>
          <a:p>
            <a:endParaRPr lang="en-US" dirty="0" smtClean="0"/>
          </a:p>
          <a:p>
            <a:endParaRPr lang="en-US" dirty="0" smtClean="0"/>
          </a:p>
          <a:p>
            <a:endParaRPr lang="en-US" dirty="0" smtClean="0"/>
          </a:p>
          <a:p>
            <a:endParaRPr lang="en-US" dirty="0"/>
          </a:p>
        </p:txBody>
      </p:sp>
      <p:graphicFrame>
        <p:nvGraphicFramePr>
          <p:cNvPr id="88066" name="Object 2"/>
          <p:cNvGraphicFramePr>
            <a:graphicFrameLocks noChangeAspect="1"/>
          </p:cNvGraphicFramePr>
          <p:nvPr/>
        </p:nvGraphicFramePr>
        <p:xfrm>
          <a:off x="3517900" y="2514600"/>
          <a:ext cx="2108200" cy="1562100"/>
        </p:xfrm>
        <a:graphic>
          <a:graphicData uri="http://schemas.openxmlformats.org/presentationml/2006/ole">
            <mc:AlternateContent xmlns:mc="http://schemas.openxmlformats.org/markup-compatibility/2006">
              <mc:Choice xmlns:v="urn:schemas-microsoft-com:vml" Requires="v">
                <p:oleObj spid="_x0000_s9221" name="Equation" r:id="rId4" imgW="2108160" imgH="1562040" progId="Equation.DSMT4">
                  <p:embed/>
                </p:oleObj>
              </mc:Choice>
              <mc:Fallback>
                <p:oleObj name="Equation" r:id="rId4" imgW="2108160" imgH="1562040" progId="Equation.DSMT4">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17900" y="2514600"/>
                        <a:ext cx="21082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ts val="3000"/>
              </a:lnSpc>
            </a:pPr>
            <a:r>
              <a:rPr lang="en-US" dirty="0" smtClean="0"/>
              <a:t>Example 4: Evaluating Determinants with a Calculator</a:t>
            </a:r>
            <a:endParaRPr lang="en-US" dirty="0"/>
          </a:p>
        </p:txBody>
      </p:sp>
      <p:sp>
        <p:nvSpPr>
          <p:cNvPr id="3" name="Content Placeholder 2"/>
          <p:cNvSpPr>
            <a:spLocks noGrp="1"/>
          </p:cNvSpPr>
          <p:nvPr>
            <p:ph idx="1"/>
          </p:nvPr>
        </p:nvSpPr>
        <p:spPr/>
        <p:txBody>
          <a:bodyPr/>
          <a:lstStyle/>
          <a:p>
            <a:r>
              <a:rPr lang="en-US" b="1" dirty="0" smtClean="0"/>
              <a:t>Solution: </a:t>
            </a:r>
          </a:p>
          <a:p>
            <a:r>
              <a:rPr lang="en-US" b="1" dirty="0" smtClean="0"/>
              <a:t>Step 1: </a:t>
            </a:r>
            <a:r>
              <a:rPr lang="en-US" dirty="0" smtClean="0"/>
              <a:t>Press           &gt; </a:t>
            </a:r>
            <a:r>
              <a:rPr lang="en-US" dirty="0" smtClean="0">
                <a:solidFill>
                  <a:srgbClr val="002060"/>
                </a:solidFill>
              </a:rPr>
              <a:t>MATRIX</a:t>
            </a:r>
            <a:r>
              <a:rPr lang="en-US" dirty="0" smtClean="0"/>
              <a:t>, go to the </a:t>
            </a:r>
            <a:r>
              <a:rPr lang="en-US" dirty="0" smtClean="0">
                <a:latin typeface="Ti86pc" pitchFamily="49" charset="0"/>
              </a:rPr>
              <a:t>EDIT</a:t>
            </a:r>
            <a:r>
              <a:rPr lang="en-US" dirty="0" smtClean="0"/>
              <a:t> menu and enter the appropriate dimensions and numbers in the matrix </a:t>
            </a:r>
            <a:r>
              <a:rPr lang="en-US" i="1" dirty="0" smtClean="0"/>
              <a:t>A</a:t>
            </a:r>
            <a:r>
              <a:rPr lang="en-US" dirty="0" smtClean="0"/>
              <a:t>. The display should appear as follows.</a:t>
            </a:r>
          </a:p>
          <a:p>
            <a:endParaRPr lang="en-US" dirty="0"/>
          </a:p>
        </p:txBody>
      </p:sp>
      <p:pic>
        <p:nvPicPr>
          <p:cNvPr id="88069" name="Picture 5" descr="E:\Book work\IMA PPT\Chapter 3 Folder\SCREEN13.png"/>
          <p:cNvPicPr>
            <a:picLocks noChangeAspect="1" noChangeArrowheads="1"/>
          </p:cNvPicPr>
          <p:nvPr/>
        </p:nvPicPr>
        <p:blipFill>
          <a:blip r:embed="rId3" cstate="print"/>
          <a:srcRect/>
          <a:stretch>
            <a:fillRect/>
          </a:stretch>
        </p:blipFill>
        <p:spPr bwMode="auto">
          <a:xfrm>
            <a:off x="2971800" y="3149601"/>
            <a:ext cx="3200400" cy="2641599"/>
          </a:xfrm>
          <a:prstGeom prst="rect">
            <a:avLst/>
          </a:prstGeom>
          <a:noFill/>
        </p:spPr>
      </p:pic>
      <p:pic>
        <p:nvPicPr>
          <p:cNvPr id="7" name="Picture 6" descr="2ND.png"/>
          <p:cNvPicPr>
            <a:picLocks noChangeAspect="1"/>
          </p:cNvPicPr>
          <p:nvPr/>
        </p:nvPicPr>
        <p:blipFill>
          <a:blip r:embed="rId4" cstate="print"/>
          <a:stretch>
            <a:fillRect/>
          </a:stretch>
        </p:blipFill>
        <p:spPr>
          <a:xfrm>
            <a:off x="2438400" y="1905000"/>
            <a:ext cx="782955" cy="3829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80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ts val="3000"/>
              </a:lnSpc>
            </a:pPr>
            <a:r>
              <a:rPr lang="en-US" dirty="0" smtClean="0"/>
              <a:t>Example 4: Evaluating Determinants with a Calculator (cont.)</a:t>
            </a:r>
            <a:endParaRPr lang="en-US" dirty="0"/>
          </a:p>
        </p:txBody>
      </p:sp>
      <p:sp>
        <p:nvSpPr>
          <p:cNvPr id="3" name="Content Placeholder 2"/>
          <p:cNvSpPr>
            <a:spLocks noGrp="1"/>
          </p:cNvSpPr>
          <p:nvPr>
            <p:ph idx="1"/>
          </p:nvPr>
        </p:nvSpPr>
        <p:spPr/>
        <p:txBody>
          <a:bodyPr/>
          <a:lstStyle/>
          <a:p>
            <a:r>
              <a:rPr lang="en-US" b="1" dirty="0" smtClean="0"/>
              <a:t>Step 2: </a:t>
            </a:r>
            <a:r>
              <a:rPr lang="en-US" dirty="0" smtClean="0"/>
              <a:t>Press           &gt; </a:t>
            </a:r>
            <a:r>
              <a:rPr lang="en-US" dirty="0" smtClean="0">
                <a:solidFill>
                  <a:srgbClr val="002060"/>
                </a:solidFill>
              </a:rPr>
              <a:t>QUIT</a:t>
            </a:r>
            <a:r>
              <a:rPr lang="en-US" dirty="0" smtClean="0"/>
              <a:t> then            &gt; </a:t>
            </a:r>
            <a:r>
              <a:rPr lang="en-US" dirty="0" smtClean="0">
                <a:solidFill>
                  <a:srgbClr val="002060"/>
                </a:solidFill>
              </a:rPr>
              <a:t>MATRIX</a:t>
            </a:r>
            <a:r>
              <a:rPr lang="en-US" dirty="0" smtClean="0"/>
              <a:t> again and go to the </a:t>
            </a:r>
            <a:r>
              <a:rPr lang="en-US" dirty="0" smtClean="0">
                <a:latin typeface="Ti86pc" pitchFamily="49" charset="0"/>
              </a:rPr>
              <a:t>MATH</a:t>
            </a:r>
            <a:r>
              <a:rPr lang="en-US" dirty="0" smtClean="0"/>
              <a:t> menu. On the </a:t>
            </a:r>
            <a:r>
              <a:rPr lang="en-US" dirty="0" smtClean="0">
                <a:latin typeface="Ti86pc" pitchFamily="49" charset="0"/>
              </a:rPr>
              <a:t>MATH</a:t>
            </a:r>
            <a:r>
              <a:rPr lang="en-US" dirty="0" smtClean="0"/>
              <a:t> menu choose </a:t>
            </a:r>
            <a:r>
              <a:rPr lang="en-US" dirty="0" smtClean="0">
                <a:latin typeface="Ti86pc" pitchFamily="49" charset="0"/>
              </a:rPr>
              <a:t>1: det(</a:t>
            </a:r>
            <a:r>
              <a:rPr lang="en-US" dirty="0" smtClean="0"/>
              <a:t> and press           . The display should appear as follows.</a:t>
            </a:r>
            <a:endParaRPr lang="en-US" dirty="0"/>
          </a:p>
        </p:txBody>
      </p:sp>
      <p:pic>
        <p:nvPicPr>
          <p:cNvPr id="89091" name="Picture 3" descr="E:\Book work\IMA PPT\Chapter 3 Folder\SCREEN14.png"/>
          <p:cNvPicPr>
            <a:picLocks noChangeAspect="1" noChangeArrowheads="1"/>
          </p:cNvPicPr>
          <p:nvPr/>
        </p:nvPicPr>
        <p:blipFill>
          <a:blip r:embed="rId3" cstate="print"/>
          <a:srcRect/>
          <a:stretch>
            <a:fillRect/>
          </a:stretch>
        </p:blipFill>
        <p:spPr bwMode="auto">
          <a:xfrm>
            <a:off x="2971800" y="3048000"/>
            <a:ext cx="3200400" cy="2643295"/>
          </a:xfrm>
          <a:prstGeom prst="rect">
            <a:avLst/>
          </a:prstGeom>
          <a:noFill/>
        </p:spPr>
      </p:pic>
      <p:pic>
        <p:nvPicPr>
          <p:cNvPr id="5" name="Picture 4" descr="2ND.png"/>
          <p:cNvPicPr>
            <a:picLocks noChangeAspect="1"/>
          </p:cNvPicPr>
          <p:nvPr/>
        </p:nvPicPr>
        <p:blipFill>
          <a:blip r:embed="rId4" cstate="print"/>
          <a:stretch>
            <a:fillRect/>
          </a:stretch>
        </p:blipFill>
        <p:spPr>
          <a:xfrm>
            <a:off x="2438400" y="1393134"/>
            <a:ext cx="782955" cy="382905"/>
          </a:xfrm>
          <a:prstGeom prst="rect">
            <a:avLst/>
          </a:prstGeom>
        </p:spPr>
      </p:pic>
      <p:pic>
        <p:nvPicPr>
          <p:cNvPr id="6" name="Picture 5" descr="2ND.png"/>
          <p:cNvPicPr>
            <a:picLocks noChangeAspect="1"/>
          </p:cNvPicPr>
          <p:nvPr/>
        </p:nvPicPr>
        <p:blipFill>
          <a:blip r:embed="rId4" cstate="print"/>
          <a:stretch>
            <a:fillRect/>
          </a:stretch>
        </p:blipFill>
        <p:spPr>
          <a:xfrm>
            <a:off x="5105400" y="1378166"/>
            <a:ext cx="782955" cy="382905"/>
          </a:xfrm>
          <a:prstGeom prst="rect">
            <a:avLst/>
          </a:prstGeom>
        </p:spPr>
      </p:pic>
      <p:pic>
        <p:nvPicPr>
          <p:cNvPr id="7" name="Picture 6" descr="ENTER.png"/>
          <p:cNvPicPr>
            <a:picLocks noChangeAspect="1"/>
          </p:cNvPicPr>
          <p:nvPr/>
        </p:nvPicPr>
        <p:blipFill>
          <a:blip r:embed="rId5" cstate="print"/>
          <a:stretch>
            <a:fillRect/>
          </a:stretch>
        </p:blipFill>
        <p:spPr>
          <a:xfrm>
            <a:off x="3581400" y="2301099"/>
            <a:ext cx="777240" cy="37719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90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ts val="3000"/>
              </a:lnSpc>
            </a:pPr>
            <a:r>
              <a:rPr lang="en-US" dirty="0" smtClean="0"/>
              <a:t>Example 4: Evaluating Determinants with a Calculator (cont.)</a:t>
            </a:r>
            <a:endParaRPr lang="en-US" dirty="0"/>
          </a:p>
        </p:txBody>
      </p:sp>
      <p:sp>
        <p:nvSpPr>
          <p:cNvPr id="3" name="Content Placeholder 2"/>
          <p:cNvSpPr>
            <a:spLocks noGrp="1"/>
          </p:cNvSpPr>
          <p:nvPr>
            <p:ph idx="1"/>
          </p:nvPr>
        </p:nvSpPr>
        <p:spPr/>
        <p:txBody>
          <a:bodyPr/>
          <a:lstStyle/>
          <a:p>
            <a:r>
              <a:rPr lang="en-US" b="1" dirty="0" smtClean="0"/>
              <a:t>Step 3: </a:t>
            </a:r>
            <a:r>
              <a:rPr lang="en-US" dirty="0" smtClean="0"/>
              <a:t>Press           &gt; </a:t>
            </a:r>
            <a:r>
              <a:rPr lang="en-US" dirty="0" smtClean="0">
                <a:solidFill>
                  <a:srgbClr val="002060"/>
                </a:solidFill>
              </a:rPr>
              <a:t>MATRIX</a:t>
            </a:r>
            <a:r>
              <a:rPr lang="en-US" dirty="0" smtClean="0"/>
              <a:t> again and on the </a:t>
            </a:r>
            <a:r>
              <a:rPr lang="en-US" dirty="0" smtClean="0">
                <a:latin typeface="Ti86pc" pitchFamily="49" charset="0"/>
              </a:rPr>
              <a:t>NAMES</a:t>
            </a:r>
            <a:r>
              <a:rPr lang="en-US" dirty="0" smtClean="0"/>
              <a:t> menu choose </a:t>
            </a:r>
            <a:r>
              <a:rPr lang="en-US" dirty="0" smtClean="0">
                <a:latin typeface="Ti86pc" pitchFamily="49" charset="0"/>
              </a:rPr>
              <a:t>1:[A]3</a:t>
            </a:r>
            <a:r>
              <a:rPr lang="en-US" dirty="0" smtClean="0"/>
              <a:t>×</a:t>
            </a:r>
            <a:r>
              <a:rPr lang="en-US" dirty="0" smtClean="0">
                <a:latin typeface="Ti86pc" pitchFamily="49" charset="0"/>
              </a:rPr>
              <a:t>3</a:t>
            </a:r>
            <a:r>
              <a:rPr lang="en-US" dirty="0" smtClean="0"/>
              <a:t>. Press            and type a right parenthesis ). The display should appear as follows. </a:t>
            </a:r>
          </a:p>
          <a:p>
            <a:endParaRPr lang="en-US" dirty="0"/>
          </a:p>
        </p:txBody>
      </p:sp>
      <p:pic>
        <p:nvPicPr>
          <p:cNvPr id="90117" name="Picture 5" descr="E:\Book work\IMA PPT\Chapter 3 Folder\SCREEN15.png"/>
          <p:cNvPicPr>
            <a:picLocks noChangeAspect="1" noChangeArrowheads="1"/>
          </p:cNvPicPr>
          <p:nvPr/>
        </p:nvPicPr>
        <p:blipFill>
          <a:blip r:embed="rId3" cstate="print"/>
          <a:srcRect/>
          <a:stretch>
            <a:fillRect/>
          </a:stretch>
        </p:blipFill>
        <p:spPr bwMode="auto">
          <a:xfrm>
            <a:off x="2971800" y="2819397"/>
            <a:ext cx="3200400" cy="2643295"/>
          </a:xfrm>
          <a:prstGeom prst="rect">
            <a:avLst/>
          </a:prstGeom>
          <a:noFill/>
        </p:spPr>
      </p:pic>
      <p:pic>
        <p:nvPicPr>
          <p:cNvPr id="7" name="Picture 6" descr="2ND.png"/>
          <p:cNvPicPr>
            <a:picLocks noChangeAspect="1"/>
          </p:cNvPicPr>
          <p:nvPr/>
        </p:nvPicPr>
        <p:blipFill>
          <a:blip r:embed="rId4" cstate="print"/>
          <a:stretch>
            <a:fillRect/>
          </a:stretch>
        </p:blipFill>
        <p:spPr>
          <a:xfrm>
            <a:off x="2460978" y="1382889"/>
            <a:ext cx="782955" cy="382905"/>
          </a:xfrm>
          <a:prstGeom prst="rect">
            <a:avLst/>
          </a:prstGeom>
        </p:spPr>
      </p:pic>
      <p:pic>
        <p:nvPicPr>
          <p:cNvPr id="8" name="Picture 7" descr="ENTER.png"/>
          <p:cNvPicPr>
            <a:picLocks noChangeAspect="1"/>
          </p:cNvPicPr>
          <p:nvPr/>
        </p:nvPicPr>
        <p:blipFill>
          <a:blip r:embed="rId5" cstate="print"/>
          <a:stretch>
            <a:fillRect/>
          </a:stretch>
        </p:blipFill>
        <p:spPr>
          <a:xfrm>
            <a:off x="5257800" y="1828800"/>
            <a:ext cx="777240" cy="37719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01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ts val="3000"/>
              </a:lnSpc>
            </a:pPr>
            <a:r>
              <a:rPr lang="en-US" dirty="0" smtClean="0"/>
              <a:t>Example 4: Evaluating Determinants with a Calculator (cont.)</a:t>
            </a:r>
            <a:endParaRPr lang="en-US" dirty="0"/>
          </a:p>
        </p:txBody>
      </p:sp>
      <p:sp>
        <p:nvSpPr>
          <p:cNvPr id="3" name="Content Placeholder 2"/>
          <p:cNvSpPr>
            <a:spLocks noGrp="1"/>
          </p:cNvSpPr>
          <p:nvPr>
            <p:ph idx="1"/>
          </p:nvPr>
        </p:nvSpPr>
        <p:spPr/>
        <p:txBody>
          <a:bodyPr/>
          <a:lstStyle/>
          <a:p>
            <a:r>
              <a:rPr lang="en-US" b="1" dirty="0" smtClean="0"/>
              <a:t>Step 4: </a:t>
            </a:r>
            <a:r>
              <a:rPr lang="en-US" dirty="0" smtClean="0"/>
              <a:t>Press</a:t>
            </a:r>
            <a:r>
              <a:rPr lang="en-US" b="1" dirty="0" smtClean="0"/>
              <a:t>           </a:t>
            </a:r>
            <a:r>
              <a:rPr lang="en-US" dirty="0" smtClean="0"/>
              <a:t>and the display should appear as follows with the answer. </a:t>
            </a:r>
          </a:p>
          <a:p>
            <a:endParaRPr lang="en-US" dirty="0"/>
          </a:p>
        </p:txBody>
      </p:sp>
      <p:pic>
        <p:nvPicPr>
          <p:cNvPr id="90118" name="Picture 6" descr="E:\Book work\IMA PPT\Chapter 3 Folder\SCREEN16.png"/>
          <p:cNvPicPr>
            <a:picLocks noChangeAspect="1" noChangeArrowheads="1"/>
          </p:cNvPicPr>
          <p:nvPr/>
        </p:nvPicPr>
        <p:blipFill>
          <a:blip r:embed="rId3" cstate="print"/>
          <a:srcRect/>
          <a:stretch>
            <a:fillRect/>
          </a:stretch>
        </p:blipFill>
        <p:spPr bwMode="auto">
          <a:xfrm>
            <a:off x="2971800" y="2438397"/>
            <a:ext cx="3200400" cy="2643295"/>
          </a:xfrm>
          <a:prstGeom prst="rect">
            <a:avLst/>
          </a:prstGeom>
          <a:noFill/>
        </p:spPr>
      </p:pic>
      <p:pic>
        <p:nvPicPr>
          <p:cNvPr id="10" name="Picture 9" descr="ENTER.png"/>
          <p:cNvPicPr>
            <a:picLocks noChangeAspect="1"/>
          </p:cNvPicPr>
          <p:nvPr/>
        </p:nvPicPr>
        <p:blipFill>
          <a:blip r:embed="rId4" cstate="print"/>
          <a:stretch>
            <a:fillRect/>
          </a:stretch>
        </p:blipFill>
        <p:spPr>
          <a:xfrm>
            <a:off x="2469444" y="1436511"/>
            <a:ext cx="777240" cy="37719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01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Practice Problems</a:t>
            </a:r>
            <a:endParaRPr lang="en-US" dirty="0"/>
          </a:p>
        </p:txBody>
      </p:sp>
      <p:sp>
        <p:nvSpPr>
          <p:cNvPr id="3" name="Content Placeholder 2"/>
          <p:cNvSpPr>
            <a:spLocks noGrp="1"/>
          </p:cNvSpPr>
          <p:nvPr>
            <p:ph idx="1"/>
          </p:nvPr>
        </p:nvSpPr>
        <p:spPr>
          <a:xfrm>
            <a:off x="457200" y="1280160"/>
            <a:ext cx="8229600" cy="3444240"/>
          </a:xfrm>
          <a:solidFill>
            <a:srgbClr val="FFFFCC"/>
          </a:solidFill>
          <a:ln w="28575">
            <a:solidFill>
              <a:srgbClr val="000000"/>
            </a:solidFill>
          </a:ln>
        </p:spPr>
        <p:txBody>
          <a:bodyPr/>
          <a:lstStyle/>
          <a:p>
            <a:r>
              <a:rPr lang="en-US" dirty="0" smtClean="0">
                <a:solidFill>
                  <a:srgbClr val="000000"/>
                </a:solidFill>
              </a:rPr>
              <a:t>Evaluate each of the following determinants.</a:t>
            </a:r>
            <a:endParaRPr lang="en-US" dirty="0">
              <a:solidFill>
                <a:srgbClr val="000000"/>
              </a:solidFill>
            </a:endParaRPr>
          </a:p>
        </p:txBody>
      </p:sp>
      <p:graphicFrame>
        <p:nvGraphicFramePr>
          <p:cNvPr id="91138" name="Object 2"/>
          <p:cNvGraphicFramePr>
            <a:graphicFrameLocks noChangeAspect="1"/>
          </p:cNvGraphicFramePr>
          <p:nvPr/>
        </p:nvGraphicFramePr>
        <p:xfrm>
          <a:off x="596900" y="1828800"/>
          <a:ext cx="6413500" cy="2755900"/>
        </p:xfrm>
        <a:graphic>
          <a:graphicData uri="http://schemas.openxmlformats.org/presentationml/2006/ole">
            <mc:AlternateContent xmlns:mc="http://schemas.openxmlformats.org/markup-compatibility/2006">
              <mc:Choice xmlns:v="urn:schemas-microsoft-com:vml" Requires="v">
                <p:oleObj spid="_x0000_s10245" name="Equation" r:id="rId3" imgW="6413400" imgH="2755800" progId="Equation.DSMT4">
                  <p:embed/>
                </p:oleObj>
              </mc:Choice>
              <mc:Fallback>
                <p:oleObj name="Equation" r:id="rId3" imgW="6413400" imgH="27558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6900" y="1828800"/>
                        <a:ext cx="6413500" cy="275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en-US" dirty="0" smtClean="0"/>
              <a:t>Objectives</a:t>
            </a:r>
          </a:p>
        </p:txBody>
      </p:sp>
      <p:sp>
        <p:nvSpPr>
          <p:cNvPr id="8195" name="Content Placeholder 2"/>
          <p:cNvSpPr>
            <a:spLocks noGrp="1"/>
          </p:cNvSpPr>
          <p:nvPr>
            <p:ph idx="1"/>
          </p:nvPr>
        </p:nvSpPr>
        <p:spPr/>
        <p:txBody>
          <a:bodyPr>
            <a:spAutoFit/>
          </a:bodyPr>
          <a:lstStyle/>
          <a:p>
            <a:pPr marL="338138" indent="-338138">
              <a:buFont typeface="Courier New" pitchFamily="49" charset="0"/>
              <a:buChar char="o"/>
            </a:pPr>
            <a:r>
              <a:rPr lang="en-US" dirty="0" smtClean="0"/>
              <a:t>Evaluate 2 × 2 and 3 × 3 determinants. </a:t>
            </a:r>
          </a:p>
          <a:p>
            <a:pPr marL="338138" indent="-338138">
              <a:buFont typeface="Courier New" pitchFamily="49" charset="0"/>
              <a:buChar char="o"/>
            </a:pPr>
            <a:r>
              <a:rPr lang="en-US" dirty="0" smtClean="0"/>
              <a:t>Solve equations involving determinants.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Practice Problems (cont.)</a:t>
            </a:r>
            <a:endParaRPr lang="en-US" dirty="0"/>
          </a:p>
        </p:txBody>
      </p:sp>
      <p:sp>
        <p:nvSpPr>
          <p:cNvPr id="3" name="Content Placeholder 2"/>
          <p:cNvSpPr>
            <a:spLocks noGrp="1"/>
          </p:cNvSpPr>
          <p:nvPr>
            <p:ph idx="1"/>
          </p:nvPr>
        </p:nvSpPr>
        <p:spPr>
          <a:solidFill>
            <a:srgbClr val="FFFFCC"/>
          </a:solidFill>
          <a:ln w="28575">
            <a:solidFill>
              <a:srgbClr val="000000"/>
            </a:solidFill>
          </a:ln>
        </p:spPr>
        <p:txBody>
          <a:bodyPr/>
          <a:lstStyle/>
          <a:p>
            <a:r>
              <a:rPr lang="en-US" dirty="0" smtClean="0">
                <a:solidFill>
                  <a:srgbClr val="000000"/>
                </a:solidFill>
              </a:rPr>
              <a:t>Use a graphing calculator to find the value of the determinant. </a:t>
            </a:r>
          </a:p>
          <a:p>
            <a:endParaRPr lang="en-US" dirty="0" smtClean="0">
              <a:solidFill>
                <a:srgbClr val="000000"/>
              </a:solidFill>
            </a:endParaRPr>
          </a:p>
          <a:p>
            <a:endParaRPr lang="en-US" dirty="0" smtClean="0">
              <a:solidFill>
                <a:srgbClr val="000000"/>
              </a:solidFill>
            </a:endParaRPr>
          </a:p>
          <a:p>
            <a:endParaRPr lang="en-US" dirty="0" smtClean="0">
              <a:solidFill>
                <a:srgbClr val="000000"/>
              </a:solidFill>
            </a:endParaRPr>
          </a:p>
          <a:p>
            <a:pPr>
              <a:spcBef>
                <a:spcPts val="1200"/>
              </a:spcBef>
            </a:pPr>
            <a:r>
              <a:rPr lang="en-US" dirty="0" smtClean="0">
                <a:solidFill>
                  <a:srgbClr val="000000"/>
                </a:solidFill>
              </a:rPr>
              <a:t>Use the method for evaluating determinants to solve the equation. </a:t>
            </a:r>
            <a:endParaRPr lang="en-US" dirty="0">
              <a:solidFill>
                <a:srgbClr val="000000"/>
              </a:solidFill>
            </a:endParaRPr>
          </a:p>
        </p:txBody>
      </p:sp>
      <p:graphicFrame>
        <p:nvGraphicFramePr>
          <p:cNvPr id="92163" name="Object 3"/>
          <p:cNvGraphicFramePr>
            <a:graphicFrameLocks noChangeAspect="1"/>
          </p:cNvGraphicFramePr>
          <p:nvPr/>
        </p:nvGraphicFramePr>
        <p:xfrm>
          <a:off x="558977" y="2286000"/>
          <a:ext cx="2311400" cy="1485900"/>
        </p:xfrm>
        <a:graphic>
          <a:graphicData uri="http://schemas.openxmlformats.org/presentationml/2006/ole">
            <mc:AlternateContent xmlns:mc="http://schemas.openxmlformats.org/markup-compatibility/2006">
              <mc:Choice xmlns:v="urn:schemas-microsoft-com:vml" Requires="v">
                <p:oleObj spid="_x0000_s11272" name="Equation" r:id="rId3" imgW="2311200" imgH="1485720" progId="Equation.DSMT4">
                  <p:embed/>
                </p:oleObj>
              </mc:Choice>
              <mc:Fallback>
                <p:oleObj name="Equation" r:id="rId3" imgW="2311200" imgH="148572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8977" y="2286000"/>
                        <a:ext cx="2311400" cy="148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164" name="Object 4"/>
          <p:cNvGraphicFramePr>
            <a:graphicFrameLocks noChangeAspect="1"/>
          </p:cNvGraphicFramePr>
          <p:nvPr/>
        </p:nvGraphicFramePr>
        <p:xfrm>
          <a:off x="547688" y="4778022"/>
          <a:ext cx="2108200" cy="977900"/>
        </p:xfrm>
        <a:graphic>
          <a:graphicData uri="http://schemas.openxmlformats.org/presentationml/2006/ole">
            <mc:AlternateContent xmlns:mc="http://schemas.openxmlformats.org/markup-compatibility/2006">
              <mc:Choice xmlns:v="urn:schemas-microsoft-com:vml" Requires="v">
                <p:oleObj spid="_x0000_s11273" name="Equation" r:id="rId5" imgW="2108160" imgH="977760" progId="Equation.DSMT4">
                  <p:embed/>
                </p:oleObj>
              </mc:Choice>
              <mc:Fallback>
                <p:oleObj name="Equation" r:id="rId5" imgW="2108160" imgH="977760" progId="Equation.DSMT4">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7688" y="4778022"/>
                        <a:ext cx="21082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Practice Problem Answers</a:t>
            </a:r>
            <a:endParaRPr lang="en-US" dirty="0"/>
          </a:p>
        </p:txBody>
      </p:sp>
      <p:sp>
        <p:nvSpPr>
          <p:cNvPr id="3" name="Content Placeholder 2"/>
          <p:cNvSpPr>
            <a:spLocks noGrp="1"/>
          </p:cNvSpPr>
          <p:nvPr>
            <p:ph idx="1"/>
          </p:nvPr>
        </p:nvSpPr>
        <p:spPr/>
        <p:txBody>
          <a:bodyPr/>
          <a:lstStyle/>
          <a:p>
            <a:pPr>
              <a:lnSpc>
                <a:spcPct val="150000"/>
              </a:lnSpc>
              <a:tabLst>
                <a:tab pos="463550" algn="l"/>
              </a:tabLst>
            </a:pPr>
            <a:r>
              <a:rPr lang="en-US" b="1" dirty="0" smtClean="0"/>
              <a:t>1.</a:t>
            </a:r>
            <a:r>
              <a:rPr lang="en-US" dirty="0" smtClean="0"/>
              <a:t>	</a:t>
            </a:r>
            <a:r>
              <a:rPr lang="en-US" dirty="0" smtClean="0">
                <a:solidFill>
                  <a:srgbClr val="FF0000"/>
                </a:solidFill>
              </a:rPr>
              <a:t>−29 </a:t>
            </a:r>
          </a:p>
          <a:p>
            <a:pPr>
              <a:lnSpc>
                <a:spcPct val="150000"/>
              </a:lnSpc>
              <a:tabLst>
                <a:tab pos="463550" algn="l"/>
              </a:tabLst>
            </a:pPr>
            <a:r>
              <a:rPr lang="en-US" b="1" dirty="0" smtClean="0"/>
              <a:t>2.</a:t>
            </a:r>
            <a:r>
              <a:rPr lang="en-US" dirty="0" smtClean="0"/>
              <a:t>	</a:t>
            </a:r>
            <a:r>
              <a:rPr lang="en-US" dirty="0" smtClean="0">
                <a:solidFill>
                  <a:srgbClr val="FF0000"/>
                </a:solidFill>
              </a:rPr>
              <a:t>0</a:t>
            </a:r>
            <a:r>
              <a:rPr lang="en-US" dirty="0" smtClean="0"/>
              <a:t> </a:t>
            </a:r>
          </a:p>
          <a:p>
            <a:pPr>
              <a:lnSpc>
                <a:spcPct val="150000"/>
              </a:lnSpc>
              <a:tabLst>
                <a:tab pos="463550" algn="l"/>
              </a:tabLst>
            </a:pPr>
            <a:r>
              <a:rPr lang="en-US" b="1" dirty="0" smtClean="0"/>
              <a:t>3.</a:t>
            </a:r>
            <a:r>
              <a:rPr lang="en-US" dirty="0" smtClean="0"/>
              <a:t>	</a:t>
            </a:r>
            <a:r>
              <a:rPr lang="en-US" dirty="0" smtClean="0">
                <a:solidFill>
                  <a:srgbClr val="FF0000"/>
                </a:solidFill>
                <a:latin typeface="Symbol" pitchFamily="18" charset="2"/>
              </a:rPr>
              <a:t>-</a:t>
            </a:r>
            <a:r>
              <a:rPr lang="en-US" dirty="0" smtClean="0">
                <a:solidFill>
                  <a:srgbClr val="FF0000"/>
                </a:solidFill>
              </a:rPr>
              <a:t>26 </a:t>
            </a:r>
          </a:p>
          <a:p>
            <a:pPr>
              <a:lnSpc>
                <a:spcPct val="150000"/>
              </a:lnSpc>
              <a:tabLst>
                <a:tab pos="463550" algn="l"/>
              </a:tabLst>
            </a:pPr>
            <a:r>
              <a:rPr lang="en-US" b="1" dirty="0" smtClean="0"/>
              <a:t>4.</a:t>
            </a:r>
            <a:r>
              <a:rPr lang="en-US" dirty="0" smtClean="0"/>
              <a:t>	</a:t>
            </a:r>
            <a:r>
              <a:rPr lang="en-US" dirty="0" smtClean="0">
                <a:solidFill>
                  <a:srgbClr val="FF0000"/>
                </a:solidFill>
              </a:rPr>
              <a:t>92</a:t>
            </a:r>
            <a:r>
              <a:rPr lang="en-US" dirty="0" smtClean="0"/>
              <a:t> </a:t>
            </a:r>
          </a:p>
          <a:p>
            <a:pPr>
              <a:lnSpc>
                <a:spcPct val="150000"/>
              </a:lnSpc>
              <a:tabLst>
                <a:tab pos="463550" algn="l"/>
              </a:tabLst>
            </a:pPr>
            <a:r>
              <a:rPr lang="en-US" b="1" dirty="0" smtClean="0"/>
              <a:t>5.</a:t>
            </a:r>
            <a:r>
              <a:rPr lang="en-US" dirty="0" smtClean="0"/>
              <a:t>	</a:t>
            </a:r>
            <a:r>
              <a:rPr lang="en-US" dirty="0" smtClean="0">
                <a:solidFill>
                  <a:srgbClr val="FF0000"/>
                </a:solidFill>
              </a:rPr>
              <a:t>16</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a:defRPr/>
            </a:pPr>
            <a:r>
              <a:rPr lang="en-US" dirty="0" smtClean="0"/>
              <a:t>Determinants</a:t>
            </a:r>
          </a:p>
        </p:txBody>
      </p:sp>
      <p:sp>
        <p:nvSpPr>
          <p:cNvPr id="6147" name="Content Placeholder 2"/>
          <p:cNvSpPr>
            <a:spLocks noGrp="1"/>
          </p:cNvSpPr>
          <p:nvPr>
            <p:ph idx="1"/>
          </p:nvPr>
        </p:nvSpPr>
        <p:spPr>
          <a:xfrm>
            <a:off x="457200" y="1280160"/>
            <a:ext cx="8229600" cy="2763834"/>
          </a:xfrm>
          <a:solidFill>
            <a:srgbClr val="FFFFCC"/>
          </a:solidFill>
          <a:ln w="28575">
            <a:solidFill>
              <a:srgbClr val="000000"/>
            </a:solidFill>
          </a:ln>
        </p:spPr>
        <p:txBody>
          <a:bodyPr wrap="square">
            <a:spAutoFit/>
          </a:bodyPr>
          <a:lstStyle/>
          <a:p>
            <a:pPr algn="ctr">
              <a:defRPr/>
            </a:pPr>
            <a:r>
              <a:rPr lang="en-US" b="1" dirty="0" smtClean="0">
                <a:solidFill>
                  <a:srgbClr val="000000"/>
                </a:solidFill>
              </a:rPr>
              <a:t>Determinant</a:t>
            </a:r>
          </a:p>
          <a:p>
            <a:pPr>
              <a:defRPr/>
            </a:pPr>
            <a:r>
              <a:rPr lang="en-US" dirty="0" smtClean="0">
                <a:solidFill>
                  <a:srgbClr val="000000"/>
                </a:solidFill>
              </a:rPr>
              <a:t>A </a:t>
            </a:r>
            <a:r>
              <a:rPr lang="en-US" b="1" dirty="0" smtClean="0">
                <a:solidFill>
                  <a:srgbClr val="C00000"/>
                </a:solidFill>
              </a:rPr>
              <a:t>determinant</a:t>
            </a:r>
            <a:r>
              <a:rPr lang="en-US" dirty="0" smtClean="0">
                <a:solidFill>
                  <a:srgbClr val="000000"/>
                </a:solidFill>
              </a:rPr>
              <a:t> is a real number associated with a square array of real numbers and is indicated by enclosing the array between two vertical bars. For a matrix </a:t>
            </a:r>
            <a:r>
              <a:rPr lang="en-US" i="1" dirty="0" smtClean="0">
                <a:solidFill>
                  <a:srgbClr val="000000"/>
                </a:solidFill>
              </a:rPr>
              <a:t>A</a:t>
            </a:r>
            <a:r>
              <a:rPr lang="en-US" dirty="0" smtClean="0">
                <a:solidFill>
                  <a:srgbClr val="000000"/>
                </a:solidFill>
              </a:rPr>
              <a:t>, the corresponding determinant is designated as det(</a:t>
            </a:r>
            <a:r>
              <a:rPr lang="en-US" i="1" dirty="0" smtClean="0">
                <a:solidFill>
                  <a:srgbClr val="000000"/>
                </a:solidFill>
              </a:rPr>
              <a:t>A</a:t>
            </a:r>
            <a:r>
              <a:rPr lang="en-US" dirty="0" smtClean="0">
                <a:solidFill>
                  <a:srgbClr val="000000"/>
                </a:solidFill>
              </a:rPr>
              <a:t>) and is read “determinant of </a:t>
            </a:r>
            <a:r>
              <a:rPr lang="en-US" i="1" dirty="0" smtClean="0">
                <a:solidFill>
                  <a:srgbClr val="000000"/>
                </a:solidFill>
              </a:rPr>
              <a:t>A</a:t>
            </a:r>
            <a:r>
              <a:rPr lang="en-US" dirty="0" smtClean="0">
                <a:solidFill>
                  <a:srgbClr val="000000"/>
                </a:solidFill>
              </a:rPr>
              <a: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a:defRPr/>
            </a:pPr>
            <a:r>
              <a:rPr lang="en-US" dirty="0" smtClean="0"/>
              <a:t>Determinants</a:t>
            </a:r>
          </a:p>
        </p:txBody>
      </p:sp>
      <p:sp>
        <p:nvSpPr>
          <p:cNvPr id="6147" name="Content Placeholder 2"/>
          <p:cNvSpPr>
            <a:spLocks noGrp="1"/>
          </p:cNvSpPr>
          <p:nvPr>
            <p:ph idx="1"/>
          </p:nvPr>
        </p:nvSpPr>
        <p:spPr>
          <a:xfrm>
            <a:off x="457200" y="1280160"/>
            <a:ext cx="8229600" cy="3063240"/>
          </a:xfrm>
          <a:solidFill>
            <a:srgbClr val="FFFFCC"/>
          </a:solidFill>
          <a:ln w="28575">
            <a:solidFill>
              <a:srgbClr val="000000"/>
            </a:solidFill>
          </a:ln>
        </p:spPr>
        <p:txBody>
          <a:bodyPr>
            <a:noAutofit/>
          </a:bodyPr>
          <a:lstStyle/>
          <a:p>
            <a:pPr algn="ctr">
              <a:defRPr/>
            </a:pPr>
            <a:r>
              <a:rPr lang="en-US" b="1" dirty="0" smtClean="0">
                <a:solidFill>
                  <a:srgbClr val="000000"/>
                </a:solidFill>
              </a:rPr>
              <a:t>Value of a 2×2 Determinant </a:t>
            </a:r>
          </a:p>
        </p:txBody>
      </p:sp>
      <p:graphicFrame>
        <p:nvGraphicFramePr>
          <p:cNvPr id="78853" name="Object 5"/>
          <p:cNvGraphicFramePr>
            <a:graphicFrameLocks noChangeAspect="1"/>
          </p:cNvGraphicFramePr>
          <p:nvPr/>
        </p:nvGraphicFramePr>
        <p:xfrm>
          <a:off x="609600" y="1905000"/>
          <a:ext cx="5168900" cy="1028700"/>
        </p:xfrm>
        <a:graphic>
          <a:graphicData uri="http://schemas.openxmlformats.org/presentationml/2006/ole">
            <mc:AlternateContent xmlns:mc="http://schemas.openxmlformats.org/markup-compatibility/2006">
              <mc:Choice xmlns:v="urn:schemas-microsoft-com:vml" Requires="v">
                <p:oleObj spid="_x0000_s1032" name="Equation" r:id="rId3" imgW="5168880" imgH="1028520" progId="Equation.DSMT4">
                  <p:embed/>
                </p:oleObj>
              </mc:Choice>
              <mc:Fallback>
                <p:oleObj name="Equation" r:id="rId3" imgW="5168880" imgH="102852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1905000"/>
                        <a:ext cx="51689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8854" name="Object 6"/>
          <p:cNvGraphicFramePr>
            <a:graphicFrameLocks noChangeAspect="1"/>
          </p:cNvGraphicFramePr>
          <p:nvPr/>
        </p:nvGraphicFramePr>
        <p:xfrm>
          <a:off x="2044700" y="3150296"/>
          <a:ext cx="4737100" cy="1028700"/>
        </p:xfrm>
        <a:graphic>
          <a:graphicData uri="http://schemas.openxmlformats.org/presentationml/2006/ole">
            <mc:AlternateContent xmlns:mc="http://schemas.openxmlformats.org/markup-compatibility/2006">
              <mc:Choice xmlns:v="urn:schemas-microsoft-com:vml" Requires="v">
                <p:oleObj spid="_x0000_s1033" name="Equation" r:id="rId5" imgW="4736880" imgH="1028520" progId="Equation.DSMT4">
                  <p:embed/>
                </p:oleObj>
              </mc:Choice>
              <mc:Fallback>
                <p:oleObj name="Equation" r:id="rId5" imgW="4736880" imgH="1028520" progId="Equation.DSMT4">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44700" y="3150296"/>
                        <a:ext cx="47371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61" name="Object 13"/>
          <p:cNvGraphicFramePr>
            <a:graphicFrameLocks noChangeAspect="1"/>
          </p:cNvGraphicFramePr>
          <p:nvPr/>
        </p:nvGraphicFramePr>
        <p:xfrm>
          <a:off x="647700" y="4778022"/>
          <a:ext cx="1714500" cy="1079500"/>
        </p:xfrm>
        <a:graphic>
          <a:graphicData uri="http://schemas.openxmlformats.org/presentationml/2006/ole">
            <mc:AlternateContent xmlns:mc="http://schemas.openxmlformats.org/markup-compatibility/2006">
              <mc:Choice xmlns:v="urn:schemas-microsoft-com:vml" Requires="v">
                <p:oleObj spid="_x0000_s2089" name="Equation" r:id="rId3" imgW="1714320" imgH="1079280" progId="Equation.DSMT4">
                  <p:embed/>
                </p:oleObj>
              </mc:Choice>
              <mc:Fallback>
                <p:oleObj name="Equation" r:id="rId3" imgW="1714320" imgH="1079280" progId="Equation.DSMT4">
                  <p:embed/>
                  <p:pic>
                    <p:nvPicPr>
                      <p:cNvPr id="0" name="Picture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7700" y="4778022"/>
                        <a:ext cx="1714500" cy="1079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7" name="Object 9"/>
          <p:cNvGraphicFramePr>
            <a:graphicFrameLocks noChangeAspect="1"/>
          </p:cNvGraphicFramePr>
          <p:nvPr/>
        </p:nvGraphicFramePr>
        <p:xfrm>
          <a:off x="643467" y="3000021"/>
          <a:ext cx="2044700" cy="1485900"/>
        </p:xfrm>
        <a:graphic>
          <a:graphicData uri="http://schemas.openxmlformats.org/presentationml/2006/ole">
            <mc:AlternateContent xmlns:mc="http://schemas.openxmlformats.org/markup-compatibility/2006">
              <mc:Choice xmlns:v="urn:schemas-microsoft-com:vml" Requires="v">
                <p:oleObj spid="_x0000_s2090" name="Equation" r:id="rId5" imgW="2044440" imgH="1485720" progId="Equation.DSMT4">
                  <p:embed/>
                </p:oleObj>
              </mc:Choice>
              <mc:Fallback>
                <p:oleObj name="Equation" r:id="rId5" imgW="2044440" imgH="1485720" progId="Equation.DSMT4">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43467" y="3000021"/>
                        <a:ext cx="2044700" cy="148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643467" y="1817511"/>
          <a:ext cx="1752600" cy="1079500"/>
        </p:xfrm>
        <a:graphic>
          <a:graphicData uri="http://schemas.openxmlformats.org/presentationml/2006/ole">
            <mc:AlternateContent xmlns:mc="http://schemas.openxmlformats.org/markup-compatibility/2006">
              <mc:Choice xmlns:v="urn:schemas-microsoft-com:vml" Requires="v">
                <p:oleObj spid="_x0000_s2091" name="Equation" r:id="rId7" imgW="1752480" imgH="1079280" progId="Equation.DSMT4">
                  <p:embed/>
                </p:oleObj>
              </mc:Choice>
              <mc:Fallback>
                <p:oleObj name="Equation" r:id="rId7" imgW="1752480" imgH="10792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43467" y="1817511"/>
                        <a:ext cx="1752600" cy="1079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dirty="0" smtClean="0"/>
              <a:t>Example 1: 2×2 Determinant</a:t>
            </a:r>
            <a:endParaRPr lang="en-US" dirty="0"/>
          </a:p>
        </p:txBody>
      </p:sp>
      <p:sp>
        <p:nvSpPr>
          <p:cNvPr id="3" name="Content Placeholder 2"/>
          <p:cNvSpPr>
            <a:spLocks noGrp="1"/>
          </p:cNvSpPr>
          <p:nvPr>
            <p:ph idx="1"/>
          </p:nvPr>
        </p:nvSpPr>
        <p:spPr/>
        <p:txBody>
          <a:bodyPr/>
          <a:lstStyle/>
          <a:p>
            <a:r>
              <a:rPr lang="en-US" dirty="0" smtClean="0"/>
              <a:t>Evaluate the following 2 × 2 determinants.</a:t>
            </a:r>
            <a:endParaRPr lang="en-US" dirty="0"/>
          </a:p>
        </p:txBody>
      </p:sp>
      <p:grpSp>
        <p:nvGrpSpPr>
          <p:cNvPr id="4" name="Group 20"/>
          <p:cNvGrpSpPr/>
          <p:nvPr/>
        </p:nvGrpSpPr>
        <p:grpSpPr>
          <a:xfrm>
            <a:off x="1447800" y="2098675"/>
            <a:ext cx="533400" cy="457200"/>
            <a:chOff x="1447800" y="2743200"/>
            <a:chExt cx="533400" cy="457200"/>
          </a:xfrm>
        </p:grpSpPr>
        <p:cxnSp>
          <p:nvCxnSpPr>
            <p:cNvPr id="6" name="Straight Connector 5"/>
            <p:cNvCxnSpPr/>
            <p:nvPr/>
          </p:nvCxnSpPr>
          <p:spPr>
            <a:xfrm rot="16200000" flipH="1">
              <a:off x="1447800" y="2743200"/>
              <a:ext cx="457200" cy="457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rot="5400000">
              <a:off x="1524000" y="2743200"/>
              <a:ext cx="457200" cy="457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5" name="Group 19"/>
          <p:cNvGrpSpPr/>
          <p:nvPr/>
        </p:nvGrpSpPr>
        <p:grpSpPr>
          <a:xfrm>
            <a:off x="1676400" y="3569053"/>
            <a:ext cx="685800" cy="609600"/>
            <a:chOff x="1676400" y="4419600"/>
            <a:chExt cx="685800" cy="609600"/>
          </a:xfrm>
        </p:grpSpPr>
        <p:cxnSp>
          <p:nvCxnSpPr>
            <p:cNvPr id="12" name="Straight Connector 11"/>
            <p:cNvCxnSpPr/>
            <p:nvPr/>
          </p:nvCxnSpPr>
          <p:spPr>
            <a:xfrm>
              <a:off x="1676400" y="4419600"/>
              <a:ext cx="685800" cy="609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1638300" y="4533900"/>
              <a:ext cx="533400" cy="457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7" name="Group 18"/>
          <p:cNvGrpSpPr/>
          <p:nvPr/>
        </p:nvGrpSpPr>
        <p:grpSpPr>
          <a:xfrm>
            <a:off x="1447800" y="5016853"/>
            <a:ext cx="533400" cy="533400"/>
            <a:chOff x="1447800" y="5867400"/>
            <a:chExt cx="533400" cy="533400"/>
          </a:xfrm>
        </p:grpSpPr>
        <p:cxnSp>
          <p:nvCxnSpPr>
            <p:cNvPr id="16" name="Straight Connector 15"/>
            <p:cNvCxnSpPr/>
            <p:nvPr/>
          </p:nvCxnSpPr>
          <p:spPr>
            <a:xfrm rot="16200000" flipH="1">
              <a:off x="1371600" y="5943600"/>
              <a:ext cx="533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1447800" y="5867400"/>
              <a:ext cx="533400" cy="533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pSp>
      <p:graphicFrame>
        <p:nvGraphicFramePr>
          <p:cNvPr id="2054" name="Object 6"/>
          <p:cNvGraphicFramePr>
            <a:graphicFrameLocks noChangeAspect="1"/>
          </p:cNvGraphicFramePr>
          <p:nvPr/>
        </p:nvGraphicFramePr>
        <p:xfrm>
          <a:off x="2439811" y="2130777"/>
          <a:ext cx="2044700" cy="469900"/>
        </p:xfrm>
        <a:graphic>
          <a:graphicData uri="http://schemas.openxmlformats.org/presentationml/2006/ole">
            <mc:AlternateContent xmlns:mc="http://schemas.openxmlformats.org/markup-compatibility/2006">
              <mc:Choice xmlns:v="urn:schemas-microsoft-com:vml" Requires="v">
                <p:oleObj spid="_x0000_s2092" name="Equation" r:id="rId9" imgW="2044440" imgH="469800" progId="Equation.DSMT4">
                  <p:embed/>
                </p:oleObj>
              </mc:Choice>
              <mc:Fallback>
                <p:oleObj name="Equation" r:id="rId9" imgW="204444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39811" y="2130777"/>
                        <a:ext cx="2044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4540956" y="2206977"/>
          <a:ext cx="1346200" cy="292100"/>
        </p:xfrm>
        <a:graphic>
          <a:graphicData uri="http://schemas.openxmlformats.org/presentationml/2006/ole">
            <mc:AlternateContent xmlns:mc="http://schemas.openxmlformats.org/markup-compatibility/2006">
              <mc:Choice xmlns:v="urn:schemas-microsoft-com:vml" Requires="v">
                <p:oleObj spid="_x0000_s2093" name="Equation" r:id="rId11" imgW="1346040" imgH="291960" progId="Equation.DSMT4">
                  <p:embed/>
                </p:oleObj>
              </mc:Choice>
              <mc:Fallback>
                <p:oleObj name="Equation" r:id="rId11" imgW="134604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540956" y="2206977"/>
                        <a:ext cx="1346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6" name="Object 8"/>
          <p:cNvGraphicFramePr>
            <a:graphicFrameLocks noChangeAspect="1"/>
          </p:cNvGraphicFramePr>
          <p:nvPr/>
        </p:nvGraphicFramePr>
        <p:xfrm>
          <a:off x="5923845" y="2198511"/>
          <a:ext cx="876300" cy="292100"/>
        </p:xfrm>
        <a:graphic>
          <a:graphicData uri="http://schemas.openxmlformats.org/presentationml/2006/ole">
            <mc:AlternateContent xmlns:mc="http://schemas.openxmlformats.org/markup-compatibility/2006">
              <mc:Choice xmlns:v="urn:schemas-microsoft-com:vml" Requires="v">
                <p:oleObj spid="_x0000_s2094" name="Equation" r:id="rId13" imgW="876240" imgH="291960" progId="Equation.DSMT4">
                  <p:embed/>
                </p:oleObj>
              </mc:Choice>
              <mc:Fallback>
                <p:oleObj name="Equation" r:id="rId13" imgW="87624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923845" y="2198511"/>
                        <a:ext cx="876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8" name="Object 10"/>
          <p:cNvGraphicFramePr>
            <a:graphicFrameLocks noChangeAspect="1"/>
          </p:cNvGraphicFramePr>
          <p:nvPr/>
        </p:nvGraphicFramePr>
        <p:xfrm>
          <a:off x="2734734" y="3268134"/>
          <a:ext cx="2438400" cy="889000"/>
        </p:xfrm>
        <a:graphic>
          <a:graphicData uri="http://schemas.openxmlformats.org/presentationml/2006/ole">
            <mc:AlternateContent xmlns:mc="http://schemas.openxmlformats.org/markup-compatibility/2006">
              <mc:Choice xmlns:v="urn:schemas-microsoft-com:vml" Requires="v">
                <p:oleObj spid="_x0000_s2095" name="Equation" r:id="rId15" imgW="2438280" imgH="888840" progId="Equation.DSMT4">
                  <p:embed/>
                </p:oleObj>
              </mc:Choice>
              <mc:Fallback>
                <p:oleObj name="Equation" r:id="rId15" imgW="2438280" imgH="88884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734734" y="3268134"/>
                        <a:ext cx="24384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9" name="Object 11"/>
          <p:cNvGraphicFramePr>
            <a:graphicFrameLocks noChangeAspect="1"/>
          </p:cNvGraphicFramePr>
          <p:nvPr/>
        </p:nvGraphicFramePr>
        <p:xfrm>
          <a:off x="5226756" y="3581400"/>
          <a:ext cx="1333500" cy="292100"/>
        </p:xfrm>
        <a:graphic>
          <a:graphicData uri="http://schemas.openxmlformats.org/presentationml/2006/ole">
            <mc:AlternateContent xmlns:mc="http://schemas.openxmlformats.org/markup-compatibility/2006">
              <mc:Choice xmlns:v="urn:schemas-microsoft-com:vml" Requires="v">
                <p:oleObj spid="_x0000_s2096" name="Equation" r:id="rId17" imgW="1333440" imgH="291960" progId="Equation.DSMT4">
                  <p:embed/>
                </p:oleObj>
              </mc:Choice>
              <mc:Fallback>
                <p:oleObj name="Equation" r:id="rId17" imgW="1333440" imgH="29196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226756" y="3581400"/>
                        <a:ext cx="1333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0" name="Object 12"/>
          <p:cNvGraphicFramePr>
            <a:graphicFrameLocks noChangeAspect="1"/>
          </p:cNvGraphicFramePr>
          <p:nvPr/>
        </p:nvGraphicFramePr>
        <p:xfrm>
          <a:off x="6598356" y="3589866"/>
          <a:ext cx="863600" cy="279400"/>
        </p:xfrm>
        <a:graphic>
          <a:graphicData uri="http://schemas.openxmlformats.org/presentationml/2006/ole">
            <mc:AlternateContent xmlns:mc="http://schemas.openxmlformats.org/markup-compatibility/2006">
              <mc:Choice xmlns:v="urn:schemas-microsoft-com:vml" Requires="v">
                <p:oleObj spid="_x0000_s2097" name="Equation" r:id="rId19" imgW="863280" imgH="279360" progId="Equation.DSMT4">
                  <p:embed/>
                </p:oleObj>
              </mc:Choice>
              <mc:Fallback>
                <p:oleObj name="Equation" r:id="rId19" imgW="863280" imgH="279360" progId="Equation.DSMT4">
                  <p:embed/>
                  <p:pic>
                    <p:nvPicPr>
                      <p:cNvPr id="0" name="Picture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598356" y="3589866"/>
                        <a:ext cx="863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2" name="Object 14"/>
          <p:cNvGraphicFramePr>
            <a:graphicFrameLocks noChangeAspect="1"/>
          </p:cNvGraphicFramePr>
          <p:nvPr/>
        </p:nvGraphicFramePr>
        <p:xfrm>
          <a:off x="2407356" y="5091288"/>
          <a:ext cx="1968500" cy="469900"/>
        </p:xfrm>
        <a:graphic>
          <a:graphicData uri="http://schemas.openxmlformats.org/presentationml/2006/ole">
            <mc:AlternateContent xmlns:mc="http://schemas.openxmlformats.org/markup-compatibility/2006">
              <mc:Choice xmlns:v="urn:schemas-microsoft-com:vml" Requires="v">
                <p:oleObj spid="_x0000_s2098" name="Equation" r:id="rId21" imgW="1968480" imgH="469800" progId="Equation.DSMT4">
                  <p:embed/>
                </p:oleObj>
              </mc:Choice>
              <mc:Fallback>
                <p:oleObj name="Equation" r:id="rId21" imgW="1968480" imgH="469800" progId="Equation.DSMT4">
                  <p:embed/>
                  <p:pic>
                    <p:nvPicPr>
                      <p:cNvPr id="0" name="Picture 1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407356" y="5091288"/>
                        <a:ext cx="1968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3" name="Object 15"/>
          <p:cNvGraphicFramePr>
            <a:graphicFrameLocks noChangeAspect="1"/>
          </p:cNvGraphicFramePr>
          <p:nvPr/>
        </p:nvGraphicFramePr>
        <p:xfrm>
          <a:off x="4433712" y="5170311"/>
          <a:ext cx="1308100" cy="279400"/>
        </p:xfrm>
        <a:graphic>
          <a:graphicData uri="http://schemas.openxmlformats.org/presentationml/2006/ole">
            <mc:AlternateContent xmlns:mc="http://schemas.openxmlformats.org/markup-compatibility/2006">
              <mc:Choice xmlns:v="urn:schemas-microsoft-com:vml" Requires="v">
                <p:oleObj spid="_x0000_s2099" name="Equation" r:id="rId23" imgW="1307880" imgH="279360" progId="Equation.DSMT4">
                  <p:embed/>
                </p:oleObj>
              </mc:Choice>
              <mc:Fallback>
                <p:oleObj name="Equation" r:id="rId23" imgW="1307880" imgH="279360" progId="Equation.DSMT4">
                  <p:embed/>
                  <p:pic>
                    <p:nvPicPr>
                      <p:cNvPr id="0" name="Picture 15"/>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4433712" y="5170311"/>
                        <a:ext cx="1308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4" name="Object 16"/>
          <p:cNvGraphicFramePr>
            <a:graphicFrameLocks noChangeAspect="1"/>
          </p:cNvGraphicFramePr>
          <p:nvPr/>
        </p:nvGraphicFramePr>
        <p:xfrm>
          <a:off x="5775678" y="5159022"/>
          <a:ext cx="495300" cy="292100"/>
        </p:xfrm>
        <a:graphic>
          <a:graphicData uri="http://schemas.openxmlformats.org/presentationml/2006/ole">
            <mc:AlternateContent xmlns:mc="http://schemas.openxmlformats.org/markup-compatibility/2006">
              <mc:Choice xmlns:v="urn:schemas-microsoft-com:vml" Requires="v">
                <p:oleObj spid="_x0000_s2100" name="Equation" r:id="rId25" imgW="495000" imgH="291960" progId="Equation.DSMT4">
                  <p:embed/>
                </p:oleObj>
              </mc:Choice>
              <mc:Fallback>
                <p:oleObj name="Equation" r:id="rId25" imgW="495000" imgH="291960" progId="Equation.DSMT4">
                  <p:embed/>
                  <p:pic>
                    <p:nvPicPr>
                      <p:cNvPr id="0" name="Picture 16"/>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5775678" y="5159022"/>
                        <a:ext cx="495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05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05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06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06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06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063"/>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0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Determinants</a:t>
            </a:r>
            <a:endParaRPr lang="en-US" dirty="0"/>
          </a:p>
        </p:txBody>
      </p:sp>
      <p:sp>
        <p:nvSpPr>
          <p:cNvPr id="3" name="Content Placeholder 2"/>
          <p:cNvSpPr>
            <a:spLocks noGrp="1"/>
          </p:cNvSpPr>
          <p:nvPr>
            <p:ph idx="1"/>
          </p:nvPr>
        </p:nvSpPr>
        <p:spPr>
          <a:solidFill>
            <a:srgbClr val="FFFFCC"/>
          </a:solidFill>
          <a:ln w="28575">
            <a:solidFill>
              <a:srgbClr val="000000"/>
            </a:solidFill>
            <a:miter lim="800000"/>
            <a:headEnd/>
            <a:tailEnd/>
          </a:ln>
        </p:spPr>
        <p:txBody>
          <a:bodyPr vert="horz" wrap="square" lIns="91440" tIns="45720" rIns="91440" bIns="45720" numCol="1" anchor="t" anchorCtr="0" compatLnSpc="1">
            <a:prstTxWarp prst="textNoShape">
              <a:avLst/>
            </a:prstTxWarp>
            <a:noAutofit/>
          </a:bodyPr>
          <a:lstStyle/>
          <a:p>
            <a:pPr algn="ctr">
              <a:defRPr/>
            </a:pPr>
            <a:r>
              <a:rPr lang="en-US" b="1" dirty="0" smtClean="0">
                <a:solidFill>
                  <a:srgbClr val="000000"/>
                </a:solidFill>
              </a:rPr>
              <a:t>Value of a 3×3 Determinant </a:t>
            </a:r>
          </a:p>
          <a:p>
            <a:pPr algn="ctr">
              <a:defRPr/>
            </a:pPr>
            <a:endParaRPr lang="en-US" b="1" dirty="0" smtClean="0">
              <a:solidFill>
                <a:srgbClr val="000000"/>
              </a:solidFill>
            </a:endParaRPr>
          </a:p>
        </p:txBody>
      </p:sp>
      <p:graphicFrame>
        <p:nvGraphicFramePr>
          <p:cNvPr id="80898" name="Object 2"/>
          <p:cNvGraphicFramePr>
            <a:graphicFrameLocks noChangeAspect="1"/>
          </p:cNvGraphicFramePr>
          <p:nvPr/>
        </p:nvGraphicFramePr>
        <p:xfrm>
          <a:off x="544689" y="1828800"/>
          <a:ext cx="5753100" cy="1435100"/>
        </p:xfrm>
        <a:graphic>
          <a:graphicData uri="http://schemas.openxmlformats.org/presentationml/2006/ole">
            <mc:AlternateContent xmlns:mc="http://schemas.openxmlformats.org/markup-compatibility/2006">
              <mc:Choice xmlns:v="urn:schemas-microsoft-com:vml" Requires="v">
                <p:oleObj spid="_x0000_s3080" name="Equation" r:id="rId3" imgW="5752800" imgH="1434960" progId="Equation.DSMT4">
                  <p:embed/>
                </p:oleObj>
              </mc:Choice>
              <mc:Fallback>
                <p:oleObj name="Equation" r:id="rId3" imgW="5752800" imgH="143496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4689" y="1828800"/>
                        <a:ext cx="5753100" cy="143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0901" name="Object 5"/>
          <p:cNvGraphicFramePr>
            <a:graphicFrameLocks noChangeAspect="1"/>
          </p:cNvGraphicFramePr>
          <p:nvPr/>
        </p:nvGraphicFramePr>
        <p:xfrm>
          <a:off x="476955" y="3276600"/>
          <a:ext cx="8229600" cy="2489200"/>
        </p:xfrm>
        <a:graphic>
          <a:graphicData uri="http://schemas.openxmlformats.org/presentationml/2006/ole">
            <mc:AlternateContent xmlns:mc="http://schemas.openxmlformats.org/markup-compatibility/2006">
              <mc:Choice xmlns:v="urn:schemas-microsoft-com:vml" Requires="v">
                <p:oleObj spid="_x0000_s3081" name="Equation" r:id="rId5" imgW="8229600" imgH="2489040" progId="Equation.DSMT4">
                  <p:embed/>
                </p:oleObj>
              </mc:Choice>
              <mc:Fallback>
                <p:oleObj name="Equation" r:id="rId5" imgW="8229600" imgH="248904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6955" y="3276600"/>
                        <a:ext cx="8229600" cy="248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Determinants</a:t>
            </a:r>
            <a:endParaRPr lang="en-US" dirty="0"/>
          </a:p>
        </p:txBody>
      </p:sp>
      <p:sp>
        <p:nvSpPr>
          <p:cNvPr id="3" name="Content Placeholder 2"/>
          <p:cNvSpPr>
            <a:spLocks noGrp="1"/>
          </p:cNvSpPr>
          <p:nvPr>
            <p:ph idx="1"/>
          </p:nvPr>
        </p:nvSpPr>
        <p:spPr>
          <a:xfrm>
            <a:off x="457200" y="1280160"/>
            <a:ext cx="8229600" cy="2332946"/>
          </a:xfrm>
          <a:noFill/>
          <a:ln w="28575">
            <a:solidFill>
              <a:srgbClr val="FF0000"/>
            </a:solidFill>
            <a:miter lim="800000"/>
            <a:headEnd/>
            <a:tailEnd/>
          </a:ln>
        </p:spPr>
        <p:txBody>
          <a:bodyPr vert="horz" wrap="square" lIns="91440" tIns="45720" rIns="91440" bIns="45720" numCol="1" anchor="t" anchorCtr="0" compatLnSpc="1">
            <a:prstTxWarp prst="textNoShape">
              <a:avLst/>
            </a:prstTxWarp>
            <a:spAutoFit/>
          </a:bodyPr>
          <a:lstStyle/>
          <a:p>
            <a:pPr algn="ctr">
              <a:defRPr/>
            </a:pPr>
            <a:r>
              <a:rPr lang="en-US" b="1" dirty="0" smtClean="0">
                <a:solidFill>
                  <a:srgbClr val="000000"/>
                </a:solidFill>
              </a:rPr>
              <a:t>NOTES</a:t>
            </a:r>
          </a:p>
          <a:p>
            <a:pPr>
              <a:defRPr/>
            </a:pPr>
            <a:r>
              <a:rPr lang="en-US" b="1" dirty="0" smtClean="0">
                <a:solidFill>
                  <a:srgbClr val="FF0000"/>
                </a:solidFill>
              </a:rPr>
              <a:t>CAUTION: </a:t>
            </a:r>
            <a:r>
              <a:rPr lang="en-US" dirty="0" smtClean="0">
                <a:solidFill>
                  <a:srgbClr val="000000"/>
                </a:solidFill>
              </a:rPr>
              <a:t>The negative sign in the middle term of the expansion (representing </a:t>
            </a:r>
            <a:r>
              <a:rPr lang="en-US" dirty="0" smtClean="0">
                <a:solidFill>
                  <a:srgbClr val="000000"/>
                </a:solidFill>
                <a:latin typeface="Symbol" pitchFamily="18" charset="2"/>
              </a:rPr>
              <a:t>-</a:t>
            </a:r>
            <a:r>
              <a:rPr lang="en-US" dirty="0" smtClean="0">
                <a:solidFill>
                  <a:srgbClr val="000000"/>
                </a:solidFill>
              </a:rPr>
              <a:t>1 times </a:t>
            </a:r>
            <a:r>
              <a:rPr lang="en-US" i="1" dirty="0" smtClean="0">
                <a:solidFill>
                  <a:srgbClr val="000000"/>
                </a:solidFill>
              </a:rPr>
              <a:t>a</a:t>
            </a:r>
            <a:r>
              <a:rPr lang="en-US" baseline="-25000" dirty="0" smtClean="0">
                <a:solidFill>
                  <a:srgbClr val="000000"/>
                </a:solidFill>
              </a:rPr>
              <a:t>12</a:t>
            </a:r>
            <a:r>
              <a:rPr lang="en-US" dirty="0" smtClean="0">
                <a:solidFill>
                  <a:srgbClr val="000000"/>
                </a:solidFill>
              </a:rPr>
              <a:t>) is a critical part of the method and is a source of error for many students. </a:t>
            </a:r>
            <a:r>
              <a:rPr lang="en-US" b="1" dirty="0" smtClean="0">
                <a:solidFill>
                  <a:srgbClr val="000000"/>
                </a:solidFill>
              </a:rPr>
              <a:t>Be careful</a:t>
            </a:r>
            <a:r>
              <a:rPr lang="en-US" dirty="0" smtClean="0">
                <a:solidFill>
                  <a:srgbClr val="000000"/>
                </a:solidFill>
              </a:rPr>
              <a: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Determinants</a:t>
            </a:r>
            <a:endParaRPr lang="en-US" dirty="0"/>
          </a:p>
        </p:txBody>
      </p:sp>
      <p:sp>
        <p:nvSpPr>
          <p:cNvPr id="3" name="Content Placeholder 2"/>
          <p:cNvSpPr>
            <a:spLocks noGrp="1"/>
          </p:cNvSpPr>
          <p:nvPr>
            <p:ph idx="1"/>
          </p:nvPr>
        </p:nvSpPr>
        <p:spPr>
          <a:xfrm>
            <a:off x="457200" y="1280160"/>
            <a:ext cx="8229600" cy="3215640"/>
          </a:xfrm>
          <a:noFill/>
          <a:ln w="28575">
            <a:solidFill>
              <a:srgbClr val="FF0000"/>
            </a:solidFill>
            <a:miter lim="800000"/>
            <a:headEnd/>
            <a:tailEnd/>
          </a:ln>
        </p:spPr>
        <p:txBody>
          <a:bodyPr vert="horz" wrap="square" lIns="91440" tIns="45720" rIns="91440" bIns="45720" numCol="1" anchor="t" anchorCtr="0" compatLnSpc="1">
            <a:prstTxWarp prst="textNoShape">
              <a:avLst/>
            </a:prstTxWarp>
            <a:spAutoFit/>
          </a:bodyPr>
          <a:lstStyle/>
          <a:p>
            <a:pPr algn="ctr">
              <a:defRPr/>
            </a:pPr>
            <a:r>
              <a:rPr lang="en-US" b="1" dirty="0" smtClean="0">
                <a:solidFill>
                  <a:srgbClr val="000000"/>
                </a:solidFill>
              </a:rPr>
              <a:t>NOTES</a:t>
            </a:r>
          </a:p>
          <a:p>
            <a:pPr>
              <a:defRPr/>
            </a:pPr>
            <a:r>
              <a:rPr lang="en-US" dirty="0" smtClean="0">
                <a:solidFill>
                  <a:srgbClr val="000000"/>
                </a:solidFill>
              </a:rPr>
              <a:t>There are methods other than expanding by minors for evaluating 3 × 3 determinants. Your instructor may wish to show you some of these, but they will not be discussed in the text. The advantage of learning to expand by minors is that this method can be used for evaluating higher-order determinants.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p:cNvSpPr/>
          <p:nvPr/>
        </p:nvSpPr>
        <p:spPr>
          <a:xfrm>
            <a:off x="8305800" y="4419600"/>
            <a:ext cx="381000" cy="1447800"/>
          </a:xfrm>
          <a:prstGeom prst="rect">
            <a:avLst/>
          </a:prstGeom>
          <a:solidFill>
            <a:srgbClr val="CDDE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p:cNvSpPr/>
          <p:nvPr/>
        </p:nvSpPr>
        <p:spPr>
          <a:xfrm>
            <a:off x="5359052" y="4419600"/>
            <a:ext cx="304800" cy="1447800"/>
          </a:xfrm>
          <a:prstGeom prst="rect">
            <a:avLst/>
          </a:prstGeom>
          <a:solidFill>
            <a:srgbClr val="CDDE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p:cNvSpPr/>
          <p:nvPr/>
        </p:nvSpPr>
        <p:spPr>
          <a:xfrm>
            <a:off x="7391400" y="4419600"/>
            <a:ext cx="1295400" cy="381000"/>
          </a:xfrm>
          <a:prstGeom prst="rect">
            <a:avLst/>
          </a:prstGeom>
          <a:solidFill>
            <a:srgbClr val="CDDE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p:cNvSpPr/>
          <p:nvPr/>
        </p:nvSpPr>
        <p:spPr>
          <a:xfrm>
            <a:off x="4953000" y="4419600"/>
            <a:ext cx="1295400" cy="381000"/>
          </a:xfrm>
          <a:prstGeom prst="rect">
            <a:avLst/>
          </a:prstGeom>
          <a:solidFill>
            <a:srgbClr val="CDDE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p:cNvSpPr/>
          <p:nvPr/>
        </p:nvSpPr>
        <p:spPr>
          <a:xfrm>
            <a:off x="2743200" y="4419600"/>
            <a:ext cx="304800" cy="1447800"/>
          </a:xfrm>
          <a:prstGeom prst="rect">
            <a:avLst/>
          </a:prstGeom>
          <a:solidFill>
            <a:srgbClr val="CDDE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p:nvSpPr>
        <p:spPr>
          <a:xfrm>
            <a:off x="2743200" y="4419600"/>
            <a:ext cx="1295400" cy="381000"/>
          </a:xfrm>
          <a:prstGeom prst="rect">
            <a:avLst/>
          </a:prstGeom>
          <a:solidFill>
            <a:srgbClr val="CDDE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4102" name="Object 6"/>
          <p:cNvGraphicFramePr>
            <a:graphicFrameLocks noChangeAspect="1"/>
          </p:cNvGraphicFramePr>
          <p:nvPr/>
        </p:nvGraphicFramePr>
        <p:xfrm>
          <a:off x="1967089" y="4330700"/>
          <a:ext cx="6807200" cy="1612900"/>
        </p:xfrm>
        <a:graphic>
          <a:graphicData uri="http://schemas.openxmlformats.org/presentationml/2006/ole">
            <mc:AlternateContent xmlns:mc="http://schemas.openxmlformats.org/markup-compatibility/2006">
              <mc:Choice xmlns:v="urn:schemas-microsoft-com:vml" Requires="v">
                <p:oleObj spid="_x0000_s4109" name="Equation" r:id="rId3" imgW="6806880" imgH="1612800" progId="Equation.DSMT4">
                  <p:embed/>
                </p:oleObj>
              </mc:Choice>
              <mc:Fallback>
                <p:oleObj name="Equation" r:id="rId3" imgW="6806880" imgH="1612800"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67089" y="4330700"/>
                        <a:ext cx="6807200" cy="161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dirty="0" smtClean="0"/>
              <a:t>Example 2: 3×3 Determinant</a:t>
            </a:r>
            <a:endParaRPr lang="en-US" dirty="0"/>
          </a:p>
        </p:txBody>
      </p:sp>
      <p:sp>
        <p:nvSpPr>
          <p:cNvPr id="3" name="Content Placeholder 2"/>
          <p:cNvSpPr>
            <a:spLocks noGrp="1"/>
          </p:cNvSpPr>
          <p:nvPr>
            <p:ph idx="1"/>
          </p:nvPr>
        </p:nvSpPr>
        <p:spPr/>
        <p:txBody>
          <a:bodyPr/>
          <a:lstStyle/>
          <a:p>
            <a:r>
              <a:rPr lang="en-US" dirty="0" smtClean="0"/>
              <a:t>Evaluate the following 3 × 3 determinants.</a:t>
            </a:r>
          </a:p>
          <a:p>
            <a:endParaRPr lang="en-US" dirty="0" smtClean="0"/>
          </a:p>
          <a:p>
            <a:endParaRPr lang="en-US" dirty="0" smtClean="0"/>
          </a:p>
          <a:p>
            <a:endParaRPr lang="en-US" dirty="0" smtClean="0"/>
          </a:p>
          <a:p>
            <a:pPr>
              <a:spcBef>
                <a:spcPts val="1200"/>
              </a:spcBef>
            </a:pPr>
            <a:r>
              <a:rPr lang="en-US" b="1" dirty="0" smtClean="0"/>
              <a:t>Solution: </a:t>
            </a:r>
            <a:endParaRPr lang="en-US" dirty="0" smtClean="0"/>
          </a:p>
          <a:p>
            <a:endParaRPr lang="en-US" dirty="0"/>
          </a:p>
        </p:txBody>
      </p:sp>
      <p:graphicFrame>
        <p:nvGraphicFramePr>
          <p:cNvPr id="82946" name="Object 2"/>
          <p:cNvGraphicFramePr>
            <a:graphicFrameLocks noChangeAspect="1"/>
          </p:cNvGraphicFramePr>
          <p:nvPr/>
        </p:nvGraphicFramePr>
        <p:xfrm>
          <a:off x="597074" y="1848555"/>
          <a:ext cx="2120900" cy="1612900"/>
        </p:xfrm>
        <a:graphic>
          <a:graphicData uri="http://schemas.openxmlformats.org/presentationml/2006/ole">
            <mc:AlternateContent xmlns:mc="http://schemas.openxmlformats.org/markup-compatibility/2006">
              <mc:Choice xmlns:v="urn:schemas-microsoft-com:vml" Requires="v">
                <p:oleObj spid="_x0000_s4110" name="Equation" r:id="rId5" imgW="2120760" imgH="1612800" progId="Equation.DSMT4">
                  <p:embed/>
                </p:oleObj>
              </mc:Choice>
              <mc:Fallback>
                <p:oleObj name="Equation" r:id="rId5" imgW="2120760" imgH="1612800" progId="Equation.DSMT4">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7074" y="1848555"/>
                        <a:ext cx="2120900" cy="161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4"/>
          <p:cNvSpPr/>
          <p:nvPr/>
        </p:nvSpPr>
        <p:spPr>
          <a:xfrm>
            <a:off x="3200400" y="3257490"/>
            <a:ext cx="5715000" cy="400110"/>
          </a:xfrm>
          <a:prstGeom prst="rect">
            <a:avLst/>
          </a:prstGeom>
        </p:spPr>
        <p:txBody>
          <a:bodyPr wrap="square">
            <a:spAutoFit/>
          </a:bodyPr>
          <a:lstStyle/>
          <a:p>
            <a:r>
              <a:rPr lang="en-US" sz="2000" dirty="0" smtClean="0">
                <a:solidFill>
                  <a:srgbClr val="008080"/>
                </a:solidFill>
              </a:rPr>
              <a:t>Using Row 1, mentally delete the shaded regions.</a:t>
            </a:r>
            <a:endParaRPr lang="en-US" sz="2000" dirty="0">
              <a:solidFill>
                <a:srgbClr val="008080"/>
              </a:solidFill>
            </a:endParaRPr>
          </a:p>
        </p:txBody>
      </p:sp>
      <p:cxnSp>
        <p:nvCxnSpPr>
          <p:cNvPr id="9" name="Straight Arrow Connector 8"/>
          <p:cNvCxnSpPr/>
          <p:nvPr/>
        </p:nvCxnSpPr>
        <p:spPr>
          <a:xfrm rot="5400000">
            <a:off x="3276600" y="3733800"/>
            <a:ext cx="685800" cy="533400"/>
          </a:xfrm>
          <a:prstGeom prst="straightConnector1">
            <a:avLst/>
          </a:prstGeom>
          <a:ln w="25400">
            <a:solidFill>
              <a:srgbClr val="C0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rot="5400000">
            <a:off x="5219700" y="3848100"/>
            <a:ext cx="762000" cy="228600"/>
          </a:xfrm>
          <a:prstGeom prst="straightConnector1">
            <a:avLst/>
          </a:prstGeom>
          <a:ln w="25400">
            <a:solidFill>
              <a:srgbClr val="C0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16200000" flipH="1">
            <a:off x="7315200" y="3657600"/>
            <a:ext cx="762000" cy="609600"/>
          </a:xfrm>
          <a:prstGeom prst="straightConnector1">
            <a:avLst/>
          </a:prstGeom>
          <a:ln w="25400">
            <a:solidFill>
              <a:srgbClr val="C00000"/>
            </a:solidFill>
            <a:tailEnd type="triangle" w="lg" len="med"/>
          </a:ln>
        </p:spPr>
        <p:style>
          <a:lnRef idx="1">
            <a:schemeClr val="accent1"/>
          </a:lnRef>
          <a:fillRef idx="0">
            <a:schemeClr val="accent1"/>
          </a:fillRef>
          <a:effectRef idx="0">
            <a:schemeClr val="accent1"/>
          </a:effectRef>
          <a:fontRef idx="minor">
            <a:schemeClr val="tx1"/>
          </a:fontRef>
        </p:style>
      </p:cxnSp>
      <p:graphicFrame>
        <p:nvGraphicFramePr>
          <p:cNvPr id="4100" name="Object 4"/>
          <p:cNvGraphicFramePr>
            <a:graphicFrameLocks noChangeAspect="1"/>
          </p:cNvGraphicFramePr>
          <p:nvPr/>
        </p:nvGraphicFramePr>
        <p:xfrm>
          <a:off x="392289" y="4341989"/>
          <a:ext cx="1498600" cy="1612900"/>
        </p:xfrm>
        <a:graphic>
          <a:graphicData uri="http://schemas.openxmlformats.org/presentationml/2006/ole">
            <mc:AlternateContent xmlns:mc="http://schemas.openxmlformats.org/markup-compatibility/2006">
              <mc:Choice xmlns:v="urn:schemas-microsoft-com:vml" Requires="v">
                <p:oleObj spid="_x0000_s4111" name="Equation" r:id="rId7" imgW="1498320" imgH="1612800" progId="Equation.DSMT4">
                  <p:embed/>
                </p:oleObj>
              </mc:Choice>
              <mc:Fallback>
                <p:oleObj name="Equation" r:id="rId7" imgW="1498320" imgH="161280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2289" y="4341989"/>
                        <a:ext cx="1498600" cy="161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10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18" grpId="0" animBg="1"/>
      <p:bldP spid="17" grpId="0" animBg="1"/>
      <p:bldP spid="16" grpId="0" animBg="1"/>
      <p:bldP spid="15" grpId="0" animBg="1"/>
      <p:bldP spid="14" grpId="0" animBg="1"/>
      <p:bldP spid="5"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TotalTime>
  <Words>509</Words>
  <Application>Microsoft Office PowerPoint</Application>
  <PresentationFormat>On-screen Show (4:3)</PresentationFormat>
  <Paragraphs>68</Paragraphs>
  <Slides>21</Slides>
  <Notes>5</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8" baseType="lpstr">
      <vt:lpstr>Symbol</vt:lpstr>
      <vt:lpstr>Ti86pc</vt:lpstr>
      <vt:lpstr>Calibri</vt:lpstr>
      <vt:lpstr>Courier New</vt:lpstr>
      <vt:lpstr>Arial</vt:lpstr>
      <vt:lpstr>Office Theme</vt:lpstr>
      <vt:lpstr>Equation</vt:lpstr>
      <vt:lpstr>Section 3.5</vt:lpstr>
      <vt:lpstr>Objectives</vt:lpstr>
      <vt:lpstr>Determinants</vt:lpstr>
      <vt:lpstr>Determinants</vt:lpstr>
      <vt:lpstr>Example 1: 2×2 Determinant</vt:lpstr>
      <vt:lpstr>Determinants</vt:lpstr>
      <vt:lpstr>Determinants</vt:lpstr>
      <vt:lpstr>Determinants</vt:lpstr>
      <vt:lpstr>Example 2: 3×3 Determinant</vt:lpstr>
      <vt:lpstr>Example 2: 3×3 Determinant (cont.)</vt:lpstr>
      <vt:lpstr>Example 2: 3×3 Determinant (cont.)</vt:lpstr>
      <vt:lpstr>Example 3: Equations with Determinants</vt:lpstr>
      <vt:lpstr>Example 3: Equations with Determinants (cont.)</vt:lpstr>
      <vt:lpstr>Example 4: Evaluating Determinants with a Calculator</vt:lpstr>
      <vt:lpstr>Example 4: Evaluating Determinants with a Calculator</vt:lpstr>
      <vt:lpstr>Example 4: Evaluating Determinants with a Calculator (cont.)</vt:lpstr>
      <vt:lpstr>Example 4: Evaluating Determinants with a Calculator (cont.)</vt:lpstr>
      <vt:lpstr>Example 4: Evaluating Determinants with a Calculator (cont.)</vt:lpstr>
      <vt:lpstr>Practice Problems</vt:lpstr>
      <vt:lpstr>Practice Problems (cont.)</vt:lpstr>
      <vt:lpstr>Practice Problem Answers</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Intermediate Algebra</dc:title>
  <dc:creator>Hawkes Learning Systems</dc:creator>
  <cp:lastModifiedBy>ashish.samudre</cp:lastModifiedBy>
  <cp:revision>57</cp:revision>
  <dcterms:created xsi:type="dcterms:W3CDTF">2013-04-26T14:43:13Z</dcterms:created>
  <dcterms:modified xsi:type="dcterms:W3CDTF">2017-07-31T13:31:26Z</dcterms:modified>
</cp:coreProperties>
</file>