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9"/>
  </p:notesMasterIdLst>
  <p:handoutMasterIdLst>
    <p:handoutMasterId r:id="rId20"/>
  </p:handoutMasterIdLst>
  <p:sldIdLst>
    <p:sldId id="256" r:id="rId2"/>
    <p:sldId id="258" r:id="rId3"/>
    <p:sldId id="259" r:id="rId4"/>
    <p:sldId id="260" r:id="rId5"/>
    <p:sldId id="261" r:id="rId6"/>
    <p:sldId id="262" r:id="rId7"/>
    <p:sldId id="263" r:id="rId8"/>
    <p:sldId id="272" r:id="rId9"/>
    <p:sldId id="264" r:id="rId10"/>
    <p:sldId id="265" r:id="rId11"/>
    <p:sldId id="273" r:id="rId12"/>
    <p:sldId id="266" r:id="rId13"/>
    <p:sldId id="267" r:id="rId14"/>
    <p:sldId id="268" r:id="rId15"/>
    <p:sldId id="269" r:id="rId16"/>
    <p:sldId id="270" r:id="rId17"/>
    <p:sldId id="271" r:id="rId18"/>
  </p:sldIdLst>
  <p:sldSz cx="9144000" cy="6858000" type="screen4x3"/>
  <p:notesSz cx="6858000" cy="9144000"/>
  <p:embeddedFontLst>
    <p:embeddedFont>
      <p:font typeface="Calibri" panose="020F0502020204030204" pitchFamily="34" charset="0"/>
      <p:regular r:id="rId21"/>
      <p:bold r:id="rId22"/>
      <p:italic r:id="rId23"/>
      <p:boldItalic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5" Type="http://schemas.openxmlformats.org/officeDocument/2006/relationships/image" Target="../media/image51.wmf"/><Relationship Id="rId4" Type="http://schemas.openxmlformats.org/officeDocument/2006/relationships/image" Target="../media/image50.wmf"/><Relationship Id="rId9"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image" Target="../media/image5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image" Target="../media/image9.wmf"/><Relationship Id="rId7" Type="http://schemas.openxmlformats.org/officeDocument/2006/relationships/image" Target="../media/image13.wmf"/><Relationship Id="rId12" Type="http://schemas.openxmlformats.org/officeDocument/2006/relationships/image" Target="../media/image18.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11" Type="http://schemas.openxmlformats.org/officeDocument/2006/relationships/image" Target="../media/image17.wmf"/><Relationship Id="rId5" Type="http://schemas.openxmlformats.org/officeDocument/2006/relationships/image" Target="../media/image11.wmf"/><Relationship Id="rId10" Type="http://schemas.openxmlformats.org/officeDocument/2006/relationships/image" Target="../media/image16.wmf"/><Relationship Id="rId4" Type="http://schemas.openxmlformats.org/officeDocument/2006/relationships/image" Target="../media/image10.wmf"/><Relationship Id="rId9"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image" Target="../media/image31.wmf"/><Relationship Id="rId3" Type="http://schemas.openxmlformats.org/officeDocument/2006/relationships/image" Target="../media/image21.wmf"/><Relationship Id="rId7" Type="http://schemas.openxmlformats.org/officeDocument/2006/relationships/image" Target="../media/image25.wmf"/><Relationship Id="rId12" Type="http://schemas.openxmlformats.org/officeDocument/2006/relationships/image" Target="../media/image30.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11" Type="http://schemas.openxmlformats.org/officeDocument/2006/relationships/image" Target="../media/image29.wmf"/><Relationship Id="rId5" Type="http://schemas.openxmlformats.org/officeDocument/2006/relationships/image" Target="../media/image23.wmf"/><Relationship Id="rId10" Type="http://schemas.openxmlformats.org/officeDocument/2006/relationships/image" Target="../media/image28.wmf"/><Relationship Id="rId4" Type="http://schemas.openxmlformats.org/officeDocument/2006/relationships/image" Target="../media/image22.wmf"/><Relationship Id="rId9"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110071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800571-4ACC-4A88-B0DC-8525C55A730E}" type="datetimeFigureOut">
              <a:rPr lang="en-US" smtClean="0"/>
              <a:pPr/>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4EC820-F3AE-4D88-A52E-BE74AEE301EE}" type="slidenum">
              <a:rPr lang="en-US" smtClean="0"/>
              <a:pPr/>
              <a:t>‹#›</a:t>
            </a:fld>
            <a:endParaRPr lang="en-US" dirty="0"/>
          </a:p>
        </p:txBody>
      </p:sp>
    </p:spTree>
    <p:extLst>
      <p:ext uri="{BB962C8B-B14F-4D97-AF65-F5344CB8AC3E}">
        <p14:creationId xmlns:p14="http://schemas.microsoft.com/office/powerpoint/2010/main" val="3514675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12</a:t>
            </a:fld>
            <a:endParaRPr lang="en-US" dirty="0"/>
          </a:p>
        </p:txBody>
      </p:sp>
    </p:spTree>
    <p:extLst>
      <p:ext uri="{BB962C8B-B14F-4D97-AF65-F5344CB8AC3E}">
        <p14:creationId xmlns:p14="http://schemas.microsoft.com/office/powerpoint/2010/main" val="2005653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13</a:t>
            </a:fld>
            <a:endParaRPr lang="en-US" dirty="0"/>
          </a:p>
        </p:txBody>
      </p:sp>
    </p:spTree>
    <p:extLst>
      <p:ext uri="{BB962C8B-B14F-4D97-AF65-F5344CB8AC3E}">
        <p14:creationId xmlns:p14="http://schemas.microsoft.com/office/powerpoint/2010/main" val="2466355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68490F4A-962C-4221-B5BA-9C7049AA9FE6}" type="slidenum">
              <a:rPr lang="en-US" smtClean="0"/>
              <a:pPr>
                <a:defRPr/>
              </a:pPr>
              <a:t>14</a:t>
            </a:fld>
            <a:endParaRPr lang="en-US" dirty="0"/>
          </a:p>
        </p:txBody>
      </p:sp>
    </p:spTree>
    <p:extLst>
      <p:ext uri="{BB962C8B-B14F-4D97-AF65-F5344CB8AC3E}">
        <p14:creationId xmlns:p14="http://schemas.microsoft.com/office/powerpoint/2010/main" val="271557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a:t>
            </a:r>
            <a:r>
              <a:rPr lang="en-US" baseline="-25000" dirty="0" smtClean="0">
                <a:solidFill>
                  <a:srgbClr val="2D7D9F"/>
                </a:solidFill>
              </a:rPr>
              <a:t>reserved.</a:t>
            </a:r>
            <a:endParaRPr lang="en-US" baseline="-25000" dirty="0">
              <a:solidFill>
                <a:srgbClr val="2D7D9F"/>
              </a:solidFill>
            </a:endParaRP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3.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34.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notesSlide" Target="../notesSlides/notesSlide1.xml"/><Relationship Id="rId7" Type="http://schemas.openxmlformats.org/officeDocument/2006/relationships/image" Target="../media/image3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7.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notesSlide" Target="../notesSlides/notesSlide2.xml"/><Relationship Id="rId7" Type="http://schemas.openxmlformats.org/officeDocument/2006/relationships/image" Target="../media/image42.wmf"/><Relationship Id="rId12"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8.bin"/><Relationship Id="rId13" Type="http://schemas.openxmlformats.org/officeDocument/2006/relationships/image" Target="../media/image51.wmf"/><Relationship Id="rId18" Type="http://schemas.openxmlformats.org/officeDocument/2006/relationships/oleObject" Target="../embeddings/oleObject53.bin"/><Relationship Id="rId3" Type="http://schemas.openxmlformats.org/officeDocument/2006/relationships/notesSlide" Target="../notesSlides/notesSlide3.xml"/><Relationship Id="rId21" Type="http://schemas.openxmlformats.org/officeDocument/2006/relationships/image" Target="../media/image55.wmf"/><Relationship Id="rId7" Type="http://schemas.openxmlformats.org/officeDocument/2006/relationships/image" Target="../media/image48.wmf"/><Relationship Id="rId12" Type="http://schemas.openxmlformats.org/officeDocument/2006/relationships/oleObject" Target="../embeddings/oleObject50.bin"/><Relationship Id="rId17" Type="http://schemas.openxmlformats.org/officeDocument/2006/relationships/image" Target="../media/image53.wmf"/><Relationship Id="rId2" Type="http://schemas.openxmlformats.org/officeDocument/2006/relationships/slideLayout" Target="../slideLayouts/slideLayout2.xml"/><Relationship Id="rId16" Type="http://schemas.openxmlformats.org/officeDocument/2006/relationships/oleObject" Target="../embeddings/oleObject52.bin"/><Relationship Id="rId20" Type="http://schemas.openxmlformats.org/officeDocument/2006/relationships/oleObject" Target="../embeddings/oleObject54.bin"/><Relationship Id="rId1" Type="http://schemas.openxmlformats.org/officeDocument/2006/relationships/vmlDrawing" Target="../drawings/vmlDrawing10.vml"/><Relationship Id="rId6" Type="http://schemas.openxmlformats.org/officeDocument/2006/relationships/oleObject" Target="../embeddings/oleObject47.bin"/><Relationship Id="rId11" Type="http://schemas.openxmlformats.org/officeDocument/2006/relationships/image" Target="../media/image50.wmf"/><Relationship Id="rId5" Type="http://schemas.openxmlformats.org/officeDocument/2006/relationships/image" Target="../media/image47.wmf"/><Relationship Id="rId15" Type="http://schemas.openxmlformats.org/officeDocument/2006/relationships/image" Target="../media/image52.wmf"/><Relationship Id="rId10" Type="http://schemas.openxmlformats.org/officeDocument/2006/relationships/oleObject" Target="../embeddings/oleObject49.bin"/><Relationship Id="rId19" Type="http://schemas.openxmlformats.org/officeDocument/2006/relationships/image" Target="../media/image54.wmf"/><Relationship Id="rId4" Type="http://schemas.openxmlformats.org/officeDocument/2006/relationships/oleObject" Target="../embeddings/oleObject46.bin"/><Relationship Id="rId9" Type="http://schemas.openxmlformats.org/officeDocument/2006/relationships/image" Target="../media/image49.wmf"/><Relationship Id="rId14" Type="http://schemas.openxmlformats.org/officeDocument/2006/relationships/oleObject" Target="../embeddings/oleObject51.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7.wmf"/><Relationship Id="rId5" Type="http://schemas.openxmlformats.org/officeDocument/2006/relationships/oleObject" Target="../embeddings/oleObject56.bin"/><Relationship Id="rId4" Type="http://schemas.openxmlformats.org/officeDocument/2006/relationships/image" Target="../media/image56.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11.bin"/><Relationship Id="rId18" Type="http://schemas.openxmlformats.org/officeDocument/2006/relationships/image" Target="../media/image14.wmf"/><Relationship Id="rId26" Type="http://schemas.openxmlformats.org/officeDocument/2006/relationships/image" Target="../media/image18.wmf"/><Relationship Id="rId3" Type="http://schemas.openxmlformats.org/officeDocument/2006/relationships/oleObject" Target="../embeddings/oleObject6.bin"/><Relationship Id="rId21" Type="http://schemas.openxmlformats.org/officeDocument/2006/relationships/oleObject" Target="../embeddings/oleObject15.bin"/><Relationship Id="rId7" Type="http://schemas.openxmlformats.org/officeDocument/2006/relationships/oleObject" Target="../embeddings/oleObject8.bin"/><Relationship Id="rId12" Type="http://schemas.openxmlformats.org/officeDocument/2006/relationships/image" Target="../media/image11.wmf"/><Relationship Id="rId17" Type="http://schemas.openxmlformats.org/officeDocument/2006/relationships/oleObject" Target="../embeddings/oleObject13.bin"/><Relationship Id="rId25"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3.wmf"/><Relationship Id="rId20" Type="http://schemas.openxmlformats.org/officeDocument/2006/relationships/image" Target="../media/image15.wmf"/><Relationship Id="rId1" Type="http://schemas.openxmlformats.org/officeDocument/2006/relationships/vmlDrawing" Target="../drawings/vmlDrawing5.vml"/><Relationship Id="rId6" Type="http://schemas.openxmlformats.org/officeDocument/2006/relationships/image" Target="../media/image8.wmf"/><Relationship Id="rId11" Type="http://schemas.openxmlformats.org/officeDocument/2006/relationships/oleObject" Target="../embeddings/oleObject10.bin"/><Relationship Id="rId24" Type="http://schemas.openxmlformats.org/officeDocument/2006/relationships/image" Target="../media/image17.wmf"/><Relationship Id="rId5" Type="http://schemas.openxmlformats.org/officeDocument/2006/relationships/oleObject" Target="../embeddings/oleObject7.bin"/><Relationship Id="rId15" Type="http://schemas.openxmlformats.org/officeDocument/2006/relationships/oleObject" Target="../embeddings/oleObject12.bin"/><Relationship Id="rId23" Type="http://schemas.openxmlformats.org/officeDocument/2006/relationships/oleObject" Target="../embeddings/oleObject16.bin"/><Relationship Id="rId10" Type="http://schemas.openxmlformats.org/officeDocument/2006/relationships/image" Target="../media/image10.wmf"/><Relationship Id="rId19" Type="http://schemas.openxmlformats.org/officeDocument/2006/relationships/oleObject" Target="../embeddings/oleObject14.bin"/><Relationship Id="rId4" Type="http://schemas.openxmlformats.org/officeDocument/2006/relationships/image" Target="../media/image7.wmf"/><Relationship Id="rId9" Type="http://schemas.openxmlformats.org/officeDocument/2006/relationships/oleObject" Target="../embeddings/oleObject9.bin"/><Relationship Id="rId14" Type="http://schemas.openxmlformats.org/officeDocument/2006/relationships/image" Target="../media/image12.wmf"/><Relationship Id="rId22" Type="http://schemas.openxmlformats.org/officeDocument/2006/relationships/image" Target="../media/image16.wmf"/></Relationships>
</file>

<file path=ppt/slides/_rels/slide9.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18" Type="http://schemas.openxmlformats.org/officeDocument/2006/relationships/image" Target="../media/image26.wmf"/><Relationship Id="rId26" Type="http://schemas.openxmlformats.org/officeDocument/2006/relationships/image" Target="../media/image30.wmf"/><Relationship Id="rId3" Type="http://schemas.openxmlformats.org/officeDocument/2006/relationships/oleObject" Target="../embeddings/oleObject18.bin"/><Relationship Id="rId21" Type="http://schemas.openxmlformats.org/officeDocument/2006/relationships/oleObject" Target="../embeddings/oleObject27.bin"/><Relationship Id="rId7" Type="http://schemas.openxmlformats.org/officeDocument/2006/relationships/oleObject" Target="../embeddings/oleObject20.bin"/><Relationship Id="rId12" Type="http://schemas.openxmlformats.org/officeDocument/2006/relationships/image" Target="../media/image23.wmf"/><Relationship Id="rId17" Type="http://schemas.openxmlformats.org/officeDocument/2006/relationships/oleObject" Target="../embeddings/oleObject25.bin"/><Relationship Id="rId25" Type="http://schemas.openxmlformats.org/officeDocument/2006/relationships/oleObject" Target="../embeddings/oleObject29.bin"/><Relationship Id="rId2" Type="http://schemas.openxmlformats.org/officeDocument/2006/relationships/slideLayout" Target="../slideLayouts/slideLayout2.xml"/><Relationship Id="rId16" Type="http://schemas.openxmlformats.org/officeDocument/2006/relationships/image" Target="../media/image25.wmf"/><Relationship Id="rId20" Type="http://schemas.openxmlformats.org/officeDocument/2006/relationships/image" Target="../media/image27.wmf"/><Relationship Id="rId1" Type="http://schemas.openxmlformats.org/officeDocument/2006/relationships/vmlDrawing" Target="../drawings/vmlDrawing6.vml"/><Relationship Id="rId6" Type="http://schemas.openxmlformats.org/officeDocument/2006/relationships/image" Target="../media/image20.wmf"/><Relationship Id="rId11" Type="http://schemas.openxmlformats.org/officeDocument/2006/relationships/oleObject" Target="../embeddings/oleObject22.bin"/><Relationship Id="rId24" Type="http://schemas.openxmlformats.org/officeDocument/2006/relationships/image" Target="../media/image29.wmf"/><Relationship Id="rId5" Type="http://schemas.openxmlformats.org/officeDocument/2006/relationships/oleObject" Target="../embeddings/oleObject19.bin"/><Relationship Id="rId15" Type="http://schemas.openxmlformats.org/officeDocument/2006/relationships/oleObject" Target="../embeddings/oleObject24.bin"/><Relationship Id="rId23" Type="http://schemas.openxmlformats.org/officeDocument/2006/relationships/oleObject" Target="../embeddings/oleObject28.bin"/><Relationship Id="rId28" Type="http://schemas.openxmlformats.org/officeDocument/2006/relationships/image" Target="../media/image31.wmf"/><Relationship Id="rId10" Type="http://schemas.openxmlformats.org/officeDocument/2006/relationships/image" Target="../media/image22.wmf"/><Relationship Id="rId19" Type="http://schemas.openxmlformats.org/officeDocument/2006/relationships/oleObject" Target="../embeddings/oleObject26.bin"/><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 Id="rId22" Type="http://schemas.openxmlformats.org/officeDocument/2006/relationships/image" Target="../media/image28.wmf"/><Relationship Id="rId27" Type="http://schemas.openxmlformats.org/officeDocument/2006/relationships/oleObject" Target="../embeddings/oleObject3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Cramer’s Rule</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smtClean="0"/>
          </a:p>
          <a:p>
            <a:r>
              <a:rPr lang="en-US" b="1" dirty="0" smtClean="0"/>
              <a:t>Solution:</a:t>
            </a:r>
          </a:p>
        </p:txBody>
      </p:sp>
      <p:graphicFrame>
        <p:nvGraphicFramePr>
          <p:cNvPr id="117762" name="Object 2"/>
          <p:cNvGraphicFramePr>
            <a:graphicFrameLocks noChangeAspect="1"/>
          </p:cNvGraphicFramePr>
          <p:nvPr/>
        </p:nvGraphicFramePr>
        <p:xfrm>
          <a:off x="493776" y="1272822"/>
          <a:ext cx="2895600" cy="1562100"/>
        </p:xfrm>
        <a:graphic>
          <a:graphicData uri="http://schemas.openxmlformats.org/presentationml/2006/ole">
            <mc:AlternateContent xmlns:mc="http://schemas.openxmlformats.org/markup-compatibility/2006">
              <mc:Choice xmlns:v="urn:schemas-microsoft-com:vml" Requires="v">
                <p:oleObj spid="_x0000_s6157" name="Equation" r:id="rId3" imgW="2895480" imgH="1562040" progId="Equation.DSMT4">
                  <p:embed/>
                </p:oleObj>
              </mc:Choice>
              <mc:Fallback>
                <p:oleObj name="Equation" r:id="rId3" imgW="2895480" imgH="15620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776" y="1272822"/>
                        <a:ext cx="28956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30352" y="3316110"/>
          <a:ext cx="1905000" cy="1473200"/>
        </p:xfrm>
        <a:graphic>
          <a:graphicData uri="http://schemas.openxmlformats.org/presentationml/2006/ole">
            <mc:AlternateContent xmlns:mc="http://schemas.openxmlformats.org/markup-compatibility/2006">
              <mc:Choice xmlns:v="urn:schemas-microsoft-com:vml" Requires="v">
                <p:oleObj spid="_x0000_s6158" name="Equation" r:id="rId5" imgW="1904760" imgH="1473120" progId="Equation.DSMT4">
                  <p:embed/>
                </p:oleObj>
              </mc:Choice>
              <mc:Fallback>
                <p:oleObj name="Equation" r:id="rId5" imgW="1904760" imgH="14731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316110"/>
                        <a:ext cx="1905000"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14600" y="3560233"/>
          <a:ext cx="4165600" cy="977900"/>
        </p:xfrm>
        <a:graphic>
          <a:graphicData uri="http://schemas.openxmlformats.org/presentationml/2006/ole">
            <mc:AlternateContent xmlns:mc="http://schemas.openxmlformats.org/markup-compatibility/2006">
              <mc:Choice xmlns:v="urn:schemas-microsoft-com:vml" Requires="v">
                <p:oleObj spid="_x0000_s6159" name="Equation" r:id="rId7" imgW="4165560" imgH="977760" progId="Equation.DSMT4">
                  <p:embed/>
                </p:oleObj>
              </mc:Choice>
              <mc:Fallback>
                <p:oleObj name="Equation" r:id="rId7" imgW="4165560" imgH="9777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600" y="3560233"/>
                        <a:ext cx="41656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514600" y="4864100"/>
          <a:ext cx="3327400" cy="469900"/>
        </p:xfrm>
        <a:graphic>
          <a:graphicData uri="http://schemas.openxmlformats.org/presentationml/2006/ole">
            <mc:AlternateContent xmlns:mc="http://schemas.openxmlformats.org/markup-compatibility/2006">
              <mc:Choice xmlns:v="urn:schemas-microsoft-com:vml" Requires="v">
                <p:oleObj spid="_x0000_s6160" name="Equation" r:id="rId9" imgW="3327120" imgH="469800" progId="Equation.DSMT4">
                  <p:embed/>
                </p:oleObj>
              </mc:Choice>
              <mc:Fallback>
                <p:oleObj name="Equation" r:id="rId9" imgW="33271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4864100"/>
                        <a:ext cx="332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5905500" y="4941711"/>
          <a:ext cx="495300" cy="292100"/>
        </p:xfrm>
        <a:graphic>
          <a:graphicData uri="http://schemas.openxmlformats.org/presentationml/2006/ole">
            <mc:AlternateContent xmlns:mc="http://schemas.openxmlformats.org/markup-compatibility/2006">
              <mc:Choice xmlns:v="urn:schemas-microsoft-com:vml" Requires="v">
                <p:oleObj spid="_x0000_s6161" name="Equation" r:id="rId11" imgW="495000" imgH="291960" progId="Equation.DSMT4">
                  <p:embed/>
                </p:oleObj>
              </mc:Choice>
              <mc:Fallback>
                <p:oleObj name="Equation" r:id="rId11" imgW="4950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905500" y="4941711"/>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sp>
        <p:nvSpPr>
          <p:cNvPr id="3" name="Content Placeholder 2"/>
          <p:cNvSpPr>
            <a:spLocks noGrp="1"/>
          </p:cNvSpPr>
          <p:nvPr>
            <p:ph idx="1"/>
          </p:nvPr>
        </p:nvSpPr>
        <p:spPr/>
        <p:txBody>
          <a:bodyPr>
            <a:normAutofit/>
          </a:bodyPr>
          <a:lstStyle/>
          <a:p>
            <a:r>
              <a:rPr lang="en-US" dirty="0" smtClean="0"/>
              <a:t>Because </a:t>
            </a:r>
            <a:r>
              <a:rPr lang="en-US" i="1" dirty="0" smtClean="0"/>
              <a:t>D </a:t>
            </a:r>
            <a:r>
              <a:rPr lang="en-US" dirty="0" smtClean="0"/>
              <a:t>= 0, Cramer’s Rule cannot be used to solve the system.</a:t>
            </a:r>
            <a:r>
              <a:rPr lang="en-US" i="1" dirty="0" smtClean="0"/>
              <a:t> </a:t>
            </a:r>
            <a:r>
              <a:rPr lang="en-US" dirty="0" smtClean="0"/>
              <a:t>(You might try to solve the system by using the elimination method to see what happens in this case.)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r>
              <a:rPr lang="en-US" b="1" dirty="0" smtClean="0"/>
              <a:t>Solution:</a:t>
            </a:r>
            <a:endParaRPr lang="en-US" dirty="0"/>
          </a:p>
        </p:txBody>
      </p:sp>
      <p:graphicFrame>
        <p:nvGraphicFramePr>
          <p:cNvPr id="117762" name="Object 2"/>
          <p:cNvGraphicFramePr>
            <a:graphicFrameLocks noChangeAspect="1"/>
          </p:cNvGraphicFramePr>
          <p:nvPr/>
        </p:nvGraphicFramePr>
        <p:xfrm>
          <a:off x="505002" y="1295400"/>
          <a:ext cx="2895600" cy="1549400"/>
        </p:xfrm>
        <a:graphic>
          <a:graphicData uri="http://schemas.openxmlformats.org/presentationml/2006/ole">
            <mc:AlternateContent xmlns:mc="http://schemas.openxmlformats.org/markup-compatibility/2006">
              <mc:Choice xmlns:v="urn:schemas-microsoft-com:vml" Requires="v">
                <p:oleObj spid="_x0000_s7179" name="Equation" r:id="rId4" imgW="2895480" imgH="1549080" progId="Equation.DSMT4">
                  <p:embed/>
                </p:oleObj>
              </mc:Choice>
              <mc:Fallback>
                <p:oleObj name="Equation" r:id="rId4" imgW="2895480" imgH="154908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002" y="1295400"/>
                        <a:ext cx="2895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519289" y="3657600"/>
          <a:ext cx="2387600" cy="1549400"/>
        </p:xfrm>
        <a:graphic>
          <a:graphicData uri="http://schemas.openxmlformats.org/presentationml/2006/ole">
            <mc:AlternateContent xmlns:mc="http://schemas.openxmlformats.org/markup-compatibility/2006">
              <mc:Choice xmlns:v="urn:schemas-microsoft-com:vml" Requires="v">
                <p:oleObj spid="_x0000_s7180" name="Equation" r:id="rId6" imgW="2387520" imgH="1549080" progId="Equation.DSMT4">
                  <p:embed/>
                </p:oleObj>
              </mc:Choice>
              <mc:Fallback>
                <p:oleObj name="Equation" r:id="rId6" imgW="2387520" imgH="1549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9289" y="3657600"/>
                        <a:ext cx="2387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964745" y="3904545"/>
          <a:ext cx="4940300" cy="1028700"/>
        </p:xfrm>
        <a:graphic>
          <a:graphicData uri="http://schemas.openxmlformats.org/presentationml/2006/ole">
            <mc:AlternateContent xmlns:mc="http://schemas.openxmlformats.org/markup-compatibility/2006">
              <mc:Choice xmlns:v="urn:schemas-microsoft-com:vml" Requires="v">
                <p:oleObj spid="_x0000_s7181" name="Equation" r:id="rId8" imgW="4940280" imgH="1028520" progId="Equation.DSMT4">
                  <p:embed/>
                </p:oleObj>
              </mc:Choice>
              <mc:Fallback>
                <p:oleObj name="Equation" r:id="rId8" imgW="4940280" imgH="10285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64745" y="3904545"/>
                        <a:ext cx="4940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7993944" y="4251679"/>
          <a:ext cx="876300" cy="292100"/>
        </p:xfrm>
        <a:graphic>
          <a:graphicData uri="http://schemas.openxmlformats.org/presentationml/2006/ole">
            <mc:AlternateContent xmlns:mc="http://schemas.openxmlformats.org/markup-compatibility/2006">
              <mc:Choice xmlns:v="urn:schemas-microsoft-com:vml" Requires="v">
                <p:oleObj spid="_x0000_s7182" name="Equation" r:id="rId10" imgW="876240" imgH="291960" progId="Equation.DSMT4">
                  <p:embed/>
                </p:oleObj>
              </mc:Choice>
              <mc:Fallback>
                <p:oleObj name="Equation" r:id="rId10" imgW="876240" imgH="2919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993944" y="4251679"/>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graphicFrame>
        <p:nvGraphicFramePr>
          <p:cNvPr id="8195" name="Object 3"/>
          <p:cNvGraphicFramePr>
            <a:graphicFrameLocks noChangeAspect="1"/>
          </p:cNvGraphicFramePr>
          <p:nvPr/>
        </p:nvGraphicFramePr>
        <p:xfrm>
          <a:off x="381000" y="1382889"/>
          <a:ext cx="2743200" cy="1549400"/>
        </p:xfrm>
        <a:graphic>
          <a:graphicData uri="http://schemas.openxmlformats.org/presentationml/2006/ole">
            <mc:AlternateContent xmlns:mc="http://schemas.openxmlformats.org/markup-compatibility/2006">
              <mc:Choice xmlns:v="urn:schemas-microsoft-com:vml" Requires="v">
                <p:oleObj spid="_x0000_s8207" name="Equation" r:id="rId4" imgW="2743200" imgH="1549080" progId="Equation.DSMT4">
                  <p:embed/>
                </p:oleObj>
              </mc:Choice>
              <mc:Fallback>
                <p:oleObj name="Equation" r:id="rId4" imgW="2743200" imgH="1549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382889"/>
                        <a:ext cx="27432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762000" y="3032478"/>
          <a:ext cx="5397500" cy="1028700"/>
        </p:xfrm>
        <a:graphic>
          <a:graphicData uri="http://schemas.openxmlformats.org/presentationml/2006/ole">
            <mc:AlternateContent xmlns:mc="http://schemas.openxmlformats.org/markup-compatibility/2006">
              <mc:Choice xmlns:v="urn:schemas-microsoft-com:vml" Requires="v">
                <p:oleObj spid="_x0000_s8208" name="Equation" r:id="rId6" imgW="5397480" imgH="1028520" progId="Equation.DSMT4">
                  <p:embed/>
                </p:oleObj>
              </mc:Choice>
              <mc:Fallback>
                <p:oleObj name="Equation" r:id="rId6" imgW="5397480" imgH="10285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3032478"/>
                        <a:ext cx="5397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6275211" y="3388078"/>
          <a:ext cx="876300" cy="292100"/>
        </p:xfrm>
        <a:graphic>
          <a:graphicData uri="http://schemas.openxmlformats.org/presentationml/2006/ole">
            <mc:AlternateContent xmlns:mc="http://schemas.openxmlformats.org/markup-compatibility/2006">
              <mc:Choice xmlns:v="urn:schemas-microsoft-com:vml" Requires="v">
                <p:oleObj spid="_x0000_s8209" name="Equation" r:id="rId8" imgW="876240" imgH="291960" progId="Equation.DSMT4">
                  <p:embed/>
                </p:oleObj>
              </mc:Choice>
              <mc:Fallback>
                <p:oleObj name="Equation" r:id="rId8" imgW="87624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275211" y="3388078"/>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81000" y="4157134"/>
          <a:ext cx="2527300" cy="1549400"/>
        </p:xfrm>
        <a:graphic>
          <a:graphicData uri="http://schemas.openxmlformats.org/presentationml/2006/ole">
            <mc:AlternateContent xmlns:mc="http://schemas.openxmlformats.org/markup-compatibility/2006">
              <mc:Choice xmlns:v="urn:schemas-microsoft-com:vml" Requires="v">
                <p:oleObj spid="_x0000_s8210" name="Equation" r:id="rId10" imgW="2527200" imgH="1549080" progId="Equation.DSMT4">
                  <p:embed/>
                </p:oleObj>
              </mc:Choice>
              <mc:Fallback>
                <p:oleObj name="Equation" r:id="rId10" imgW="2527200" imgH="1549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 y="4157134"/>
                        <a:ext cx="25273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946400" y="4416777"/>
          <a:ext cx="4978400" cy="1028700"/>
        </p:xfrm>
        <a:graphic>
          <a:graphicData uri="http://schemas.openxmlformats.org/presentationml/2006/ole">
            <mc:AlternateContent xmlns:mc="http://schemas.openxmlformats.org/markup-compatibility/2006">
              <mc:Choice xmlns:v="urn:schemas-microsoft-com:vml" Requires="v">
                <p:oleObj spid="_x0000_s8211" name="Equation" r:id="rId12" imgW="4978080" imgH="1028520" progId="Equation.DSMT4">
                  <p:embed/>
                </p:oleObj>
              </mc:Choice>
              <mc:Fallback>
                <p:oleObj name="Equation" r:id="rId12" imgW="4978080" imgH="102852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46400" y="4416777"/>
                        <a:ext cx="4978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8023578" y="4759678"/>
          <a:ext cx="876300" cy="292100"/>
        </p:xfrm>
        <a:graphic>
          <a:graphicData uri="http://schemas.openxmlformats.org/presentationml/2006/ole">
            <mc:AlternateContent xmlns:mc="http://schemas.openxmlformats.org/markup-compatibility/2006">
              <mc:Choice xmlns:v="urn:schemas-microsoft-com:vml" Requires="v">
                <p:oleObj spid="_x0000_s8212" name="Equation" r:id="rId14" imgW="876240" imgH="291960" progId="Equation.DSMT4">
                  <p:embed/>
                </p:oleObj>
              </mc:Choice>
              <mc:Fallback>
                <p:oleObj name="Equation" r:id="rId14" imgW="87624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23578" y="4759678"/>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graphicFrame>
        <p:nvGraphicFramePr>
          <p:cNvPr id="9219" name="Object 3"/>
          <p:cNvGraphicFramePr>
            <a:graphicFrameLocks noChangeAspect="1"/>
          </p:cNvGraphicFramePr>
          <p:nvPr/>
        </p:nvGraphicFramePr>
        <p:xfrm>
          <a:off x="533400" y="1924755"/>
          <a:ext cx="2527300" cy="1549400"/>
        </p:xfrm>
        <a:graphic>
          <a:graphicData uri="http://schemas.openxmlformats.org/presentationml/2006/ole">
            <mc:AlternateContent xmlns:mc="http://schemas.openxmlformats.org/markup-compatibility/2006">
              <mc:Choice xmlns:v="urn:schemas-microsoft-com:vml" Requires="v">
                <p:oleObj spid="_x0000_s9237" name="Equation" r:id="rId4" imgW="2527200" imgH="1549080" progId="Equation.DSMT4">
                  <p:embed/>
                </p:oleObj>
              </mc:Choice>
              <mc:Fallback>
                <p:oleObj name="Equation" r:id="rId4" imgW="2527200" imgH="1549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1924755"/>
                        <a:ext cx="25273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121378" y="2173110"/>
          <a:ext cx="4978400" cy="1028700"/>
        </p:xfrm>
        <a:graphic>
          <a:graphicData uri="http://schemas.openxmlformats.org/presentationml/2006/ole">
            <mc:AlternateContent xmlns:mc="http://schemas.openxmlformats.org/markup-compatibility/2006">
              <mc:Choice xmlns:v="urn:schemas-microsoft-com:vml" Requires="v">
                <p:oleObj spid="_x0000_s9238" name="Equation" r:id="rId6" imgW="4978080" imgH="1028520" progId="Equation.DSMT4">
                  <p:embed/>
                </p:oleObj>
              </mc:Choice>
              <mc:Fallback>
                <p:oleObj name="Equation" r:id="rId6" imgW="4978080" imgH="102852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1378" y="2173110"/>
                        <a:ext cx="4978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8151989" y="2523066"/>
          <a:ext cx="698500" cy="292100"/>
        </p:xfrm>
        <a:graphic>
          <a:graphicData uri="http://schemas.openxmlformats.org/presentationml/2006/ole">
            <mc:AlternateContent xmlns:mc="http://schemas.openxmlformats.org/markup-compatibility/2006">
              <mc:Choice xmlns:v="urn:schemas-microsoft-com:vml" Requires="v">
                <p:oleObj spid="_x0000_s9239" name="Equation" r:id="rId8" imgW="698400" imgH="291960" progId="Equation.DSMT4">
                  <p:embed/>
                </p:oleObj>
              </mc:Choice>
              <mc:Fallback>
                <p:oleObj name="Equation" r:id="rId8" imgW="6984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151989" y="2523066"/>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199445" y="3668889"/>
          <a:ext cx="1181100" cy="838200"/>
        </p:xfrm>
        <a:graphic>
          <a:graphicData uri="http://schemas.openxmlformats.org/presentationml/2006/ole">
            <mc:AlternateContent xmlns:mc="http://schemas.openxmlformats.org/markup-compatibility/2006">
              <mc:Choice xmlns:v="urn:schemas-microsoft-com:vml" Requires="v">
                <p:oleObj spid="_x0000_s9240" name="Equation" r:id="rId10" imgW="1180800" imgH="838080" progId="Equation.DSMT4">
                  <p:embed/>
                </p:oleObj>
              </mc:Choice>
              <mc:Fallback>
                <p:oleObj name="Equation" r:id="rId10" imgW="11808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199445" y="3668889"/>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407356" y="3953934"/>
          <a:ext cx="457200" cy="279400"/>
        </p:xfrm>
        <a:graphic>
          <a:graphicData uri="http://schemas.openxmlformats.org/presentationml/2006/ole">
            <mc:AlternateContent xmlns:mc="http://schemas.openxmlformats.org/markup-compatibility/2006">
              <mc:Choice xmlns:v="urn:schemas-microsoft-com:vml" Requires="v">
                <p:oleObj spid="_x0000_s9241" name="Equation" r:id="rId12" imgW="457200" imgH="279360" progId="Equation.DSMT4">
                  <p:embed/>
                </p:oleObj>
              </mc:Choice>
              <mc:Fallback>
                <p:oleObj name="Equation" r:id="rId12" imgW="457200" imgH="2793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07356" y="3953934"/>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115734" y="3668889"/>
          <a:ext cx="1168400" cy="838200"/>
        </p:xfrm>
        <a:graphic>
          <a:graphicData uri="http://schemas.openxmlformats.org/presentationml/2006/ole">
            <mc:AlternateContent xmlns:mc="http://schemas.openxmlformats.org/markup-compatibility/2006">
              <mc:Choice xmlns:v="urn:schemas-microsoft-com:vml" Requires="v">
                <p:oleObj spid="_x0000_s9242" name="Equation" r:id="rId14" imgW="1168200" imgH="838080" progId="Equation.DSMT4">
                  <p:embed/>
                </p:oleObj>
              </mc:Choice>
              <mc:Fallback>
                <p:oleObj name="Equation" r:id="rId14" imgW="1168200" imgH="8380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15734" y="3668889"/>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330700" y="3941233"/>
          <a:ext cx="482600" cy="292100"/>
        </p:xfrm>
        <a:graphic>
          <a:graphicData uri="http://schemas.openxmlformats.org/presentationml/2006/ole">
            <mc:AlternateContent xmlns:mc="http://schemas.openxmlformats.org/markup-compatibility/2006">
              <mc:Choice xmlns:v="urn:schemas-microsoft-com:vml" Requires="v">
                <p:oleObj spid="_x0000_s9243" name="Equation" r:id="rId16" imgW="482400" imgH="291960" progId="Equation.DSMT4">
                  <p:embed/>
                </p:oleObj>
              </mc:Choice>
              <mc:Fallback>
                <p:oleObj name="Equation" r:id="rId16" imgW="482400" imgH="2919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30700" y="3941233"/>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070122" y="3668889"/>
          <a:ext cx="1155700" cy="838200"/>
        </p:xfrm>
        <a:graphic>
          <a:graphicData uri="http://schemas.openxmlformats.org/presentationml/2006/ole">
            <mc:AlternateContent xmlns:mc="http://schemas.openxmlformats.org/markup-compatibility/2006">
              <mc:Choice xmlns:v="urn:schemas-microsoft-com:vml" Requires="v">
                <p:oleObj spid="_x0000_s9244" name="Equation" r:id="rId18" imgW="1155600" imgH="838080" progId="Equation.DSMT4">
                  <p:embed/>
                </p:oleObj>
              </mc:Choice>
              <mc:Fallback>
                <p:oleObj name="Equation" r:id="rId18" imgW="1155600" imgH="8380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070122" y="3668889"/>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6248400" y="3668889"/>
          <a:ext cx="533400" cy="838200"/>
        </p:xfrm>
        <a:graphic>
          <a:graphicData uri="http://schemas.openxmlformats.org/presentationml/2006/ole">
            <mc:AlternateContent xmlns:mc="http://schemas.openxmlformats.org/markup-compatibility/2006">
              <mc:Choice xmlns:v="urn:schemas-microsoft-com:vml" Requires="v">
                <p:oleObj spid="_x0000_s9245" name="Equation" r:id="rId20" imgW="533160" imgH="838080" progId="Equation.DSMT4">
                  <p:embed/>
                </p:oleObj>
              </mc:Choice>
              <mc:Fallback>
                <p:oleObj name="Equation" r:id="rId20" imgW="533160" imgH="83808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48400" y="3668889"/>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Cramer’s Rule</a:t>
            </a:r>
            <a:endParaRPr lang="en-US" dirty="0"/>
          </a:p>
        </p:txBody>
      </p:sp>
      <p:sp>
        <p:nvSpPr>
          <p:cNvPr id="3" name="Content Placeholder 2"/>
          <p:cNvSpPr>
            <a:spLocks noGrp="1"/>
          </p:cNvSpPr>
          <p:nvPr>
            <p:ph idx="1"/>
          </p:nvPr>
        </p:nvSpPr>
        <p:spPr>
          <a:xfrm>
            <a:off x="457200" y="1280160"/>
            <a:ext cx="8229600" cy="4053840"/>
          </a:xfrm>
          <a:noFill/>
          <a:ln w="28575">
            <a:solidFill>
              <a:srgbClr val="FF0000"/>
            </a:solidFill>
            <a:miter lim="800000"/>
            <a:headEnd/>
            <a:tailEnd/>
          </a:ln>
        </p:spPr>
        <p:txBody>
          <a:bodyPr vert="horz" wrap="square" lIns="91440" tIns="45720" rIns="91440" bIns="45720" numCol="1" anchor="t" anchorCtr="0" compatLnSpc="1">
            <a:prstTxWarp prst="textNoShape">
              <a:avLst/>
            </a:prstTxWarp>
            <a:spAutoFit/>
          </a:bodyPr>
          <a:lstStyle/>
          <a:p>
            <a:pPr algn="ctr">
              <a:defRPr/>
            </a:pPr>
            <a:r>
              <a:rPr lang="en-US" b="1" dirty="0" smtClean="0">
                <a:solidFill>
                  <a:srgbClr val="000000"/>
                </a:solidFill>
              </a:rPr>
              <a:t>Notes</a:t>
            </a:r>
          </a:p>
          <a:p>
            <a:pPr>
              <a:defRPr/>
            </a:pPr>
            <a:r>
              <a:rPr lang="en-US" dirty="0" smtClean="0">
                <a:solidFill>
                  <a:srgbClr val="000000"/>
                </a:solidFill>
              </a:rPr>
              <a:t>The determinants shown in Examples 1c and 1d are expanded by the first row. However, you should remember that any row or column can be used in the expansion as long as the corresponding adjustments in the + and − signs are used with the minors. This may be particularly useful when a row or column has one or more 0’s because multiplication by 0 will always give 0 and this will reduce the time needed for the expansion.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Problems</a:t>
            </a:r>
            <a:endParaRPr lang="en-US" dirty="0"/>
          </a:p>
        </p:txBody>
      </p:sp>
      <p:sp>
        <p:nvSpPr>
          <p:cNvPr id="3" name="Content Placeholder 2"/>
          <p:cNvSpPr>
            <a:spLocks noGrp="1"/>
          </p:cNvSpPr>
          <p:nvPr>
            <p:ph idx="1"/>
          </p:nvPr>
        </p:nvSpPr>
        <p:spPr>
          <a:xfrm>
            <a:off x="457200" y="1280160"/>
            <a:ext cx="8229600" cy="3977640"/>
          </a:xfrm>
          <a:solidFill>
            <a:srgbClr val="FFFFCC"/>
          </a:solidFill>
          <a:ln w="28575">
            <a:solidFill>
              <a:srgbClr val="000000"/>
            </a:solidFill>
          </a:ln>
        </p:spPr>
        <p:txBody>
          <a:bodyPr>
            <a:noAutofit/>
          </a:bodyPr>
          <a:lstStyle/>
          <a:p>
            <a:pPr>
              <a:tabLst>
                <a:tab pos="463550" algn="l"/>
              </a:tabLst>
            </a:pPr>
            <a:r>
              <a:rPr lang="en-US" b="1" dirty="0" smtClean="0">
                <a:solidFill>
                  <a:srgbClr val="000000"/>
                </a:solidFill>
              </a:rPr>
              <a:t>1.</a:t>
            </a:r>
            <a:r>
              <a:rPr lang="en-US" dirty="0" smtClean="0">
                <a:solidFill>
                  <a:srgbClr val="000000"/>
                </a:solidFill>
              </a:rPr>
              <a:t>	Solve the following system using Cramer’s Rule.</a:t>
            </a:r>
          </a:p>
          <a:p>
            <a:pPr>
              <a:tabLst>
                <a:tab pos="463550" algn="l"/>
              </a:tabLst>
            </a:pPr>
            <a:endParaRPr lang="en-US" dirty="0" smtClean="0">
              <a:solidFill>
                <a:srgbClr val="000000"/>
              </a:solidFill>
            </a:endParaRPr>
          </a:p>
          <a:p>
            <a:pPr>
              <a:tabLst>
                <a:tab pos="463550" algn="l"/>
              </a:tabLst>
            </a:pPr>
            <a:endParaRPr lang="en-US" dirty="0" smtClean="0">
              <a:solidFill>
                <a:srgbClr val="000000"/>
              </a:solidFill>
            </a:endParaRPr>
          </a:p>
          <a:p>
            <a:pPr>
              <a:spcBef>
                <a:spcPts val="1800"/>
              </a:spcBef>
              <a:tabLst>
                <a:tab pos="463550" algn="l"/>
              </a:tabLst>
            </a:pPr>
            <a:r>
              <a:rPr lang="en-US" b="1" dirty="0" smtClean="0">
                <a:solidFill>
                  <a:srgbClr val="000000"/>
                </a:solidFill>
              </a:rPr>
              <a:t>2.</a:t>
            </a:r>
            <a:r>
              <a:rPr lang="en-US" dirty="0" smtClean="0">
                <a:solidFill>
                  <a:srgbClr val="000000"/>
                </a:solidFill>
              </a:rPr>
              <a:t>	Find </a:t>
            </a:r>
            <a:r>
              <a:rPr lang="en-US" i="1" dirty="0" smtClean="0">
                <a:solidFill>
                  <a:srgbClr val="000000"/>
                </a:solidFill>
              </a:rPr>
              <a:t>D</a:t>
            </a:r>
            <a:r>
              <a:rPr lang="en-US" i="1" baseline="-25000" dirty="0" smtClean="0">
                <a:solidFill>
                  <a:srgbClr val="000000"/>
                </a:solidFill>
              </a:rPr>
              <a:t>x</a:t>
            </a:r>
            <a:r>
              <a:rPr lang="en-US" dirty="0" smtClean="0">
                <a:solidFill>
                  <a:srgbClr val="000000"/>
                </a:solidFill>
              </a:rPr>
              <a:t> for the following system.</a:t>
            </a:r>
            <a:endParaRPr lang="en-US" dirty="0">
              <a:solidFill>
                <a:srgbClr val="000000"/>
              </a:solidFill>
            </a:endParaRPr>
          </a:p>
        </p:txBody>
      </p:sp>
      <p:graphicFrame>
        <p:nvGraphicFramePr>
          <p:cNvPr id="123906" name="Object 2"/>
          <p:cNvGraphicFramePr>
            <a:graphicFrameLocks noChangeAspect="1"/>
          </p:cNvGraphicFramePr>
          <p:nvPr/>
        </p:nvGraphicFramePr>
        <p:xfrm>
          <a:off x="1066800" y="1905000"/>
          <a:ext cx="1778000" cy="1028700"/>
        </p:xfrm>
        <a:graphic>
          <a:graphicData uri="http://schemas.openxmlformats.org/presentationml/2006/ole">
            <mc:AlternateContent xmlns:mc="http://schemas.openxmlformats.org/markup-compatibility/2006">
              <mc:Choice xmlns:v="urn:schemas-microsoft-com:vml" Requires="v">
                <p:oleObj spid="_x0000_s10246" name="Equation" r:id="rId3" imgW="1777680" imgH="1028520" progId="Equation.DSMT4">
                  <p:embed/>
                </p:oleObj>
              </mc:Choice>
              <mc:Fallback>
                <p:oleObj name="Equation" r:id="rId3" imgW="177768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1905000"/>
                        <a:ext cx="1778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07" name="Object 3"/>
          <p:cNvGraphicFramePr>
            <a:graphicFrameLocks noChangeAspect="1"/>
          </p:cNvGraphicFramePr>
          <p:nvPr/>
        </p:nvGraphicFramePr>
        <p:xfrm>
          <a:off x="1066800" y="3581400"/>
          <a:ext cx="2425700" cy="1562100"/>
        </p:xfrm>
        <a:graphic>
          <a:graphicData uri="http://schemas.openxmlformats.org/presentationml/2006/ole">
            <mc:AlternateContent xmlns:mc="http://schemas.openxmlformats.org/markup-compatibility/2006">
              <mc:Choice xmlns:v="urn:schemas-microsoft-com:vml" Requires="v">
                <p:oleObj spid="_x0000_s10247" name="Equation" r:id="rId5" imgW="2425680" imgH="1562040" progId="Equation.DSMT4">
                  <p:embed/>
                </p:oleObj>
              </mc:Choice>
              <mc:Fallback>
                <p:oleObj name="Equation" r:id="rId5" imgW="2425680" imgH="15620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3581400"/>
                        <a:ext cx="24257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 Answers </a:t>
            </a:r>
            <a:endParaRPr lang="en-US" dirty="0"/>
          </a:p>
        </p:txBody>
      </p:sp>
      <p:sp>
        <p:nvSpPr>
          <p:cNvPr id="3" name="Content Placeholder 2"/>
          <p:cNvSpPr>
            <a:spLocks noGrp="1"/>
          </p:cNvSpPr>
          <p:nvPr>
            <p:ph idx="1"/>
          </p:nvPr>
        </p:nvSpPr>
        <p:spPr/>
        <p:txBody>
          <a:bodyPr/>
          <a:lstStyle/>
          <a:p>
            <a:pPr>
              <a:lnSpc>
                <a:spcPct val="150000"/>
              </a:lnSpc>
              <a:tabLst>
                <a:tab pos="463550" algn="l"/>
              </a:tabLst>
            </a:pPr>
            <a:r>
              <a:rPr lang="es-ES" b="1" dirty="0" smtClean="0"/>
              <a:t>1.</a:t>
            </a:r>
            <a:r>
              <a:rPr lang="es-ES" dirty="0" smtClean="0"/>
              <a:t>	</a:t>
            </a:r>
            <a:r>
              <a:rPr lang="es-ES" i="1" dirty="0" smtClean="0">
                <a:solidFill>
                  <a:srgbClr val="FF0000"/>
                </a:solidFill>
              </a:rPr>
              <a:t>x</a:t>
            </a:r>
            <a:r>
              <a:rPr lang="es-ES" dirty="0" smtClean="0">
                <a:solidFill>
                  <a:srgbClr val="FF0000"/>
                </a:solidFill>
              </a:rPr>
              <a:t> = 3, </a:t>
            </a:r>
            <a:r>
              <a:rPr lang="es-ES" i="1" dirty="0" smtClean="0">
                <a:solidFill>
                  <a:srgbClr val="FF0000"/>
                </a:solidFill>
              </a:rPr>
              <a:t>y</a:t>
            </a:r>
            <a:r>
              <a:rPr lang="es-ES" dirty="0" smtClean="0">
                <a:solidFill>
                  <a:srgbClr val="FF0000"/>
                </a:solidFill>
              </a:rPr>
              <a:t> = −5 </a:t>
            </a:r>
          </a:p>
          <a:p>
            <a:pPr>
              <a:lnSpc>
                <a:spcPct val="150000"/>
              </a:lnSpc>
              <a:tabLst>
                <a:tab pos="463550" algn="l"/>
              </a:tabLst>
            </a:pPr>
            <a:r>
              <a:rPr lang="es-ES" b="1" dirty="0" smtClean="0"/>
              <a:t>2.</a:t>
            </a:r>
            <a:r>
              <a:rPr lang="es-ES" dirty="0" smtClean="0"/>
              <a:t>	</a:t>
            </a:r>
            <a:r>
              <a:rPr lang="es-ES" i="1" dirty="0" smtClean="0">
                <a:solidFill>
                  <a:srgbClr val="FF0000"/>
                </a:solidFill>
              </a:rPr>
              <a:t>D</a:t>
            </a:r>
            <a:r>
              <a:rPr lang="es-ES" i="1" baseline="-25000" dirty="0" smtClean="0">
                <a:solidFill>
                  <a:srgbClr val="FF0000"/>
                </a:solidFill>
              </a:rPr>
              <a:t>x</a:t>
            </a:r>
            <a:r>
              <a:rPr lang="es-ES" dirty="0" smtClean="0">
                <a:solidFill>
                  <a:srgbClr val="FF0000"/>
                </a:solidFill>
              </a:rPr>
              <a:t> = 0</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Objectives</a:t>
            </a:r>
          </a:p>
        </p:txBody>
      </p:sp>
      <p:sp>
        <p:nvSpPr>
          <p:cNvPr id="8195" name="Content Placeholder 2"/>
          <p:cNvSpPr>
            <a:spLocks noGrp="1"/>
          </p:cNvSpPr>
          <p:nvPr>
            <p:ph idx="1"/>
          </p:nvPr>
        </p:nvSpPr>
        <p:spPr/>
        <p:txBody>
          <a:bodyPr>
            <a:spAutoFit/>
          </a:bodyPr>
          <a:lstStyle/>
          <a:p>
            <a:pPr marL="338138" indent="-338138">
              <a:buFont typeface="Courier New" pitchFamily="49" charset="0"/>
              <a:buChar char="o"/>
            </a:pPr>
            <a:r>
              <a:rPr lang="en-US" dirty="0" smtClean="0"/>
              <a:t>Solve systems of linear equations using Cramer’s Rule.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Cramer’s Rule</a:t>
            </a:r>
          </a:p>
        </p:txBody>
      </p:sp>
      <p:sp>
        <p:nvSpPr>
          <p:cNvPr id="6147" name="Content Placeholder 2"/>
          <p:cNvSpPr>
            <a:spLocks noGrp="1"/>
          </p:cNvSpPr>
          <p:nvPr>
            <p:ph idx="1"/>
          </p:nvPr>
        </p:nvSpPr>
        <p:spPr>
          <a:solidFill>
            <a:srgbClr val="FFFFCC"/>
          </a:solidFill>
          <a:ln w="28575">
            <a:solidFill>
              <a:srgbClr val="000000"/>
            </a:solidFill>
          </a:ln>
        </p:spPr>
        <p:txBody>
          <a:bodyPr>
            <a:noAutofit/>
          </a:bodyPr>
          <a:lstStyle/>
          <a:p>
            <a:pPr algn="ctr">
              <a:defRPr/>
            </a:pPr>
            <a:r>
              <a:rPr lang="en-US" b="1" dirty="0" smtClean="0">
                <a:solidFill>
                  <a:srgbClr val="000000"/>
                </a:solidFill>
              </a:rPr>
              <a:t>Cramer’s Rule for 2 × 2 Systems</a:t>
            </a:r>
          </a:p>
          <a:p>
            <a:pPr>
              <a:defRPr/>
            </a:pPr>
            <a:endParaRPr lang="en-US" dirty="0" smtClean="0"/>
          </a:p>
          <a:p>
            <a:pPr>
              <a:defRPr/>
            </a:pPr>
            <a:endParaRPr lang="en-US" dirty="0" smtClean="0"/>
          </a:p>
        </p:txBody>
      </p:sp>
      <p:graphicFrame>
        <p:nvGraphicFramePr>
          <p:cNvPr id="97281" name="Object 1"/>
          <p:cNvGraphicFramePr>
            <a:graphicFrameLocks noChangeAspect="1"/>
          </p:cNvGraphicFramePr>
          <p:nvPr/>
        </p:nvGraphicFramePr>
        <p:xfrm>
          <a:off x="615950" y="1806222"/>
          <a:ext cx="7924800" cy="2959100"/>
        </p:xfrm>
        <a:graphic>
          <a:graphicData uri="http://schemas.openxmlformats.org/presentationml/2006/ole">
            <mc:AlternateContent xmlns:mc="http://schemas.openxmlformats.org/markup-compatibility/2006">
              <mc:Choice xmlns:v="urn:schemas-microsoft-com:vml" Requires="v">
                <p:oleObj spid="_x0000_s1030" name="Equation" r:id="rId3" imgW="7924680" imgH="2958840" progId="Equation.DSMT4">
                  <p:embed/>
                </p:oleObj>
              </mc:Choice>
              <mc:Fallback>
                <p:oleObj name="Equation" r:id="rId3" imgW="7924680" imgH="295884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950" y="1806222"/>
                        <a:ext cx="7924800" cy="295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629355" y="4559300"/>
          <a:ext cx="5295900" cy="1308100"/>
        </p:xfrm>
        <a:graphic>
          <a:graphicData uri="http://schemas.openxmlformats.org/presentationml/2006/ole">
            <mc:AlternateContent xmlns:mc="http://schemas.openxmlformats.org/markup-compatibility/2006">
              <mc:Choice xmlns:v="urn:schemas-microsoft-com:vml" Requires="v">
                <p:oleObj spid="_x0000_s1031" name="Equation" r:id="rId5" imgW="5295600" imgH="1307880" progId="Equation.DSMT4">
                  <p:embed/>
                </p:oleObj>
              </mc:Choice>
              <mc:Fallback>
                <p:oleObj name="Equation" r:id="rId5" imgW="5295600" imgH="1307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9355" y="4559300"/>
                        <a:ext cx="5295900" cy="1308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Cramer’s Rule</a:t>
            </a:r>
          </a:p>
        </p:txBody>
      </p:sp>
      <p:sp>
        <p:nvSpPr>
          <p:cNvPr id="6147" name="Content Placeholder 2"/>
          <p:cNvSpPr>
            <a:spLocks noGrp="1"/>
          </p:cNvSpPr>
          <p:nvPr>
            <p:ph idx="1"/>
          </p:nvPr>
        </p:nvSpPr>
        <p:spPr>
          <a:xfrm>
            <a:off x="457200" y="1280160"/>
            <a:ext cx="8229600" cy="3672840"/>
          </a:xfrm>
          <a:solidFill>
            <a:srgbClr val="FFFFCC"/>
          </a:solidFill>
          <a:ln w="28575">
            <a:solidFill>
              <a:srgbClr val="000000"/>
            </a:solidFill>
          </a:ln>
        </p:spPr>
        <p:txBody>
          <a:bodyPr>
            <a:noAutofit/>
          </a:bodyPr>
          <a:lstStyle/>
          <a:p>
            <a:pPr algn="ctr">
              <a:defRPr/>
            </a:pPr>
            <a:r>
              <a:rPr lang="en-US" b="1" dirty="0" smtClean="0">
                <a:solidFill>
                  <a:srgbClr val="000000"/>
                </a:solidFill>
              </a:rPr>
              <a:t>Cramer’s Rule for 3 × 3 Systems</a:t>
            </a:r>
          </a:p>
          <a:p>
            <a:pPr>
              <a:defRPr/>
            </a:pPr>
            <a:endParaRPr lang="en-US" dirty="0" smtClean="0"/>
          </a:p>
          <a:p>
            <a:pPr>
              <a:defRPr/>
            </a:pPr>
            <a:endParaRPr lang="en-US" dirty="0" smtClean="0"/>
          </a:p>
        </p:txBody>
      </p:sp>
      <p:graphicFrame>
        <p:nvGraphicFramePr>
          <p:cNvPr id="97281" name="Object 1"/>
          <p:cNvGraphicFramePr>
            <a:graphicFrameLocks noChangeAspect="1"/>
          </p:cNvGraphicFramePr>
          <p:nvPr/>
        </p:nvGraphicFramePr>
        <p:xfrm>
          <a:off x="609600" y="1828800"/>
          <a:ext cx="5600700" cy="3060700"/>
        </p:xfrm>
        <a:graphic>
          <a:graphicData uri="http://schemas.openxmlformats.org/presentationml/2006/ole">
            <mc:AlternateContent xmlns:mc="http://schemas.openxmlformats.org/markup-compatibility/2006">
              <mc:Choice xmlns:v="urn:schemas-microsoft-com:vml" Requires="v">
                <p:oleObj spid="_x0000_s2052" name="Equation" r:id="rId3" imgW="5600520" imgH="3060360" progId="Equation.DSMT4">
                  <p:embed/>
                </p:oleObj>
              </mc:Choice>
              <mc:Fallback>
                <p:oleObj name="Equation" r:id="rId3" imgW="5600520" imgH="306036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828800"/>
                        <a:ext cx="5600700" cy="306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Cramer’s Rule</a:t>
            </a:r>
          </a:p>
        </p:txBody>
      </p:sp>
      <p:sp>
        <p:nvSpPr>
          <p:cNvPr id="6147" name="Content Placeholder 2"/>
          <p:cNvSpPr>
            <a:spLocks noGrp="1"/>
          </p:cNvSpPr>
          <p:nvPr>
            <p:ph idx="1"/>
          </p:nvPr>
        </p:nvSpPr>
        <p:spPr>
          <a:xfrm>
            <a:off x="381000" y="1295400"/>
            <a:ext cx="8610600" cy="4572000"/>
          </a:xfrm>
          <a:solidFill>
            <a:srgbClr val="FFFFCC"/>
          </a:solidFill>
          <a:ln w="28575">
            <a:solidFill>
              <a:srgbClr val="000000"/>
            </a:solidFill>
          </a:ln>
        </p:spPr>
        <p:txBody>
          <a:bodyPr>
            <a:noAutofit/>
          </a:bodyPr>
          <a:lstStyle/>
          <a:p>
            <a:pPr algn="ctr">
              <a:defRPr/>
            </a:pPr>
            <a:r>
              <a:rPr lang="en-US" b="1" dirty="0" smtClean="0">
                <a:solidFill>
                  <a:srgbClr val="000000"/>
                </a:solidFill>
              </a:rPr>
              <a:t>Cramer’s Rule for 3 × 3 Systems (cont.)</a:t>
            </a:r>
          </a:p>
          <a:p>
            <a:pPr>
              <a:defRPr/>
            </a:pPr>
            <a:endParaRPr lang="en-US" dirty="0" smtClean="0"/>
          </a:p>
          <a:p>
            <a:pPr>
              <a:defRPr/>
            </a:pPr>
            <a:endParaRPr lang="en-US" dirty="0" smtClean="0"/>
          </a:p>
        </p:txBody>
      </p:sp>
      <p:graphicFrame>
        <p:nvGraphicFramePr>
          <p:cNvPr id="97281" name="Object 1"/>
          <p:cNvGraphicFramePr>
            <a:graphicFrameLocks noChangeAspect="1"/>
          </p:cNvGraphicFramePr>
          <p:nvPr>
            <p:extLst>
              <p:ext uri="{D42A27DB-BD31-4B8C-83A1-F6EECF244321}">
                <p14:modId xmlns:p14="http://schemas.microsoft.com/office/powerpoint/2010/main" val="3465246907"/>
              </p:ext>
            </p:extLst>
          </p:nvPr>
        </p:nvGraphicFramePr>
        <p:xfrm>
          <a:off x="533400" y="1828800"/>
          <a:ext cx="8331200" cy="3860800"/>
        </p:xfrm>
        <a:graphic>
          <a:graphicData uri="http://schemas.openxmlformats.org/presentationml/2006/ole">
            <mc:AlternateContent xmlns:mc="http://schemas.openxmlformats.org/markup-compatibility/2006">
              <mc:Choice xmlns:v="urn:schemas-microsoft-com:vml" Requires="v">
                <p:oleObj spid="_x0000_s3076" name="Equation" r:id="rId3" imgW="8331120" imgH="3860640" progId="Equation.DSMT4">
                  <p:embed/>
                </p:oleObj>
              </mc:Choice>
              <mc:Fallback>
                <p:oleObj name="Equation" r:id="rId3" imgW="8331120" imgH="386064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28800"/>
                        <a:ext cx="8331200" cy="386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defRPr/>
            </a:pPr>
            <a:r>
              <a:rPr lang="en-US" dirty="0" smtClean="0"/>
              <a:t>Cramer’s Rule</a:t>
            </a:r>
          </a:p>
        </p:txBody>
      </p:sp>
      <p:sp>
        <p:nvSpPr>
          <p:cNvPr id="6147" name="Content Placeholder 2"/>
          <p:cNvSpPr>
            <a:spLocks noGrp="1"/>
          </p:cNvSpPr>
          <p:nvPr>
            <p:ph idx="1"/>
          </p:nvPr>
        </p:nvSpPr>
        <p:spPr>
          <a:xfrm>
            <a:off x="457200" y="1280160"/>
            <a:ext cx="8229600" cy="2758440"/>
          </a:xfrm>
          <a:solidFill>
            <a:srgbClr val="FFFFCC"/>
          </a:solidFill>
          <a:ln w="28575">
            <a:solidFill>
              <a:srgbClr val="000000"/>
            </a:solidFill>
          </a:ln>
        </p:spPr>
        <p:txBody>
          <a:bodyPr wrap="square">
            <a:spAutoFit/>
          </a:bodyPr>
          <a:lstStyle/>
          <a:p>
            <a:pPr algn="ctr">
              <a:defRPr/>
            </a:pPr>
            <a:r>
              <a:rPr lang="en-US" b="1" dirty="0" smtClean="0">
                <a:solidFill>
                  <a:srgbClr val="000000"/>
                </a:solidFill>
              </a:rPr>
              <a:t>Cramer’s Rule when </a:t>
            </a:r>
            <a:r>
              <a:rPr lang="en-US" b="1" i="1" dirty="0" smtClean="0">
                <a:solidFill>
                  <a:srgbClr val="000000"/>
                </a:solidFill>
              </a:rPr>
              <a:t>D </a:t>
            </a:r>
            <a:r>
              <a:rPr lang="en-US" b="1" dirty="0" smtClean="0">
                <a:solidFill>
                  <a:srgbClr val="000000"/>
                </a:solidFill>
              </a:rPr>
              <a:t>= 0</a:t>
            </a:r>
            <a:endParaRPr lang="en-US" dirty="0" smtClean="0">
              <a:solidFill>
                <a:srgbClr val="000000"/>
              </a:solidFill>
            </a:endParaRPr>
          </a:p>
          <a:p>
            <a:pPr>
              <a:defRPr/>
            </a:pPr>
            <a:r>
              <a:rPr lang="en-US" b="1" dirty="0" smtClean="0">
                <a:solidFill>
                  <a:srgbClr val="000000"/>
                </a:solidFill>
              </a:rPr>
              <a:t>If </a:t>
            </a:r>
            <a:r>
              <a:rPr lang="en-US" b="1" i="1" dirty="0" smtClean="0">
                <a:solidFill>
                  <a:srgbClr val="000000"/>
                </a:solidFill>
              </a:rPr>
              <a:t>D</a:t>
            </a:r>
            <a:r>
              <a:rPr lang="en-US" b="1" dirty="0" smtClean="0">
                <a:solidFill>
                  <a:srgbClr val="000000"/>
                </a:solidFill>
              </a:rPr>
              <a:t> = 0, Cramer’s Rule cannot be used</a:t>
            </a:r>
            <a:r>
              <a:rPr lang="en-US" dirty="0" smtClean="0">
                <a:solidFill>
                  <a:srgbClr val="000000"/>
                </a:solidFill>
              </a:rPr>
              <a:t>. In a case where </a:t>
            </a:r>
            <a:r>
              <a:rPr lang="en-US" i="1" dirty="0" smtClean="0">
                <a:solidFill>
                  <a:srgbClr val="000000"/>
                </a:solidFill>
              </a:rPr>
              <a:t>D</a:t>
            </a:r>
            <a:r>
              <a:rPr lang="en-US" dirty="0" smtClean="0">
                <a:solidFill>
                  <a:srgbClr val="000000"/>
                </a:solidFill>
              </a:rPr>
              <a:t> = 0 (either for a 2 × 2 or a 3 × 3 matrix), use the algebraic method of elimination or substitution. You will find that the system is either dependent (infinite solutions) or inconsistent (no solution).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a:t>
            </a:r>
            <a:endParaRPr lang="en-US" dirty="0"/>
          </a:p>
        </p:txBody>
      </p:sp>
      <p:sp>
        <p:nvSpPr>
          <p:cNvPr id="3" name="Content Placeholder 2"/>
          <p:cNvSpPr>
            <a:spLocks noGrp="1"/>
          </p:cNvSpPr>
          <p:nvPr>
            <p:ph idx="1"/>
          </p:nvPr>
        </p:nvSpPr>
        <p:spPr/>
        <p:txBody>
          <a:bodyPr/>
          <a:lstStyle/>
          <a:p>
            <a:r>
              <a:rPr lang="en-US" dirty="0" smtClean="0"/>
              <a:t>Using Cramer’s Rule, solve the following systems of linear equations. The solutions are not checked here, but they can be checked by substituting them into all of the equations in the system.</a:t>
            </a:r>
          </a:p>
          <a:p>
            <a:endParaRPr lang="en-US" dirty="0" smtClean="0"/>
          </a:p>
          <a:p>
            <a:endParaRPr lang="en-US" dirty="0" smtClean="0"/>
          </a:p>
        </p:txBody>
      </p:sp>
      <p:graphicFrame>
        <p:nvGraphicFramePr>
          <p:cNvPr id="117762" name="Object 2"/>
          <p:cNvGraphicFramePr>
            <a:graphicFrameLocks noChangeAspect="1"/>
          </p:cNvGraphicFramePr>
          <p:nvPr/>
        </p:nvGraphicFramePr>
        <p:xfrm>
          <a:off x="545592" y="3124200"/>
          <a:ext cx="2184400" cy="1028700"/>
        </p:xfrm>
        <a:graphic>
          <a:graphicData uri="http://schemas.openxmlformats.org/presentationml/2006/ole">
            <mc:AlternateContent xmlns:mc="http://schemas.openxmlformats.org/markup-compatibility/2006">
              <mc:Choice xmlns:v="urn:schemas-microsoft-com:vml" Requires="v">
                <p:oleObj spid="_x0000_s4100" name="Equation" r:id="rId3" imgW="2184120" imgH="1028520" progId="Equation.DSMT4">
                  <p:embed/>
                </p:oleObj>
              </mc:Choice>
              <mc:Fallback>
                <p:oleObj name="Equation" r:id="rId3" imgW="218412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592" y="3124200"/>
                        <a:ext cx="2184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sp>
        <p:nvSpPr>
          <p:cNvPr id="3" name="Content Placeholder 2"/>
          <p:cNvSpPr>
            <a:spLocks noGrp="1"/>
          </p:cNvSpPr>
          <p:nvPr>
            <p:ph idx="1"/>
          </p:nvPr>
        </p:nvSpPr>
        <p:spPr/>
        <p:txBody>
          <a:bodyPr/>
          <a:lstStyle/>
          <a:p>
            <a:r>
              <a:rPr lang="en-US" b="1" dirty="0" smtClean="0"/>
              <a:t>Solution:</a:t>
            </a:r>
            <a:endParaRPr lang="en-US" dirty="0" smtClean="0"/>
          </a:p>
          <a:p>
            <a:endParaRPr lang="en-US" dirty="0"/>
          </a:p>
        </p:txBody>
      </p:sp>
      <p:graphicFrame>
        <p:nvGraphicFramePr>
          <p:cNvPr id="23562" name="Object 10"/>
          <p:cNvGraphicFramePr>
            <a:graphicFrameLocks noChangeAspect="1"/>
          </p:cNvGraphicFramePr>
          <p:nvPr/>
        </p:nvGraphicFramePr>
        <p:xfrm>
          <a:off x="530352" y="1905000"/>
          <a:ext cx="1676400" cy="1028700"/>
        </p:xfrm>
        <a:graphic>
          <a:graphicData uri="http://schemas.openxmlformats.org/presentationml/2006/ole">
            <mc:AlternateContent xmlns:mc="http://schemas.openxmlformats.org/markup-compatibility/2006">
              <mc:Choice xmlns:v="urn:schemas-microsoft-com:vml" Requires="v">
                <p:oleObj spid="_x0000_s23586" name="Equation" r:id="rId3" imgW="1676160" imgH="1028520" progId="Equation.DSMT4">
                  <p:embed/>
                </p:oleObj>
              </mc:Choice>
              <mc:Fallback>
                <p:oleObj name="Equation" r:id="rId3" imgW="1676160" imgH="102852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905000"/>
                        <a:ext cx="1676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2276828" y="2260599"/>
          <a:ext cx="774700" cy="330200"/>
        </p:xfrm>
        <a:graphic>
          <a:graphicData uri="http://schemas.openxmlformats.org/presentationml/2006/ole">
            <mc:AlternateContent xmlns:mc="http://schemas.openxmlformats.org/markup-compatibility/2006">
              <mc:Choice xmlns:v="urn:schemas-microsoft-com:vml" Requires="v">
                <p:oleObj spid="_x0000_s23587" name="Equation" r:id="rId5" imgW="774360" imgH="330120" progId="Equation.DSMT4">
                  <p:embed/>
                </p:oleObj>
              </mc:Choice>
              <mc:Fallback>
                <p:oleObj name="Equation" r:id="rId5" imgW="774360" imgH="33012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76828" y="2260599"/>
                        <a:ext cx="774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530352" y="2971800"/>
          <a:ext cx="1816100" cy="1028700"/>
        </p:xfrm>
        <a:graphic>
          <a:graphicData uri="http://schemas.openxmlformats.org/presentationml/2006/ole">
            <mc:AlternateContent xmlns:mc="http://schemas.openxmlformats.org/markup-compatibility/2006">
              <mc:Choice xmlns:v="urn:schemas-microsoft-com:vml" Requires="v">
                <p:oleObj spid="_x0000_s23588" name="Equation" r:id="rId7" imgW="1815840" imgH="1028520" progId="Equation.DSMT4">
                  <p:embed/>
                </p:oleObj>
              </mc:Choice>
              <mc:Fallback>
                <p:oleObj name="Equation" r:id="rId7" imgW="1815840" imgH="102852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971800"/>
                        <a:ext cx="1816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5" name="Object 13"/>
          <p:cNvGraphicFramePr>
            <a:graphicFrameLocks noChangeAspect="1"/>
          </p:cNvGraphicFramePr>
          <p:nvPr/>
        </p:nvGraphicFramePr>
        <p:xfrm>
          <a:off x="2438400" y="3330222"/>
          <a:ext cx="863600" cy="279400"/>
        </p:xfrm>
        <a:graphic>
          <a:graphicData uri="http://schemas.openxmlformats.org/presentationml/2006/ole">
            <mc:AlternateContent xmlns:mc="http://schemas.openxmlformats.org/markup-compatibility/2006">
              <mc:Choice xmlns:v="urn:schemas-microsoft-com:vml" Requires="v">
                <p:oleObj spid="_x0000_s23589" name="Equation" r:id="rId9" imgW="863280" imgH="279360" progId="Equation.DSMT4">
                  <p:embed/>
                </p:oleObj>
              </mc:Choice>
              <mc:Fallback>
                <p:oleObj name="Equation" r:id="rId9" imgW="863280" imgH="27936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3330222"/>
                        <a:ext cx="863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530352" y="4343400"/>
          <a:ext cx="1600200" cy="1028700"/>
        </p:xfrm>
        <a:graphic>
          <a:graphicData uri="http://schemas.openxmlformats.org/presentationml/2006/ole">
            <mc:AlternateContent xmlns:mc="http://schemas.openxmlformats.org/markup-compatibility/2006">
              <mc:Choice xmlns:v="urn:schemas-microsoft-com:vml" Requires="v">
                <p:oleObj spid="_x0000_s23590" name="Equation" r:id="rId11" imgW="1600200" imgH="1028520" progId="Equation.DSMT4">
                  <p:embed/>
                </p:oleObj>
              </mc:Choice>
              <mc:Fallback>
                <p:oleObj name="Equation" r:id="rId11" imgW="1600200" imgH="102852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4343400"/>
                        <a:ext cx="1600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2286000" y="4693356"/>
          <a:ext cx="457200" cy="279400"/>
        </p:xfrm>
        <a:graphic>
          <a:graphicData uri="http://schemas.openxmlformats.org/presentationml/2006/ole">
            <mc:AlternateContent xmlns:mc="http://schemas.openxmlformats.org/markup-compatibility/2006">
              <mc:Choice xmlns:v="urn:schemas-microsoft-com:vml" Requires="v">
                <p:oleObj spid="_x0000_s23591" name="Equation" r:id="rId13" imgW="457200" imgH="279360" progId="Equation.DSMT4">
                  <p:embed/>
                </p:oleObj>
              </mc:Choice>
              <mc:Fallback>
                <p:oleObj name="Equation" r:id="rId13" imgW="457200" imgH="27936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0" y="4693356"/>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8" name="Object 16"/>
          <p:cNvGraphicFramePr>
            <a:graphicFrameLocks noChangeAspect="1"/>
          </p:cNvGraphicFramePr>
          <p:nvPr/>
        </p:nvGraphicFramePr>
        <p:xfrm>
          <a:off x="4114800" y="2667000"/>
          <a:ext cx="965200" cy="838200"/>
        </p:xfrm>
        <a:graphic>
          <a:graphicData uri="http://schemas.openxmlformats.org/presentationml/2006/ole">
            <mc:AlternateContent xmlns:mc="http://schemas.openxmlformats.org/markup-compatibility/2006">
              <mc:Choice xmlns:v="urn:schemas-microsoft-com:vml" Requires="v">
                <p:oleObj spid="_x0000_s23592" name="Equation" r:id="rId15" imgW="965160" imgH="838080" progId="Equation.DSMT4">
                  <p:embed/>
                </p:oleObj>
              </mc:Choice>
              <mc:Fallback>
                <p:oleObj name="Equation" r:id="rId15" imgW="965160" imgH="8380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114800" y="26670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5102577" y="2667000"/>
          <a:ext cx="914400" cy="838200"/>
        </p:xfrm>
        <a:graphic>
          <a:graphicData uri="http://schemas.openxmlformats.org/presentationml/2006/ole">
            <mc:AlternateContent xmlns:mc="http://schemas.openxmlformats.org/markup-compatibility/2006">
              <mc:Choice xmlns:v="urn:schemas-microsoft-com:vml" Requires="v">
                <p:oleObj spid="_x0000_s23593" name="Equation" r:id="rId17" imgW="914400" imgH="838080" progId="Equation.DSMT4">
                  <p:embed/>
                </p:oleObj>
              </mc:Choice>
              <mc:Fallback>
                <p:oleObj name="Equation" r:id="rId17" imgW="914400" imgH="83808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102577" y="2667000"/>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6073422" y="2689578"/>
          <a:ext cx="698500" cy="838200"/>
        </p:xfrm>
        <a:graphic>
          <a:graphicData uri="http://schemas.openxmlformats.org/presentationml/2006/ole">
            <mc:AlternateContent xmlns:mc="http://schemas.openxmlformats.org/markup-compatibility/2006">
              <mc:Choice xmlns:v="urn:schemas-microsoft-com:vml" Requires="v">
                <p:oleObj spid="_x0000_s23594" name="Equation" r:id="rId19" imgW="698400" imgH="838080" progId="Equation.DSMT4">
                  <p:embed/>
                </p:oleObj>
              </mc:Choice>
              <mc:Fallback>
                <p:oleObj name="Equation" r:id="rId19" imgW="698400" imgH="838080" progId="Equation.DSMT4">
                  <p:embed/>
                  <p:pic>
                    <p:nvPicPr>
                      <p:cNvPr id="0" name="Picture 1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73422" y="2689578"/>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4114800" y="3654777"/>
          <a:ext cx="927100" cy="838200"/>
        </p:xfrm>
        <a:graphic>
          <a:graphicData uri="http://schemas.openxmlformats.org/presentationml/2006/ole">
            <mc:AlternateContent xmlns:mc="http://schemas.openxmlformats.org/markup-compatibility/2006">
              <mc:Choice xmlns:v="urn:schemas-microsoft-com:vml" Requires="v">
                <p:oleObj spid="_x0000_s23595" name="Equation" r:id="rId21" imgW="927000" imgH="838080" progId="Equation.DSMT4">
                  <p:embed/>
                </p:oleObj>
              </mc:Choice>
              <mc:Fallback>
                <p:oleObj name="Equation" r:id="rId21" imgW="927000" imgH="838080" progId="Equation.DSMT4">
                  <p:embed/>
                  <p:pic>
                    <p:nvPicPr>
                      <p:cNvPr id="0" name="Picture 19"/>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114800" y="3654777"/>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5105400" y="3657600"/>
          <a:ext cx="749300" cy="838200"/>
        </p:xfrm>
        <a:graphic>
          <a:graphicData uri="http://schemas.openxmlformats.org/presentationml/2006/ole">
            <mc:AlternateContent xmlns:mc="http://schemas.openxmlformats.org/markup-compatibility/2006">
              <mc:Choice xmlns:v="urn:schemas-microsoft-com:vml" Requires="v">
                <p:oleObj spid="_x0000_s23596" name="Equation" r:id="rId23" imgW="749160" imgH="838080" progId="Equation.DSMT4">
                  <p:embed/>
                </p:oleObj>
              </mc:Choice>
              <mc:Fallback>
                <p:oleObj name="Equation" r:id="rId23" imgW="749160" imgH="838080" progId="Equation.DSMT4">
                  <p:embed/>
                  <p:pic>
                    <p:nvPicPr>
                      <p:cNvPr id="0" name="Picture 2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5400" y="3657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73" name="Object 21"/>
          <p:cNvGraphicFramePr>
            <a:graphicFrameLocks noChangeAspect="1"/>
          </p:cNvGraphicFramePr>
          <p:nvPr/>
        </p:nvGraphicFramePr>
        <p:xfrm>
          <a:off x="5877278" y="3646311"/>
          <a:ext cx="774700" cy="838200"/>
        </p:xfrm>
        <a:graphic>
          <a:graphicData uri="http://schemas.openxmlformats.org/presentationml/2006/ole">
            <mc:AlternateContent xmlns:mc="http://schemas.openxmlformats.org/markup-compatibility/2006">
              <mc:Choice xmlns:v="urn:schemas-microsoft-com:vml" Requires="v">
                <p:oleObj spid="_x0000_s23597" name="Equation" r:id="rId25" imgW="774360" imgH="838080" progId="Equation.DSMT4">
                  <p:embed/>
                </p:oleObj>
              </mc:Choice>
              <mc:Fallback>
                <p:oleObj name="Equation" r:id="rId25" imgW="774360" imgH="838080" progId="Equation.DSMT4">
                  <p:embed/>
                  <p:pic>
                    <p:nvPicPr>
                      <p:cNvPr id="0" name="Picture 2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877278" y="3646311"/>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6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6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6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7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357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357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35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Cramer’s Rule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sz="1000" b="1" dirty="0" smtClean="0"/>
          </a:p>
          <a:p>
            <a:r>
              <a:rPr lang="en-US" b="1" dirty="0" smtClean="0"/>
              <a:t>Solution:</a:t>
            </a:r>
            <a:endParaRPr lang="en-US" dirty="0"/>
          </a:p>
        </p:txBody>
      </p:sp>
      <p:graphicFrame>
        <p:nvGraphicFramePr>
          <p:cNvPr id="117762" name="Object 2"/>
          <p:cNvGraphicFramePr>
            <a:graphicFrameLocks noChangeAspect="1"/>
          </p:cNvGraphicFramePr>
          <p:nvPr/>
        </p:nvGraphicFramePr>
        <p:xfrm>
          <a:off x="493776" y="1312332"/>
          <a:ext cx="2463800" cy="1028700"/>
        </p:xfrm>
        <a:graphic>
          <a:graphicData uri="http://schemas.openxmlformats.org/presentationml/2006/ole">
            <mc:AlternateContent xmlns:mc="http://schemas.openxmlformats.org/markup-compatibility/2006">
              <mc:Choice xmlns:v="urn:schemas-microsoft-com:vml" Requires="v">
                <p:oleObj spid="_x0000_s5149" name="Equation" r:id="rId3" imgW="2463480" imgH="1028520" progId="Equation.DSMT4">
                  <p:embed/>
                </p:oleObj>
              </mc:Choice>
              <mc:Fallback>
                <p:oleObj name="Equation" r:id="rId3" imgW="2463480" imgH="10285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776" y="1312332"/>
                        <a:ext cx="24638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78556" y="3578577"/>
          <a:ext cx="1676400" cy="1028700"/>
        </p:xfrm>
        <a:graphic>
          <a:graphicData uri="http://schemas.openxmlformats.org/presentationml/2006/ole">
            <mc:AlternateContent xmlns:mc="http://schemas.openxmlformats.org/markup-compatibility/2006">
              <mc:Choice xmlns:v="urn:schemas-microsoft-com:vml" Requires="v">
                <p:oleObj spid="_x0000_s5150" name="Equation" r:id="rId5" imgW="1676160" imgH="1028520" progId="Equation.DSMT4">
                  <p:embed/>
                </p:oleObj>
              </mc:Choice>
              <mc:Fallback>
                <p:oleObj name="Equation" r:id="rId5" imgW="16761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556" y="3578577"/>
                        <a:ext cx="1676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74711" y="3939822"/>
          <a:ext cx="571500" cy="330200"/>
        </p:xfrm>
        <a:graphic>
          <a:graphicData uri="http://schemas.openxmlformats.org/presentationml/2006/ole">
            <mc:AlternateContent xmlns:mc="http://schemas.openxmlformats.org/markup-compatibility/2006">
              <mc:Choice xmlns:v="urn:schemas-microsoft-com:vml" Requires="v">
                <p:oleObj spid="_x0000_s5151" name="Equation" r:id="rId7" imgW="571320" imgH="330120" progId="Equation.DSMT4">
                  <p:embed/>
                </p:oleObj>
              </mc:Choice>
              <mc:Fallback>
                <p:oleObj name="Equation" r:id="rId7" imgW="57132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4711" y="3939822"/>
                        <a:ext cx="571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24200" y="3565878"/>
          <a:ext cx="1816100" cy="1028700"/>
        </p:xfrm>
        <a:graphic>
          <a:graphicData uri="http://schemas.openxmlformats.org/presentationml/2006/ole">
            <mc:AlternateContent xmlns:mc="http://schemas.openxmlformats.org/markup-compatibility/2006">
              <mc:Choice xmlns:v="urn:schemas-microsoft-com:vml" Requires="v">
                <p:oleObj spid="_x0000_s5152" name="Equation" r:id="rId9" imgW="1815840" imgH="1028520" progId="Equation.DSMT4">
                  <p:embed/>
                </p:oleObj>
              </mc:Choice>
              <mc:Fallback>
                <p:oleObj name="Equation" r:id="rId9" imgW="181584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3565878"/>
                        <a:ext cx="1816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4953000" y="3937000"/>
          <a:ext cx="762000" cy="330200"/>
        </p:xfrm>
        <a:graphic>
          <a:graphicData uri="http://schemas.openxmlformats.org/presentationml/2006/ole">
            <mc:AlternateContent xmlns:mc="http://schemas.openxmlformats.org/markup-compatibility/2006">
              <mc:Choice xmlns:v="urn:schemas-microsoft-com:vml" Requires="v">
                <p:oleObj spid="_x0000_s5153" name="Equation" r:id="rId11" imgW="761760" imgH="330120" progId="Equation.DSMT4">
                  <p:embed/>
                </p:oleObj>
              </mc:Choice>
              <mc:Fallback>
                <p:oleObj name="Equation" r:id="rId11" imgW="76176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53000" y="3937000"/>
                        <a:ext cx="762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5977467" y="3581400"/>
          <a:ext cx="2019300" cy="1028700"/>
        </p:xfrm>
        <a:graphic>
          <a:graphicData uri="http://schemas.openxmlformats.org/presentationml/2006/ole">
            <mc:AlternateContent xmlns:mc="http://schemas.openxmlformats.org/markup-compatibility/2006">
              <mc:Choice xmlns:v="urn:schemas-microsoft-com:vml" Requires="v">
                <p:oleObj spid="_x0000_s5154" name="Equation" r:id="rId13" imgW="2019240" imgH="1028520" progId="Equation.DSMT4">
                  <p:embed/>
                </p:oleObj>
              </mc:Choice>
              <mc:Fallback>
                <p:oleObj name="Equation" r:id="rId13" imgW="2019240" imgH="10285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77467" y="3581400"/>
                        <a:ext cx="2019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9" name="Object 9"/>
          <p:cNvGraphicFramePr>
            <a:graphicFrameLocks noChangeAspect="1"/>
          </p:cNvGraphicFramePr>
          <p:nvPr/>
        </p:nvGraphicFramePr>
        <p:xfrm>
          <a:off x="8034867" y="3928533"/>
          <a:ext cx="698500" cy="292100"/>
        </p:xfrm>
        <a:graphic>
          <a:graphicData uri="http://schemas.openxmlformats.org/presentationml/2006/ole">
            <mc:AlternateContent xmlns:mc="http://schemas.openxmlformats.org/markup-compatibility/2006">
              <mc:Choice xmlns:v="urn:schemas-microsoft-com:vml" Requires="v">
                <p:oleObj spid="_x0000_s5155" name="Equation" r:id="rId15" imgW="698400" imgH="291960" progId="Equation.DSMT4">
                  <p:embed/>
                </p:oleObj>
              </mc:Choice>
              <mc:Fallback>
                <p:oleObj name="Equation" r:id="rId15" imgW="6984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034867" y="3928533"/>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1969911" y="4724400"/>
          <a:ext cx="965200" cy="838200"/>
        </p:xfrm>
        <a:graphic>
          <a:graphicData uri="http://schemas.openxmlformats.org/presentationml/2006/ole">
            <mc:AlternateContent xmlns:mc="http://schemas.openxmlformats.org/markup-compatibility/2006">
              <mc:Choice xmlns:v="urn:schemas-microsoft-com:vml" Requires="v">
                <p:oleObj spid="_x0000_s5156" name="Equation" r:id="rId17" imgW="965160" imgH="838080" progId="Equation.DSMT4">
                  <p:embed/>
                </p:oleObj>
              </mc:Choice>
              <mc:Fallback>
                <p:oleObj name="Equation" r:id="rId17" imgW="9651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969911" y="47244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2940756" y="4744155"/>
          <a:ext cx="723900" cy="838200"/>
        </p:xfrm>
        <a:graphic>
          <a:graphicData uri="http://schemas.openxmlformats.org/presentationml/2006/ole">
            <mc:AlternateContent xmlns:mc="http://schemas.openxmlformats.org/markup-compatibility/2006">
              <mc:Choice xmlns:v="urn:schemas-microsoft-com:vml" Requires="v">
                <p:oleObj spid="_x0000_s5157" name="Equation" r:id="rId19" imgW="723600" imgH="838080" progId="Equation.DSMT4">
                  <p:embed/>
                </p:oleObj>
              </mc:Choice>
              <mc:Fallback>
                <p:oleObj name="Equation" r:id="rId19" imgW="7236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940756" y="4744155"/>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3691467" y="5017911"/>
          <a:ext cx="482600" cy="292100"/>
        </p:xfrm>
        <a:graphic>
          <a:graphicData uri="http://schemas.openxmlformats.org/presentationml/2006/ole">
            <mc:AlternateContent xmlns:mc="http://schemas.openxmlformats.org/markup-compatibility/2006">
              <mc:Choice xmlns:v="urn:schemas-microsoft-com:vml" Requires="v">
                <p:oleObj spid="_x0000_s5158" name="Equation" r:id="rId21" imgW="482400" imgH="291960" progId="Equation.DSMT4">
                  <p:embed/>
                </p:oleObj>
              </mc:Choice>
              <mc:Fallback>
                <p:oleObj name="Equation" r:id="rId21" imgW="4824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691467" y="5017911"/>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4745568" y="4704645"/>
          <a:ext cx="952500" cy="876300"/>
        </p:xfrm>
        <a:graphic>
          <a:graphicData uri="http://schemas.openxmlformats.org/presentationml/2006/ole">
            <mc:AlternateContent xmlns:mc="http://schemas.openxmlformats.org/markup-compatibility/2006">
              <mc:Choice xmlns:v="urn:schemas-microsoft-com:vml" Requires="v">
                <p:oleObj spid="_x0000_s5159" name="Equation" r:id="rId23" imgW="952200" imgH="876240" progId="Equation.DSMT4">
                  <p:embed/>
                </p:oleObj>
              </mc:Choice>
              <mc:Fallback>
                <p:oleObj name="Equation" r:id="rId23" imgW="952200" imgH="87624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745568" y="4704645"/>
                        <a:ext cx="95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4" name="Object 14"/>
          <p:cNvGraphicFramePr>
            <a:graphicFrameLocks noChangeAspect="1"/>
          </p:cNvGraphicFramePr>
          <p:nvPr/>
        </p:nvGraphicFramePr>
        <p:xfrm>
          <a:off x="5724877" y="4735689"/>
          <a:ext cx="749300" cy="838200"/>
        </p:xfrm>
        <a:graphic>
          <a:graphicData uri="http://schemas.openxmlformats.org/presentationml/2006/ole">
            <mc:AlternateContent xmlns:mc="http://schemas.openxmlformats.org/markup-compatibility/2006">
              <mc:Choice xmlns:v="urn:schemas-microsoft-com:vml" Requires="v">
                <p:oleObj spid="_x0000_s5160" name="Equation" r:id="rId25" imgW="749160" imgH="838080" progId="Equation.DSMT4">
                  <p:embed/>
                </p:oleObj>
              </mc:Choice>
              <mc:Fallback>
                <p:oleObj name="Equation" r:id="rId25" imgW="749160" imgH="8380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724877" y="4735689"/>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5" name="Object 15"/>
          <p:cNvGraphicFramePr>
            <a:graphicFrameLocks noChangeAspect="1"/>
          </p:cNvGraphicFramePr>
          <p:nvPr/>
        </p:nvGraphicFramePr>
        <p:xfrm>
          <a:off x="6488289" y="5012267"/>
          <a:ext cx="685800" cy="279400"/>
        </p:xfrm>
        <a:graphic>
          <a:graphicData uri="http://schemas.openxmlformats.org/presentationml/2006/ole">
            <mc:AlternateContent xmlns:mc="http://schemas.openxmlformats.org/markup-compatibility/2006">
              <mc:Choice xmlns:v="urn:schemas-microsoft-com:vml" Requires="v">
                <p:oleObj spid="_x0000_s5161" name="Equation" r:id="rId27" imgW="685800" imgH="279360" progId="Equation.DSMT4">
                  <p:embed/>
                </p:oleObj>
              </mc:Choice>
              <mc:Fallback>
                <p:oleObj name="Equation" r:id="rId27" imgW="685800" imgH="2793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488289" y="5012267"/>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3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3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1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1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351</Words>
  <Application>Microsoft Office PowerPoint</Application>
  <PresentationFormat>On-screen Show (4:3)</PresentationFormat>
  <Paragraphs>50</Paragraphs>
  <Slides>17</Slides>
  <Notes>3</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2" baseType="lpstr">
      <vt:lpstr>Calibri</vt:lpstr>
      <vt:lpstr>Courier New</vt:lpstr>
      <vt:lpstr>Arial</vt:lpstr>
      <vt:lpstr>Office Theme</vt:lpstr>
      <vt:lpstr>Equation</vt:lpstr>
      <vt:lpstr>Section 3.6</vt:lpstr>
      <vt:lpstr>Objectives</vt:lpstr>
      <vt:lpstr>Cramer’s Rule</vt:lpstr>
      <vt:lpstr>Cramer’s Rule</vt:lpstr>
      <vt:lpstr>Cramer’s Rule</vt:lpstr>
      <vt:lpstr>Cramer’s Rule</vt:lpstr>
      <vt:lpstr>Example 1: Cramer’s Rule</vt:lpstr>
      <vt:lpstr>Example 1: Cramer’s Rule (cont.)</vt:lpstr>
      <vt:lpstr>Example 1: Cramer’s Rule (cont.)</vt:lpstr>
      <vt:lpstr>Example 1: Cramer’s Rule (cont.)</vt:lpstr>
      <vt:lpstr>Example 1: Cramer’s Rule (cont.)</vt:lpstr>
      <vt:lpstr>Example 1: Cramer’s Rule (cont.)</vt:lpstr>
      <vt:lpstr>Example 1: Cramer’s Rule (cont.)</vt:lpstr>
      <vt:lpstr>Example 1: Cramer’s Rule (cont.)</vt:lpstr>
      <vt:lpstr>Cramer’s Rule</vt:lpstr>
      <vt:lpstr>Practice Problems</vt:lpstr>
      <vt:lpstr>Practice Problem Answers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44</cp:revision>
  <dcterms:created xsi:type="dcterms:W3CDTF">2013-04-26T14:43:13Z</dcterms:created>
  <dcterms:modified xsi:type="dcterms:W3CDTF">2017-07-31T13:36:59Z</dcterms:modified>
</cp:coreProperties>
</file>