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9"/>
  </p:notesMasterIdLst>
  <p:handoutMasterIdLst>
    <p:handoutMasterId r:id="rId50"/>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303" r:id="rId42"/>
    <p:sldId id="297" r:id="rId43"/>
    <p:sldId id="298" r:id="rId44"/>
    <p:sldId id="299" r:id="rId45"/>
    <p:sldId id="300" r:id="rId46"/>
    <p:sldId id="301" r:id="rId47"/>
    <p:sldId id="302" r:id="rId48"/>
  </p:sldIdLst>
  <p:sldSz cx="9144000" cy="6858000" type="screen4x3"/>
  <p:notesSz cx="6858000" cy="9144000"/>
  <p:embeddedFontLst>
    <p:embeddedFont>
      <p:font typeface="Calibri" panose="020F050202020403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7D9F"/>
    <a:srgbClr val="000000"/>
    <a:srgbClr val="FFFFCC"/>
    <a:srgbClr val="0000F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2" d="100"/>
          <a:sy n="102" d="100"/>
        </p:scale>
        <p:origin x="1032"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wmf"/><Relationship Id="rId5" Type="http://schemas.openxmlformats.org/officeDocument/2006/relationships/image" Target="../media/image95.wmf"/><Relationship Id="rId4" Type="http://schemas.openxmlformats.org/officeDocument/2006/relationships/image" Target="../media/image9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5.wmf"/><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14.wmf"/><Relationship Id="rId17" Type="http://schemas.openxmlformats.org/officeDocument/2006/relationships/image" Target="../media/image19.wmf"/><Relationship Id="rId2" Type="http://schemas.openxmlformats.org/officeDocument/2006/relationships/image" Target="../media/image4.wmf"/><Relationship Id="rId16" Type="http://schemas.openxmlformats.org/officeDocument/2006/relationships/image" Target="../media/image18.wmf"/><Relationship Id="rId1" Type="http://schemas.openxmlformats.org/officeDocument/2006/relationships/image" Target="../media/image3.wmf"/><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5" Type="http://schemas.openxmlformats.org/officeDocument/2006/relationships/image" Target="../media/image1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 Id="rId14" Type="http://schemas.openxmlformats.org/officeDocument/2006/relationships/image" Target="../media/image16.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image" Target="../media/image105.wmf"/><Relationship Id="rId7" Type="http://schemas.openxmlformats.org/officeDocument/2006/relationships/image" Target="../media/image109.wmf"/><Relationship Id="rId2" Type="http://schemas.openxmlformats.org/officeDocument/2006/relationships/image" Target="../media/image104.wmf"/><Relationship Id="rId1" Type="http://schemas.openxmlformats.org/officeDocument/2006/relationships/image" Target="../media/image103.wmf"/><Relationship Id="rId6" Type="http://schemas.openxmlformats.org/officeDocument/2006/relationships/image" Target="../media/image108.wmf"/><Relationship Id="rId5" Type="http://schemas.openxmlformats.org/officeDocument/2006/relationships/image" Target="../media/image107.wmf"/><Relationship Id="rId4" Type="http://schemas.openxmlformats.org/officeDocument/2006/relationships/image" Target="../media/image106.wmf"/><Relationship Id="rId9" Type="http://schemas.openxmlformats.org/officeDocument/2006/relationships/image" Target="../media/image11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 Id="rId4" Type="http://schemas.openxmlformats.org/officeDocument/2006/relationships/image" Target="../media/image11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 Id="rId6" Type="http://schemas.openxmlformats.org/officeDocument/2006/relationships/image" Target="../media/image121.wmf"/><Relationship Id="rId5" Type="http://schemas.openxmlformats.org/officeDocument/2006/relationships/image" Target="../media/image120.wmf"/><Relationship Id="rId4" Type="http://schemas.openxmlformats.org/officeDocument/2006/relationships/image" Target="../media/image11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image" Target="../media/image123.wmf"/><Relationship Id="rId1" Type="http://schemas.openxmlformats.org/officeDocument/2006/relationships/image" Target="../media/image122.wmf"/><Relationship Id="rId5" Type="http://schemas.openxmlformats.org/officeDocument/2006/relationships/image" Target="../media/image126.wmf"/><Relationship Id="rId4" Type="http://schemas.openxmlformats.org/officeDocument/2006/relationships/image" Target="../media/image12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 Id="rId4" Type="http://schemas.openxmlformats.org/officeDocument/2006/relationships/image" Target="../media/image130.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 Id="rId4" Type="http://schemas.openxmlformats.org/officeDocument/2006/relationships/image" Target="../media/image13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 Id="rId4" Type="http://schemas.openxmlformats.org/officeDocument/2006/relationships/image" Target="../media/image13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41.wmf"/><Relationship Id="rId1" Type="http://schemas.openxmlformats.org/officeDocument/2006/relationships/image" Target="../media/image140.wmf"/><Relationship Id="rId4" Type="http://schemas.openxmlformats.org/officeDocument/2006/relationships/image" Target="../media/image143.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image" Target="../media/image145.wmf"/><Relationship Id="rId1" Type="http://schemas.openxmlformats.org/officeDocument/2006/relationships/image" Target="../media/image144.wmf"/><Relationship Id="rId5" Type="http://schemas.openxmlformats.org/officeDocument/2006/relationships/image" Target="../media/image148.wmf"/><Relationship Id="rId4" Type="http://schemas.openxmlformats.org/officeDocument/2006/relationships/image" Target="../media/image14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image" Target="../media/image150.wmf"/><Relationship Id="rId1" Type="http://schemas.openxmlformats.org/officeDocument/2006/relationships/image" Target="../media/image149.wmf"/><Relationship Id="rId5" Type="http://schemas.openxmlformats.org/officeDocument/2006/relationships/image" Target="../media/image153.wmf"/><Relationship Id="rId4" Type="http://schemas.openxmlformats.org/officeDocument/2006/relationships/image" Target="../media/image152.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60.wmf"/><Relationship Id="rId3" Type="http://schemas.openxmlformats.org/officeDocument/2006/relationships/image" Target="../media/image155.wmf"/><Relationship Id="rId7" Type="http://schemas.openxmlformats.org/officeDocument/2006/relationships/image" Target="../media/image159.wmf"/><Relationship Id="rId2" Type="http://schemas.openxmlformats.org/officeDocument/2006/relationships/image" Target="../media/image149.wmf"/><Relationship Id="rId1" Type="http://schemas.openxmlformats.org/officeDocument/2006/relationships/image" Target="../media/image154.wmf"/><Relationship Id="rId6" Type="http://schemas.openxmlformats.org/officeDocument/2006/relationships/image" Target="../media/image158.wmf"/><Relationship Id="rId5" Type="http://schemas.openxmlformats.org/officeDocument/2006/relationships/image" Target="../media/image157.wmf"/><Relationship Id="rId4" Type="http://schemas.openxmlformats.org/officeDocument/2006/relationships/image" Target="../media/image156.wmf"/><Relationship Id="rId9" Type="http://schemas.openxmlformats.org/officeDocument/2006/relationships/image" Target="../media/image161.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64.wmf"/><Relationship Id="rId7" Type="http://schemas.openxmlformats.org/officeDocument/2006/relationships/image" Target="../media/image168.wmf"/><Relationship Id="rId2" Type="http://schemas.openxmlformats.org/officeDocument/2006/relationships/image" Target="../media/image163.wmf"/><Relationship Id="rId1" Type="http://schemas.openxmlformats.org/officeDocument/2006/relationships/image" Target="../media/image162.wmf"/><Relationship Id="rId6" Type="http://schemas.openxmlformats.org/officeDocument/2006/relationships/image" Target="../media/image167.wmf"/><Relationship Id="rId5" Type="http://schemas.openxmlformats.org/officeDocument/2006/relationships/image" Target="../media/image166.wmf"/><Relationship Id="rId4" Type="http://schemas.openxmlformats.org/officeDocument/2006/relationships/image" Target="../media/image165.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69.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73.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77.wmf"/><Relationship Id="rId2" Type="http://schemas.openxmlformats.org/officeDocument/2006/relationships/image" Target="../media/image176.wmf"/><Relationship Id="rId1" Type="http://schemas.openxmlformats.org/officeDocument/2006/relationships/image" Target="../media/image175.wmf"/><Relationship Id="rId5" Type="http://schemas.openxmlformats.org/officeDocument/2006/relationships/image" Target="../media/image179.wmf"/><Relationship Id="rId4" Type="http://schemas.openxmlformats.org/officeDocument/2006/relationships/image" Target="../media/image178.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80.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82.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83.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8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10" Type="http://schemas.openxmlformats.org/officeDocument/2006/relationships/image" Target="../media/image40.wmf"/><Relationship Id="rId4" Type="http://schemas.openxmlformats.org/officeDocument/2006/relationships/image" Target="../media/image34.wmf"/><Relationship Id="rId9"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 Id="rId9"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7/28/2017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585592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3D4544-952D-44F1-B57B-5B16E2836512}" type="datetimeFigureOut">
              <a:rPr lang="en-US" smtClean="0"/>
              <a:pPr/>
              <a:t>7/28/2017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46BFE2-701F-47C6-9CBA-33B44CFC772E}" type="slidenum">
              <a:rPr lang="en-US" smtClean="0"/>
              <a:pPr/>
              <a:t>‹#›</a:t>
            </a:fld>
            <a:endParaRPr lang="en-US" dirty="0"/>
          </a:p>
        </p:txBody>
      </p:sp>
    </p:spTree>
    <p:extLst>
      <p:ext uri="{BB962C8B-B14F-4D97-AF65-F5344CB8AC3E}">
        <p14:creationId xmlns:p14="http://schemas.microsoft.com/office/powerpoint/2010/main" val="3068445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a:t>
            </a:r>
            <a:r>
              <a:rPr lang="en-US" baseline="-25000" dirty="0" smtClean="0">
                <a:solidFill>
                  <a:srgbClr val="2D7D9F"/>
                </a:solidFill>
              </a:rPr>
              <a:t>by </a:t>
            </a:r>
            <a:r>
              <a:rPr lang="en-US" baseline="-25000" dirty="0">
                <a:solidFill>
                  <a:srgbClr val="2D7D9F"/>
                </a:solidFill>
              </a:rPr>
              <a:t>Hawkes </a:t>
            </a:r>
            <a:r>
              <a:rPr lang="en-US" baseline="-25000" dirty="0" smtClean="0">
                <a:solidFill>
                  <a:srgbClr val="2D7D9F"/>
                </a:solidFill>
              </a:rPr>
              <a:t>Learning</a:t>
            </a:r>
            <a:endParaRPr lang="en-US" baseline="-25000" dirty="0">
              <a:solidFill>
                <a:srgbClr val="2D7D9F"/>
              </a:solidFill>
            </a:endParaRP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smtClean="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smtClean="0"/>
              <a:t>Click to edit Master title style</a:t>
            </a:r>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a:t>
            </a:r>
            <a:r>
              <a:rPr lang="en-US" baseline="-25000" dirty="0" smtClean="0">
                <a:solidFill>
                  <a:srgbClr val="2D7D9F"/>
                </a:solidFill>
              </a:rPr>
              <a:t>by </a:t>
            </a:r>
            <a:r>
              <a:rPr lang="en-US" baseline="-25000" dirty="0">
                <a:solidFill>
                  <a:srgbClr val="2D7D9F"/>
                </a:solidFill>
              </a:rPr>
              <a:t>Hawkes </a:t>
            </a:r>
            <a:r>
              <a:rPr lang="en-US" baseline="-25000" dirty="0" smtClean="0">
                <a:solidFill>
                  <a:srgbClr val="2D7D9F"/>
                </a:solidFill>
              </a:rPr>
              <a:t>Learning</a:t>
            </a:r>
            <a:endParaRPr lang="en-US" baseline="-25000" dirty="0">
              <a:solidFill>
                <a:srgbClr val="2D7D9F"/>
              </a:solidFill>
            </a:endParaRP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smtClean="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45.bin"/><Relationship Id="rId18" Type="http://schemas.openxmlformats.org/officeDocument/2006/relationships/image" Target="../media/image48.wmf"/><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45.wmf"/><Relationship Id="rId17" Type="http://schemas.openxmlformats.org/officeDocument/2006/relationships/oleObject" Target="../embeddings/oleObject47.bin"/><Relationship Id="rId2" Type="http://schemas.openxmlformats.org/officeDocument/2006/relationships/slideLayout" Target="../slideLayouts/slideLayout2.xml"/><Relationship Id="rId16" Type="http://schemas.openxmlformats.org/officeDocument/2006/relationships/image" Target="../media/image47.wmf"/><Relationship Id="rId20" Type="http://schemas.openxmlformats.org/officeDocument/2006/relationships/image" Target="../media/image49.wmf"/><Relationship Id="rId1" Type="http://schemas.openxmlformats.org/officeDocument/2006/relationships/vmlDrawing" Target="../drawings/vmlDrawing6.vml"/><Relationship Id="rId6" Type="http://schemas.openxmlformats.org/officeDocument/2006/relationships/image" Target="../media/image42.wmf"/><Relationship Id="rId11" Type="http://schemas.openxmlformats.org/officeDocument/2006/relationships/oleObject" Target="../embeddings/oleObject44.bin"/><Relationship Id="rId5" Type="http://schemas.openxmlformats.org/officeDocument/2006/relationships/oleObject" Target="../embeddings/oleObject41.bin"/><Relationship Id="rId15" Type="http://schemas.openxmlformats.org/officeDocument/2006/relationships/oleObject" Target="../embeddings/oleObject46.bin"/><Relationship Id="rId10" Type="http://schemas.openxmlformats.org/officeDocument/2006/relationships/image" Target="../media/image44.wmf"/><Relationship Id="rId19" Type="http://schemas.openxmlformats.org/officeDocument/2006/relationships/oleObject" Target="../embeddings/oleObject48.bin"/><Relationship Id="rId4" Type="http://schemas.openxmlformats.org/officeDocument/2006/relationships/image" Target="../media/image41.wmf"/><Relationship Id="rId9" Type="http://schemas.openxmlformats.org/officeDocument/2006/relationships/oleObject" Target="../embeddings/oleObject43.bin"/><Relationship Id="rId14" Type="http://schemas.openxmlformats.org/officeDocument/2006/relationships/image" Target="../media/image46.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50.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2.wmf"/><Relationship Id="rId5" Type="http://schemas.openxmlformats.org/officeDocument/2006/relationships/oleObject" Target="../embeddings/oleObject51.bin"/><Relationship Id="rId4" Type="http://schemas.openxmlformats.org/officeDocument/2006/relationships/image" Target="../media/image51.wmf"/></Relationships>
</file>

<file path=ppt/slides/_rels/slide14.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58.bin"/><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5.w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56.bin"/><Relationship Id="rId14" Type="http://schemas.openxmlformats.org/officeDocument/2006/relationships/image" Target="../media/image59.wmf"/></Relationships>
</file>

<file path=ppt/slides/_rels/slide15.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64.bin"/><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1.wmf"/><Relationship Id="rId11" Type="http://schemas.openxmlformats.org/officeDocument/2006/relationships/oleObject" Target="../embeddings/oleObject63.bin"/><Relationship Id="rId5" Type="http://schemas.openxmlformats.org/officeDocument/2006/relationships/oleObject" Target="../embeddings/oleObject60.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62.bin"/><Relationship Id="rId14" Type="http://schemas.openxmlformats.org/officeDocument/2006/relationships/image" Target="../media/image65.wmf"/></Relationships>
</file>

<file path=ppt/slides/_rels/slide16.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70.bin"/><Relationship Id="rId3" Type="http://schemas.openxmlformats.org/officeDocument/2006/relationships/oleObject" Target="../embeddings/oleObject65.bin"/><Relationship Id="rId7" Type="http://schemas.openxmlformats.org/officeDocument/2006/relationships/oleObject" Target="../embeddings/oleObject67.bin"/><Relationship Id="rId12"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7.wmf"/><Relationship Id="rId11" Type="http://schemas.openxmlformats.org/officeDocument/2006/relationships/oleObject" Target="../embeddings/oleObject69.bin"/><Relationship Id="rId5" Type="http://schemas.openxmlformats.org/officeDocument/2006/relationships/oleObject" Target="../embeddings/oleObject66.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68.bin"/><Relationship Id="rId14" Type="http://schemas.openxmlformats.org/officeDocument/2006/relationships/image" Target="../media/image7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3.wmf"/><Relationship Id="rId5" Type="http://schemas.openxmlformats.org/officeDocument/2006/relationships/oleObject" Target="../embeddings/oleObject72.bin"/><Relationship Id="rId4" Type="http://schemas.openxmlformats.org/officeDocument/2006/relationships/image" Target="../media/image7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7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6.wmf"/><Relationship Id="rId5" Type="http://schemas.openxmlformats.org/officeDocument/2006/relationships/oleObject" Target="../embeddings/oleObject75.bin"/><Relationship Id="rId4" Type="http://schemas.openxmlformats.org/officeDocument/2006/relationships/image" Target="../media/image7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78.wmf"/><Relationship Id="rId5" Type="http://schemas.openxmlformats.org/officeDocument/2006/relationships/oleObject" Target="../embeddings/oleObject77.bin"/><Relationship Id="rId4" Type="http://schemas.openxmlformats.org/officeDocument/2006/relationships/image" Target="../media/image77.wmf"/></Relationships>
</file>

<file path=ppt/slides/_rels/slide22.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oleObject" Target="../embeddings/oleObject83.bin"/><Relationship Id="rId3" Type="http://schemas.openxmlformats.org/officeDocument/2006/relationships/oleObject" Target="../embeddings/oleObject78.bin"/><Relationship Id="rId7" Type="http://schemas.openxmlformats.org/officeDocument/2006/relationships/oleObject" Target="../embeddings/oleObject80.bin"/><Relationship Id="rId12" Type="http://schemas.openxmlformats.org/officeDocument/2006/relationships/image" Target="../media/image83.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80.wmf"/><Relationship Id="rId11" Type="http://schemas.openxmlformats.org/officeDocument/2006/relationships/oleObject" Target="../embeddings/oleObject82.bin"/><Relationship Id="rId5" Type="http://schemas.openxmlformats.org/officeDocument/2006/relationships/oleObject" Target="../embeddings/oleObject79.bin"/><Relationship Id="rId10" Type="http://schemas.openxmlformats.org/officeDocument/2006/relationships/image" Target="../media/image82.wmf"/><Relationship Id="rId4" Type="http://schemas.openxmlformats.org/officeDocument/2006/relationships/image" Target="../media/image79.wmf"/><Relationship Id="rId9" Type="http://schemas.openxmlformats.org/officeDocument/2006/relationships/oleObject" Target="../embeddings/oleObject81.bin"/><Relationship Id="rId14" Type="http://schemas.openxmlformats.org/officeDocument/2006/relationships/image" Target="../media/image84.wmf"/></Relationships>
</file>

<file path=ppt/slides/_rels/slide23.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oleObject" Target="../embeddings/oleObject89.bin"/><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89.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86.w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88.wmf"/><Relationship Id="rId4" Type="http://schemas.openxmlformats.org/officeDocument/2006/relationships/image" Target="../media/image85.wmf"/><Relationship Id="rId9" Type="http://schemas.openxmlformats.org/officeDocument/2006/relationships/oleObject" Target="../embeddings/oleObject87.bin"/><Relationship Id="rId14" Type="http://schemas.openxmlformats.org/officeDocument/2006/relationships/image" Target="../media/image90.wmf"/></Relationships>
</file>

<file path=ppt/slides/_rels/slide24.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95.bin"/><Relationship Id="rId3" Type="http://schemas.openxmlformats.org/officeDocument/2006/relationships/oleObject" Target="../embeddings/oleObject90.bin"/><Relationship Id="rId7" Type="http://schemas.openxmlformats.org/officeDocument/2006/relationships/oleObject" Target="../embeddings/oleObject92.bin"/><Relationship Id="rId12" Type="http://schemas.openxmlformats.org/officeDocument/2006/relationships/image" Target="../media/image95.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92.wmf"/><Relationship Id="rId11" Type="http://schemas.openxmlformats.org/officeDocument/2006/relationships/oleObject" Target="../embeddings/oleObject94.bin"/><Relationship Id="rId5" Type="http://schemas.openxmlformats.org/officeDocument/2006/relationships/oleObject" Target="../embeddings/oleObject91.bin"/><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93.bin"/><Relationship Id="rId14" Type="http://schemas.openxmlformats.org/officeDocument/2006/relationships/image" Target="../media/image96.wmf"/></Relationships>
</file>

<file path=ppt/slides/_rels/slide25.x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oleObject" Target="../embeddings/oleObject101.bin"/><Relationship Id="rId3" Type="http://schemas.openxmlformats.org/officeDocument/2006/relationships/oleObject" Target="../embeddings/oleObject96.bin"/><Relationship Id="rId7" Type="http://schemas.openxmlformats.org/officeDocument/2006/relationships/oleObject" Target="../embeddings/oleObject98.bin"/><Relationship Id="rId12" Type="http://schemas.openxmlformats.org/officeDocument/2006/relationships/image" Target="../media/image101.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98.wmf"/><Relationship Id="rId11" Type="http://schemas.openxmlformats.org/officeDocument/2006/relationships/oleObject" Target="../embeddings/oleObject100.bin"/><Relationship Id="rId5" Type="http://schemas.openxmlformats.org/officeDocument/2006/relationships/oleObject" Target="../embeddings/oleObject97.bin"/><Relationship Id="rId10" Type="http://schemas.openxmlformats.org/officeDocument/2006/relationships/image" Target="../media/image100.wmf"/><Relationship Id="rId4" Type="http://schemas.openxmlformats.org/officeDocument/2006/relationships/image" Target="../media/image97.wmf"/><Relationship Id="rId9" Type="http://schemas.openxmlformats.org/officeDocument/2006/relationships/oleObject" Target="../embeddings/oleObject99.bin"/><Relationship Id="rId14" Type="http://schemas.openxmlformats.org/officeDocument/2006/relationships/image" Target="../media/image10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oleObject" Target="../embeddings/oleObject107.bin"/><Relationship Id="rId18" Type="http://schemas.openxmlformats.org/officeDocument/2006/relationships/image" Target="../media/image110.wmf"/><Relationship Id="rId3" Type="http://schemas.openxmlformats.org/officeDocument/2006/relationships/oleObject" Target="../embeddings/oleObject102.bin"/><Relationship Id="rId7" Type="http://schemas.openxmlformats.org/officeDocument/2006/relationships/oleObject" Target="../embeddings/oleObject104.bin"/><Relationship Id="rId12" Type="http://schemas.openxmlformats.org/officeDocument/2006/relationships/image" Target="../media/image107.wmf"/><Relationship Id="rId17" Type="http://schemas.openxmlformats.org/officeDocument/2006/relationships/oleObject" Target="../embeddings/oleObject109.bin"/><Relationship Id="rId2" Type="http://schemas.openxmlformats.org/officeDocument/2006/relationships/slideLayout" Target="../slideLayouts/slideLayout2.xml"/><Relationship Id="rId16" Type="http://schemas.openxmlformats.org/officeDocument/2006/relationships/image" Target="../media/image109.wmf"/><Relationship Id="rId20" Type="http://schemas.openxmlformats.org/officeDocument/2006/relationships/image" Target="../media/image111.wmf"/><Relationship Id="rId1" Type="http://schemas.openxmlformats.org/officeDocument/2006/relationships/vmlDrawing" Target="../drawings/vmlDrawing20.vml"/><Relationship Id="rId6" Type="http://schemas.openxmlformats.org/officeDocument/2006/relationships/image" Target="../media/image104.wmf"/><Relationship Id="rId11" Type="http://schemas.openxmlformats.org/officeDocument/2006/relationships/oleObject" Target="../embeddings/oleObject106.bin"/><Relationship Id="rId5" Type="http://schemas.openxmlformats.org/officeDocument/2006/relationships/oleObject" Target="../embeddings/oleObject103.bin"/><Relationship Id="rId15" Type="http://schemas.openxmlformats.org/officeDocument/2006/relationships/oleObject" Target="../embeddings/oleObject108.bin"/><Relationship Id="rId10" Type="http://schemas.openxmlformats.org/officeDocument/2006/relationships/image" Target="../media/image106.wmf"/><Relationship Id="rId19" Type="http://schemas.openxmlformats.org/officeDocument/2006/relationships/oleObject" Target="../embeddings/oleObject110.bin"/><Relationship Id="rId4" Type="http://schemas.openxmlformats.org/officeDocument/2006/relationships/image" Target="../media/image103.wmf"/><Relationship Id="rId9" Type="http://schemas.openxmlformats.org/officeDocument/2006/relationships/oleObject" Target="../embeddings/oleObject105.bin"/><Relationship Id="rId14" Type="http://schemas.openxmlformats.org/officeDocument/2006/relationships/image" Target="../media/image108.wmf"/></Relationships>
</file>

<file path=ppt/slides/_rels/slide28.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oleObject" Target="../embeddings/oleObject111.bin"/><Relationship Id="rId7"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13.wmf"/><Relationship Id="rId5" Type="http://schemas.openxmlformats.org/officeDocument/2006/relationships/oleObject" Target="../embeddings/oleObject112.bin"/><Relationship Id="rId10" Type="http://schemas.openxmlformats.org/officeDocument/2006/relationships/image" Target="../media/image115.wmf"/><Relationship Id="rId4" Type="http://schemas.openxmlformats.org/officeDocument/2006/relationships/image" Target="../media/image112.wmf"/><Relationship Id="rId9" Type="http://schemas.openxmlformats.org/officeDocument/2006/relationships/oleObject" Target="../embeddings/oleObject114.bin"/></Relationships>
</file>

<file path=ppt/slides/_rels/slide29.xml.rels><?xml version="1.0" encoding="UTF-8" standalone="yes"?>
<Relationships xmlns="http://schemas.openxmlformats.org/package/2006/relationships"><Relationship Id="rId8" Type="http://schemas.openxmlformats.org/officeDocument/2006/relationships/image" Target="../media/image118.wmf"/><Relationship Id="rId13" Type="http://schemas.openxmlformats.org/officeDocument/2006/relationships/oleObject" Target="../embeddings/oleObject120.bin"/><Relationship Id="rId3" Type="http://schemas.openxmlformats.org/officeDocument/2006/relationships/oleObject" Target="../embeddings/oleObject115.bin"/><Relationship Id="rId7" Type="http://schemas.openxmlformats.org/officeDocument/2006/relationships/oleObject" Target="../embeddings/oleObject117.bin"/><Relationship Id="rId12" Type="http://schemas.openxmlformats.org/officeDocument/2006/relationships/image" Target="../media/image120.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117.wmf"/><Relationship Id="rId11" Type="http://schemas.openxmlformats.org/officeDocument/2006/relationships/oleObject" Target="../embeddings/oleObject119.bin"/><Relationship Id="rId5" Type="http://schemas.openxmlformats.org/officeDocument/2006/relationships/oleObject" Target="../embeddings/oleObject116.bin"/><Relationship Id="rId10" Type="http://schemas.openxmlformats.org/officeDocument/2006/relationships/image" Target="../media/image119.wmf"/><Relationship Id="rId4" Type="http://schemas.openxmlformats.org/officeDocument/2006/relationships/image" Target="../media/image116.wmf"/><Relationship Id="rId9" Type="http://schemas.openxmlformats.org/officeDocument/2006/relationships/oleObject" Target="../embeddings/oleObject118.bin"/><Relationship Id="rId14" Type="http://schemas.openxmlformats.org/officeDocument/2006/relationships/image" Target="../media/image121.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8" Type="http://schemas.openxmlformats.org/officeDocument/2006/relationships/image" Target="../media/image124.wmf"/><Relationship Id="rId3" Type="http://schemas.openxmlformats.org/officeDocument/2006/relationships/oleObject" Target="../embeddings/oleObject121.bin"/><Relationship Id="rId7" Type="http://schemas.openxmlformats.org/officeDocument/2006/relationships/oleObject" Target="../embeddings/oleObject123.bin"/><Relationship Id="rId12" Type="http://schemas.openxmlformats.org/officeDocument/2006/relationships/image" Target="../media/image126.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23.wmf"/><Relationship Id="rId11" Type="http://schemas.openxmlformats.org/officeDocument/2006/relationships/oleObject" Target="../embeddings/oleObject125.bin"/><Relationship Id="rId5" Type="http://schemas.openxmlformats.org/officeDocument/2006/relationships/oleObject" Target="../embeddings/oleObject122.bin"/><Relationship Id="rId10" Type="http://schemas.openxmlformats.org/officeDocument/2006/relationships/image" Target="../media/image125.wmf"/><Relationship Id="rId4" Type="http://schemas.openxmlformats.org/officeDocument/2006/relationships/image" Target="../media/image122.wmf"/><Relationship Id="rId9" Type="http://schemas.openxmlformats.org/officeDocument/2006/relationships/oleObject" Target="../embeddings/oleObject124.bin"/></Relationships>
</file>

<file path=ppt/slides/_rels/slide31.x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oleObject" Target="../embeddings/oleObject126.bin"/><Relationship Id="rId7"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28.wmf"/><Relationship Id="rId5" Type="http://schemas.openxmlformats.org/officeDocument/2006/relationships/oleObject" Target="../embeddings/oleObject127.bin"/><Relationship Id="rId10" Type="http://schemas.openxmlformats.org/officeDocument/2006/relationships/image" Target="../media/image130.wmf"/><Relationship Id="rId4" Type="http://schemas.openxmlformats.org/officeDocument/2006/relationships/image" Target="../media/image127.wmf"/><Relationship Id="rId9" Type="http://schemas.openxmlformats.org/officeDocument/2006/relationships/oleObject" Target="../embeddings/oleObject129.bin"/></Relationships>
</file>

<file path=ppt/slides/_rels/slide32.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oleObject" Target="../embeddings/oleObject130.bin"/><Relationship Id="rId7" Type="http://schemas.openxmlformats.org/officeDocument/2006/relationships/oleObject" Target="../embeddings/oleObject132.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32.wmf"/><Relationship Id="rId5" Type="http://schemas.openxmlformats.org/officeDocument/2006/relationships/oleObject" Target="../embeddings/oleObject131.bin"/><Relationship Id="rId10" Type="http://schemas.openxmlformats.org/officeDocument/2006/relationships/image" Target="../media/image134.wmf"/><Relationship Id="rId4" Type="http://schemas.openxmlformats.org/officeDocument/2006/relationships/image" Target="../media/image131.wmf"/><Relationship Id="rId9" Type="http://schemas.openxmlformats.org/officeDocument/2006/relationships/oleObject" Target="../embeddings/oleObject133.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135.wmf"/></Relationships>
</file>

<file path=ppt/slides/_rels/slide34.x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oleObject" Target="../embeddings/oleObject135.bin"/><Relationship Id="rId7" Type="http://schemas.openxmlformats.org/officeDocument/2006/relationships/oleObject" Target="../embeddings/oleObject137.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37.wmf"/><Relationship Id="rId5" Type="http://schemas.openxmlformats.org/officeDocument/2006/relationships/oleObject" Target="../embeddings/oleObject136.bin"/><Relationship Id="rId10" Type="http://schemas.openxmlformats.org/officeDocument/2006/relationships/image" Target="../media/image139.wmf"/><Relationship Id="rId4" Type="http://schemas.openxmlformats.org/officeDocument/2006/relationships/image" Target="../media/image136.wmf"/><Relationship Id="rId9" Type="http://schemas.openxmlformats.org/officeDocument/2006/relationships/oleObject" Target="../embeddings/oleObject138.bin"/></Relationships>
</file>

<file path=ppt/slides/_rels/slide35.xml.rels><?xml version="1.0" encoding="UTF-8" standalone="yes"?>
<Relationships xmlns="http://schemas.openxmlformats.org/package/2006/relationships"><Relationship Id="rId8" Type="http://schemas.openxmlformats.org/officeDocument/2006/relationships/image" Target="../media/image142.wmf"/><Relationship Id="rId3" Type="http://schemas.openxmlformats.org/officeDocument/2006/relationships/oleObject" Target="../embeddings/oleObject139.bin"/><Relationship Id="rId7" Type="http://schemas.openxmlformats.org/officeDocument/2006/relationships/oleObject" Target="../embeddings/oleObject141.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41.wmf"/><Relationship Id="rId5" Type="http://schemas.openxmlformats.org/officeDocument/2006/relationships/oleObject" Target="../embeddings/oleObject140.bin"/><Relationship Id="rId10" Type="http://schemas.openxmlformats.org/officeDocument/2006/relationships/image" Target="../media/image143.wmf"/><Relationship Id="rId4" Type="http://schemas.openxmlformats.org/officeDocument/2006/relationships/image" Target="../media/image140.wmf"/><Relationship Id="rId9" Type="http://schemas.openxmlformats.org/officeDocument/2006/relationships/oleObject" Target="../embeddings/oleObject142.bin"/></Relationships>
</file>

<file path=ppt/slides/_rels/slide36.xml.rels><?xml version="1.0" encoding="UTF-8" standalone="yes"?>
<Relationships xmlns="http://schemas.openxmlformats.org/package/2006/relationships"><Relationship Id="rId8" Type="http://schemas.openxmlformats.org/officeDocument/2006/relationships/image" Target="../media/image146.wmf"/><Relationship Id="rId3" Type="http://schemas.openxmlformats.org/officeDocument/2006/relationships/oleObject" Target="../embeddings/oleObject143.bin"/><Relationship Id="rId7" Type="http://schemas.openxmlformats.org/officeDocument/2006/relationships/oleObject" Target="../embeddings/oleObject145.bin"/><Relationship Id="rId12" Type="http://schemas.openxmlformats.org/officeDocument/2006/relationships/image" Target="../media/image148.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45.wmf"/><Relationship Id="rId11" Type="http://schemas.openxmlformats.org/officeDocument/2006/relationships/oleObject" Target="../embeddings/oleObject147.bin"/><Relationship Id="rId5" Type="http://schemas.openxmlformats.org/officeDocument/2006/relationships/oleObject" Target="../embeddings/oleObject144.bin"/><Relationship Id="rId10" Type="http://schemas.openxmlformats.org/officeDocument/2006/relationships/image" Target="../media/image147.wmf"/><Relationship Id="rId4" Type="http://schemas.openxmlformats.org/officeDocument/2006/relationships/image" Target="../media/image144.wmf"/><Relationship Id="rId9" Type="http://schemas.openxmlformats.org/officeDocument/2006/relationships/oleObject" Target="../embeddings/oleObject146.bin"/></Relationships>
</file>

<file path=ppt/slides/_rels/slide37.xml.rels><?xml version="1.0" encoding="UTF-8" standalone="yes"?>
<Relationships xmlns="http://schemas.openxmlformats.org/package/2006/relationships"><Relationship Id="rId8" Type="http://schemas.openxmlformats.org/officeDocument/2006/relationships/image" Target="../media/image151.wmf"/><Relationship Id="rId3" Type="http://schemas.openxmlformats.org/officeDocument/2006/relationships/oleObject" Target="../embeddings/oleObject148.bin"/><Relationship Id="rId7" Type="http://schemas.openxmlformats.org/officeDocument/2006/relationships/oleObject" Target="../embeddings/oleObject150.bin"/><Relationship Id="rId12" Type="http://schemas.openxmlformats.org/officeDocument/2006/relationships/image" Target="../media/image153.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50.wmf"/><Relationship Id="rId11" Type="http://schemas.openxmlformats.org/officeDocument/2006/relationships/oleObject" Target="../embeddings/oleObject152.bin"/><Relationship Id="rId5" Type="http://schemas.openxmlformats.org/officeDocument/2006/relationships/oleObject" Target="../embeddings/oleObject149.bin"/><Relationship Id="rId10" Type="http://schemas.openxmlformats.org/officeDocument/2006/relationships/image" Target="../media/image152.wmf"/><Relationship Id="rId4" Type="http://schemas.openxmlformats.org/officeDocument/2006/relationships/image" Target="../media/image149.wmf"/><Relationship Id="rId9" Type="http://schemas.openxmlformats.org/officeDocument/2006/relationships/oleObject" Target="../embeddings/oleObject151.bin"/></Relationships>
</file>

<file path=ppt/slides/_rels/slide38.xml.rels><?xml version="1.0" encoding="UTF-8" standalone="yes"?>
<Relationships xmlns="http://schemas.openxmlformats.org/package/2006/relationships"><Relationship Id="rId8" Type="http://schemas.openxmlformats.org/officeDocument/2006/relationships/image" Target="../media/image155.wmf"/><Relationship Id="rId13" Type="http://schemas.openxmlformats.org/officeDocument/2006/relationships/oleObject" Target="../embeddings/oleObject158.bin"/><Relationship Id="rId18" Type="http://schemas.openxmlformats.org/officeDocument/2006/relationships/image" Target="../media/image160.wmf"/><Relationship Id="rId3" Type="http://schemas.openxmlformats.org/officeDocument/2006/relationships/oleObject" Target="../embeddings/oleObject153.bin"/><Relationship Id="rId7" Type="http://schemas.openxmlformats.org/officeDocument/2006/relationships/oleObject" Target="../embeddings/oleObject155.bin"/><Relationship Id="rId12" Type="http://schemas.openxmlformats.org/officeDocument/2006/relationships/image" Target="../media/image157.wmf"/><Relationship Id="rId17" Type="http://schemas.openxmlformats.org/officeDocument/2006/relationships/oleObject" Target="../embeddings/oleObject160.bin"/><Relationship Id="rId2" Type="http://schemas.openxmlformats.org/officeDocument/2006/relationships/slideLayout" Target="../slideLayouts/slideLayout2.xml"/><Relationship Id="rId16" Type="http://schemas.openxmlformats.org/officeDocument/2006/relationships/image" Target="../media/image159.wmf"/><Relationship Id="rId20" Type="http://schemas.openxmlformats.org/officeDocument/2006/relationships/image" Target="../media/image161.wmf"/><Relationship Id="rId1" Type="http://schemas.openxmlformats.org/officeDocument/2006/relationships/vmlDrawing" Target="../drawings/vmlDrawing31.vml"/><Relationship Id="rId6" Type="http://schemas.openxmlformats.org/officeDocument/2006/relationships/image" Target="../media/image149.wmf"/><Relationship Id="rId11" Type="http://schemas.openxmlformats.org/officeDocument/2006/relationships/oleObject" Target="../embeddings/oleObject157.bin"/><Relationship Id="rId5" Type="http://schemas.openxmlformats.org/officeDocument/2006/relationships/oleObject" Target="../embeddings/oleObject154.bin"/><Relationship Id="rId15" Type="http://schemas.openxmlformats.org/officeDocument/2006/relationships/oleObject" Target="../embeddings/oleObject159.bin"/><Relationship Id="rId10" Type="http://schemas.openxmlformats.org/officeDocument/2006/relationships/image" Target="../media/image156.wmf"/><Relationship Id="rId19" Type="http://schemas.openxmlformats.org/officeDocument/2006/relationships/oleObject" Target="../embeddings/oleObject161.bin"/><Relationship Id="rId4" Type="http://schemas.openxmlformats.org/officeDocument/2006/relationships/image" Target="../media/image154.wmf"/><Relationship Id="rId9" Type="http://schemas.openxmlformats.org/officeDocument/2006/relationships/oleObject" Target="../embeddings/oleObject156.bin"/><Relationship Id="rId14" Type="http://schemas.openxmlformats.org/officeDocument/2006/relationships/image" Target="../media/image158.wmf"/></Relationships>
</file>

<file path=ppt/slides/_rels/slide39.xml.rels><?xml version="1.0" encoding="UTF-8" standalone="yes"?>
<Relationships xmlns="http://schemas.openxmlformats.org/package/2006/relationships"><Relationship Id="rId8" Type="http://schemas.openxmlformats.org/officeDocument/2006/relationships/image" Target="../media/image164.wmf"/><Relationship Id="rId13" Type="http://schemas.openxmlformats.org/officeDocument/2006/relationships/oleObject" Target="../embeddings/oleObject167.bin"/><Relationship Id="rId3" Type="http://schemas.openxmlformats.org/officeDocument/2006/relationships/oleObject" Target="../embeddings/oleObject162.bin"/><Relationship Id="rId7" Type="http://schemas.openxmlformats.org/officeDocument/2006/relationships/oleObject" Target="../embeddings/oleObject164.bin"/><Relationship Id="rId12" Type="http://schemas.openxmlformats.org/officeDocument/2006/relationships/image" Target="../media/image166.wmf"/><Relationship Id="rId2" Type="http://schemas.openxmlformats.org/officeDocument/2006/relationships/slideLayout" Target="../slideLayouts/slideLayout2.xml"/><Relationship Id="rId16" Type="http://schemas.openxmlformats.org/officeDocument/2006/relationships/image" Target="../media/image168.wmf"/><Relationship Id="rId1" Type="http://schemas.openxmlformats.org/officeDocument/2006/relationships/vmlDrawing" Target="../drawings/vmlDrawing32.vml"/><Relationship Id="rId6" Type="http://schemas.openxmlformats.org/officeDocument/2006/relationships/image" Target="../media/image163.wmf"/><Relationship Id="rId11" Type="http://schemas.openxmlformats.org/officeDocument/2006/relationships/oleObject" Target="../embeddings/oleObject166.bin"/><Relationship Id="rId5" Type="http://schemas.openxmlformats.org/officeDocument/2006/relationships/oleObject" Target="../embeddings/oleObject163.bin"/><Relationship Id="rId15" Type="http://schemas.openxmlformats.org/officeDocument/2006/relationships/oleObject" Target="../embeddings/oleObject168.bin"/><Relationship Id="rId10" Type="http://schemas.openxmlformats.org/officeDocument/2006/relationships/image" Target="../media/image165.wmf"/><Relationship Id="rId4" Type="http://schemas.openxmlformats.org/officeDocument/2006/relationships/image" Target="../media/image162.wmf"/><Relationship Id="rId9" Type="http://schemas.openxmlformats.org/officeDocument/2006/relationships/oleObject" Target="../embeddings/oleObject165.bin"/><Relationship Id="rId14" Type="http://schemas.openxmlformats.org/officeDocument/2006/relationships/image" Target="../media/image167.wmf"/></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7.bin"/><Relationship Id="rId18" Type="http://schemas.openxmlformats.org/officeDocument/2006/relationships/image" Target="../media/image10.wmf"/><Relationship Id="rId26" Type="http://schemas.openxmlformats.org/officeDocument/2006/relationships/image" Target="../media/image14.wmf"/><Relationship Id="rId3" Type="http://schemas.openxmlformats.org/officeDocument/2006/relationships/oleObject" Target="../embeddings/oleObject2.bin"/><Relationship Id="rId21" Type="http://schemas.openxmlformats.org/officeDocument/2006/relationships/oleObject" Target="../embeddings/oleObject11.bin"/><Relationship Id="rId34" Type="http://schemas.openxmlformats.org/officeDocument/2006/relationships/image" Target="../media/image18.wmf"/><Relationship Id="rId7" Type="http://schemas.openxmlformats.org/officeDocument/2006/relationships/oleObject" Target="../embeddings/oleObject4.bin"/><Relationship Id="rId12" Type="http://schemas.openxmlformats.org/officeDocument/2006/relationships/image" Target="../media/image7.wmf"/><Relationship Id="rId17" Type="http://schemas.openxmlformats.org/officeDocument/2006/relationships/oleObject" Target="../embeddings/oleObject9.bin"/><Relationship Id="rId25" Type="http://schemas.openxmlformats.org/officeDocument/2006/relationships/oleObject" Target="../embeddings/oleObject13.bin"/><Relationship Id="rId33" Type="http://schemas.openxmlformats.org/officeDocument/2006/relationships/oleObject" Target="../embeddings/oleObject17.bin"/><Relationship Id="rId2" Type="http://schemas.openxmlformats.org/officeDocument/2006/relationships/slideLayout" Target="../slideLayouts/slideLayout2.xml"/><Relationship Id="rId16" Type="http://schemas.openxmlformats.org/officeDocument/2006/relationships/image" Target="../media/image9.wmf"/><Relationship Id="rId20" Type="http://schemas.openxmlformats.org/officeDocument/2006/relationships/image" Target="../media/image11.wmf"/><Relationship Id="rId29" Type="http://schemas.openxmlformats.org/officeDocument/2006/relationships/oleObject" Target="../embeddings/oleObject15.bin"/><Relationship Id="rId1" Type="http://schemas.openxmlformats.org/officeDocument/2006/relationships/vmlDrawing" Target="../drawings/vmlDrawing2.vml"/><Relationship Id="rId6" Type="http://schemas.openxmlformats.org/officeDocument/2006/relationships/image" Target="../media/image4.wmf"/><Relationship Id="rId11" Type="http://schemas.openxmlformats.org/officeDocument/2006/relationships/oleObject" Target="../embeddings/oleObject6.bin"/><Relationship Id="rId24" Type="http://schemas.openxmlformats.org/officeDocument/2006/relationships/image" Target="../media/image13.wmf"/><Relationship Id="rId32" Type="http://schemas.openxmlformats.org/officeDocument/2006/relationships/image" Target="../media/image17.wmf"/><Relationship Id="rId5" Type="http://schemas.openxmlformats.org/officeDocument/2006/relationships/oleObject" Target="../embeddings/oleObject3.bin"/><Relationship Id="rId15" Type="http://schemas.openxmlformats.org/officeDocument/2006/relationships/oleObject" Target="../embeddings/oleObject8.bin"/><Relationship Id="rId23" Type="http://schemas.openxmlformats.org/officeDocument/2006/relationships/oleObject" Target="../embeddings/oleObject12.bin"/><Relationship Id="rId28" Type="http://schemas.openxmlformats.org/officeDocument/2006/relationships/image" Target="../media/image15.wmf"/><Relationship Id="rId36" Type="http://schemas.openxmlformats.org/officeDocument/2006/relationships/image" Target="../media/image19.wmf"/><Relationship Id="rId10" Type="http://schemas.openxmlformats.org/officeDocument/2006/relationships/image" Target="../media/image6.wmf"/><Relationship Id="rId19" Type="http://schemas.openxmlformats.org/officeDocument/2006/relationships/oleObject" Target="../embeddings/oleObject10.bin"/><Relationship Id="rId31" Type="http://schemas.openxmlformats.org/officeDocument/2006/relationships/oleObject" Target="../embeddings/oleObject16.bin"/><Relationship Id="rId4" Type="http://schemas.openxmlformats.org/officeDocument/2006/relationships/image" Target="../media/image3.wmf"/><Relationship Id="rId9" Type="http://schemas.openxmlformats.org/officeDocument/2006/relationships/oleObject" Target="../embeddings/oleObject5.bin"/><Relationship Id="rId14" Type="http://schemas.openxmlformats.org/officeDocument/2006/relationships/image" Target="../media/image8.wmf"/><Relationship Id="rId22" Type="http://schemas.openxmlformats.org/officeDocument/2006/relationships/image" Target="../media/image12.wmf"/><Relationship Id="rId27" Type="http://schemas.openxmlformats.org/officeDocument/2006/relationships/oleObject" Target="../embeddings/oleObject14.bin"/><Relationship Id="rId30" Type="http://schemas.openxmlformats.org/officeDocument/2006/relationships/image" Target="../media/image16.wmf"/><Relationship Id="rId35" Type="http://schemas.openxmlformats.org/officeDocument/2006/relationships/oleObject" Target="../embeddings/oleObject18.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170.png"/><Relationship Id="rId4" Type="http://schemas.openxmlformats.org/officeDocument/2006/relationships/image" Target="../media/image169.wmf"/></Relationships>
</file>

<file path=ppt/slides/_rels/slide41.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70.bin"/><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174.png"/><Relationship Id="rId4" Type="http://schemas.openxmlformats.org/officeDocument/2006/relationships/image" Target="../media/image173.wmf"/></Relationships>
</file>

<file path=ppt/slides/_rels/slide43.x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oleObject" Target="../embeddings/oleObject171.bin"/><Relationship Id="rId7" Type="http://schemas.openxmlformats.org/officeDocument/2006/relationships/oleObject" Target="../embeddings/oleObject173.bin"/><Relationship Id="rId12" Type="http://schemas.openxmlformats.org/officeDocument/2006/relationships/image" Target="../media/image179.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76.wmf"/><Relationship Id="rId11" Type="http://schemas.openxmlformats.org/officeDocument/2006/relationships/oleObject" Target="../embeddings/oleObject175.bin"/><Relationship Id="rId5" Type="http://schemas.openxmlformats.org/officeDocument/2006/relationships/oleObject" Target="../embeddings/oleObject172.bin"/><Relationship Id="rId10" Type="http://schemas.openxmlformats.org/officeDocument/2006/relationships/image" Target="../media/image178.wmf"/><Relationship Id="rId4" Type="http://schemas.openxmlformats.org/officeDocument/2006/relationships/image" Target="../media/image175.wmf"/><Relationship Id="rId9" Type="http://schemas.openxmlformats.org/officeDocument/2006/relationships/oleObject" Target="../embeddings/oleObject174.bin"/></Relationships>
</file>

<file path=ppt/slides/_rels/slide44.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180.wmf"/><Relationship Id="rId4" Type="http://schemas.openxmlformats.org/officeDocument/2006/relationships/oleObject" Target="../embeddings/oleObject176.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77.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182.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183.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79.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18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24.bin"/><Relationship Id="rId18" Type="http://schemas.openxmlformats.org/officeDocument/2006/relationships/image" Target="../media/image27.wmf"/><Relationship Id="rId3" Type="http://schemas.openxmlformats.org/officeDocument/2006/relationships/oleObject" Target="../embeddings/oleObject19.bin"/><Relationship Id="rId21" Type="http://schemas.openxmlformats.org/officeDocument/2006/relationships/oleObject" Target="../embeddings/oleObject28.bin"/><Relationship Id="rId7" Type="http://schemas.openxmlformats.org/officeDocument/2006/relationships/oleObject" Target="../embeddings/oleObject21.bin"/><Relationship Id="rId12" Type="http://schemas.openxmlformats.org/officeDocument/2006/relationships/image" Target="../media/image24.wmf"/><Relationship Id="rId17" Type="http://schemas.openxmlformats.org/officeDocument/2006/relationships/oleObject" Target="../embeddings/oleObject26.bin"/><Relationship Id="rId2" Type="http://schemas.openxmlformats.org/officeDocument/2006/relationships/slideLayout" Target="../slideLayouts/slideLayout2.xml"/><Relationship Id="rId16" Type="http://schemas.openxmlformats.org/officeDocument/2006/relationships/image" Target="../media/image26.wmf"/><Relationship Id="rId20" Type="http://schemas.openxmlformats.org/officeDocument/2006/relationships/image" Target="../media/image28.wmf"/><Relationship Id="rId1" Type="http://schemas.openxmlformats.org/officeDocument/2006/relationships/vmlDrawing" Target="../drawings/vmlDrawing3.vml"/><Relationship Id="rId6" Type="http://schemas.openxmlformats.org/officeDocument/2006/relationships/image" Target="../media/image21.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23.wmf"/><Relationship Id="rId19" Type="http://schemas.openxmlformats.org/officeDocument/2006/relationships/oleObject" Target="../embeddings/oleObject27.bin"/><Relationship Id="rId4" Type="http://schemas.openxmlformats.org/officeDocument/2006/relationships/image" Target="../media/image20.wmf"/><Relationship Id="rId9" Type="http://schemas.openxmlformats.org/officeDocument/2006/relationships/oleObject" Target="../embeddings/oleObject22.bin"/><Relationship Id="rId14" Type="http://schemas.openxmlformats.org/officeDocument/2006/relationships/image" Target="../media/image25.wmf"/><Relationship Id="rId22" Type="http://schemas.openxmlformats.org/officeDocument/2006/relationships/image" Target="../media/image2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0.wmf"/></Relationships>
</file>

<file path=ppt/slides/_rels/slide9.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35.bin"/><Relationship Id="rId18" Type="http://schemas.openxmlformats.org/officeDocument/2006/relationships/image" Target="../media/image38.wmf"/><Relationship Id="rId3" Type="http://schemas.openxmlformats.org/officeDocument/2006/relationships/oleObject" Target="../embeddings/oleObject30.bin"/><Relationship Id="rId21" Type="http://schemas.openxmlformats.org/officeDocument/2006/relationships/oleObject" Target="../embeddings/oleObject39.bin"/><Relationship Id="rId7" Type="http://schemas.openxmlformats.org/officeDocument/2006/relationships/oleObject" Target="../embeddings/oleObject32.bin"/><Relationship Id="rId12" Type="http://schemas.openxmlformats.org/officeDocument/2006/relationships/image" Target="../media/image35.wmf"/><Relationship Id="rId17" Type="http://schemas.openxmlformats.org/officeDocument/2006/relationships/oleObject" Target="../embeddings/oleObject37.bin"/><Relationship Id="rId2" Type="http://schemas.openxmlformats.org/officeDocument/2006/relationships/slideLayout" Target="../slideLayouts/slideLayout2.xml"/><Relationship Id="rId16" Type="http://schemas.openxmlformats.org/officeDocument/2006/relationships/image" Target="../media/image37.wmf"/><Relationship Id="rId20" Type="http://schemas.openxmlformats.org/officeDocument/2006/relationships/image" Target="../media/image39.wmf"/><Relationship Id="rId1" Type="http://schemas.openxmlformats.org/officeDocument/2006/relationships/vmlDrawing" Target="../drawings/vmlDrawing5.vml"/><Relationship Id="rId6" Type="http://schemas.openxmlformats.org/officeDocument/2006/relationships/image" Target="../media/image32.wmf"/><Relationship Id="rId11" Type="http://schemas.openxmlformats.org/officeDocument/2006/relationships/oleObject" Target="../embeddings/oleObject34.bin"/><Relationship Id="rId5" Type="http://schemas.openxmlformats.org/officeDocument/2006/relationships/oleObject" Target="../embeddings/oleObject31.bin"/><Relationship Id="rId15" Type="http://schemas.openxmlformats.org/officeDocument/2006/relationships/oleObject" Target="../embeddings/oleObject36.bin"/><Relationship Id="rId10" Type="http://schemas.openxmlformats.org/officeDocument/2006/relationships/image" Target="../media/image34.wmf"/><Relationship Id="rId19" Type="http://schemas.openxmlformats.org/officeDocument/2006/relationships/oleObject" Target="../embeddings/oleObject38.bin"/><Relationship Id="rId4" Type="http://schemas.openxmlformats.org/officeDocument/2006/relationships/image" Target="../media/image31.wmf"/><Relationship Id="rId9" Type="http://schemas.openxmlformats.org/officeDocument/2006/relationships/oleObject" Target="../embeddings/oleObject33.bin"/><Relationship Id="rId14" Type="http://schemas.openxmlformats.org/officeDocument/2006/relationships/image" Target="../media/image36.wmf"/><Relationship Id="rId22" Type="http://schemas.openxmlformats.org/officeDocument/2006/relationships/image" Target="../media/image4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smtClean="0">
                <a:solidFill>
                  <a:srgbClr val="1F497D"/>
                </a:solidFill>
                <a:latin typeface="Arial" charset="0"/>
                <a:cs typeface="Arial" charset="0"/>
              </a:rPr>
              <a:t>Section 4.1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smtClean="0">
                <a:solidFill>
                  <a:srgbClr val="1F497D"/>
                </a:solidFill>
              </a:rPr>
              <a:t>Exponents and Scientific Notation</a:t>
            </a:r>
            <a:endParaRPr lang="en-US" b="1" i="1" dirty="0">
              <a:solidFill>
                <a:srgbClr val="1F497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1"/>
          <p:cNvSpPr>
            <a:spLocks noGrp="1"/>
          </p:cNvSpPr>
          <p:nvPr>
            <p:ph type="title"/>
          </p:nvPr>
        </p:nvSpPr>
        <p:spPr/>
        <p:txBody>
          <a:bodyPr>
            <a:normAutofit/>
          </a:bodyPr>
          <a:lstStyle/>
          <a:p>
            <a:r>
              <a:rPr lang="en-US" dirty="0" smtClean="0"/>
              <a:t>Example 3: The Quotient Rule for Exponents (cont.)</a:t>
            </a:r>
          </a:p>
        </p:txBody>
      </p:sp>
      <p:sp>
        <p:nvSpPr>
          <p:cNvPr id="10245" name="Content Placeholder 2"/>
          <p:cNvSpPr>
            <a:spLocks noGrp="1"/>
          </p:cNvSpPr>
          <p:nvPr>
            <p:ph idx="1"/>
          </p:nvPr>
        </p:nvSpPr>
        <p:spPr>
          <a:ln>
            <a:noFill/>
          </a:ln>
        </p:spPr>
        <p:txBody>
          <a:bodyPr/>
          <a:lstStyle/>
          <a:p>
            <a:pPr marL="1588" indent="-1588">
              <a:buNone/>
            </a:pPr>
            <a:endParaRPr lang="en-US" b="1" dirty="0" smtClean="0"/>
          </a:p>
          <a:p>
            <a:pPr marL="1588" indent="-1588">
              <a:buNone/>
            </a:pPr>
            <a:endParaRPr lang="en-US" b="1" dirty="0" smtClean="0"/>
          </a:p>
          <a:p>
            <a:pPr marL="1588" indent="-1588">
              <a:buNone/>
            </a:pPr>
            <a:r>
              <a:rPr lang="en-US" b="1" dirty="0" smtClean="0"/>
              <a:t>Solution: </a:t>
            </a:r>
          </a:p>
          <a:p>
            <a:pPr marL="1588" indent="-1588">
              <a:buNone/>
            </a:pPr>
            <a:endParaRPr lang="en-US" b="1" dirty="0" smtClean="0">
              <a:solidFill>
                <a:srgbClr val="000099"/>
              </a:solidFill>
            </a:endParaRPr>
          </a:p>
          <a:p>
            <a:pPr marL="1588" indent="-1588">
              <a:buNone/>
            </a:pPr>
            <a:endParaRPr lang="en-US" b="1" dirty="0" smtClean="0">
              <a:solidFill>
                <a:srgbClr val="000099"/>
              </a:solidFill>
            </a:endParaRPr>
          </a:p>
          <a:p>
            <a:pPr marL="1588" indent="-1588">
              <a:buNone/>
            </a:pPr>
            <a:endParaRPr lang="en-US" b="1" dirty="0" smtClean="0">
              <a:solidFill>
                <a:srgbClr val="000099"/>
              </a:solidFill>
            </a:endParaRPr>
          </a:p>
          <a:p>
            <a:pPr marL="1588" indent="-1588">
              <a:buNone/>
            </a:pPr>
            <a:r>
              <a:rPr lang="en-US" b="1" dirty="0" smtClean="0"/>
              <a:t>Solution:</a:t>
            </a:r>
            <a:endParaRPr lang="en-US" dirty="0" smtClean="0">
              <a:solidFill>
                <a:srgbClr val="000099"/>
              </a:solidFill>
            </a:endParaRPr>
          </a:p>
        </p:txBody>
      </p:sp>
      <p:graphicFrame>
        <p:nvGraphicFramePr>
          <p:cNvPr id="8" name="Object 7"/>
          <p:cNvGraphicFramePr>
            <a:graphicFrameLocks noChangeAspect="1"/>
          </p:cNvGraphicFramePr>
          <p:nvPr/>
        </p:nvGraphicFramePr>
        <p:xfrm>
          <a:off x="530352" y="1270000"/>
          <a:ext cx="1333500" cy="876300"/>
        </p:xfrm>
        <a:graphic>
          <a:graphicData uri="http://schemas.openxmlformats.org/presentationml/2006/ole">
            <mc:AlternateContent xmlns:mc="http://schemas.openxmlformats.org/markup-compatibility/2006">
              <mc:Choice xmlns:v="urn:schemas-microsoft-com:vml" Requires="v">
                <p:oleObj spid="_x0000_s8214" name="Equation" r:id="rId3" imgW="1333440" imgH="876240" progId="Equation.DSMT4">
                  <p:embed/>
                </p:oleObj>
              </mc:Choice>
              <mc:Fallback>
                <p:oleObj name="Equation" r:id="rId3" imgW="1333440" imgH="87624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1270000"/>
                        <a:ext cx="13335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5670550" y="2233613"/>
          <a:ext cx="3187700" cy="952500"/>
        </p:xfrm>
        <a:graphic>
          <a:graphicData uri="http://schemas.openxmlformats.org/presentationml/2006/ole">
            <mc:AlternateContent xmlns:mc="http://schemas.openxmlformats.org/markup-compatibility/2006">
              <mc:Choice xmlns:v="urn:schemas-microsoft-com:vml" Requires="v">
                <p:oleObj spid="_x0000_s8215" name="Equation" r:id="rId5" imgW="3187440" imgH="952200" progId="Equation.DSMT4">
                  <p:embed/>
                </p:oleObj>
              </mc:Choice>
              <mc:Fallback>
                <p:oleObj name="Equation" r:id="rId5" imgW="3187440" imgH="952200"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0550" y="2233613"/>
                        <a:ext cx="31877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530352" y="3302000"/>
          <a:ext cx="1651000" cy="939800"/>
        </p:xfrm>
        <a:graphic>
          <a:graphicData uri="http://schemas.openxmlformats.org/presentationml/2006/ole">
            <mc:AlternateContent xmlns:mc="http://schemas.openxmlformats.org/markup-compatibility/2006">
              <mc:Choice xmlns:v="urn:schemas-microsoft-com:vml" Requires="v">
                <p:oleObj spid="_x0000_s8216" name="Equation" r:id="rId7" imgW="1650960" imgH="939600" progId="Equation.DSMT4">
                  <p:embed/>
                </p:oleObj>
              </mc:Choice>
              <mc:Fallback>
                <p:oleObj name="Equation" r:id="rId7" imgW="1650960" imgH="939600"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352" y="3302000"/>
                        <a:ext cx="16510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9" name="Object 7"/>
          <p:cNvGraphicFramePr>
            <a:graphicFrameLocks noChangeAspect="1"/>
          </p:cNvGraphicFramePr>
          <p:nvPr/>
        </p:nvGraphicFramePr>
        <p:xfrm>
          <a:off x="2057400" y="2133600"/>
          <a:ext cx="850900" cy="876300"/>
        </p:xfrm>
        <a:graphic>
          <a:graphicData uri="http://schemas.openxmlformats.org/presentationml/2006/ole">
            <mc:AlternateContent xmlns:mc="http://schemas.openxmlformats.org/markup-compatibility/2006">
              <mc:Choice xmlns:v="urn:schemas-microsoft-com:vml" Requires="v">
                <p:oleObj spid="_x0000_s8217" name="Equation" r:id="rId9" imgW="850680" imgH="876240" progId="Equation.DSMT4">
                  <p:embed/>
                </p:oleObj>
              </mc:Choice>
              <mc:Fallback>
                <p:oleObj name="Equation" r:id="rId9" imgW="850680" imgH="87624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2133600"/>
                        <a:ext cx="850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0" name="Object 8"/>
          <p:cNvGraphicFramePr>
            <a:graphicFrameLocks noChangeAspect="1"/>
          </p:cNvGraphicFramePr>
          <p:nvPr/>
        </p:nvGraphicFramePr>
        <p:xfrm>
          <a:off x="2971800" y="2184400"/>
          <a:ext cx="1524000" cy="838200"/>
        </p:xfrm>
        <a:graphic>
          <a:graphicData uri="http://schemas.openxmlformats.org/presentationml/2006/ole">
            <mc:AlternateContent xmlns:mc="http://schemas.openxmlformats.org/markup-compatibility/2006">
              <mc:Choice xmlns:v="urn:schemas-microsoft-com:vml" Requires="v">
                <p:oleObj spid="_x0000_s8218" name="Equation" r:id="rId11" imgW="1523880" imgH="838080" progId="Equation.DSMT4">
                  <p:embed/>
                </p:oleObj>
              </mc:Choice>
              <mc:Fallback>
                <p:oleObj name="Equation" r:id="rId11" imgW="1523880" imgH="83808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1800" y="2184400"/>
                        <a:ext cx="152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1" name="Object 9"/>
          <p:cNvGraphicFramePr>
            <a:graphicFrameLocks noChangeAspect="1"/>
          </p:cNvGraphicFramePr>
          <p:nvPr/>
        </p:nvGraphicFramePr>
        <p:xfrm>
          <a:off x="4521200" y="2362200"/>
          <a:ext cx="1003300" cy="368300"/>
        </p:xfrm>
        <a:graphic>
          <a:graphicData uri="http://schemas.openxmlformats.org/presentationml/2006/ole">
            <mc:AlternateContent xmlns:mc="http://schemas.openxmlformats.org/markup-compatibility/2006">
              <mc:Choice xmlns:v="urn:schemas-microsoft-com:vml" Requires="v">
                <p:oleObj spid="_x0000_s8219" name="Equation" r:id="rId13" imgW="1002960" imgH="368280" progId="Equation.DSMT4">
                  <p:embed/>
                </p:oleObj>
              </mc:Choice>
              <mc:Fallback>
                <p:oleObj name="Equation" r:id="rId13" imgW="1002960" imgH="36828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21200" y="2362200"/>
                        <a:ext cx="10033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2" name="Object 10"/>
          <p:cNvGraphicFramePr>
            <a:graphicFrameLocks noChangeAspect="1"/>
          </p:cNvGraphicFramePr>
          <p:nvPr/>
        </p:nvGraphicFramePr>
        <p:xfrm>
          <a:off x="2057400" y="4114800"/>
          <a:ext cx="1168400" cy="939800"/>
        </p:xfrm>
        <a:graphic>
          <a:graphicData uri="http://schemas.openxmlformats.org/presentationml/2006/ole">
            <mc:AlternateContent xmlns:mc="http://schemas.openxmlformats.org/markup-compatibility/2006">
              <mc:Choice xmlns:v="urn:schemas-microsoft-com:vml" Requires="v">
                <p:oleObj spid="_x0000_s8220" name="Equation" r:id="rId15" imgW="1168200" imgH="939600" progId="Equation.DSMT4">
                  <p:embed/>
                </p:oleObj>
              </mc:Choice>
              <mc:Fallback>
                <p:oleObj name="Equation" r:id="rId15" imgW="1168200" imgH="93960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57400" y="4114800"/>
                        <a:ext cx="1168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3" name="Object 11"/>
          <p:cNvGraphicFramePr>
            <a:graphicFrameLocks noChangeAspect="1"/>
          </p:cNvGraphicFramePr>
          <p:nvPr/>
        </p:nvGraphicFramePr>
        <p:xfrm>
          <a:off x="3276600" y="4191000"/>
          <a:ext cx="2209800" cy="838200"/>
        </p:xfrm>
        <a:graphic>
          <a:graphicData uri="http://schemas.openxmlformats.org/presentationml/2006/ole">
            <mc:AlternateContent xmlns:mc="http://schemas.openxmlformats.org/markup-compatibility/2006">
              <mc:Choice xmlns:v="urn:schemas-microsoft-com:vml" Requires="v">
                <p:oleObj spid="_x0000_s8221" name="Equation" r:id="rId17" imgW="2209680" imgH="838080" progId="Equation.DSMT4">
                  <p:embed/>
                </p:oleObj>
              </mc:Choice>
              <mc:Fallback>
                <p:oleObj name="Equation" r:id="rId17" imgW="2209680" imgH="83808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76600" y="4191000"/>
                        <a:ext cx="2209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4" name="Object 12"/>
          <p:cNvGraphicFramePr>
            <a:graphicFrameLocks noChangeAspect="1"/>
          </p:cNvGraphicFramePr>
          <p:nvPr/>
        </p:nvGraphicFramePr>
        <p:xfrm>
          <a:off x="5638800" y="4419600"/>
          <a:ext cx="1079500" cy="444500"/>
        </p:xfrm>
        <a:graphic>
          <a:graphicData uri="http://schemas.openxmlformats.org/presentationml/2006/ole">
            <mc:AlternateContent xmlns:mc="http://schemas.openxmlformats.org/markup-compatibility/2006">
              <mc:Choice xmlns:v="urn:schemas-microsoft-com:vml" Requires="v">
                <p:oleObj spid="_x0000_s8222" name="Equation" r:id="rId19" imgW="1079280" imgH="444240" progId="Equation.DSMT4">
                  <p:embed/>
                </p:oleObj>
              </mc:Choice>
              <mc:Fallback>
                <p:oleObj name="Equation" r:id="rId19" imgW="1079280" imgH="444240" progId="Equation.DSMT4">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38800" y="4419600"/>
                        <a:ext cx="1079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0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4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20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20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80160"/>
            <a:ext cx="8229600" cy="3148554"/>
          </a:xfrm>
          <a:solidFill>
            <a:srgbClr val="FFFFCC"/>
          </a:solidFill>
          <a:ln w="28575">
            <a:solidFill>
              <a:srgbClr val="000000"/>
            </a:solidFill>
          </a:ln>
        </p:spPr>
        <p:txBody>
          <a:bodyPr>
            <a:spAutoFit/>
          </a:bodyPr>
          <a:lstStyle/>
          <a:p>
            <a:pPr marL="342900" lvl="0" indent="-342900" algn="ctr" eaLnBrk="0" hangingPunct="0">
              <a:defRPr/>
            </a:pPr>
            <a:r>
              <a:rPr lang="en-US" b="1" dirty="0" smtClean="0">
                <a:solidFill>
                  <a:srgbClr val="000000"/>
                </a:solidFill>
              </a:rPr>
              <a:t>Rule for Negative Exponents</a:t>
            </a:r>
          </a:p>
          <a:p>
            <a:pPr>
              <a:spcBef>
                <a:spcPts val="1200"/>
              </a:spcBef>
            </a:pPr>
            <a:r>
              <a:rPr lang="en-US" dirty="0" smtClean="0">
                <a:solidFill>
                  <a:srgbClr val="000000"/>
                </a:solidFill>
              </a:rPr>
              <a:t>If </a:t>
            </a:r>
            <a:r>
              <a:rPr lang="en-US" i="1" dirty="0" smtClean="0">
                <a:solidFill>
                  <a:srgbClr val="000000"/>
                </a:solidFill>
              </a:rPr>
              <a:t>a</a:t>
            </a:r>
            <a:r>
              <a:rPr lang="en-US" dirty="0" smtClean="0">
                <a:solidFill>
                  <a:srgbClr val="000000"/>
                </a:solidFill>
              </a:rPr>
              <a:t> is a nonzero real number and </a:t>
            </a:r>
            <a:r>
              <a:rPr lang="en-US" i="1" dirty="0" smtClean="0">
                <a:solidFill>
                  <a:srgbClr val="000000"/>
                </a:solidFill>
              </a:rPr>
              <a:t>n</a:t>
            </a:r>
            <a:r>
              <a:rPr lang="en-US" dirty="0" smtClean="0">
                <a:solidFill>
                  <a:srgbClr val="000000"/>
                </a:solidFill>
              </a:rPr>
              <a:t> is an integer, then</a:t>
            </a:r>
          </a:p>
          <a:p>
            <a:r>
              <a:rPr lang="en-US" dirty="0" smtClean="0">
                <a:solidFill>
                  <a:srgbClr val="000000"/>
                </a:solidFill>
              </a:rPr>
              <a:t/>
            </a:r>
            <a:br>
              <a:rPr lang="en-US" dirty="0" smtClean="0">
                <a:solidFill>
                  <a:srgbClr val="000000"/>
                </a:solidFill>
              </a:rPr>
            </a:br>
            <a:endParaRPr lang="en-US" dirty="0" smtClean="0">
              <a:solidFill>
                <a:srgbClr val="000000"/>
              </a:solidFill>
            </a:endParaRPr>
          </a:p>
          <a:p>
            <a:pPr>
              <a:spcBef>
                <a:spcPts val="1800"/>
              </a:spcBef>
            </a:pPr>
            <a:r>
              <a:rPr lang="en-US" dirty="0" smtClean="0">
                <a:solidFill>
                  <a:srgbClr val="000000"/>
                </a:solidFill>
              </a:rPr>
              <a:t>In words, a negative exponent indicates the reciprocal of the base.</a:t>
            </a:r>
            <a:endParaRPr lang="en-US" dirty="0"/>
          </a:p>
        </p:txBody>
      </p:sp>
      <p:sp>
        <p:nvSpPr>
          <p:cNvPr id="11267" name="Title 1"/>
          <p:cNvSpPr>
            <a:spLocks noGrp="1"/>
          </p:cNvSpPr>
          <p:nvPr>
            <p:ph type="title"/>
          </p:nvPr>
        </p:nvSpPr>
        <p:spPr/>
        <p:txBody>
          <a:bodyPr>
            <a:normAutofit/>
          </a:bodyPr>
          <a:lstStyle/>
          <a:p>
            <a:r>
              <a:rPr lang="en-US" dirty="0" smtClean="0"/>
              <a:t>Negative Exponents</a:t>
            </a:r>
          </a:p>
        </p:txBody>
      </p:sp>
      <p:graphicFrame>
        <p:nvGraphicFramePr>
          <p:cNvPr id="11" name="Object 10"/>
          <p:cNvGraphicFramePr>
            <a:graphicFrameLocks noChangeAspect="1"/>
          </p:cNvGraphicFramePr>
          <p:nvPr/>
        </p:nvGraphicFramePr>
        <p:xfrm>
          <a:off x="3886200" y="2514600"/>
          <a:ext cx="1371600" cy="838200"/>
        </p:xfrm>
        <a:graphic>
          <a:graphicData uri="http://schemas.openxmlformats.org/presentationml/2006/ole">
            <mc:AlternateContent xmlns:mc="http://schemas.openxmlformats.org/markup-compatibility/2006">
              <mc:Choice xmlns:v="urn:schemas-microsoft-com:vml" Requires="v">
                <p:oleObj spid="_x0000_s9220" name="Equation" r:id="rId3" imgW="1371600" imgH="838080" progId="Equation.DSMT4">
                  <p:embed/>
                </p:oleObj>
              </mc:Choice>
              <mc:Fallback>
                <p:oleObj name="Equation" r:id="rId3" imgW="1371600" imgH="83808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514600"/>
                        <a:ext cx="1371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title"/>
          </p:nvPr>
        </p:nvSpPr>
        <p:spPr/>
        <p:txBody>
          <a:bodyPr>
            <a:normAutofit/>
          </a:bodyPr>
          <a:lstStyle/>
          <a:p>
            <a:r>
              <a:rPr lang="en-US" dirty="0" smtClean="0"/>
              <a:t>Negative Exponents</a:t>
            </a:r>
          </a:p>
        </p:txBody>
      </p:sp>
      <p:sp>
        <p:nvSpPr>
          <p:cNvPr id="5" name="Content Placeholder 4"/>
          <p:cNvSpPr>
            <a:spLocks noGrp="1"/>
          </p:cNvSpPr>
          <p:nvPr>
            <p:ph idx="1"/>
          </p:nvPr>
        </p:nvSpPr>
        <p:spPr>
          <a:xfrm>
            <a:off x="457200" y="1280160"/>
            <a:ext cx="8229600" cy="3788729"/>
          </a:xfrm>
          <a:ln w="28575">
            <a:solidFill>
              <a:srgbClr val="FF0000"/>
            </a:solidFill>
          </a:ln>
        </p:spPr>
        <p:txBody>
          <a:bodyPr>
            <a:spAutoFit/>
          </a:bodyPr>
          <a:lstStyle/>
          <a:p>
            <a:pPr algn="ctr" eaLnBrk="0" hangingPunct="0"/>
            <a:r>
              <a:rPr lang="en-US" b="1" dirty="0" smtClean="0">
                <a:solidFill>
                  <a:srgbClr val="000000"/>
                </a:solidFill>
              </a:rPr>
              <a:t>Notes</a:t>
            </a:r>
          </a:p>
          <a:p>
            <a:pPr>
              <a:spcBef>
                <a:spcPts val="600"/>
              </a:spcBef>
            </a:pPr>
            <a:r>
              <a:rPr lang="en-US" dirty="0" smtClean="0">
                <a:solidFill>
                  <a:srgbClr val="000000"/>
                </a:solidFill>
              </a:rPr>
              <a:t>There is nothing wrong with negative exponents. In fact, negative exponents are preferred in some courses in mathematics and science. However, so that all answers are the same, in this course we will consider expressions to be simplified if: </a:t>
            </a:r>
          </a:p>
          <a:p>
            <a:pPr>
              <a:tabLst>
                <a:tab pos="463550" algn="l"/>
              </a:tabLst>
            </a:pPr>
            <a:r>
              <a:rPr lang="en-US" b="1" dirty="0" smtClean="0">
                <a:solidFill>
                  <a:srgbClr val="000000"/>
                </a:solidFill>
              </a:rPr>
              <a:t>	1.	</a:t>
            </a:r>
            <a:r>
              <a:rPr lang="en-US" dirty="0" smtClean="0">
                <a:solidFill>
                  <a:srgbClr val="000000"/>
                </a:solidFill>
              </a:rPr>
              <a:t>all exponents are positive, and</a:t>
            </a:r>
          </a:p>
          <a:p>
            <a:pPr>
              <a:tabLst>
                <a:tab pos="463550" algn="l"/>
              </a:tabLst>
            </a:pPr>
            <a:r>
              <a:rPr lang="en-US" b="1" dirty="0" smtClean="0">
                <a:solidFill>
                  <a:srgbClr val="000000"/>
                </a:solidFill>
              </a:rPr>
              <a:t>	2.	</a:t>
            </a:r>
            <a:r>
              <a:rPr lang="en-US" dirty="0" smtClean="0">
                <a:solidFill>
                  <a:srgbClr val="000000"/>
                </a:solidFill>
              </a:rPr>
              <a:t>each base appears only once.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1"/>
          <p:cNvSpPr>
            <a:spLocks noGrp="1"/>
          </p:cNvSpPr>
          <p:nvPr>
            <p:ph type="title"/>
          </p:nvPr>
        </p:nvSpPr>
        <p:spPr/>
        <p:txBody>
          <a:bodyPr>
            <a:normAutofit/>
          </a:bodyPr>
          <a:lstStyle/>
          <a:p>
            <a:r>
              <a:rPr lang="en-US" dirty="0" smtClean="0"/>
              <a:t>Example 4: Negative Exponents</a:t>
            </a:r>
          </a:p>
        </p:txBody>
      </p:sp>
      <p:sp>
        <p:nvSpPr>
          <p:cNvPr id="13317" name="Content Placeholder 2"/>
          <p:cNvSpPr>
            <a:spLocks noGrp="1"/>
          </p:cNvSpPr>
          <p:nvPr>
            <p:ph idx="1"/>
          </p:nvPr>
        </p:nvSpPr>
        <p:spPr/>
        <p:txBody>
          <a:bodyPr/>
          <a:lstStyle/>
          <a:p>
            <a:pPr marL="1588" indent="-1588">
              <a:spcBef>
                <a:spcPts val="0"/>
              </a:spcBef>
              <a:buNone/>
            </a:pPr>
            <a:r>
              <a:rPr lang="en-US" dirty="0" smtClean="0"/>
              <a:t>Use the rules for exponents that apply and simplify each expression so that it contains only positive exponents.</a:t>
            </a:r>
          </a:p>
          <a:p>
            <a:pPr marL="1588" indent="-1588">
              <a:spcBef>
                <a:spcPts val="0"/>
              </a:spcBef>
              <a:buNone/>
            </a:pPr>
            <a:endParaRPr lang="en-US" dirty="0" smtClean="0"/>
          </a:p>
          <a:p>
            <a:pPr marL="1588" indent="-1588">
              <a:spcBef>
                <a:spcPts val="0"/>
              </a:spcBef>
              <a:buNone/>
            </a:pPr>
            <a:endParaRPr lang="en-US" b="1" dirty="0" smtClean="0"/>
          </a:p>
          <a:p>
            <a:pPr marL="1588" indent="-1588">
              <a:spcBef>
                <a:spcPts val="0"/>
              </a:spcBef>
              <a:buNone/>
            </a:pPr>
            <a:r>
              <a:rPr lang="en-US" b="1" dirty="0" smtClean="0"/>
              <a:t>Solution: </a:t>
            </a:r>
            <a:endParaRPr lang="en-US" dirty="0" smtClean="0"/>
          </a:p>
          <a:p>
            <a:pPr marL="1588" indent="-1588">
              <a:spcBef>
                <a:spcPts val="0"/>
              </a:spcBef>
              <a:buNone/>
            </a:pPr>
            <a:endParaRPr lang="en-US" dirty="0" smtClean="0"/>
          </a:p>
        </p:txBody>
      </p:sp>
      <p:graphicFrame>
        <p:nvGraphicFramePr>
          <p:cNvPr id="8" name="Object 7"/>
          <p:cNvGraphicFramePr>
            <a:graphicFrameLocks noChangeAspect="1"/>
          </p:cNvGraphicFramePr>
          <p:nvPr/>
        </p:nvGraphicFramePr>
        <p:xfrm>
          <a:off x="533400" y="2794000"/>
          <a:ext cx="927100" cy="444500"/>
        </p:xfrm>
        <a:graphic>
          <a:graphicData uri="http://schemas.openxmlformats.org/presentationml/2006/ole">
            <mc:AlternateContent xmlns:mc="http://schemas.openxmlformats.org/markup-compatibility/2006">
              <mc:Choice xmlns:v="urn:schemas-microsoft-com:vml" Requires="v">
                <p:oleObj spid="_x0000_s10249" name="Equation" r:id="rId3" imgW="927000" imgH="444240" progId="Equation.DSMT4">
                  <p:embed/>
                </p:oleObj>
              </mc:Choice>
              <mc:Fallback>
                <p:oleObj name="Equation" r:id="rId3" imgW="927000" imgH="444240" progId="Equation.DSMT4">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794000"/>
                        <a:ext cx="9271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4"/>
          <p:cNvGraphicFramePr>
            <a:graphicFrameLocks noChangeAspect="1"/>
          </p:cNvGraphicFramePr>
          <p:nvPr/>
        </p:nvGraphicFramePr>
        <p:xfrm>
          <a:off x="1981200" y="3429000"/>
          <a:ext cx="444500" cy="444500"/>
        </p:xfrm>
        <a:graphic>
          <a:graphicData uri="http://schemas.openxmlformats.org/presentationml/2006/ole">
            <mc:AlternateContent xmlns:mc="http://schemas.openxmlformats.org/markup-compatibility/2006">
              <mc:Choice xmlns:v="urn:schemas-microsoft-com:vml" Requires="v">
                <p:oleObj spid="_x0000_s10250" name="Equation" r:id="rId5" imgW="444240" imgH="444240" progId="Equation.DSMT4">
                  <p:embed/>
                </p:oleObj>
              </mc:Choice>
              <mc:Fallback>
                <p:oleObj name="Equation" r:id="rId5" imgW="444240" imgH="444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429000"/>
                        <a:ext cx="444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2514600" y="3276600"/>
          <a:ext cx="4800600" cy="901700"/>
        </p:xfrm>
        <a:graphic>
          <a:graphicData uri="http://schemas.openxmlformats.org/presentationml/2006/ole">
            <mc:AlternateContent xmlns:mc="http://schemas.openxmlformats.org/markup-compatibility/2006">
              <mc:Choice xmlns:v="urn:schemas-microsoft-com:vml" Requires="v">
                <p:oleObj spid="_x0000_s10251" name="Equation" r:id="rId7" imgW="4800600" imgH="901440" progId="Equation.DSMT4">
                  <p:embed/>
                </p:oleObj>
              </mc:Choice>
              <mc:Fallback>
                <p:oleObj name="Equation" r:id="rId7" imgW="4800600" imgH="9014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276600"/>
                        <a:ext cx="4800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1"/>
          <p:cNvSpPr>
            <a:spLocks noGrp="1"/>
          </p:cNvSpPr>
          <p:nvPr>
            <p:ph type="title"/>
          </p:nvPr>
        </p:nvSpPr>
        <p:spPr/>
        <p:txBody>
          <a:bodyPr>
            <a:normAutofit/>
          </a:bodyPr>
          <a:lstStyle/>
          <a:p>
            <a:r>
              <a:rPr lang="en-US" dirty="0" smtClean="0"/>
              <a:t>Example 4: Negative Exponents</a:t>
            </a:r>
          </a:p>
        </p:txBody>
      </p:sp>
      <p:sp>
        <p:nvSpPr>
          <p:cNvPr id="14341" name="Content Placeholder 2"/>
          <p:cNvSpPr>
            <a:spLocks noGrp="1"/>
          </p:cNvSpPr>
          <p:nvPr>
            <p:ph idx="1"/>
          </p:nvPr>
        </p:nvSpPr>
        <p:spPr/>
        <p:txBody>
          <a:bodyPr/>
          <a:lstStyle/>
          <a:p>
            <a:pPr marL="0" indent="4763">
              <a:buNone/>
              <a:tabLst>
                <a:tab pos="463550" algn="l"/>
              </a:tabLst>
            </a:pPr>
            <a:endParaRPr lang="en-US" b="1" dirty="0" smtClean="0"/>
          </a:p>
          <a:p>
            <a:pPr marL="0" indent="4763">
              <a:buNone/>
              <a:tabLst>
                <a:tab pos="463550" algn="l"/>
              </a:tabLst>
            </a:pPr>
            <a:endParaRPr lang="en-US" b="1" dirty="0" smtClean="0"/>
          </a:p>
          <a:p>
            <a:pPr marL="0" indent="4763">
              <a:buNone/>
              <a:tabLst>
                <a:tab pos="463550" algn="l"/>
              </a:tabLst>
            </a:pPr>
            <a:r>
              <a:rPr lang="en-US" b="1" dirty="0" smtClean="0"/>
              <a:t>Solution:</a:t>
            </a:r>
            <a:endParaRPr lang="en-US" dirty="0" smtClean="0"/>
          </a:p>
        </p:txBody>
      </p:sp>
      <p:graphicFrame>
        <p:nvGraphicFramePr>
          <p:cNvPr id="23553" name="Object 1"/>
          <p:cNvGraphicFramePr>
            <a:graphicFrameLocks noChangeAspect="1"/>
          </p:cNvGraphicFramePr>
          <p:nvPr/>
        </p:nvGraphicFramePr>
        <p:xfrm>
          <a:off x="533400" y="1295400"/>
          <a:ext cx="1181100" cy="876300"/>
        </p:xfrm>
        <a:graphic>
          <a:graphicData uri="http://schemas.openxmlformats.org/presentationml/2006/ole">
            <mc:AlternateContent xmlns:mc="http://schemas.openxmlformats.org/markup-compatibility/2006">
              <mc:Choice xmlns:v="urn:schemas-microsoft-com:vml" Requires="v">
                <p:oleObj spid="_x0000_s11279" name="Equation" r:id="rId3" imgW="1180800" imgH="876240" progId="Equation.DSMT4">
                  <p:embed/>
                </p:oleObj>
              </mc:Choice>
              <mc:Fallback>
                <p:oleObj name="Equation" r:id="rId3" imgW="1180800" imgH="87624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95400"/>
                        <a:ext cx="1181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530352" y="2895600"/>
          <a:ext cx="698500" cy="876300"/>
        </p:xfrm>
        <a:graphic>
          <a:graphicData uri="http://schemas.openxmlformats.org/presentationml/2006/ole">
            <mc:AlternateContent xmlns:mc="http://schemas.openxmlformats.org/markup-compatibility/2006">
              <mc:Choice xmlns:v="urn:schemas-microsoft-com:vml" Requires="v">
                <p:oleObj spid="_x0000_s11280" name="Equation" r:id="rId5" imgW="698400" imgH="876240" progId="Equation.DSMT4">
                  <p:embed/>
                </p:oleObj>
              </mc:Choice>
              <mc:Fallback>
                <p:oleObj name="Equation" r:id="rId5" imgW="698400" imgH="876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52" y="2895600"/>
                        <a:ext cx="698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1333500" y="3073400"/>
          <a:ext cx="5118100" cy="431800"/>
        </p:xfrm>
        <a:graphic>
          <a:graphicData uri="http://schemas.openxmlformats.org/presentationml/2006/ole">
            <mc:AlternateContent xmlns:mc="http://schemas.openxmlformats.org/markup-compatibility/2006">
              <mc:Choice xmlns:v="urn:schemas-microsoft-com:vml" Requires="v">
                <p:oleObj spid="_x0000_s11281" name="Equation" r:id="rId7" imgW="5117760" imgH="431640" progId="Equation.DSMT4">
                  <p:embed/>
                </p:oleObj>
              </mc:Choice>
              <mc:Fallback>
                <p:oleObj name="Equation" r:id="rId7" imgW="5117760" imgH="4316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3500" y="3073400"/>
                        <a:ext cx="5118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1333500" y="3729567"/>
          <a:ext cx="3670300" cy="419100"/>
        </p:xfrm>
        <a:graphic>
          <a:graphicData uri="http://schemas.openxmlformats.org/presentationml/2006/ole">
            <mc:AlternateContent xmlns:mc="http://schemas.openxmlformats.org/markup-compatibility/2006">
              <mc:Choice xmlns:v="urn:schemas-microsoft-com:vml" Requires="v">
                <p:oleObj spid="_x0000_s11282" name="Equation" r:id="rId9" imgW="3670200" imgH="419040" progId="Equation.DSMT4">
                  <p:embed/>
                </p:oleObj>
              </mc:Choice>
              <mc:Fallback>
                <p:oleObj name="Equation" r:id="rId9" imgW="3670200" imgH="4190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3500" y="3729567"/>
                        <a:ext cx="3670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1" name="Object 7"/>
          <p:cNvGraphicFramePr>
            <a:graphicFrameLocks noChangeAspect="1"/>
          </p:cNvGraphicFramePr>
          <p:nvPr/>
        </p:nvGraphicFramePr>
        <p:xfrm>
          <a:off x="1333500" y="4373034"/>
          <a:ext cx="876300" cy="381000"/>
        </p:xfrm>
        <a:graphic>
          <a:graphicData uri="http://schemas.openxmlformats.org/presentationml/2006/ole">
            <mc:AlternateContent xmlns:mc="http://schemas.openxmlformats.org/markup-compatibility/2006">
              <mc:Choice xmlns:v="urn:schemas-microsoft-com:vml" Requires="v">
                <p:oleObj spid="_x0000_s11283" name="Equation" r:id="rId11" imgW="876240" imgH="380880" progId="Equation.DSMT4">
                  <p:embed/>
                </p:oleObj>
              </mc:Choice>
              <mc:Fallback>
                <p:oleObj name="Equation" r:id="rId11" imgW="876240" imgH="3808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33500" y="4373034"/>
                        <a:ext cx="876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2" name="Object 8"/>
          <p:cNvGraphicFramePr>
            <a:graphicFrameLocks noChangeAspect="1"/>
          </p:cNvGraphicFramePr>
          <p:nvPr/>
        </p:nvGraphicFramePr>
        <p:xfrm>
          <a:off x="1333500" y="4978400"/>
          <a:ext cx="6604000" cy="838200"/>
        </p:xfrm>
        <a:graphic>
          <a:graphicData uri="http://schemas.openxmlformats.org/presentationml/2006/ole">
            <mc:AlternateContent xmlns:mc="http://schemas.openxmlformats.org/markup-compatibility/2006">
              <mc:Choice xmlns:v="urn:schemas-microsoft-com:vml" Requires="v">
                <p:oleObj spid="_x0000_s11284" name="Equation" r:id="rId13" imgW="6603840" imgH="838080" progId="Equation.DSMT4">
                  <p:embed/>
                </p:oleObj>
              </mc:Choice>
              <mc:Fallback>
                <p:oleObj name="Equation" r:id="rId13" imgW="6603840" imgH="838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33500" y="4978400"/>
                        <a:ext cx="660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p:txBody>
          <a:bodyPr>
            <a:normAutofit/>
          </a:bodyPr>
          <a:lstStyle/>
          <a:p>
            <a:r>
              <a:rPr lang="en-US" dirty="0" smtClean="0"/>
              <a:t>Example 4: Negative Exponents (cont.)</a:t>
            </a:r>
          </a:p>
        </p:txBody>
      </p:sp>
      <p:sp>
        <p:nvSpPr>
          <p:cNvPr id="15365" name="Content Placeholder 2"/>
          <p:cNvSpPr>
            <a:spLocks noGrp="1"/>
          </p:cNvSpPr>
          <p:nvPr>
            <p:ph idx="1"/>
          </p:nvPr>
        </p:nvSpPr>
        <p:spPr/>
        <p:txBody>
          <a:bodyPr/>
          <a:lstStyle/>
          <a:p>
            <a:pPr marL="1588" indent="-1588">
              <a:buNone/>
              <a:tabLst>
                <a:tab pos="463550" algn="l"/>
              </a:tabLst>
            </a:pPr>
            <a:endParaRPr lang="en-US" b="1" dirty="0" smtClean="0"/>
          </a:p>
          <a:p>
            <a:pPr marL="1588" indent="-1588">
              <a:lnSpc>
                <a:spcPct val="150000"/>
              </a:lnSpc>
              <a:buNone/>
              <a:tabLst>
                <a:tab pos="463550" algn="l"/>
              </a:tabLst>
            </a:pPr>
            <a:r>
              <a:rPr lang="en-US" b="1" dirty="0" smtClean="0"/>
              <a:t>Solution: </a:t>
            </a:r>
          </a:p>
          <a:p>
            <a:pPr marL="1588" indent="-1588">
              <a:lnSpc>
                <a:spcPct val="150000"/>
              </a:lnSpc>
              <a:buNone/>
              <a:tabLst>
                <a:tab pos="463550" algn="l"/>
              </a:tabLst>
            </a:pPr>
            <a:endParaRPr lang="en-US" b="1" dirty="0" smtClean="0"/>
          </a:p>
          <a:p>
            <a:pPr marL="1588" indent="-1588">
              <a:lnSpc>
                <a:spcPct val="150000"/>
              </a:lnSpc>
              <a:buNone/>
              <a:tabLst>
                <a:tab pos="463550" algn="l"/>
              </a:tabLst>
            </a:pPr>
            <a:endParaRPr lang="en-US" b="1" dirty="0" smtClean="0"/>
          </a:p>
          <a:p>
            <a:pPr marL="1588" indent="-1588">
              <a:lnSpc>
                <a:spcPct val="150000"/>
              </a:lnSpc>
              <a:buNone/>
              <a:tabLst>
                <a:tab pos="463550" algn="l"/>
              </a:tabLst>
            </a:pPr>
            <a:endParaRPr lang="en-US" dirty="0" smtClean="0"/>
          </a:p>
        </p:txBody>
      </p:sp>
      <p:graphicFrame>
        <p:nvGraphicFramePr>
          <p:cNvPr id="7" name="Object 6"/>
          <p:cNvGraphicFramePr>
            <a:graphicFrameLocks noChangeAspect="1"/>
          </p:cNvGraphicFramePr>
          <p:nvPr/>
        </p:nvGraphicFramePr>
        <p:xfrm>
          <a:off x="533400" y="1371600"/>
          <a:ext cx="1905000" cy="381000"/>
        </p:xfrm>
        <a:graphic>
          <a:graphicData uri="http://schemas.openxmlformats.org/presentationml/2006/ole">
            <mc:AlternateContent xmlns:mc="http://schemas.openxmlformats.org/markup-compatibility/2006">
              <mc:Choice xmlns:v="urn:schemas-microsoft-com:vml" Requires="v">
                <p:oleObj spid="_x0000_s12303" name="Equation" r:id="rId3" imgW="1904760" imgH="380880" progId="Equation.DSMT4">
                  <p:embed/>
                </p:oleObj>
              </mc:Choice>
              <mc:Fallback>
                <p:oleObj name="Equation" r:id="rId3" imgW="1904760" imgH="38088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71600"/>
                        <a:ext cx="1905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4"/>
          <p:cNvGraphicFramePr>
            <a:graphicFrameLocks noChangeAspect="1"/>
          </p:cNvGraphicFramePr>
          <p:nvPr/>
        </p:nvGraphicFramePr>
        <p:xfrm>
          <a:off x="530352" y="2895600"/>
          <a:ext cx="1422400" cy="368300"/>
        </p:xfrm>
        <a:graphic>
          <a:graphicData uri="http://schemas.openxmlformats.org/presentationml/2006/ole">
            <mc:AlternateContent xmlns:mc="http://schemas.openxmlformats.org/markup-compatibility/2006">
              <mc:Choice xmlns:v="urn:schemas-microsoft-com:vml" Requires="v">
                <p:oleObj spid="_x0000_s12304" name="Equation" r:id="rId5" imgW="1422360" imgH="368280" progId="Equation.DSMT4">
                  <p:embed/>
                </p:oleObj>
              </mc:Choice>
              <mc:Fallback>
                <p:oleObj name="Equation" r:id="rId5" imgW="1422360" imgH="3682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52" y="2895600"/>
                        <a:ext cx="14224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nvGraphicFramePr>
        <p:xfrm>
          <a:off x="2057400" y="2895600"/>
          <a:ext cx="1282700" cy="368300"/>
        </p:xfrm>
        <a:graphic>
          <a:graphicData uri="http://schemas.openxmlformats.org/presentationml/2006/ole">
            <mc:AlternateContent xmlns:mc="http://schemas.openxmlformats.org/markup-compatibility/2006">
              <mc:Choice xmlns:v="urn:schemas-microsoft-com:vml" Requires="v">
                <p:oleObj spid="_x0000_s12305" name="Equation" r:id="rId7" imgW="1282680" imgH="368280" progId="Equation.DSMT4">
                  <p:embed/>
                </p:oleObj>
              </mc:Choice>
              <mc:Fallback>
                <p:oleObj name="Equation" r:id="rId7" imgW="1282680" imgH="3682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2895600"/>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3429000" y="2895600"/>
          <a:ext cx="723900" cy="368300"/>
        </p:xfrm>
        <a:graphic>
          <a:graphicData uri="http://schemas.openxmlformats.org/presentationml/2006/ole">
            <mc:AlternateContent xmlns:mc="http://schemas.openxmlformats.org/markup-compatibility/2006">
              <mc:Choice xmlns:v="urn:schemas-microsoft-com:vml" Requires="v">
                <p:oleObj spid="_x0000_s12306" name="Equation" r:id="rId9" imgW="723600" imgH="368280" progId="Equation.DSMT4">
                  <p:embed/>
                </p:oleObj>
              </mc:Choice>
              <mc:Fallback>
                <p:oleObj name="Equation" r:id="rId9" imgW="723600" imgH="3682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2895600"/>
                        <a:ext cx="723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7"/>
          <p:cNvGraphicFramePr>
            <a:graphicFrameLocks noChangeAspect="1"/>
          </p:cNvGraphicFramePr>
          <p:nvPr/>
        </p:nvGraphicFramePr>
        <p:xfrm>
          <a:off x="4267200" y="2667000"/>
          <a:ext cx="685800" cy="838200"/>
        </p:xfrm>
        <a:graphic>
          <a:graphicData uri="http://schemas.openxmlformats.org/presentationml/2006/ole">
            <mc:AlternateContent xmlns:mc="http://schemas.openxmlformats.org/markup-compatibility/2006">
              <mc:Choice xmlns:v="urn:schemas-microsoft-com:vml" Requires="v">
                <p:oleObj spid="_x0000_s12307" name="Equation" r:id="rId11" imgW="685800" imgH="838080" progId="Equation.DSMT4">
                  <p:embed/>
                </p:oleObj>
              </mc:Choice>
              <mc:Fallback>
                <p:oleObj name="Equation" r:id="rId11" imgW="68580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67200" y="2667000"/>
                        <a:ext cx="68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6" name="Object 8"/>
          <p:cNvGraphicFramePr>
            <a:graphicFrameLocks noChangeAspect="1"/>
          </p:cNvGraphicFramePr>
          <p:nvPr/>
        </p:nvGraphicFramePr>
        <p:xfrm>
          <a:off x="5181600" y="2882900"/>
          <a:ext cx="3048000" cy="546100"/>
        </p:xfrm>
        <a:graphic>
          <a:graphicData uri="http://schemas.openxmlformats.org/presentationml/2006/ole">
            <mc:AlternateContent xmlns:mc="http://schemas.openxmlformats.org/markup-compatibility/2006">
              <mc:Choice xmlns:v="urn:schemas-microsoft-com:vml" Requires="v">
                <p:oleObj spid="_x0000_s12308" name="Equation" r:id="rId13" imgW="3047760" imgH="545760" progId="Equation.DSMT4">
                  <p:embed/>
                </p:oleObj>
              </mc:Choice>
              <mc:Fallback>
                <p:oleObj name="Equation" r:id="rId13" imgW="3047760" imgH="5457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1600" y="2882900"/>
                        <a:ext cx="3048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tle 1"/>
          <p:cNvSpPr>
            <a:spLocks noGrp="1"/>
          </p:cNvSpPr>
          <p:nvPr>
            <p:ph type="title"/>
          </p:nvPr>
        </p:nvSpPr>
        <p:spPr/>
        <p:txBody>
          <a:bodyPr>
            <a:normAutofit/>
          </a:bodyPr>
          <a:lstStyle/>
          <a:p>
            <a:r>
              <a:rPr lang="en-US" dirty="0" smtClean="0"/>
              <a:t>Example 4: Negative Exponents (cont.)</a:t>
            </a:r>
          </a:p>
        </p:txBody>
      </p:sp>
      <p:sp>
        <p:nvSpPr>
          <p:cNvPr id="16390" name="Content Placeholder 2"/>
          <p:cNvSpPr>
            <a:spLocks noGrp="1"/>
          </p:cNvSpPr>
          <p:nvPr>
            <p:ph idx="1"/>
          </p:nvPr>
        </p:nvSpPr>
        <p:spPr/>
        <p:txBody>
          <a:bodyPr/>
          <a:lstStyle/>
          <a:p>
            <a:pPr marL="1588" indent="-1588">
              <a:lnSpc>
                <a:spcPct val="150000"/>
              </a:lnSpc>
              <a:buNone/>
              <a:tabLst>
                <a:tab pos="463550" algn="l"/>
              </a:tabLst>
            </a:pPr>
            <a:endParaRPr lang="en-US" b="1" dirty="0" smtClean="0"/>
          </a:p>
          <a:p>
            <a:pPr marL="1588" indent="-1588">
              <a:lnSpc>
                <a:spcPct val="200000"/>
              </a:lnSpc>
              <a:buNone/>
              <a:tabLst>
                <a:tab pos="463550" algn="l"/>
              </a:tabLst>
            </a:pPr>
            <a:r>
              <a:rPr lang="en-US" b="1" dirty="0" smtClean="0"/>
              <a:t>Solution:</a:t>
            </a:r>
          </a:p>
        </p:txBody>
      </p:sp>
      <p:graphicFrame>
        <p:nvGraphicFramePr>
          <p:cNvPr id="16396" name="Object 12"/>
          <p:cNvGraphicFramePr>
            <a:graphicFrameLocks noChangeAspect="1"/>
          </p:cNvGraphicFramePr>
          <p:nvPr/>
        </p:nvGraphicFramePr>
        <p:xfrm>
          <a:off x="533400" y="1280160"/>
          <a:ext cx="1892300" cy="876300"/>
        </p:xfrm>
        <a:graphic>
          <a:graphicData uri="http://schemas.openxmlformats.org/presentationml/2006/ole">
            <mc:AlternateContent xmlns:mc="http://schemas.openxmlformats.org/markup-compatibility/2006">
              <mc:Choice xmlns:v="urn:schemas-microsoft-com:vml" Requires="v">
                <p:oleObj spid="_x0000_s13327" name="Equation" r:id="rId3" imgW="1892160" imgH="876240" progId="Equation.DSMT4">
                  <p:embed/>
                </p:oleObj>
              </mc:Choice>
              <mc:Fallback>
                <p:oleObj name="Equation" r:id="rId3" imgW="1892160" imgH="87624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80160"/>
                        <a:ext cx="18923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6" name="Object 4"/>
          <p:cNvGraphicFramePr>
            <a:graphicFrameLocks noChangeAspect="1"/>
          </p:cNvGraphicFramePr>
          <p:nvPr/>
        </p:nvGraphicFramePr>
        <p:xfrm>
          <a:off x="2057400" y="2133600"/>
          <a:ext cx="1397000" cy="876300"/>
        </p:xfrm>
        <a:graphic>
          <a:graphicData uri="http://schemas.openxmlformats.org/presentationml/2006/ole">
            <mc:AlternateContent xmlns:mc="http://schemas.openxmlformats.org/markup-compatibility/2006">
              <mc:Choice xmlns:v="urn:schemas-microsoft-com:vml" Requires="v">
                <p:oleObj spid="_x0000_s13328" name="Equation" r:id="rId5" imgW="1396800" imgH="876240" progId="Equation.DSMT4">
                  <p:embed/>
                </p:oleObj>
              </mc:Choice>
              <mc:Fallback>
                <p:oleObj name="Equation" r:id="rId5" imgW="1396800" imgH="876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133600"/>
                        <a:ext cx="1397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3517900" y="2133600"/>
          <a:ext cx="3860800" cy="876300"/>
        </p:xfrm>
        <a:graphic>
          <a:graphicData uri="http://schemas.openxmlformats.org/presentationml/2006/ole">
            <mc:AlternateContent xmlns:mc="http://schemas.openxmlformats.org/markup-compatibility/2006">
              <mc:Choice xmlns:v="urn:schemas-microsoft-com:vml" Requires="v">
                <p:oleObj spid="_x0000_s13329" name="Equation" r:id="rId7" imgW="3860640" imgH="876240" progId="Equation.DSMT4">
                  <p:embed/>
                </p:oleObj>
              </mc:Choice>
              <mc:Fallback>
                <p:oleObj name="Equation" r:id="rId7" imgW="3860640" imgH="876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7900" y="2133600"/>
                        <a:ext cx="3860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3517900" y="3195638"/>
          <a:ext cx="3975100" cy="393700"/>
        </p:xfrm>
        <a:graphic>
          <a:graphicData uri="http://schemas.openxmlformats.org/presentationml/2006/ole">
            <mc:AlternateContent xmlns:mc="http://schemas.openxmlformats.org/markup-compatibility/2006">
              <mc:Choice xmlns:v="urn:schemas-microsoft-com:vml" Requires="v">
                <p:oleObj spid="_x0000_s13330" name="Equation" r:id="rId9" imgW="3974760" imgH="393480" progId="Equation.DSMT4">
                  <p:embed/>
                </p:oleObj>
              </mc:Choice>
              <mc:Fallback>
                <p:oleObj name="Equation" r:id="rId9" imgW="3974760" imgH="3934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7900" y="3195638"/>
                        <a:ext cx="3975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9" name="Object 7"/>
          <p:cNvGraphicFramePr>
            <a:graphicFrameLocks noChangeAspect="1"/>
          </p:cNvGraphicFramePr>
          <p:nvPr/>
        </p:nvGraphicFramePr>
        <p:xfrm>
          <a:off x="3517900" y="3776134"/>
          <a:ext cx="1054100" cy="381000"/>
        </p:xfrm>
        <a:graphic>
          <a:graphicData uri="http://schemas.openxmlformats.org/presentationml/2006/ole">
            <mc:AlternateContent xmlns:mc="http://schemas.openxmlformats.org/markup-compatibility/2006">
              <mc:Choice xmlns:v="urn:schemas-microsoft-com:vml" Requires="v">
                <p:oleObj spid="_x0000_s13331" name="Equation" r:id="rId11" imgW="1054080" imgH="380880" progId="Equation.DSMT4">
                  <p:embed/>
                </p:oleObj>
              </mc:Choice>
              <mc:Fallback>
                <p:oleObj name="Equation" r:id="rId11" imgW="1054080" imgH="3808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17900" y="3776134"/>
                        <a:ext cx="1054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0" name="Object 8"/>
          <p:cNvGraphicFramePr>
            <a:graphicFrameLocks noChangeAspect="1"/>
          </p:cNvGraphicFramePr>
          <p:nvPr/>
        </p:nvGraphicFramePr>
        <p:xfrm>
          <a:off x="3517900" y="4343400"/>
          <a:ext cx="5473700" cy="838200"/>
        </p:xfrm>
        <a:graphic>
          <a:graphicData uri="http://schemas.openxmlformats.org/presentationml/2006/ole">
            <mc:AlternateContent xmlns:mc="http://schemas.openxmlformats.org/markup-compatibility/2006">
              <mc:Choice xmlns:v="urn:schemas-microsoft-com:vml" Requires="v">
                <p:oleObj spid="_x0000_s13332" name="Equation" r:id="rId13" imgW="5473440" imgH="838080" progId="Equation.DSMT4">
                  <p:embed/>
                </p:oleObj>
              </mc:Choice>
              <mc:Fallback>
                <p:oleObj name="Equation" r:id="rId13" imgW="5473440" imgH="838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17900" y="4343400"/>
                        <a:ext cx="5473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9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Exponents</a:t>
            </a:r>
            <a:endParaRPr lang="en-US" dirty="0"/>
          </a:p>
        </p:txBody>
      </p:sp>
      <p:sp>
        <p:nvSpPr>
          <p:cNvPr id="5" name="Content Placeholder 4"/>
          <p:cNvSpPr>
            <a:spLocks noGrp="1"/>
          </p:cNvSpPr>
          <p:nvPr>
            <p:ph idx="1"/>
          </p:nvPr>
        </p:nvSpPr>
        <p:spPr>
          <a:xfrm>
            <a:off x="457200" y="1280160"/>
            <a:ext cx="8229600" cy="3596640"/>
          </a:xfrm>
          <a:ln w="28575">
            <a:solidFill>
              <a:srgbClr val="FF0000"/>
            </a:solidFill>
          </a:ln>
        </p:spPr>
        <p:txBody>
          <a:bodyPr/>
          <a:lstStyle/>
          <a:p>
            <a:pPr algn="ctr" eaLnBrk="0" hangingPunct="0"/>
            <a:r>
              <a:rPr lang="en-US" b="1" dirty="0" smtClean="0">
                <a:solidFill>
                  <a:srgbClr val="000000"/>
                </a:solidFill>
              </a:rPr>
              <a:t>Notes</a:t>
            </a:r>
          </a:p>
          <a:p>
            <a:r>
              <a:rPr lang="en-US" b="1" dirty="0" smtClean="0">
                <a:solidFill>
                  <a:srgbClr val="C00000"/>
                </a:solidFill>
              </a:rPr>
              <a:t>Special Note about Using the Quotient Rule:</a:t>
            </a:r>
          </a:p>
          <a:p>
            <a:r>
              <a:rPr lang="en-US" dirty="0" smtClean="0">
                <a:solidFill>
                  <a:srgbClr val="000000"/>
                </a:solidFill>
              </a:rPr>
              <a:t>Regardless of the size of the exponents or whether they are positive or negative, the following single subtraction policy can be used with the Quotient Rule.</a:t>
            </a:r>
          </a:p>
          <a:p>
            <a:pPr algn="ctr"/>
            <a:r>
              <a:rPr lang="en-US" b="1" dirty="0" smtClean="0">
                <a:solidFill>
                  <a:srgbClr val="000000"/>
                </a:solidFill>
              </a:rPr>
              <a:t>(numerator exponent) </a:t>
            </a:r>
            <a:r>
              <a:rPr lang="en-US" b="1" dirty="0" smtClean="0">
                <a:solidFill>
                  <a:srgbClr val="000000"/>
                </a:solidFill>
                <a:latin typeface="Symbol" pitchFamily="18" charset="2"/>
              </a:rPr>
              <a:t>-</a:t>
            </a:r>
            <a:r>
              <a:rPr lang="en-US" b="1" dirty="0" smtClean="0">
                <a:solidFill>
                  <a:srgbClr val="000000"/>
                </a:solidFill>
              </a:rPr>
              <a:t> (denominator exponent)</a:t>
            </a:r>
          </a:p>
          <a:p>
            <a:r>
              <a:rPr lang="en-US" dirty="0" smtClean="0">
                <a:solidFill>
                  <a:srgbClr val="000000"/>
                </a:solidFill>
              </a:rPr>
              <a:t>This subtraction will always lead to the correct answer.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280160"/>
            <a:ext cx="8229600" cy="4468916"/>
          </a:xfrm>
          <a:solidFill>
            <a:srgbClr val="FFFFCC"/>
          </a:solidFill>
          <a:ln w="28575">
            <a:solidFill>
              <a:srgbClr val="000000"/>
            </a:solidFill>
          </a:ln>
        </p:spPr>
        <p:txBody>
          <a:bodyPr>
            <a:spAutoFit/>
          </a:bodyPr>
          <a:lstStyle/>
          <a:p>
            <a:pPr marL="342900" lvl="0" indent="-342900" algn="ctr" eaLnBrk="0" hangingPunct="0">
              <a:tabLst>
                <a:tab pos="457200" algn="l"/>
                <a:tab pos="914400" algn="l"/>
              </a:tabLst>
              <a:defRPr/>
            </a:pPr>
            <a:r>
              <a:rPr lang="en-US" b="1" dirty="0" smtClean="0">
                <a:solidFill>
                  <a:srgbClr val="000000"/>
                </a:solidFill>
              </a:rPr>
              <a:t>Power Rule for Exponents</a:t>
            </a:r>
          </a:p>
          <a:p>
            <a:pPr>
              <a:spcBef>
                <a:spcPts val="1200"/>
              </a:spcBef>
              <a:tabLst>
                <a:tab pos="457200" algn="l"/>
                <a:tab pos="914400" algn="l"/>
              </a:tabLst>
            </a:pPr>
            <a:r>
              <a:rPr lang="en-US" dirty="0" smtClean="0">
                <a:solidFill>
                  <a:srgbClr val="000000"/>
                </a:solidFill>
              </a:rPr>
              <a:t>If </a:t>
            </a:r>
            <a:r>
              <a:rPr lang="en-US" i="1" dirty="0" smtClean="0">
                <a:solidFill>
                  <a:srgbClr val="000000"/>
                </a:solidFill>
              </a:rPr>
              <a:t>a</a:t>
            </a:r>
            <a:r>
              <a:rPr lang="en-US" dirty="0" smtClean="0">
                <a:solidFill>
                  <a:srgbClr val="000000"/>
                </a:solidFill>
              </a:rPr>
              <a:t> and </a:t>
            </a:r>
            <a:r>
              <a:rPr lang="en-US" i="1" dirty="0" smtClean="0">
                <a:solidFill>
                  <a:srgbClr val="000000"/>
                </a:solidFill>
              </a:rPr>
              <a:t>b</a:t>
            </a:r>
            <a:r>
              <a:rPr lang="en-US" dirty="0" smtClean="0">
                <a:solidFill>
                  <a:srgbClr val="000000"/>
                </a:solidFill>
              </a:rPr>
              <a:t> are nonzero real numbers and </a:t>
            </a:r>
            <a:r>
              <a:rPr lang="en-US" i="1" dirty="0" smtClean="0">
                <a:solidFill>
                  <a:srgbClr val="000000"/>
                </a:solidFill>
              </a:rPr>
              <a:t>m</a:t>
            </a:r>
            <a:r>
              <a:rPr lang="en-US" dirty="0" smtClean="0">
                <a:solidFill>
                  <a:srgbClr val="000000"/>
                </a:solidFill>
              </a:rPr>
              <a:t> and </a:t>
            </a:r>
            <a:r>
              <a:rPr lang="en-US" i="1" dirty="0" smtClean="0">
                <a:solidFill>
                  <a:srgbClr val="000000"/>
                </a:solidFill>
              </a:rPr>
              <a:t>n</a:t>
            </a:r>
            <a:r>
              <a:rPr lang="en-US" dirty="0" smtClean="0">
                <a:solidFill>
                  <a:srgbClr val="000000"/>
                </a:solidFill>
              </a:rPr>
              <a:t> are integers: </a:t>
            </a:r>
          </a:p>
          <a:p>
            <a:pPr>
              <a:tabLst>
                <a:tab pos="457200" algn="l"/>
                <a:tab pos="914400" algn="l"/>
              </a:tabLst>
            </a:pPr>
            <a:r>
              <a:rPr lang="en-US" b="1" dirty="0" smtClean="0">
                <a:solidFill>
                  <a:srgbClr val="000000"/>
                </a:solidFill>
              </a:rPr>
              <a:t>1.	</a:t>
            </a:r>
            <a:r>
              <a:rPr lang="en-US" b="1" dirty="0" smtClean="0">
                <a:solidFill>
                  <a:srgbClr val="C00000"/>
                </a:solidFill>
              </a:rPr>
              <a:t>Power Rule: </a:t>
            </a:r>
          </a:p>
          <a:p>
            <a:pPr>
              <a:tabLst>
                <a:tab pos="457200" algn="l"/>
                <a:tab pos="914400" algn="l"/>
              </a:tabLst>
            </a:pPr>
            <a:r>
              <a:rPr lang="en-US" dirty="0" smtClean="0">
                <a:solidFill>
                  <a:srgbClr val="000000"/>
                </a:solidFill>
              </a:rPr>
              <a:t>		To raise a power to a power, multiply the 			exponents.</a:t>
            </a:r>
          </a:p>
          <a:p>
            <a:pPr>
              <a:tabLst>
                <a:tab pos="457200" algn="l"/>
                <a:tab pos="914400" algn="l"/>
              </a:tabLst>
            </a:pPr>
            <a:r>
              <a:rPr lang="en-US" b="1" dirty="0" smtClean="0">
                <a:solidFill>
                  <a:srgbClr val="000000"/>
                </a:solidFill>
              </a:rPr>
              <a:t>2.	</a:t>
            </a:r>
            <a:r>
              <a:rPr lang="en-US" b="1" dirty="0" smtClean="0">
                <a:solidFill>
                  <a:srgbClr val="C00000"/>
                </a:solidFill>
              </a:rPr>
              <a:t>Power Rule for Products: </a:t>
            </a:r>
          </a:p>
          <a:p>
            <a:pPr>
              <a:tabLst>
                <a:tab pos="457200" algn="l"/>
                <a:tab pos="914400" algn="l"/>
              </a:tabLst>
            </a:pPr>
            <a:r>
              <a:rPr lang="en-US" dirty="0" smtClean="0">
                <a:solidFill>
                  <a:srgbClr val="000000"/>
                </a:solidFill>
              </a:rPr>
              <a:t>		To raise a product to a power, raise each 			factor to that power.</a:t>
            </a:r>
            <a:endParaRPr lang="en-US" dirty="0"/>
          </a:p>
        </p:txBody>
      </p:sp>
      <p:sp>
        <p:nvSpPr>
          <p:cNvPr id="2" name="Title 1"/>
          <p:cNvSpPr>
            <a:spLocks noGrp="1"/>
          </p:cNvSpPr>
          <p:nvPr>
            <p:ph type="title"/>
          </p:nvPr>
        </p:nvSpPr>
        <p:spPr/>
        <p:txBody>
          <a:bodyPr/>
          <a:lstStyle/>
          <a:p>
            <a:r>
              <a:rPr lang="en-US" dirty="0" smtClean="0"/>
              <a:t>Power Rules for Exponents</a:t>
            </a:r>
            <a:endParaRPr lang="en-US" dirty="0"/>
          </a:p>
        </p:txBody>
      </p:sp>
      <p:graphicFrame>
        <p:nvGraphicFramePr>
          <p:cNvPr id="6" name="Object 5"/>
          <p:cNvGraphicFramePr>
            <a:graphicFrameLocks noChangeAspect="1"/>
          </p:cNvGraphicFramePr>
          <p:nvPr/>
        </p:nvGraphicFramePr>
        <p:xfrm>
          <a:off x="2895600" y="2730500"/>
          <a:ext cx="1600200" cy="635000"/>
        </p:xfrm>
        <a:graphic>
          <a:graphicData uri="http://schemas.openxmlformats.org/presentationml/2006/ole">
            <mc:AlternateContent xmlns:mc="http://schemas.openxmlformats.org/markup-compatibility/2006">
              <mc:Choice xmlns:v="urn:schemas-microsoft-com:vml" Requires="v">
                <p:oleObj spid="_x0000_s14342" name="Equation" r:id="rId3" imgW="1600200" imgH="634680" progId="Equation.DSMT4">
                  <p:embed/>
                </p:oleObj>
              </mc:Choice>
              <mc:Fallback>
                <p:oleObj name="Equation" r:id="rId3" imgW="1600200" imgH="6346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730500"/>
                        <a:ext cx="160020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762500" y="4254500"/>
          <a:ext cx="1714500" cy="533400"/>
        </p:xfrm>
        <a:graphic>
          <a:graphicData uri="http://schemas.openxmlformats.org/presentationml/2006/ole">
            <mc:AlternateContent xmlns:mc="http://schemas.openxmlformats.org/markup-compatibility/2006">
              <mc:Choice xmlns:v="urn:schemas-microsoft-com:vml" Requires="v">
                <p:oleObj spid="_x0000_s14343" name="Equation" r:id="rId5" imgW="1714320" imgH="533160" progId="Equation.DSMT4">
                  <p:embed/>
                </p:oleObj>
              </mc:Choice>
              <mc:Fallback>
                <p:oleObj name="Equation" r:id="rId5" imgW="1714320" imgH="53316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2500" y="4254500"/>
                        <a:ext cx="17145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80160"/>
            <a:ext cx="8229600" cy="2492990"/>
          </a:xfrm>
          <a:solidFill>
            <a:srgbClr val="FFFFCC"/>
          </a:solidFill>
          <a:ln w="28575">
            <a:solidFill>
              <a:srgbClr val="000000"/>
            </a:solidFill>
          </a:ln>
        </p:spPr>
        <p:txBody>
          <a:bodyPr>
            <a:spAutoFit/>
          </a:bodyPr>
          <a:lstStyle/>
          <a:p>
            <a:pPr marL="342900" lvl="0" indent="-342900" algn="ctr" eaLnBrk="0" hangingPunct="0">
              <a:defRPr/>
            </a:pPr>
            <a:r>
              <a:rPr lang="en-US" b="1" dirty="0" smtClean="0">
                <a:solidFill>
                  <a:srgbClr val="000000"/>
                </a:solidFill>
              </a:rPr>
              <a:t>Power Rule for Exponents (cont.)</a:t>
            </a:r>
          </a:p>
          <a:p>
            <a:pPr>
              <a:lnSpc>
                <a:spcPct val="150000"/>
              </a:lnSpc>
              <a:spcBef>
                <a:spcPts val="1200"/>
              </a:spcBef>
              <a:tabLst>
                <a:tab pos="463550" algn="l"/>
              </a:tabLst>
            </a:pPr>
            <a:r>
              <a:rPr lang="en-US" b="1" dirty="0" smtClean="0">
                <a:solidFill>
                  <a:srgbClr val="000000"/>
                </a:solidFill>
              </a:rPr>
              <a:t>3.	</a:t>
            </a:r>
            <a:r>
              <a:rPr lang="en-US" b="1" dirty="0" smtClean="0">
                <a:solidFill>
                  <a:srgbClr val="C00000"/>
                </a:solidFill>
              </a:rPr>
              <a:t>Power Rule for Fractions: </a:t>
            </a:r>
            <a:endParaRPr lang="en-US" b="1" dirty="0" smtClean="0">
              <a:solidFill>
                <a:srgbClr val="000000"/>
              </a:solidFill>
            </a:endParaRPr>
          </a:p>
          <a:p>
            <a:pPr>
              <a:spcBef>
                <a:spcPts val="2400"/>
              </a:spcBef>
            </a:pPr>
            <a:r>
              <a:rPr lang="en-US" dirty="0" smtClean="0">
                <a:solidFill>
                  <a:srgbClr val="000000"/>
                </a:solidFill>
              </a:rPr>
              <a:t>	To raise a fraction to a power, raise the 	numerator and denominator to that power.</a:t>
            </a:r>
            <a:endParaRPr lang="en-US" dirty="0"/>
          </a:p>
        </p:txBody>
      </p:sp>
      <p:sp>
        <p:nvSpPr>
          <p:cNvPr id="2" name="Title 1"/>
          <p:cNvSpPr>
            <a:spLocks noGrp="1"/>
          </p:cNvSpPr>
          <p:nvPr>
            <p:ph type="title"/>
          </p:nvPr>
        </p:nvSpPr>
        <p:spPr/>
        <p:txBody>
          <a:bodyPr/>
          <a:lstStyle/>
          <a:p>
            <a:r>
              <a:rPr lang="en-US" dirty="0" smtClean="0"/>
              <a:t>Power Rules for Exponents</a:t>
            </a:r>
            <a:endParaRPr lang="en-US" dirty="0"/>
          </a:p>
        </p:txBody>
      </p:sp>
      <p:graphicFrame>
        <p:nvGraphicFramePr>
          <p:cNvPr id="5" name="Object 4"/>
          <p:cNvGraphicFramePr>
            <a:graphicFrameLocks noChangeAspect="1"/>
          </p:cNvGraphicFramePr>
          <p:nvPr/>
        </p:nvGraphicFramePr>
        <p:xfrm>
          <a:off x="4889500" y="1752600"/>
          <a:ext cx="1498600" cy="990600"/>
        </p:xfrm>
        <a:graphic>
          <a:graphicData uri="http://schemas.openxmlformats.org/presentationml/2006/ole">
            <mc:AlternateContent xmlns:mc="http://schemas.openxmlformats.org/markup-compatibility/2006">
              <mc:Choice xmlns:v="urn:schemas-microsoft-com:vml" Requires="v">
                <p:oleObj spid="_x0000_s15364" name="Equation" r:id="rId3" imgW="1498320" imgH="990360" progId="Equation.DSMT4">
                  <p:embed/>
                </p:oleObj>
              </mc:Choice>
              <mc:Fallback>
                <p:oleObj name="Equation" r:id="rId3" imgW="1498320" imgH="99036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0" y="1752600"/>
                        <a:ext cx="14986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lnSpc>
                <a:spcPct val="80000"/>
              </a:lnSpc>
            </a:pPr>
            <a:r>
              <a:rPr lang="en-US" dirty="0" smtClean="0"/>
              <a:t>Objectives</a:t>
            </a:r>
          </a:p>
        </p:txBody>
      </p:sp>
      <p:sp>
        <p:nvSpPr>
          <p:cNvPr id="33795" name="Content Placeholder 2"/>
          <p:cNvSpPr>
            <a:spLocks noGrp="1"/>
          </p:cNvSpPr>
          <p:nvPr>
            <p:ph idx="1"/>
          </p:nvPr>
        </p:nvSpPr>
        <p:spPr>
          <a:xfrm>
            <a:off x="457200" y="1280160"/>
            <a:ext cx="8229600" cy="2419124"/>
          </a:xfrm>
        </p:spPr>
        <p:txBody>
          <a:bodyPr>
            <a:spAutoFit/>
          </a:bodyPr>
          <a:lstStyle/>
          <a:p>
            <a:pPr marL="457200" indent="-457200">
              <a:buFont typeface="Courier New" pitchFamily="49" charset="0"/>
              <a:buChar char="o"/>
            </a:pPr>
            <a:r>
              <a:rPr lang="en-US" dirty="0" smtClean="0"/>
              <a:t>Simplify expressions by using the properties of integer exponents </a:t>
            </a:r>
          </a:p>
          <a:p>
            <a:pPr marL="457200" indent="-457200">
              <a:buFont typeface="Courier New" pitchFamily="49" charset="0"/>
              <a:buChar char="o"/>
            </a:pPr>
            <a:r>
              <a:rPr lang="en-US" dirty="0" smtClean="0"/>
              <a:t>Write decimal numbers in scientific notation. </a:t>
            </a:r>
          </a:p>
          <a:p>
            <a:pPr marL="457200" indent="-457200">
              <a:buFont typeface="Courier New" pitchFamily="49" charset="0"/>
              <a:buChar char="o"/>
            </a:pPr>
            <a:r>
              <a:rPr lang="en-US" dirty="0" smtClean="0"/>
              <a:t>Write numbers given in scientific notation as decimal numbers.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280160"/>
            <a:ext cx="8229600" cy="3970318"/>
          </a:xfrm>
          <a:ln w="28575">
            <a:solidFill>
              <a:srgbClr val="FF0000"/>
            </a:solidFill>
          </a:ln>
        </p:spPr>
        <p:txBody>
          <a:bodyPr>
            <a:spAutoFit/>
          </a:bodyPr>
          <a:lstStyle/>
          <a:p>
            <a:pPr algn="ctr" eaLnBrk="0" hangingPunct="0"/>
            <a:r>
              <a:rPr lang="en-US" b="1" dirty="0" smtClean="0">
                <a:solidFill>
                  <a:srgbClr val="000000"/>
                </a:solidFill>
              </a:rPr>
              <a:t>Notes</a:t>
            </a:r>
          </a:p>
          <a:p>
            <a:r>
              <a:rPr lang="en-US" b="1" dirty="0" smtClean="0">
                <a:solidFill>
                  <a:srgbClr val="C00000"/>
                </a:solidFill>
              </a:rPr>
              <a:t>Special Note about Negative Numbers and Exponents:</a:t>
            </a:r>
          </a:p>
          <a:p>
            <a:r>
              <a:rPr lang="en-US" dirty="0" smtClean="0">
                <a:solidFill>
                  <a:srgbClr val="000000"/>
                </a:solidFill>
              </a:rPr>
              <a:t>In an expression such as –</a:t>
            </a:r>
            <a:r>
              <a:rPr lang="en-US" i="1" dirty="0" smtClean="0">
                <a:solidFill>
                  <a:srgbClr val="000000"/>
                </a:solidFill>
              </a:rPr>
              <a:t>x</a:t>
            </a:r>
            <a:r>
              <a:rPr lang="en-US" baseline="30000" dirty="0" smtClean="0">
                <a:solidFill>
                  <a:srgbClr val="000000"/>
                </a:solidFill>
              </a:rPr>
              <a:t>2</a:t>
            </a:r>
            <a:r>
              <a:rPr lang="en-US" dirty="0" smtClean="0">
                <a:solidFill>
                  <a:srgbClr val="000000"/>
                </a:solidFill>
              </a:rPr>
              <a:t> we know that –1 is understood to be the coefficient of </a:t>
            </a:r>
            <a:r>
              <a:rPr lang="en-US" i="1" dirty="0" smtClean="0">
                <a:solidFill>
                  <a:srgbClr val="000000"/>
                </a:solidFill>
              </a:rPr>
              <a:t>x</a:t>
            </a:r>
            <a:r>
              <a:rPr lang="en-US" baseline="30000" dirty="0" smtClean="0">
                <a:solidFill>
                  <a:srgbClr val="000000"/>
                </a:solidFill>
              </a:rPr>
              <a:t>2 </a:t>
            </a:r>
            <a:r>
              <a:rPr lang="en-US" dirty="0" smtClean="0">
                <a:solidFill>
                  <a:srgbClr val="000000"/>
                </a:solidFill>
              </a:rPr>
              <a:t>. That is,</a:t>
            </a:r>
          </a:p>
          <a:p>
            <a:endParaRPr lang="en-US" dirty="0" smtClean="0">
              <a:solidFill>
                <a:srgbClr val="000000"/>
              </a:solidFill>
            </a:endParaRPr>
          </a:p>
          <a:p>
            <a:r>
              <a:rPr lang="en-US" dirty="0" smtClean="0">
                <a:solidFill>
                  <a:srgbClr val="000000"/>
                </a:solidFill>
              </a:rPr>
              <a:t>The same is true for expressions with numbers such as </a:t>
            </a:r>
            <a:r>
              <a:rPr lang="en-US" dirty="0" smtClean="0">
                <a:solidFill>
                  <a:srgbClr val="000000"/>
                </a:solidFill>
                <a:latin typeface="Symbol" pitchFamily="82" charset="2"/>
              </a:rPr>
              <a:t>-</a:t>
            </a:r>
            <a:r>
              <a:rPr lang="en-US" dirty="0" smtClean="0">
                <a:solidFill>
                  <a:srgbClr val="000000"/>
                </a:solidFill>
              </a:rPr>
              <a:t>4</a:t>
            </a:r>
            <a:r>
              <a:rPr lang="en-US" baseline="30000" dirty="0" smtClean="0">
                <a:solidFill>
                  <a:srgbClr val="000000"/>
                </a:solidFill>
              </a:rPr>
              <a:t>2</a:t>
            </a:r>
            <a:r>
              <a:rPr lang="en-US" dirty="0" smtClean="0">
                <a:solidFill>
                  <a:srgbClr val="000000"/>
                </a:solidFill>
              </a:rPr>
              <a:t>. That is,</a:t>
            </a:r>
          </a:p>
          <a:p>
            <a:endParaRPr lang="en-US" dirty="0"/>
          </a:p>
        </p:txBody>
      </p:sp>
      <p:sp>
        <p:nvSpPr>
          <p:cNvPr id="2" name="Title 1"/>
          <p:cNvSpPr>
            <a:spLocks noGrp="1"/>
          </p:cNvSpPr>
          <p:nvPr>
            <p:ph type="title"/>
          </p:nvPr>
        </p:nvSpPr>
        <p:spPr/>
        <p:txBody>
          <a:bodyPr/>
          <a:lstStyle/>
          <a:p>
            <a:r>
              <a:rPr lang="en-US" dirty="0" smtClean="0"/>
              <a:t>Power Rules for Exponents</a:t>
            </a:r>
            <a:endParaRPr lang="en-US" dirty="0"/>
          </a:p>
        </p:txBody>
      </p:sp>
      <p:graphicFrame>
        <p:nvGraphicFramePr>
          <p:cNvPr id="7" name="Object 6"/>
          <p:cNvGraphicFramePr>
            <a:graphicFrameLocks noChangeAspect="1"/>
          </p:cNvGraphicFramePr>
          <p:nvPr/>
        </p:nvGraphicFramePr>
        <p:xfrm>
          <a:off x="3657600" y="3365500"/>
          <a:ext cx="1828800" cy="368300"/>
        </p:xfrm>
        <a:graphic>
          <a:graphicData uri="http://schemas.openxmlformats.org/presentationml/2006/ole">
            <mc:AlternateContent xmlns:mc="http://schemas.openxmlformats.org/markup-compatibility/2006">
              <mc:Choice xmlns:v="urn:schemas-microsoft-com:vml" Requires="v">
                <p:oleObj spid="_x0000_s16393" name="Equation" r:id="rId3" imgW="1828800" imgH="368280" progId="Equation.DSMT4">
                  <p:embed/>
                </p:oleObj>
              </mc:Choice>
              <mc:Fallback>
                <p:oleObj name="Equation" r:id="rId3" imgW="1828800" imgH="3682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365500"/>
                        <a:ext cx="18288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6" name="Object 6"/>
          <p:cNvGraphicFramePr>
            <a:graphicFrameLocks noChangeAspect="1"/>
          </p:cNvGraphicFramePr>
          <p:nvPr/>
        </p:nvGraphicFramePr>
        <p:xfrm>
          <a:off x="2597150" y="4724400"/>
          <a:ext cx="3949700" cy="381000"/>
        </p:xfrm>
        <a:graphic>
          <a:graphicData uri="http://schemas.openxmlformats.org/presentationml/2006/ole">
            <mc:AlternateContent xmlns:mc="http://schemas.openxmlformats.org/markup-compatibility/2006">
              <mc:Choice xmlns:v="urn:schemas-microsoft-com:vml" Requires="v">
                <p:oleObj spid="_x0000_s16394" name="Equation" r:id="rId5" imgW="3949560" imgH="380880" progId="Equation.DSMT4">
                  <p:embed/>
                </p:oleObj>
              </mc:Choice>
              <mc:Fallback>
                <p:oleObj name="Equation" r:id="rId5" imgW="3949560" imgH="38088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7150" y="4724400"/>
                        <a:ext cx="3949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ln w="28575">
            <a:solidFill>
              <a:srgbClr val="FF0000"/>
            </a:solidFill>
          </a:ln>
        </p:spPr>
        <p:txBody>
          <a:bodyPr/>
          <a:lstStyle/>
          <a:p>
            <a:pPr algn="ctr" eaLnBrk="0" hangingPunct="0"/>
            <a:r>
              <a:rPr lang="en-US" b="1" dirty="0" smtClean="0">
                <a:solidFill>
                  <a:srgbClr val="000000"/>
                </a:solidFill>
              </a:rPr>
              <a:t>Notes (cont.)</a:t>
            </a:r>
          </a:p>
          <a:p>
            <a:r>
              <a:rPr lang="en-US" dirty="0" smtClean="0">
                <a:solidFill>
                  <a:srgbClr val="000000"/>
                </a:solidFill>
              </a:rPr>
              <a:t>We see that the exponent refers to 4 and </a:t>
            </a:r>
            <a:r>
              <a:rPr lang="en-US" b="1" dirty="0" smtClean="0">
                <a:solidFill>
                  <a:srgbClr val="000000"/>
                </a:solidFill>
              </a:rPr>
              <a:t>not</a:t>
            </a:r>
            <a:r>
              <a:rPr lang="en-US" dirty="0" smtClean="0">
                <a:solidFill>
                  <a:srgbClr val="000000"/>
                </a:solidFill>
              </a:rPr>
              <a:t> to –4. For the exponent to refer to –4 as the base, –4 </a:t>
            </a:r>
            <a:r>
              <a:rPr lang="en-US" b="1" dirty="0" smtClean="0">
                <a:solidFill>
                  <a:srgbClr val="000000"/>
                </a:solidFill>
              </a:rPr>
              <a:t>must be in parentheses</a:t>
            </a:r>
            <a:r>
              <a:rPr lang="en-US" dirty="0" smtClean="0">
                <a:solidFill>
                  <a:srgbClr val="000000"/>
                </a:solidFill>
              </a:rPr>
              <a:t> as follows:</a:t>
            </a:r>
          </a:p>
          <a:p>
            <a:endParaRPr lang="en-US" dirty="0" smtClean="0">
              <a:solidFill>
                <a:srgbClr val="000000"/>
              </a:solidFill>
            </a:endParaRPr>
          </a:p>
          <a:p>
            <a:endParaRPr lang="en-US" dirty="0" smtClean="0">
              <a:solidFill>
                <a:srgbClr val="000000"/>
              </a:solidFill>
            </a:endParaRPr>
          </a:p>
          <a:p>
            <a:r>
              <a:rPr lang="en-US" dirty="0" smtClean="0">
                <a:solidFill>
                  <a:srgbClr val="000000"/>
                </a:solidFill>
              </a:rPr>
              <a:t>As another example, </a:t>
            </a:r>
          </a:p>
          <a:p>
            <a:endParaRPr lang="en-US" dirty="0" smtClean="0">
              <a:solidFill>
                <a:srgbClr val="000000"/>
              </a:solidFill>
            </a:endParaRPr>
          </a:p>
          <a:p>
            <a:endParaRPr lang="en-US" dirty="0" smtClean="0">
              <a:solidFill>
                <a:srgbClr val="000000"/>
              </a:solidFill>
            </a:endParaRPr>
          </a:p>
          <a:p>
            <a:endParaRPr lang="en-US" dirty="0"/>
          </a:p>
        </p:txBody>
      </p:sp>
      <p:sp>
        <p:nvSpPr>
          <p:cNvPr id="2" name="Title 1"/>
          <p:cNvSpPr>
            <a:spLocks noGrp="1"/>
          </p:cNvSpPr>
          <p:nvPr>
            <p:ph type="title"/>
          </p:nvPr>
        </p:nvSpPr>
        <p:spPr/>
        <p:txBody>
          <a:bodyPr/>
          <a:lstStyle/>
          <a:p>
            <a:r>
              <a:rPr lang="en-US" dirty="0" smtClean="0"/>
              <a:t>Power Rules for Exponents</a:t>
            </a:r>
            <a:endParaRPr lang="en-US" dirty="0"/>
          </a:p>
        </p:txBody>
      </p:sp>
      <p:graphicFrame>
        <p:nvGraphicFramePr>
          <p:cNvPr id="52226" name="Object 2"/>
          <p:cNvGraphicFramePr>
            <a:graphicFrameLocks noChangeAspect="1"/>
          </p:cNvGraphicFramePr>
          <p:nvPr/>
        </p:nvGraphicFramePr>
        <p:xfrm>
          <a:off x="2813050" y="3352800"/>
          <a:ext cx="3517900" cy="533400"/>
        </p:xfrm>
        <a:graphic>
          <a:graphicData uri="http://schemas.openxmlformats.org/presentationml/2006/ole">
            <mc:AlternateContent xmlns:mc="http://schemas.openxmlformats.org/markup-compatibility/2006">
              <mc:Choice xmlns:v="urn:schemas-microsoft-com:vml" Requires="v">
                <p:oleObj spid="_x0000_s17414" name="Equation" r:id="rId3" imgW="3517560" imgH="533160" progId="Equation.DSMT4">
                  <p:embed/>
                </p:oleObj>
              </mc:Choice>
              <mc:Fallback>
                <p:oleObj name="Equation" r:id="rId3" imgW="3517560" imgH="53316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3050" y="3352800"/>
                        <a:ext cx="3517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7" name="Object 3"/>
          <p:cNvGraphicFramePr>
            <a:graphicFrameLocks noChangeAspect="1"/>
          </p:cNvGraphicFramePr>
          <p:nvPr/>
        </p:nvGraphicFramePr>
        <p:xfrm>
          <a:off x="1581150" y="4953000"/>
          <a:ext cx="5981700" cy="533400"/>
        </p:xfrm>
        <a:graphic>
          <a:graphicData uri="http://schemas.openxmlformats.org/presentationml/2006/ole">
            <mc:AlternateContent xmlns:mc="http://schemas.openxmlformats.org/markup-compatibility/2006">
              <mc:Choice xmlns:v="urn:schemas-microsoft-com:vml" Requires="v">
                <p:oleObj spid="_x0000_s17415" name="Equation" r:id="rId5" imgW="5981400" imgH="533160" progId="Equation.DSMT4">
                  <p:embed/>
                </p:oleObj>
              </mc:Choice>
              <mc:Fallback>
                <p:oleObj name="Equation" r:id="rId5" imgW="5981400" imgH="53316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1150" y="4953000"/>
                        <a:ext cx="5981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5: Using Combinations of the Rules for Exponents</a:t>
            </a:r>
            <a:endParaRPr lang="en-US" dirty="0"/>
          </a:p>
        </p:txBody>
      </p:sp>
      <p:sp>
        <p:nvSpPr>
          <p:cNvPr id="3" name="Content Placeholder 2"/>
          <p:cNvSpPr>
            <a:spLocks noGrp="1"/>
          </p:cNvSpPr>
          <p:nvPr>
            <p:ph idx="1"/>
          </p:nvPr>
        </p:nvSpPr>
        <p:spPr/>
        <p:txBody>
          <a:bodyPr/>
          <a:lstStyle/>
          <a:p>
            <a:pPr marL="1588" indent="-1588">
              <a:buNone/>
            </a:pPr>
            <a:r>
              <a:rPr lang="en-US" dirty="0" smtClean="0"/>
              <a:t>Simplify each expression by using the power rules and any other appropriate rules for exponents.  (There may be more than one correct sequence of steps to arrive at the correct answer.)</a:t>
            </a:r>
          </a:p>
          <a:p>
            <a:pPr marL="1588" indent="-1588">
              <a:buNone/>
            </a:pPr>
            <a:endParaRPr lang="en-US" dirty="0" smtClean="0"/>
          </a:p>
          <a:p>
            <a:pPr marL="1588" indent="-1588">
              <a:lnSpc>
                <a:spcPct val="150000"/>
              </a:lnSpc>
              <a:buNone/>
            </a:pPr>
            <a:r>
              <a:rPr lang="en-US" b="1" dirty="0" smtClean="0"/>
              <a:t>Solution:</a:t>
            </a:r>
          </a:p>
          <a:p>
            <a:pPr marL="1588" indent="-1588">
              <a:lnSpc>
                <a:spcPct val="150000"/>
              </a:lnSpc>
              <a:buNone/>
            </a:pPr>
            <a:endParaRPr lang="en-US" b="1" dirty="0" smtClean="0"/>
          </a:p>
          <a:p>
            <a:pPr marL="1588" indent="-1588">
              <a:buNone/>
            </a:pPr>
            <a:endParaRPr lang="en-US" dirty="0"/>
          </a:p>
        </p:txBody>
      </p:sp>
      <p:graphicFrame>
        <p:nvGraphicFramePr>
          <p:cNvPr id="53250" name="Object 2"/>
          <p:cNvGraphicFramePr>
            <a:graphicFrameLocks noChangeAspect="1"/>
          </p:cNvGraphicFramePr>
          <p:nvPr/>
        </p:nvGraphicFramePr>
        <p:xfrm>
          <a:off x="530352" y="3086100"/>
          <a:ext cx="1308100" cy="635000"/>
        </p:xfrm>
        <a:graphic>
          <a:graphicData uri="http://schemas.openxmlformats.org/presentationml/2006/ole">
            <mc:AlternateContent xmlns:mc="http://schemas.openxmlformats.org/markup-compatibility/2006">
              <mc:Choice xmlns:v="urn:schemas-microsoft-com:vml" Requires="v">
                <p:oleObj spid="_x0000_s18447" name="Equation" r:id="rId3" imgW="1307880" imgH="634680" progId="Equation.DSMT4">
                  <p:embed/>
                </p:oleObj>
              </mc:Choice>
              <mc:Fallback>
                <p:oleObj name="Equation" r:id="rId3" imgW="1307880" imgH="6346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3086100"/>
                        <a:ext cx="13081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3" name="Object 5"/>
          <p:cNvGraphicFramePr>
            <a:graphicFrameLocks noChangeAspect="1"/>
          </p:cNvGraphicFramePr>
          <p:nvPr/>
        </p:nvGraphicFramePr>
        <p:xfrm>
          <a:off x="5791200" y="3771900"/>
          <a:ext cx="3009900" cy="647700"/>
        </p:xfrm>
        <a:graphic>
          <a:graphicData uri="http://schemas.openxmlformats.org/presentationml/2006/ole">
            <mc:AlternateContent xmlns:mc="http://schemas.openxmlformats.org/markup-compatibility/2006">
              <mc:Choice xmlns:v="urn:schemas-microsoft-com:vml" Requires="v">
                <p:oleObj spid="_x0000_s18448" name="Equation" r:id="rId5" imgW="3009600" imgH="647640" progId="Equation.DSMT4">
                  <p:embed/>
                </p:oleObj>
              </mc:Choice>
              <mc:Fallback>
                <p:oleObj name="Equation" r:id="rId5" imgW="3009600" imgH="6476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771900"/>
                        <a:ext cx="30099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5"/>
          <p:cNvGraphicFramePr>
            <a:graphicFrameLocks noChangeAspect="1"/>
          </p:cNvGraphicFramePr>
          <p:nvPr/>
        </p:nvGraphicFramePr>
        <p:xfrm>
          <a:off x="1981200" y="3657600"/>
          <a:ext cx="825500" cy="635000"/>
        </p:xfrm>
        <a:graphic>
          <a:graphicData uri="http://schemas.openxmlformats.org/presentationml/2006/ole">
            <mc:AlternateContent xmlns:mc="http://schemas.openxmlformats.org/markup-compatibility/2006">
              <mc:Choice xmlns:v="urn:schemas-microsoft-com:vml" Requires="v">
                <p:oleObj spid="_x0000_s18449" name="Equation" r:id="rId7" imgW="825480" imgH="634680" progId="Equation.DSMT4">
                  <p:embed/>
                </p:oleObj>
              </mc:Choice>
              <mc:Fallback>
                <p:oleObj name="Equation" r:id="rId7" imgW="825480" imgH="6346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3657600"/>
                        <a:ext cx="8255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6"/>
          <p:cNvGraphicFramePr>
            <a:graphicFrameLocks noChangeAspect="1"/>
          </p:cNvGraphicFramePr>
          <p:nvPr/>
        </p:nvGraphicFramePr>
        <p:xfrm>
          <a:off x="2895600" y="3771900"/>
          <a:ext cx="863600" cy="444500"/>
        </p:xfrm>
        <a:graphic>
          <a:graphicData uri="http://schemas.openxmlformats.org/presentationml/2006/ole">
            <mc:AlternateContent xmlns:mc="http://schemas.openxmlformats.org/markup-compatibility/2006">
              <mc:Choice xmlns:v="urn:schemas-microsoft-com:vml" Requires="v">
                <p:oleObj spid="_x0000_s18450" name="Equation" r:id="rId9" imgW="863280" imgH="444240" progId="Equation.DSMT4">
                  <p:embed/>
                </p:oleObj>
              </mc:Choice>
              <mc:Fallback>
                <p:oleObj name="Equation" r:id="rId9" imgW="863280" imgH="444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600" y="3771900"/>
                        <a:ext cx="863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ct 7"/>
          <p:cNvGraphicFramePr>
            <a:graphicFrameLocks noChangeAspect="1"/>
          </p:cNvGraphicFramePr>
          <p:nvPr/>
        </p:nvGraphicFramePr>
        <p:xfrm>
          <a:off x="3822700" y="3771900"/>
          <a:ext cx="825500" cy="444500"/>
        </p:xfrm>
        <a:graphic>
          <a:graphicData uri="http://schemas.openxmlformats.org/presentationml/2006/ole">
            <mc:AlternateContent xmlns:mc="http://schemas.openxmlformats.org/markup-compatibility/2006">
              <mc:Choice xmlns:v="urn:schemas-microsoft-com:vml" Requires="v">
                <p:oleObj spid="_x0000_s18451" name="Equation" r:id="rId11" imgW="825480" imgH="444240" progId="Equation.DSMT4">
                  <p:embed/>
                </p:oleObj>
              </mc:Choice>
              <mc:Fallback>
                <p:oleObj name="Equation" r:id="rId11" imgW="825480" imgH="4442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22700" y="3771900"/>
                        <a:ext cx="825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0" name="Object 8"/>
          <p:cNvGraphicFramePr>
            <a:graphicFrameLocks noChangeAspect="1"/>
          </p:cNvGraphicFramePr>
          <p:nvPr/>
        </p:nvGraphicFramePr>
        <p:xfrm>
          <a:off x="4711700" y="3581400"/>
          <a:ext cx="774700" cy="901700"/>
        </p:xfrm>
        <a:graphic>
          <a:graphicData uri="http://schemas.openxmlformats.org/presentationml/2006/ole">
            <mc:AlternateContent xmlns:mc="http://schemas.openxmlformats.org/markup-compatibility/2006">
              <mc:Choice xmlns:v="urn:schemas-microsoft-com:vml" Requires="v">
                <p:oleObj spid="_x0000_s18452" name="Equation" r:id="rId13" imgW="774360" imgH="901440" progId="Equation.DSMT4">
                  <p:embed/>
                </p:oleObj>
              </mc:Choice>
              <mc:Fallback>
                <p:oleObj name="Equation" r:id="rId13" imgW="774360" imgH="9014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11700" y="3581400"/>
                        <a:ext cx="774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smtClean="0"/>
              <a:t>Example 5: Using Combinations of the Rules for Exponents (cont.)</a:t>
            </a:r>
            <a:endParaRPr lang="en-US" dirty="0"/>
          </a:p>
        </p:txBody>
      </p:sp>
      <p:sp>
        <p:nvSpPr>
          <p:cNvPr id="3" name="Content Placeholder 2"/>
          <p:cNvSpPr>
            <a:spLocks noGrp="1"/>
          </p:cNvSpPr>
          <p:nvPr>
            <p:ph idx="1"/>
          </p:nvPr>
        </p:nvSpPr>
        <p:spPr/>
        <p:txBody>
          <a:bodyPr/>
          <a:lstStyle/>
          <a:p>
            <a:pPr marL="1588" indent="-1588">
              <a:lnSpc>
                <a:spcPct val="150000"/>
              </a:lnSpc>
              <a:buNone/>
            </a:pPr>
            <a:endParaRPr lang="en-US" b="1" dirty="0" smtClean="0"/>
          </a:p>
          <a:p>
            <a:pPr marL="1588" indent="-1588">
              <a:lnSpc>
                <a:spcPct val="150000"/>
              </a:lnSpc>
              <a:buNone/>
            </a:pPr>
            <a:r>
              <a:rPr lang="en-US" b="1" dirty="0" smtClean="0"/>
              <a:t>Solution:</a:t>
            </a:r>
          </a:p>
          <a:p>
            <a:pPr marL="1588" indent="-1588">
              <a:lnSpc>
                <a:spcPct val="150000"/>
              </a:lnSpc>
              <a:buNone/>
            </a:pPr>
            <a:endParaRPr lang="en-US" b="1" dirty="0" smtClean="0"/>
          </a:p>
          <a:p>
            <a:pPr marL="1588" indent="-1588">
              <a:lnSpc>
                <a:spcPct val="150000"/>
              </a:lnSpc>
              <a:buNone/>
            </a:pPr>
            <a:endParaRPr lang="en-US" b="1" dirty="0" smtClean="0"/>
          </a:p>
          <a:p>
            <a:pPr marL="1588" indent="-1588">
              <a:lnSpc>
                <a:spcPct val="150000"/>
              </a:lnSpc>
              <a:buNone/>
            </a:pPr>
            <a:endParaRPr lang="en-US" b="1" dirty="0" smtClean="0"/>
          </a:p>
          <a:p>
            <a:pPr marL="1588" indent="-1588">
              <a:lnSpc>
                <a:spcPct val="150000"/>
              </a:lnSpc>
              <a:buNone/>
            </a:pPr>
            <a:endParaRPr lang="en-US" b="1" dirty="0" smtClean="0"/>
          </a:p>
        </p:txBody>
      </p:sp>
      <p:graphicFrame>
        <p:nvGraphicFramePr>
          <p:cNvPr id="54274" name="Object 2"/>
          <p:cNvGraphicFramePr>
            <a:graphicFrameLocks noChangeAspect="1"/>
          </p:cNvGraphicFramePr>
          <p:nvPr/>
        </p:nvGraphicFramePr>
        <p:xfrm>
          <a:off x="530352" y="1280160"/>
          <a:ext cx="1739900" cy="635000"/>
        </p:xfrm>
        <a:graphic>
          <a:graphicData uri="http://schemas.openxmlformats.org/presentationml/2006/ole">
            <mc:AlternateContent xmlns:mc="http://schemas.openxmlformats.org/markup-compatibility/2006">
              <mc:Choice xmlns:v="urn:schemas-microsoft-com:vml" Requires="v">
                <p:oleObj spid="_x0000_s19471" name="Equation" r:id="rId3" imgW="1739880" imgH="634680" progId="Equation.DSMT4">
                  <p:embed/>
                </p:oleObj>
              </mc:Choice>
              <mc:Fallback>
                <p:oleObj name="Equation" r:id="rId3" imgW="1739880" imgH="6346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1280160"/>
                        <a:ext cx="17399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7" name="Object 5"/>
          <p:cNvGraphicFramePr>
            <a:graphicFrameLocks noChangeAspect="1"/>
          </p:cNvGraphicFramePr>
          <p:nvPr/>
        </p:nvGraphicFramePr>
        <p:xfrm>
          <a:off x="5029200" y="3124200"/>
          <a:ext cx="3886200" cy="647700"/>
        </p:xfrm>
        <a:graphic>
          <a:graphicData uri="http://schemas.openxmlformats.org/presentationml/2006/ole">
            <mc:AlternateContent xmlns:mc="http://schemas.openxmlformats.org/markup-compatibility/2006">
              <mc:Choice xmlns:v="urn:schemas-microsoft-com:vml" Requires="v">
                <p:oleObj spid="_x0000_s19472" name="Equation" r:id="rId5" imgW="3886200" imgH="647640" progId="Equation.DSMT4">
                  <p:embed/>
                </p:oleObj>
              </mc:Choice>
              <mc:Fallback>
                <p:oleObj name="Equation" r:id="rId5" imgW="3886200" imgH="6476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124200"/>
                        <a:ext cx="3886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5"/>
          <p:cNvGraphicFramePr>
            <a:graphicFrameLocks noChangeAspect="1"/>
          </p:cNvGraphicFramePr>
          <p:nvPr/>
        </p:nvGraphicFramePr>
        <p:xfrm>
          <a:off x="2057400" y="2095500"/>
          <a:ext cx="1257300" cy="635000"/>
        </p:xfrm>
        <a:graphic>
          <a:graphicData uri="http://schemas.openxmlformats.org/presentationml/2006/ole">
            <mc:AlternateContent xmlns:mc="http://schemas.openxmlformats.org/markup-compatibility/2006">
              <mc:Choice xmlns:v="urn:schemas-microsoft-com:vml" Requires="v">
                <p:oleObj spid="_x0000_s19473" name="Equation" r:id="rId7" imgW="1257120" imgH="634680" progId="Equation.DSMT4">
                  <p:embed/>
                </p:oleObj>
              </mc:Choice>
              <mc:Fallback>
                <p:oleObj name="Equation" r:id="rId7" imgW="1257120" imgH="6346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2095500"/>
                        <a:ext cx="12573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6"/>
          <p:cNvGraphicFramePr>
            <a:graphicFrameLocks noChangeAspect="1"/>
          </p:cNvGraphicFramePr>
          <p:nvPr/>
        </p:nvGraphicFramePr>
        <p:xfrm>
          <a:off x="3352800" y="2209800"/>
          <a:ext cx="1727200" cy="381000"/>
        </p:xfrm>
        <a:graphic>
          <a:graphicData uri="http://schemas.openxmlformats.org/presentationml/2006/ole">
            <mc:AlternateContent xmlns:mc="http://schemas.openxmlformats.org/markup-compatibility/2006">
              <mc:Choice xmlns:v="urn:schemas-microsoft-com:vml" Requires="v">
                <p:oleObj spid="_x0000_s19474" name="Equation" r:id="rId9" imgW="1726920" imgH="380880" progId="Equation.DSMT4">
                  <p:embed/>
                </p:oleObj>
              </mc:Choice>
              <mc:Fallback>
                <p:oleObj name="Equation" r:id="rId9" imgW="1726920" imgH="3808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2209800"/>
                        <a:ext cx="172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3" name="Object 7"/>
          <p:cNvGraphicFramePr>
            <a:graphicFrameLocks noChangeAspect="1"/>
          </p:cNvGraphicFramePr>
          <p:nvPr/>
        </p:nvGraphicFramePr>
        <p:xfrm>
          <a:off x="3352800" y="3124200"/>
          <a:ext cx="1498600" cy="381000"/>
        </p:xfrm>
        <a:graphic>
          <a:graphicData uri="http://schemas.openxmlformats.org/presentationml/2006/ole">
            <mc:AlternateContent xmlns:mc="http://schemas.openxmlformats.org/markup-compatibility/2006">
              <mc:Choice xmlns:v="urn:schemas-microsoft-com:vml" Requires="v">
                <p:oleObj spid="_x0000_s19475" name="Equation" r:id="rId11" imgW="1498320" imgH="380880" progId="Equation.DSMT4">
                  <p:embed/>
                </p:oleObj>
              </mc:Choice>
              <mc:Fallback>
                <p:oleObj name="Equation" r:id="rId11" imgW="1498320" imgH="3808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3124200"/>
                        <a:ext cx="1498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4" name="Object 8"/>
          <p:cNvGraphicFramePr>
            <a:graphicFrameLocks noChangeAspect="1"/>
          </p:cNvGraphicFramePr>
          <p:nvPr/>
        </p:nvGraphicFramePr>
        <p:xfrm>
          <a:off x="3352800" y="3924300"/>
          <a:ext cx="1066800" cy="876300"/>
        </p:xfrm>
        <a:graphic>
          <a:graphicData uri="http://schemas.openxmlformats.org/presentationml/2006/ole">
            <mc:AlternateContent xmlns:mc="http://schemas.openxmlformats.org/markup-compatibility/2006">
              <mc:Choice xmlns:v="urn:schemas-microsoft-com:vml" Requires="v">
                <p:oleObj spid="_x0000_s19476" name="Equation" r:id="rId13" imgW="1066680" imgH="876240" progId="Equation.DSMT4">
                  <p:embed/>
                </p:oleObj>
              </mc:Choice>
              <mc:Fallback>
                <p:oleObj name="Equation" r:id="rId13" imgW="1066680" imgH="8762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52800" y="3924300"/>
                        <a:ext cx="1066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27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smtClean="0"/>
              <a:t>Example 5: Using Combinations of the Rules for Exponents (cont.)</a:t>
            </a:r>
            <a:endParaRPr lang="en-US" dirty="0"/>
          </a:p>
        </p:txBody>
      </p:sp>
      <p:sp>
        <p:nvSpPr>
          <p:cNvPr id="3" name="Content Placeholder 2"/>
          <p:cNvSpPr>
            <a:spLocks noGrp="1"/>
          </p:cNvSpPr>
          <p:nvPr>
            <p:ph idx="1"/>
          </p:nvPr>
        </p:nvSpPr>
        <p:spPr/>
        <p:txBody>
          <a:bodyPr/>
          <a:lstStyle/>
          <a:p>
            <a:pPr marL="1588" indent="-1588">
              <a:lnSpc>
                <a:spcPct val="150000"/>
              </a:lnSpc>
              <a:buNone/>
            </a:pPr>
            <a:endParaRPr lang="en-US" b="1" dirty="0" smtClean="0"/>
          </a:p>
          <a:p>
            <a:pPr marL="1588" indent="-1588">
              <a:buNone/>
            </a:pPr>
            <a:endParaRPr lang="en-US" b="1" dirty="0" smtClean="0"/>
          </a:p>
          <a:p>
            <a:pPr marL="1588" indent="-1588">
              <a:buNone/>
            </a:pPr>
            <a:r>
              <a:rPr lang="en-US" b="1" dirty="0" smtClean="0"/>
              <a:t>Solution: </a:t>
            </a:r>
          </a:p>
          <a:p>
            <a:pPr marL="1588" indent="-1588">
              <a:buNone/>
            </a:pPr>
            <a:r>
              <a:rPr lang="en-US" b="1" dirty="0" smtClean="0"/>
              <a:t>Option 1: </a:t>
            </a:r>
            <a:r>
              <a:rPr lang="en-US" dirty="0" smtClean="0"/>
              <a:t>Simplify within the parentheses first.</a:t>
            </a:r>
          </a:p>
          <a:p>
            <a:pPr marL="1588" indent="-1588">
              <a:lnSpc>
                <a:spcPct val="150000"/>
              </a:lnSpc>
              <a:buNone/>
            </a:pPr>
            <a:endParaRPr lang="en-US" b="1" dirty="0" smtClean="0"/>
          </a:p>
        </p:txBody>
      </p:sp>
      <p:graphicFrame>
        <p:nvGraphicFramePr>
          <p:cNvPr id="54278" name="Object 6"/>
          <p:cNvGraphicFramePr>
            <a:graphicFrameLocks noChangeAspect="1"/>
          </p:cNvGraphicFramePr>
          <p:nvPr/>
        </p:nvGraphicFramePr>
        <p:xfrm>
          <a:off x="530352" y="1280160"/>
          <a:ext cx="1943100" cy="1092200"/>
        </p:xfrm>
        <a:graphic>
          <a:graphicData uri="http://schemas.openxmlformats.org/presentationml/2006/ole">
            <mc:AlternateContent xmlns:mc="http://schemas.openxmlformats.org/markup-compatibility/2006">
              <mc:Choice xmlns:v="urn:schemas-microsoft-com:vml" Requires="v">
                <p:oleObj spid="_x0000_s20495" name="Equation" r:id="rId3" imgW="1942920" imgH="1091880" progId="Equation.DSMT4">
                  <p:embed/>
                </p:oleObj>
              </mc:Choice>
              <mc:Fallback>
                <p:oleObj name="Equation" r:id="rId3" imgW="1942920" imgH="109188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1280160"/>
                        <a:ext cx="19431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nvGraphicFramePr>
        <p:xfrm>
          <a:off x="530352" y="3886200"/>
          <a:ext cx="1460500" cy="1092200"/>
        </p:xfrm>
        <a:graphic>
          <a:graphicData uri="http://schemas.openxmlformats.org/presentationml/2006/ole">
            <mc:AlternateContent xmlns:mc="http://schemas.openxmlformats.org/markup-compatibility/2006">
              <mc:Choice xmlns:v="urn:schemas-microsoft-com:vml" Requires="v">
                <p:oleObj spid="_x0000_s20496" name="Equation" r:id="rId5" imgW="1460160" imgH="1091880" progId="Equation.DSMT4">
                  <p:embed/>
                </p:oleObj>
              </mc:Choice>
              <mc:Fallback>
                <p:oleObj name="Equation" r:id="rId5" imgW="1460160" imgH="1091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52" y="3886200"/>
                        <a:ext cx="14605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5" name="Object 5"/>
          <p:cNvGraphicFramePr>
            <a:graphicFrameLocks noChangeAspect="1"/>
          </p:cNvGraphicFramePr>
          <p:nvPr/>
        </p:nvGraphicFramePr>
        <p:xfrm>
          <a:off x="2095500" y="4114800"/>
          <a:ext cx="2019300" cy="635000"/>
        </p:xfrm>
        <a:graphic>
          <a:graphicData uri="http://schemas.openxmlformats.org/presentationml/2006/ole">
            <mc:AlternateContent xmlns:mc="http://schemas.openxmlformats.org/markup-compatibility/2006">
              <mc:Choice xmlns:v="urn:schemas-microsoft-com:vml" Requires="v">
                <p:oleObj spid="_x0000_s20497" name="Equation" r:id="rId7" imgW="2019240" imgH="634680" progId="Equation.DSMT4">
                  <p:embed/>
                </p:oleObj>
              </mc:Choice>
              <mc:Fallback>
                <p:oleObj name="Equation" r:id="rId7" imgW="2019240" imgH="6346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5500" y="4114800"/>
                        <a:ext cx="20193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6"/>
          <p:cNvGraphicFramePr>
            <a:graphicFrameLocks noChangeAspect="1"/>
          </p:cNvGraphicFramePr>
          <p:nvPr/>
        </p:nvGraphicFramePr>
        <p:xfrm>
          <a:off x="4191000" y="4114800"/>
          <a:ext cx="1676400" cy="635000"/>
        </p:xfrm>
        <a:graphic>
          <a:graphicData uri="http://schemas.openxmlformats.org/presentationml/2006/ole">
            <mc:AlternateContent xmlns:mc="http://schemas.openxmlformats.org/markup-compatibility/2006">
              <mc:Choice xmlns:v="urn:schemas-microsoft-com:vml" Requires="v">
                <p:oleObj spid="_x0000_s20498" name="Equation" r:id="rId9" imgW="1676160" imgH="634680" progId="Equation.DSMT4">
                  <p:embed/>
                </p:oleObj>
              </mc:Choice>
              <mc:Fallback>
                <p:oleObj name="Equation" r:id="rId9" imgW="1676160" imgH="6346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4114800"/>
                        <a:ext cx="16764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7"/>
          <p:cNvGraphicFramePr>
            <a:graphicFrameLocks noChangeAspect="1"/>
          </p:cNvGraphicFramePr>
          <p:nvPr/>
        </p:nvGraphicFramePr>
        <p:xfrm>
          <a:off x="2095500" y="5105400"/>
          <a:ext cx="1778000" cy="482600"/>
        </p:xfrm>
        <a:graphic>
          <a:graphicData uri="http://schemas.openxmlformats.org/presentationml/2006/ole">
            <mc:AlternateContent xmlns:mc="http://schemas.openxmlformats.org/markup-compatibility/2006">
              <mc:Choice xmlns:v="urn:schemas-microsoft-com:vml" Requires="v">
                <p:oleObj spid="_x0000_s20499" name="Equation" r:id="rId11" imgW="1777680" imgH="482400" progId="Equation.DSMT4">
                  <p:embed/>
                </p:oleObj>
              </mc:Choice>
              <mc:Fallback>
                <p:oleObj name="Equation" r:id="rId11" imgW="1777680" imgH="4824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95500" y="5105400"/>
                        <a:ext cx="177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8" name="Object 8"/>
          <p:cNvGraphicFramePr>
            <a:graphicFrameLocks noChangeAspect="1"/>
          </p:cNvGraphicFramePr>
          <p:nvPr/>
        </p:nvGraphicFramePr>
        <p:xfrm>
          <a:off x="4038600" y="5118100"/>
          <a:ext cx="1536700" cy="444500"/>
        </p:xfrm>
        <a:graphic>
          <a:graphicData uri="http://schemas.openxmlformats.org/presentationml/2006/ole">
            <mc:AlternateContent xmlns:mc="http://schemas.openxmlformats.org/markup-compatibility/2006">
              <mc:Choice xmlns:v="urn:schemas-microsoft-com:vml" Requires="v">
                <p:oleObj spid="_x0000_s20500" name="Equation" r:id="rId13" imgW="1536480" imgH="444240" progId="Equation.DSMT4">
                  <p:embed/>
                </p:oleObj>
              </mc:Choice>
              <mc:Fallback>
                <p:oleObj name="Equation" r:id="rId13" imgW="1536480" imgH="4442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8600" y="5118100"/>
                        <a:ext cx="1536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5: Using Combinations of the Rules for Exponents (cont.)</a:t>
            </a:r>
            <a:endParaRPr lang="en-US" dirty="0"/>
          </a:p>
        </p:txBody>
      </p:sp>
      <p:sp>
        <p:nvSpPr>
          <p:cNvPr id="3" name="Content Placeholder 2"/>
          <p:cNvSpPr>
            <a:spLocks noGrp="1"/>
          </p:cNvSpPr>
          <p:nvPr>
            <p:ph idx="1"/>
          </p:nvPr>
        </p:nvSpPr>
        <p:spPr/>
        <p:txBody>
          <a:bodyPr/>
          <a:lstStyle/>
          <a:p>
            <a:pPr marL="1588" indent="-1588">
              <a:spcBef>
                <a:spcPts val="0"/>
              </a:spcBef>
              <a:buNone/>
            </a:pPr>
            <a:r>
              <a:rPr lang="en-US" b="1" dirty="0" smtClean="0"/>
              <a:t>Option 2: </a:t>
            </a:r>
            <a:r>
              <a:rPr lang="en-US" dirty="0" smtClean="0"/>
              <a:t>Apply the Power Rule for Fractions first. </a:t>
            </a:r>
            <a:endParaRPr lang="en-US" dirty="0"/>
          </a:p>
        </p:txBody>
      </p:sp>
      <p:graphicFrame>
        <p:nvGraphicFramePr>
          <p:cNvPr id="21507" name="Object 3"/>
          <p:cNvGraphicFramePr>
            <a:graphicFrameLocks noChangeAspect="1"/>
          </p:cNvGraphicFramePr>
          <p:nvPr/>
        </p:nvGraphicFramePr>
        <p:xfrm>
          <a:off x="530352" y="2209800"/>
          <a:ext cx="1460500" cy="1092200"/>
        </p:xfrm>
        <a:graphic>
          <a:graphicData uri="http://schemas.openxmlformats.org/presentationml/2006/ole">
            <mc:AlternateContent xmlns:mc="http://schemas.openxmlformats.org/markup-compatibility/2006">
              <mc:Choice xmlns:v="urn:schemas-microsoft-com:vml" Requires="v">
                <p:oleObj spid="_x0000_s21519" name="Equation" r:id="rId3" imgW="1460160" imgH="1091880" progId="Equation.DSMT4">
                  <p:embed/>
                </p:oleObj>
              </mc:Choice>
              <mc:Fallback>
                <p:oleObj name="Equation" r:id="rId3" imgW="1460160" imgH="10918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2209800"/>
                        <a:ext cx="14605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8" name="Object 4"/>
          <p:cNvGraphicFramePr>
            <a:graphicFrameLocks noChangeAspect="1"/>
          </p:cNvGraphicFramePr>
          <p:nvPr/>
        </p:nvGraphicFramePr>
        <p:xfrm>
          <a:off x="2057400" y="2133600"/>
          <a:ext cx="1638300" cy="1282700"/>
        </p:xfrm>
        <a:graphic>
          <a:graphicData uri="http://schemas.openxmlformats.org/presentationml/2006/ole">
            <mc:AlternateContent xmlns:mc="http://schemas.openxmlformats.org/markup-compatibility/2006">
              <mc:Choice xmlns:v="urn:schemas-microsoft-com:vml" Requires="v">
                <p:oleObj spid="_x0000_s21520" name="Equation" r:id="rId5" imgW="1638000" imgH="1282680" progId="Equation.DSMT4">
                  <p:embed/>
                </p:oleObj>
              </mc:Choice>
              <mc:Fallback>
                <p:oleObj name="Equation" r:id="rId5" imgW="1638000" imgH="12826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133600"/>
                        <a:ext cx="16383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9" name="Object 5"/>
          <p:cNvGraphicFramePr>
            <a:graphicFrameLocks noChangeAspect="1"/>
          </p:cNvGraphicFramePr>
          <p:nvPr/>
        </p:nvGraphicFramePr>
        <p:xfrm>
          <a:off x="3886200" y="2286000"/>
          <a:ext cx="1676400" cy="939800"/>
        </p:xfrm>
        <a:graphic>
          <a:graphicData uri="http://schemas.openxmlformats.org/presentationml/2006/ole">
            <mc:AlternateContent xmlns:mc="http://schemas.openxmlformats.org/markup-compatibility/2006">
              <mc:Choice xmlns:v="urn:schemas-microsoft-com:vml" Requires="v">
                <p:oleObj spid="_x0000_s21521" name="Equation" r:id="rId7" imgW="1676160" imgH="939600" progId="Equation.DSMT4">
                  <p:embed/>
                </p:oleObj>
              </mc:Choice>
              <mc:Fallback>
                <p:oleObj name="Equation" r:id="rId7" imgW="1676160" imgH="9396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2286000"/>
                        <a:ext cx="1676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0" name="Object 6"/>
          <p:cNvGraphicFramePr>
            <a:graphicFrameLocks noChangeAspect="1"/>
          </p:cNvGraphicFramePr>
          <p:nvPr/>
        </p:nvGraphicFramePr>
        <p:xfrm>
          <a:off x="2057400" y="3581400"/>
          <a:ext cx="1397000" cy="939800"/>
        </p:xfrm>
        <a:graphic>
          <a:graphicData uri="http://schemas.openxmlformats.org/presentationml/2006/ole">
            <mc:AlternateContent xmlns:mc="http://schemas.openxmlformats.org/markup-compatibility/2006">
              <mc:Choice xmlns:v="urn:schemas-microsoft-com:vml" Requires="v">
                <p:oleObj spid="_x0000_s21522" name="Equation" r:id="rId9" imgW="1396800" imgH="939600" progId="Equation.DSMT4">
                  <p:embed/>
                </p:oleObj>
              </mc:Choice>
              <mc:Fallback>
                <p:oleObj name="Equation" r:id="rId9" imgW="1396800" imgH="9396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3581400"/>
                        <a:ext cx="1397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1" name="Object 7"/>
          <p:cNvGraphicFramePr>
            <a:graphicFrameLocks noChangeAspect="1"/>
          </p:cNvGraphicFramePr>
          <p:nvPr/>
        </p:nvGraphicFramePr>
        <p:xfrm>
          <a:off x="3657600" y="3810000"/>
          <a:ext cx="1879600" cy="444500"/>
        </p:xfrm>
        <a:graphic>
          <a:graphicData uri="http://schemas.openxmlformats.org/presentationml/2006/ole">
            <mc:AlternateContent xmlns:mc="http://schemas.openxmlformats.org/markup-compatibility/2006">
              <mc:Choice xmlns:v="urn:schemas-microsoft-com:vml" Requires="v">
                <p:oleObj spid="_x0000_s21523" name="Equation" r:id="rId11" imgW="1879560" imgH="444240" progId="Equation.DSMT4">
                  <p:embed/>
                </p:oleObj>
              </mc:Choice>
              <mc:Fallback>
                <p:oleObj name="Equation" r:id="rId11" imgW="1879560" imgH="4442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3810000"/>
                        <a:ext cx="1879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2" name="Object 8"/>
          <p:cNvGraphicFramePr>
            <a:graphicFrameLocks noChangeAspect="1"/>
          </p:cNvGraphicFramePr>
          <p:nvPr/>
        </p:nvGraphicFramePr>
        <p:xfrm>
          <a:off x="5638800" y="3759200"/>
          <a:ext cx="1536700" cy="444500"/>
        </p:xfrm>
        <a:graphic>
          <a:graphicData uri="http://schemas.openxmlformats.org/presentationml/2006/ole">
            <mc:AlternateContent xmlns:mc="http://schemas.openxmlformats.org/markup-compatibility/2006">
              <mc:Choice xmlns:v="urn:schemas-microsoft-com:vml" Requires="v">
                <p:oleObj spid="_x0000_s21524" name="Equation" r:id="rId13" imgW="1536480" imgH="444240" progId="Equation.DSMT4">
                  <p:embed/>
                </p:oleObj>
              </mc:Choice>
              <mc:Fallback>
                <p:oleObj name="Equation" r:id="rId13" imgW="1536480" imgH="4442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38800" y="3759200"/>
                        <a:ext cx="1536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Rules for Exponents</a:t>
            </a:r>
            <a:endParaRPr lang="en-US" dirty="0"/>
          </a:p>
        </p:txBody>
      </p:sp>
      <p:sp>
        <p:nvSpPr>
          <p:cNvPr id="5" name="Content Placeholder 4"/>
          <p:cNvSpPr>
            <a:spLocks noGrp="1"/>
          </p:cNvSpPr>
          <p:nvPr>
            <p:ph idx="1"/>
          </p:nvPr>
        </p:nvSpPr>
        <p:spPr>
          <a:xfrm>
            <a:off x="457200" y="1280160"/>
            <a:ext cx="8229600" cy="3797963"/>
          </a:xfrm>
          <a:ln w="28575">
            <a:solidFill>
              <a:srgbClr val="FF0000"/>
            </a:solidFill>
          </a:ln>
        </p:spPr>
        <p:txBody>
          <a:bodyPr>
            <a:spAutoFit/>
          </a:bodyPr>
          <a:lstStyle/>
          <a:p>
            <a:pPr algn="ctr" eaLnBrk="0" hangingPunct="0"/>
            <a:r>
              <a:rPr lang="en-US" b="1" dirty="0" smtClean="0">
                <a:solidFill>
                  <a:srgbClr val="000000"/>
                </a:solidFill>
              </a:rPr>
              <a:t>Notes</a:t>
            </a:r>
          </a:p>
          <a:p>
            <a:pPr>
              <a:tabLst>
                <a:tab pos="463550" algn="l"/>
              </a:tabLst>
            </a:pPr>
            <a:r>
              <a:rPr lang="en-US" b="1" dirty="0" smtClean="0">
                <a:solidFill>
                  <a:srgbClr val="C00000"/>
                </a:solidFill>
              </a:rPr>
              <a:t>In effect there are two basic shortcuts with negative exponents and fractions:</a:t>
            </a:r>
          </a:p>
          <a:p>
            <a:pPr>
              <a:tabLst>
                <a:tab pos="463550" algn="l"/>
              </a:tabLst>
            </a:pPr>
            <a:r>
              <a:rPr lang="en-US" b="1" dirty="0" smtClean="0">
                <a:solidFill>
                  <a:srgbClr val="000000"/>
                </a:solidFill>
              </a:rPr>
              <a:t>1.</a:t>
            </a:r>
            <a:r>
              <a:rPr lang="en-US" dirty="0" smtClean="0">
                <a:solidFill>
                  <a:srgbClr val="000000"/>
                </a:solidFill>
              </a:rPr>
              <a:t>	Taking the reciprocal of a fraction changes the sign 	of any exponent in the fraction.</a:t>
            </a:r>
          </a:p>
          <a:p>
            <a:pPr>
              <a:tabLst>
                <a:tab pos="463550" algn="l"/>
              </a:tabLst>
            </a:pPr>
            <a:r>
              <a:rPr lang="en-US" b="1" dirty="0" smtClean="0">
                <a:solidFill>
                  <a:srgbClr val="000000"/>
                </a:solidFill>
              </a:rPr>
              <a:t>2.</a:t>
            </a:r>
            <a:r>
              <a:rPr lang="en-US" dirty="0" smtClean="0">
                <a:solidFill>
                  <a:srgbClr val="000000"/>
                </a:solidFill>
              </a:rPr>
              <a:t>	Moving any term from the numerator to the 	denominator, or vice versa, changes the sign of the 	corresponding exponent.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6: Two Approaches with Fractional Expressions and Negative Exponents</a:t>
            </a:r>
            <a:endParaRPr lang="en-US" dirty="0"/>
          </a:p>
        </p:txBody>
      </p:sp>
      <p:sp>
        <p:nvSpPr>
          <p:cNvPr id="3" name="Content Placeholder 2"/>
          <p:cNvSpPr>
            <a:spLocks noGrp="1"/>
          </p:cNvSpPr>
          <p:nvPr>
            <p:ph idx="1"/>
          </p:nvPr>
        </p:nvSpPr>
        <p:spPr>
          <a:xfrm>
            <a:off x="457200" y="1371600"/>
            <a:ext cx="8229600" cy="4572000"/>
          </a:xfrm>
        </p:spPr>
        <p:txBody>
          <a:bodyPr/>
          <a:lstStyle/>
          <a:p>
            <a:pPr marL="1588" indent="-1588">
              <a:buNone/>
            </a:pPr>
            <a:r>
              <a:rPr lang="en-US" dirty="0" smtClean="0"/>
              <a:t>Simplify </a:t>
            </a:r>
          </a:p>
          <a:p>
            <a:pPr marL="1588" indent="-1588">
              <a:buNone/>
            </a:pPr>
            <a:endParaRPr lang="en-US" dirty="0" smtClean="0"/>
          </a:p>
          <a:p>
            <a:pPr marL="1588" indent="-1588">
              <a:buNone/>
            </a:pPr>
            <a:r>
              <a:rPr lang="en-US" b="1" dirty="0" smtClean="0"/>
              <a:t>Solution: Option 1: </a:t>
            </a:r>
            <a:r>
              <a:rPr lang="en-US" dirty="0" smtClean="0"/>
              <a:t>Use the idea of reciprocal first. </a:t>
            </a:r>
          </a:p>
          <a:p>
            <a:pPr marL="1588" indent="-1588">
              <a:buNone/>
            </a:pPr>
            <a:endParaRPr lang="en-US" dirty="0" smtClean="0"/>
          </a:p>
          <a:p>
            <a:pPr marL="1588" indent="-1588">
              <a:buNone/>
            </a:pPr>
            <a:endParaRPr lang="en-US" dirty="0" smtClean="0"/>
          </a:p>
          <a:p>
            <a:pPr marL="1588" indent="-1588">
              <a:spcBef>
                <a:spcPts val="1800"/>
              </a:spcBef>
              <a:buNone/>
            </a:pPr>
            <a:r>
              <a:rPr lang="en-US" b="1" dirty="0" smtClean="0"/>
              <a:t>Option 2: </a:t>
            </a:r>
            <a:r>
              <a:rPr lang="en-US" dirty="0" smtClean="0"/>
              <a:t>Apply the Power Rule for Fractions first. </a:t>
            </a:r>
          </a:p>
          <a:p>
            <a:pPr marL="1588" indent="-1588">
              <a:buNone/>
            </a:pPr>
            <a:endParaRPr lang="en-US" dirty="0"/>
          </a:p>
        </p:txBody>
      </p:sp>
      <p:graphicFrame>
        <p:nvGraphicFramePr>
          <p:cNvPr id="56322" name="Object 2"/>
          <p:cNvGraphicFramePr>
            <a:graphicFrameLocks noChangeAspect="1"/>
          </p:cNvGraphicFramePr>
          <p:nvPr/>
        </p:nvGraphicFramePr>
        <p:xfrm>
          <a:off x="1778000" y="1082040"/>
          <a:ext cx="1498600" cy="1092200"/>
        </p:xfrm>
        <a:graphic>
          <a:graphicData uri="http://schemas.openxmlformats.org/presentationml/2006/ole">
            <mc:AlternateContent xmlns:mc="http://schemas.openxmlformats.org/markup-compatibility/2006">
              <mc:Choice xmlns:v="urn:schemas-microsoft-com:vml" Requires="v">
                <p:oleObj spid="_x0000_s22550" name="Equation" r:id="rId3" imgW="1498320" imgH="1091880" progId="Equation.DSMT4">
                  <p:embed/>
                </p:oleObj>
              </mc:Choice>
              <mc:Fallback>
                <p:oleObj name="Equation" r:id="rId3" imgW="1498320" imgH="10918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0" y="1082040"/>
                        <a:ext cx="14986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1981200" y="2910840"/>
          <a:ext cx="1371600" cy="1092200"/>
        </p:xfrm>
        <a:graphic>
          <a:graphicData uri="http://schemas.openxmlformats.org/presentationml/2006/ole">
            <mc:AlternateContent xmlns:mc="http://schemas.openxmlformats.org/markup-compatibility/2006">
              <mc:Choice xmlns:v="urn:schemas-microsoft-com:vml" Requires="v">
                <p:oleObj spid="_x0000_s22551" name="Equation" r:id="rId5" imgW="1371600" imgH="1091880" progId="Equation.DSMT4">
                  <p:embed/>
                </p:oleObj>
              </mc:Choice>
              <mc:Fallback>
                <p:oleObj name="Equation" r:id="rId5" imgW="1371600" imgH="10918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2910840"/>
                        <a:ext cx="13716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6"/>
          <p:cNvGraphicFramePr>
            <a:graphicFrameLocks noChangeAspect="1"/>
          </p:cNvGraphicFramePr>
          <p:nvPr/>
        </p:nvGraphicFramePr>
        <p:xfrm>
          <a:off x="3429000" y="2910840"/>
          <a:ext cx="1524000" cy="1092200"/>
        </p:xfrm>
        <a:graphic>
          <a:graphicData uri="http://schemas.openxmlformats.org/presentationml/2006/ole">
            <mc:AlternateContent xmlns:mc="http://schemas.openxmlformats.org/markup-compatibility/2006">
              <mc:Choice xmlns:v="urn:schemas-microsoft-com:vml" Requires="v">
                <p:oleObj spid="_x0000_s22552" name="Equation" r:id="rId7" imgW="1523880" imgH="1091880" progId="Equation.DSMT4">
                  <p:embed/>
                </p:oleObj>
              </mc:Choice>
              <mc:Fallback>
                <p:oleObj name="Equation" r:id="rId7" imgW="1523880" imgH="10918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2910840"/>
                        <a:ext cx="15240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7"/>
          <p:cNvGraphicFramePr>
            <a:graphicFrameLocks noChangeAspect="1"/>
          </p:cNvGraphicFramePr>
          <p:nvPr/>
        </p:nvGraphicFramePr>
        <p:xfrm>
          <a:off x="5029200" y="3012440"/>
          <a:ext cx="1600200" cy="1028700"/>
        </p:xfrm>
        <a:graphic>
          <a:graphicData uri="http://schemas.openxmlformats.org/presentationml/2006/ole">
            <mc:AlternateContent xmlns:mc="http://schemas.openxmlformats.org/markup-compatibility/2006">
              <mc:Choice xmlns:v="urn:schemas-microsoft-com:vml" Requires="v">
                <p:oleObj spid="_x0000_s22553" name="Equation" r:id="rId9" imgW="1600200" imgH="1028520" progId="Equation.DSMT4">
                  <p:embed/>
                </p:oleObj>
              </mc:Choice>
              <mc:Fallback>
                <p:oleObj name="Equation" r:id="rId9" imgW="1600200" imgH="102852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3012440"/>
                        <a:ext cx="16002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6" name="Object 8"/>
          <p:cNvGraphicFramePr>
            <a:graphicFrameLocks noChangeAspect="1"/>
          </p:cNvGraphicFramePr>
          <p:nvPr/>
        </p:nvGraphicFramePr>
        <p:xfrm>
          <a:off x="6769100" y="3012440"/>
          <a:ext cx="876300" cy="876300"/>
        </p:xfrm>
        <a:graphic>
          <a:graphicData uri="http://schemas.openxmlformats.org/presentationml/2006/ole">
            <mc:AlternateContent xmlns:mc="http://schemas.openxmlformats.org/markup-compatibility/2006">
              <mc:Choice xmlns:v="urn:schemas-microsoft-com:vml" Requires="v">
                <p:oleObj spid="_x0000_s22554" name="Equation" r:id="rId11" imgW="876240" imgH="876240" progId="Equation.DSMT4">
                  <p:embed/>
                </p:oleObj>
              </mc:Choice>
              <mc:Fallback>
                <p:oleObj name="Equation" r:id="rId11" imgW="876240" imgH="87624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69100" y="3012440"/>
                        <a:ext cx="876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7" name="Object 9"/>
          <p:cNvGraphicFramePr>
            <a:graphicFrameLocks noChangeAspect="1"/>
          </p:cNvGraphicFramePr>
          <p:nvPr/>
        </p:nvGraphicFramePr>
        <p:xfrm>
          <a:off x="1981200" y="4739640"/>
          <a:ext cx="1371600" cy="1092200"/>
        </p:xfrm>
        <a:graphic>
          <a:graphicData uri="http://schemas.openxmlformats.org/presentationml/2006/ole">
            <mc:AlternateContent xmlns:mc="http://schemas.openxmlformats.org/markup-compatibility/2006">
              <mc:Choice xmlns:v="urn:schemas-microsoft-com:vml" Requires="v">
                <p:oleObj spid="_x0000_s22555" name="Equation" r:id="rId13" imgW="1371600" imgH="1091880" progId="Equation.DSMT4">
                  <p:embed/>
                </p:oleObj>
              </mc:Choice>
              <mc:Fallback>
                <p:oleObj name="Equation" r:id="rId13" imgW="1371600" imgH="109188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81200" y="4739640"/>
                        <a:ext cx="13716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8" name="Object 10"/>
          <p:cNvGraphicFramePr>
            <a:graphicFrameLocks noChangeAspect="1"/>
          </p:cNvGraphicFramePr>
          <p:nvPr/>
        </p:nvGraphicFramePr>
        <p:xfrm>
          <a:off x="3352800" y="4803140"/>
          <a:ext cx="1854200" cy="952500"/>
        </p:xfrm>
        <a:graphic>
          <a:graphicData uri="http://schemas.openxmlformats.org/presentationml/2006/ole">
            <mc:AlternateContent xmlns:mc="http://schemas.openxmlformats.org/markup-compatibility/2006">
              <mc:Choice xmlns:v="urn:schemas-microsoft-com:vml" Requires="v">
                <p:oleObj spid="_x0000_s22556" name="Equation" r:id="rId15" imgW="1854000" imgH="952200" progId="Equation.DSMT4">
                  <p:embed/>
                </p:oleObj>
              </mc:Choice>
              <mc:Fallback>
                <p:oleObj name="Equation" r:id="rId15" imgW="1854000" imgH="95220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2800" y="4803140"/>
                        <a:ext cx="1854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9" name="Object 11"/>
          <p:cNvGraphicFramePr>
            <a:graphicFrameLocks noChangeAspect="1"/>
          </p:cNvGraphicFramePr>
          <p:nvPr/>
        </p:nvGraphicFramePr>
        <p:xfrm>
          <a:off x="5295900" y="4815840"/>
          <a:ext cx="1714500" cy="952500"/>
        </p:xfrm>
        <a:graphic>
          <a:graphicData uri="http://schemas.openxmlformats.org/presentationml/2006/ole">
            <mc:AlternateContent xmlns:mc="http://schemas.openxmlformats.org/markup-compatibility/2006">
              <mc:Choice xmlns:v="urn:schemas-microsoft-com:vml" Requires="v">
                <p:oleObj spid="_x0000_s22557" name="Equation" r:id="rId17" imgW="1714320" imgH="952200" progId="Equation.DSMT4">
                  <p:embed/>
                </p:oleObj>
              </mc:Choice>
              <mc:Fallback>
                <p:oleObj name="Equation" r:id="rId17" imgW="1714320" imgH="95220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95900" y="4815840"/>
                        <a:ext cx="1714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0" name="Object 12"/>
          <p:cNvGraphicFramePr>
            <a:graphicFrameLocks noChangeAspect="1"/>
          </p:cNvGraphicFramePr>
          <p:nvPr/>
        </p:nvGraphicFramePr>
        <p:xfrm>
          <a:off x="7124700" y="4892040"/>
          <a:ext cx="876300" cy="876300"/>
        </p:xfrm>
        <a:graphic>
          <a:graphicData uri="http://schemas.openxmlformats.org/presentationml/2006/ole">
            <mc:AlternateContent xmlns:mc="http://schemas.openxmlformats.org/markup-compatibility/2006">
              <mc:Choice xmlns:v="urn:schemas-microsoft-com:vml" Requires="v">
                <p:oleObj spid="_x0000_s22558" name="Equation" r:id="rId19" imgW="876240" imgH="876240" progId="Equation.DSMT4">
                  <p:embed/>
                </p:oleObj>
              </mc:Choice>
              <mc:Fallback>
                <p:oleObj name="Equation" r:id="rId19" imgW="876240" imgH="876240" progId="Equation.DSMT4">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24700" y="4892040"/>
                        <a:ext cx="876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5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8" name="Object 6"/>
          <p:cNvGraphicFramePr>
            <a:graphicFrameLocks noChangeAspect="1"/>
          </p:cNvGraphicFramePr>
          <p:nvPr/>
        </p:nvGraphicFramePr>
        <p:xfrm>
          <a:off x="3657600" y="4622800"/>
          <a:ext cx="3009900" cy="1092200"/>
        </p:xfrm>
        <a:graphic>
          <a:graphicData uri="http://schemas.openxmlformats.org/presentationml/2006/ole">
            <mc:AlternateContent xmlns:mc="http://schemas.openxmlformats.org/markup-compatibility/2006">
              <mc:Choice xmlns:v="urn:schemas-microsoft-com:vml" Requires="v">
                <p:oleObj spid="_x0000_s23563" name="Equation" r:id="rId3" imgW="3009600" imgH="1091880" progId="Equation.DSMT4">
                  <p:embed/>
                </p:oleObj>
              </mc:Choice>
              <mc:Fallback>
                <p:oleObj name="Equation" r:id="rId3" imgW="3009600" imgH="109188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622800"/>
                        <a:ext cx="30099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smtClean="0"/>
              <a:t>Example 7: A More Complex Example</a:t>
            </a:r>
            <a:endParaRPr lang="en-US" dirty="0"/>
          </a:p>
        </p:txBody>
      </p:sp>
      <p:sp>
        <p:nvSpPr>
          <p:cNvPr id="3" name="Content Placeholder 2"/>
          <p:cNvSpPr>
            <a:spLocks noGrp="1"/>
          </p:cNvSpPr>
          <p:nvPr>
            <p:ph idx="1"/>
          </p:nvPr>
        </p:nvSpPr>
        <p:spPr/>
        <p:txBody>
          <a:bodyPr/>
          <a:lstStyle/>
          <a:p>
            <a:pPr marL="1588" indent="-1588">
              <a:buNone/>
            </a:pPr>
            <a:r>
              <a:rPr lang="en-US" dirty="0" smtClean="0"/>
              <a:t>This example involves the application of a variety of steps. Study it carefully and see if you can get the same result by following a different sequence of steps.</a:t>
            </a:r>
          </a:p>
          <a:p>
            <a:pPr marL="1588" indent="-1588">
              <a:buNone/>
            </a:pPr>
            <a:endParaRPr lang="en-US" dirty="0" smtClean="0"/>
          </a:p>
          <a:p>
            <a:pPr marL="1588" indent="-1588">
              <a:buNone/>
            </a:pPr>
            <a:r>
              <a:rPr lang="en-US" dirty="0" smtClean="0"/>
              <a:t>Simplify</a:t>
            </a:r>
          </a:p>
          <a:p>
            <a:pPr marL="1588" indent="-1588">
              <a:lnSpc>
                <a:spcPct val="200000"/>
              </a:lnSpc>
              <a:buNone/>
            </a:pPr>
            <a:r>
              <a:rPr lang="en-US" b="1" dirty="0" smtClean="0"/>
              <a:t>Solution: </a:t>
            </a:r>
            <a:r>
              <a:rPr lang="en-US" dirty="0" smtClean="0"/>
              <a:t> </a:t>
            </a:r>
            <a:endParaRPr lang="en-US" dirty="0"/>
          </a:p>
        </p:txBody>
      </p:sp>
      <p:graphicFrame>
        <p:nvGraphicFramePr>
          <p:cNvPr id="57346" name="Object 2"/>
          <p:cNvGraphicFramePr>
            <a:graphicFrameLocks noChangeAspect="1"/>
          </p:cNvGraphicFramePr>
          <p:nvPr/>
        </p:nvGraphicFramePr>
        <p:xfrm>
          <a:off x="1787856" y="2907352"/>
          <a:ext cx="3213100" cy="1092200"/>
        </p:xfrm>
        <a:graphic>
          <a:graphicData uri="http://schemas.openxmlformats.org/presentationml/2006/ole">
            <mc:AlternateContent xmlns:mc="http://schemas.openxmlformats.org/markup-compatibility/2006">
              <mc:Choice xmlns:v="urn:schemas-microsoft-com:vml" Requires="v">
                <p:oleObj spid="_x0000_s23564" name="Equation" r:id="rId5" imgW="3213000" imgH="1091880" progId="Equation.DSMT4">
                  <p:embed/>
                </p:oleObj>
              </mc:Choice>
              <mc:Fallback>
                <p:oleObj name="Equation" r:id="rId5" imgW="3213000" imgH="10918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7856" y="2907352"/>
                        <a:ext cx="32131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nvGraphicFramePr>
        <p:xfrm>
          <a:off x="6877336" y="4866944"/>
          <a:ext cx="2146300" cy="647700"/>
        </p:xfrm>
        <a:graphic>
          <a:graphicData uri="http://schemas.openxmlformats.org/presentationml/2006/ole">
            <mc:AlternateContent xmlns:mc="http://schemas.openxmlformats.org/markup-compatibility/2006">
              <mc:Choice xmlns:v="urn:schemas-microsoft-com:vml" Requires="v">
                <p:oleObj spid="_x0000_s23565" name="Equation" r:id="rId7" imgW="2145960" imgH="647640" progId="Equation.DSMT4">
                  <p:embed/>
                </p:oleObj>
              </mc:Choice>
              <mc:Fallback>
                <p:oleObj name="Equation" r:id="rId7" imgW="2145960" imgH="64764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7336" y="4866944"/>
                        <a:ext cx="21463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7" name="Object 5"/>
          <p:cNvGraphicFramePr>
            <a:graphicFrameLocks noChangeAspect="1"/>
          </p:cNvGraphicFramePr>
          <p:nvPr/>
        </p:nvGraphicFramePr>
        <p:xfrm>
          <a:off x="533400" y="4622800"/>
          <a:ext cx="3098800" cy="1092200"/>
        </p:xfrm>
        <a:graphic>
          <a:graphicData uri="http://schemas.openxmlformats.org/presentationml/2006/ole">
            <mc:AlternateContent xmlns:mc="http://schemas.openxmlformats.org/markup-compatibility/2006">
              <mc:Choice xmlns:v="urn:schemas-microsoft-com:vml" Requires="v">
                <p:oleObj spid="_x0000_s23566" name="Equation" r:id="rId9" imgW="3098520" imgH="1091880" progId="Equation.DSMT4">
                  <p:embed/>
                </p:oleObj>
              </mc:Choice>
              <mc:Fallback>
                <p:oleObj name="Equation" r:id="rId9" imgW="3098520" imgH="10918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622800"/>
                        <a:ext cx="30988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A More Complex Example (cont.)</a:t>
            </a:r>
            <a:endParaRPr lang="en-US" dirty="0"/>
          </a:p>
        </p:txBody>
      </p:sp>
      <p:sp>
        <p:nvSpPr>
          <p:cNvPr id="3" name="Content Placeholder 2"/>
          <p:cNvSpPr>
            <a:spLocks noGrp="1"/>
          </p:cNvSpPr>
          <p:nvPr>
            <p:ph idx="1"/>
          </p:nvPr>
        </p:nvSpPr>
        <p:spPr/>
        <p:txBody>
          <a:bodyPr/>
          <a:lstStyle/>
          <a:p>
            <a:pPr marL="1588" indent="-1588">
              <a:buNone/>
            </a:pPr>
            <a:endParaRPr lang="en-US" dirty="0" smtClean="0"/>
          </a:p>
          <a:p>
            <a:pPr marL="1588" indent="-1588">
              <a:buNone/>
            </a:pPr>
            <a:endParaRPr lang="en-US" dirty="0"/>
          </a:p>
        </p:txBody>
      </p:sp>
      <p:graphicFrame>
        <p:nvGraphicFramePr>
          <p:cNvPr id="6" name="Object 5"/>
          <p:cNvGraphicFramePr>
            <a:graphicFrameLocks noChangeAspect="1"/>
          </p:cNvGraphicFramePr>
          <p:nvPr/>
        </p:nvGraphicFramePr>
        <p:xfrm>
          <a:off x="5867400" y="1803400"/>
          <a:ext cx="2374900" cy="254000"/>
        </p:xfrm>
        <a:graphic>
          <a:graphicData uri="http://schemas.openxmlformats.org/presentationml/2006/ole">
            <mc:AlternateContent xmlns:mc="http://schemas.openxmlformats.org/markup-compatibility/2006">
              <mc:Choice xmlns:v="urn:schemas-microsoft-com:vml" Requires="v">
                <p:oleObj spid="_x0000_s24591" name="Equation" r:id="rId3" imgW="2374560" imgH="253800" progId="Equation.DSMT4">
                  <p:embed/>
                </p:oleObj>
              </mc:Choice>
              <mc:Fallback>
                <p:oleObj name="Equation" r:id="rId3" imgW="2374560" imgH="253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803400"/>
                        <a:ext cx="23749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5867400" y="3975100"/>
          <a:ext cx="2971800" cy="596900"/>
        </p:xfrm>
        <a:graphic>
          <a:graphicData uri="http://schemas.openxmlformats.org/presentationml/2006/ole">
            <mc:AlternateContent xmlns:mc="http://schemas.openxmlformats.org/markup-compatibility/2006">
              <mc:Choice xmlns:v="urn:schemas-microsoft-com:vml" Requires="v">
                <p:oleObj spid="_x0000_s24592" name="Equation" r:id="rId5" imgW="2971800" imgH="596880" progId="Equation.DSMT4">
                  <p:embed/>
                </p:oleObj>
              </mc:Choice>
              <mc:Fallback>
                <p:oleObj name="Equation" r:id="rId5" imgW="2971800" imgH="59688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975100"/>
                        <a:ext cx="2971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1" name="Object 5"/>
          <p:cNvGraphicFramePr>
            <a:graphicFrameLocks noChangeAspect="1"/>
          </p:cNvGraphicFramePr>
          <p:nvPr/>
        </p:nvGraphicFramePr>
        <p:xfrm>
          <a:off x="1676400" y="1447800"/>
          <a:ext cx="3937000" cy="1079500"/>
        </p:xfrm>
        <a:graphic>
          <a:graphicData uri="http://schemas.openxmlformats.org/presentationml/2006/ole">
            <mc:AlternateContent xmlns:mc="http://schemas.openxmlformats.org/markup-compatibility/2006">
              <mc:Choice xmlns:v="urn:schemas-microsoft-com:vml" Requires="v">
                <p:oleObj spid="_x0000_s24593" name="Equation" r:id="rId7" imgW="3936960" imgH="1079280" progId="Equation.DSMT4">
                  <p:embed/>
                </p:oleObj>
              </mc:Choice>
              <mc:Fallback>
                <p:oleObj name="Equation" r:id="rId7" imgW="3936960" imgH="10792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1447800"/>
                        <a:ext cx="39370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2" name="Object 6"/>
          <p:cNvGraphicFramePr>
            <a:graphicFrameLocks noChangeAspect="1"/>
          </p:cNvGraphicFramePr>
          <p:nvPr/>
        </p:nvGraphicFramePr>
        <p:xfrm>
          <a:off x="1676400" y="2514600"/>
          <a:ext cx="2908300" cy="1028700"/>
        </p:xfrm>
        <a:graphic>
          <a:graphicData uri="http://schemas.openxmlformats.org/presentationml/2006/ole">
            <mc:AlternateContent xmlns:mc="http://schemas.openxmlformats.org/markup-compatibility/2006">
              <mc:Choice xmlns:v="urn:schemas-microsoft-com:vml" Requires="v">
                <p:oleObj spid="_x0000_s24594" name="Equation" r:id="rId9" imgW="2908080" imgH="1028520" progId="Equation.DSMT4">
                  <p:embed/>
                </p:oleObj>
              </mc:Choice>
              <mc:Fallback>
                <p:oleObj name="Equation" r:id="rId9" imgW="2908080" imgH="10285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2514600"/>
                        <a:ext cx="29083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3" name="Object 7"/>
          <p:cNvGraphicFramePr>
            <a:graphicFrameLocks noChangeAspect="1"/>
          </p:cNvGraphicFramePr>
          <p:nvPr/>
        </p:nvGraphicFramePr>
        <p:xfrm>
          <a:off x="1676400" y="3810000"/>
          <a:ext cx="3187700" cy="1028700"/>
        </p:xfrm>
        <a:graphic>
          <a:graphicData uri="http://schemas.openxmlformats.org/presentationml/2006/ole">
            <mc:AlternateContent xmlns:mc="http://schemas.openxmlformats.org/markup-compatibility/2006">
              <mc:Choice xmlns:v="urn:schemas-microsoft-com:vml" Requires="v">
                <p:oleObj spid="_x0000_s24595" name="Equation" r:id="rId11" imgW="3187440" imgH="1028520" progId="Equation.DSMT4">
                  <p:embed/>
                </p:oleObj>
              </mc:Choice>
              <mc:Fallback>
                <p:oleObj name="Equation" r:id="rId11" imgW="3187440" imgH="10285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6400" y="3810000"/>
                        <a:ext cx="31877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4" name="Object 8"/>
          <p:cNvGraphicFramePr>
            <a:graphicFrameLocks noChangeAspect="1"/>
          </p:cNvGraphicFramePr>
          <p:nvPr/>
        </p:nvGraphicFramePr>
        <p:xfrm>
          <a:off x="1676400" y="4991100"/>
          <a:ext cx="2794000" cy="876300"/>
        </p:xfrm>
        <a:graphic>
          <a:graphicData uri="http://schemas.openxmlformats.org/presentationml/2006/ole">
            <mc:AlternateContent xmlns:mc="http://schemas.openxmlformats.org/markup-compatibility/2006">
              <mc:Choice xmlns:v="urn:schemas-microsoft-com:vml" Requires="v">
                <p:oleObj spid="_x0000_s24596" name="Equation" r:id="rId13" imgW="2793960" imgH="876240" progId="Equation.DSMT4">
                  <p:embed/>
                </p:oleObj>
              </mc:Choice>
              <mc:Fallback>
                <p:oleObj name="Equation" r:id="rId13" imgW="2793960" imgH="8762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76400" y="4991100"/>
                        <a:ext cx="2794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ormAutofit/>
          </a:bodyPr>
          <a:lstStyle/>
          <a:p>
            <a:r>
              <a:rPr lang="en-US" dirty="0" smtClean="0"/>
              <a:t>The Product Rule</a:t>
            </a:r>
          </a:p>
        </p:txBody>
      </p:sp>
      <p:sp>
        <p:nvSpPr>
          <p:cNvPr id="8" name="Content Placeholder 7"/>
          <p:cNvSpPr>
            <a:spLocks noGrp="1"/>
          </p:cNvSpPr>
          <p:nvPr>
            <p:ph idx="1"/>
          </p:nvPr>
        </p:nvSpPr>
        <p:spPr>
          <a:xfrm>
            <a:off x="457200" y="1280160"/>
            <a:ext cx="8229600" cy="1979003"/>
          </a:xfrm>
          <a:solidFill>
            <a:srgbClr val="FFFFCC"/>
          </a:solidFill>
          <a:ln w="28575">
            <a:solidFill>
              <a:srgbClr val="000000"/>
            </a:solidFill>
          </a:ln>
        </p:spPr>
        <p:txBody>
          <a:bodyPr>
            <a:spAutoFit/>
          </a:bodyPr>
          <a:lstStyle/>
          <a:p>
            <a:pPr marL="342900" lvl="0" indent="-342900" algn="ctr" eaLnBrk="0" hangingPunct="0">
              <a:defRPr/>
            </a:pPr>
            <a:r>
              <a:rPr lang="en-US" b="1" dirty="0" smtClean="0">
                <a:solidFill>
                  <a:srgbClr val="000000"/>
                </a:solidFill>
              </a:rPr>
              <a:t>Product Rule for Exponents</a:t>
            </a:r>
          </a:p>
          <a:p>
            <a:pPr>
              <a:spcBef>
                <a:spcPts val="600"/>
              </a:spcBef>
              <a:tabLst>
                <a:tab pos="463550" algn="l"/>
              </a:tabLst>
            </a:pPr>
            <a:r>
              <a:rPr lang="en-US" dirty="0" smtClean="0">
                <a:solidFill>
                  <a:srgbClr val="000000"/>
                </a:solidFill>
              </a:rPr>
              <a:t>If </a:t>
            </a:r>
            <a:r>
              <a:rPr lang="en-US" i="1" dirty="0" smtClean="0">
                <a:solidFill>
                  <a:srgbClr val="000000"/>
                </a:solidFill>
              </a:rPr>
              <a:t>a</a:t>
            </a:r>
            <a:r>
              <a:rPr lang="en-US" dirty="0" smtClean="0">
                <a:solidFill>
                  <a:srgbClr val="000000"/>
                </a:solidFill>
              </a:rPr>
              <a:t> is a nonzero real number and </a:t>
            </a:r>
            <a:r>
              <a:rPr lang="en-US" i="1" dirty="0" smtClean="0">
                <a:solidFill>
                  <a:srgbClr val="000000"/>
                </a:solidFill>
              </a:rPr>
              <a:t>m</a:t>
            </a:r>
            <a:r>
              <a:rPr lang="en-US" dirty="0" smtClean="0">
                <a:solidFill>
                  <a:srgbClr val="000000"/>
                </a:solidFill>
              </a:rPr>
              <a:t> and </a:t>
            </a:r>
            <a:r>
              <a:rPr lang="en-US" i="1" dirty="0" smtClean="0">
                <a:solidFill>
                  <a:srgbClr val="000000"/>
                </a:solidFill>
              </a:rPr>
              <a:t>n</a:t>
            </a:r>
            <a:r>
              <a:rPr lang="en-US" dirty="0" smtClean="0">
                <a:solidFill>
                  <a:srgbClr val="000000"/>
                </a:solidFill>
              </a:rPr>
              <a:t> are integers, then</a:t>
            </a:r>
          </a:p>
          <a:p>
            <a:endParaRPr lang="en-US" dirty="0"/>
          </a:p>
        </p:txBody>
      </p:sp>
      <p:graphicFrame>
        <p:nvGraphicFramePr>
          <p:cNvPr id="5" name="Object 4"/>
          <p:cNvGraphicFramePr>
            <a:graphicFrameLocks noChangeAspect="1"/>
          </p:cNvGraphicFramePr>
          <p:nvPr/>
        </p:nvGraphicFramePr>
        <p:xfrm>
          <a:off x="3575050" y="2590800"/>
          <a:ext cx="1993900" cy="381000"/>
        </p:xfrm>
        <a:graphic>
          <a:graphicData uri="http://schemas.openxmlformats.org/presentationml/2006/ole">
            <mc:AlternateContent xmlns:mc="http://schemas.openxmlformats.org/markup-compatibility/2006">
              <mc:Choice xmlns:v="urn:schemas-microsoft-com:vml" Requires="v">
                <p:oleObj spid="_x0000_s2052" name="Equation" r:id="rId3" imgW="1993680" imgH="380880" progId="Equation.DSMT4">
                  <p:embed/>
                </p:oleObj>
              </mc:Choice>
              <mc:Fallback>
                <p:oleObj name="Equation" r:id="rId3" imgW="1993680" imgH="38088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050" y="2590800"/>
                        <a:ext cx="19939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A More Complex Example (cont.)</a:t>
            </a:r>
            <a:endParaRPr lang="en-US" dirty="0"/>
          </a:p>
        </p:txBody>
      </p:sp>
      <p:sp>
        <p:nvSpPr>
          <p:cNvPr id="3" name="Content Placeholder 2"/>
          <p:cNvSpPr>
            <a:spLocks noGrp="1"/>
          </p:cNvSpPr>
          <p:nvPr>
            <p:ph idx="1"/>
          </p:nvPr>
        </p:nvSpPr>
        <p:spPr/>
        <p:txBody>
          <a:bodyPr/>
          <a:lstStyle/>
          <a:p>
            <a:pPr marL="1588" indent="-1588">
              <a:buNone/>
            </a:pPr>
            <a:endParaRPr lang="en-US" dirty="0" smtClean="0"/>
          </a:p>
          <a:p>
            <a:pPr marL="1588" indent="-1588">
              <a:buNone/>
            </a:pPr>
            <a:endParaRPr lang="en-US" dirty="0"/>
          </a:p>
        </p:txBody>
      </p:sp>
      <p:graphicFrame>
        <p:nvGraphicFramePr>
          <p:cNvPr id="5" name="Object 4"/>
          <p:cNvGraphicFramePr>
            <a:graphicFrameLocks noChangeAspect="1"/>
          </p:cNvGraphicFramePr>
          <p:nvPr/>
        </p:nvGraphicFramePr>
        <p:xfrm>
          <a:off x="5562600" y="1828800"/>
          <a:ext cx="2260600" cy="241300"/>
        </p:xfrm>
        <a:graphic>
          <a:graphicData uri="http://schemas.openxmlformats.org/presentationml/2006/ole">
            <mc:AlternateContent xmlns:mc="http://schemas.openxmlformats.org/markup-compatibility/2006">
              <mc:Choice xmlns:v="urn:schemas-microsoft-com:vml" Requires="v">
                <p:oleObj spid="_x0000_s25613" name="Equation" r:id="rId3" imgW="2260440" imgH="241200" progId="Equation.DSMT4">
                  <p:embed/>
                </p:oleObj>
              </mc:Choice>
              <mc:Fallback>
                <p:oleObj name="Equation" r:id="rId3" imgW="2260440" imgH="2412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828800"/>
                        <a:ext cx="22606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5562600" y="3886200"/>
          <a:ext cx="2082800" cy="647700"/>
        </p:xfrm>
        <a:graphic>
          <a:graphicData uri="http://schemas.openxmlformats.org/presentationml/2006/ole">
            <mc:AlternateContent xmlns:mc="http://schemas.openxmlformats.org/markup-compatibility/2006">
              <mc:Choice xmlns:v="urn:schemas-microsoft-com:vml" Requires="v">
                <p:oleObj spid="_x0000_s25614" name="Equation" r:id="rId5" imgW="2082600" imgH="647640" progId="Equation.DSMT4">
                  <p:embed/>
                </p:oleObj>
              </mc:Choice>
              <mc:Fallback>
                <p:oleObj name="Equation" r:id="rId5" imgW="2082600" imgH="64764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886200"/>
                        <a:ext cx="20828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5" name="Object 5"/>
          <p:cNvGraphicFramePr>
            <a:graphicFrameLocks noChangeAspect="1"/>
          </p:cNvGraphicFramePr>
          <p:nvPr/>
        </p:nvGraphicFramePr>
        <p:xfrm>
          <a:off x="2438400" y="1600200"/>
          <a:ext cx="2247900" cy="914400"/>
        </p:xfrm>
        <a:graphic>
          <a:graphicData uri="http://schemas.openxmlformats.org/presentationml/2006/ole">
            <mc:AlternateContent xmlns:mc="http://schemas.openxmlformats.org/markup-compatibility/2006">
              <mc:Choice xmlns:v="urn:schemas-microsoft-com:vml" Requires="v">
                <p:oleObj spid="_x0000_s25615" name="Equation" r:id="rId7" imgW="2247840" imgH="914400" progId="Equation.DSMT4">
                  <p:embed/>
                </p:oleObj>
              </mc:Choice>
              <mc:Fallback>
                <p:oleObj name="Equation" r:id="rId7" imgW="2247840" imgH="914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1600200"/>
                        <a:ext cx="2247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6" name="Object 6"/>
          <p:cNvGraphicFramePr>
            <a:graphicFrameLocks noChangeAspect="1"/>
          </p:cNvGraphicFramePr>
          <p:nvPr/>
        </p:nvGraphicFramePr>
        <p:xfrm>
          <a:off x="2438400" y="2686050"/>
          <a:ext cx="1409700" cy="876300"/>
        </p:xfrm>
        <a:graphic>
          <a:graphicData uri="http://schemas.openxmlformats.org/presentationml/2006/ole">
            <mc:AlternateContent xmlns:mc="http://schemas.openxmlformats.org/markup-compatibility/2006">
              <mc:Choice xmlns:v="urn:schemas-microsoft-com:vml" Requires="v">
                <p:oleObj spid="_x0000_s25616" name="Equation" r:id="rId9" imgW="1409400" imgH="876240" progId="Equation.DSMT4">
                  <p:embed/>
                </p:oleObj>
              </mc:Choice>
              <mc:Fallback>
                <p:oleObj name="Equation" r:id="rId9" imgW="1409400" imgH="876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2686050"/>
                        <a:ext cx="1409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7" name="Object 7"/>
          <p:cNvGraphicFramePr>
            <a:graphicFrameLocks noChangeAspect="1"/>
          </p:cNvGraphicFramePr>
          <p:nvPr/>
        </p:nvGraphicFramePr>
        <p:xfrm>
          <a:off x="2438400" y="3733800"/>
          <a:ext cx="1181100" cy="901700"/>
        </p:xfrm>
        <a:graphic>
          <a:graphicData uri="http://schemas.openxmlformats.org/presentationml/2006/ole">
            <mc:AlternateContent xmlns:mc="http://schemas.openxmlformats.org/markup-compatibility/2006">
              <mc:Choice xmlns:v="urn:schemas-microsoft-com:vml" Requires="v">
                <p:oleObj spid="_x0000_s25617" name="Equation" r:id="rId11" imgW="1180800" imgH="901440" progId="Equation.DSMT4">
                  <p:embed/>
                </p:oleObj>
              </mc:Choice>
              <mc:Fallback>
                <p:oleObj name="Equation" r:id="rId11" imgW="1180800" imgH="9014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3733800"/>
                        <a:ext cx="11811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280160"/>
            <a:ext cx="8229600" cy="4434840"/>
          </a:xfrm>
          <a:solidFill>
            <a:srgbClr val="FFFFCC"/>
          </a:solidFill>
          <a:ln w="28575">
            <a:solidFill>
              <a:srgbClr val="000000"/>
            </a:solidFill>
          </a:ln>
        </p:spPr>
        <p:txBody>
          <a:bodyPr>
            <a:noAutofit/>
          </a:bodyPr>
          <a:lstStyle/>
          <a:p>
            <a:pPr marL="342900" lvl="0" indent="-342900" algn="ctr" eaLnBrk="0" hangingPunct="0">
              <a:defRPr/>
            </a:pPr>
            <a:r>
              <a:rPr lang="en-US" b="1" dirty="0" smtClean="0">
                <a:solidFill>
                  <a:srgbClr val="000000"/>
                </a:solidFill>
              </a:rPr>
              <a:t>Summary of Properties and Rules for Exponents</a:t>
            </a:r>
          </a:p>
          <a:p>
            <a:pPr>
              <a:spcBef>
                <a:spcPts val="1200"/>
              </a:spcBef>
              <a:tabLst>
                <a:tab pos="463550" algn="l"/>
              </a:tabLst>
            </a:pPr>
            <a:r>
              <a:rPr lang="en-US" dirty="0" smtClean="0">
                <a:solidFill>
                  <a:srgbClr val="000000"/>
                </a:solidFill>
              </a:rPr>
              <a:t>If </a:t>
            </a:r>
            <a:r>
              <a:rPr lang="en-US" i="1" dirty="0" smtClean="0">
                <a:solidFill>
                  <a:srgbClr val="000000"/>
                </a:solidFill>
              </a:rPr>
              <a:t>a</a:t>
            </a:r>
            <a:r>
              <a:rPr lang="en-US" dirty="0" smtClean="0">
                <a:solidFill>
                  <a:srgbClr val="000000"/>
                </a:solidFill>
              </a:rPr>
              <a:t> and </a:t>
            </a:r>
            <a:r>
              <a:rPr lang="en-US" i="1" dirty="0" smtClean="0">
                <a:solidFill>
                  <a:srgbClr val="000000"/>
                </a:solidFill>
              </a:rPr>
              <a:t>b</a:t>
            </a:r>
            <a:r>
              <a:rPr lang="en-US" dirty="0" smtClean="0">
                <a:solidFill>
                  <a:srgbClr val="000000"/>
                </a:solidFill>
              </a:rPr>
              <a:t> are nonzero real numbers and </a:t>
            </a:r>
            <a:r>
              <a:rPr lang="en-US" i="1" dirty="0" smtClean="0">
                <a:solidFill>
                  <a:srgbClr val="000000"/>
                </a:solidFill>
              </a:rPr>
              <a:t>m</a:t>
            </a:r>
            <a:r>
              <a:rPr lang="en-US" dirty="0" smtClean="0">
                <a:solidFill>
                  <a:srgbClr val="000000"/>
                </a:solidFill>
              </a:rPr>
              <a:t> and </a:t>
            </a:r>
            <a:r>
              <a:rPr lang="en-US" i="1" dirty="0" smtClean="0">
                <a:solidFill>
                  <a:srgbClr val="000000"/>
                </a:solidFill>
              </a:rPr>
              <a:t>n</a:t>
            </a:r>
            <a:r>
              <a:rPr lang="en-US" dirty="0" smtClean="0">
                <a:solidFill>
                  <a:srgbClr val="000000"/>
                </a:solidFill>
              </a:rPr>
              <a:t> are integers:</a:t>
            </a:r>
          </a:p>
          <a:p>
            <a:pPr>
              <a:tabLst>
                <a:tab pos="463550" algn="l"/>
              </a:tabLst>
            </a:pPr>
            <a:r>
              <a:rPr lang="en-US" b="1" dirty="0" smtClean="0">
                <a:solidFill>
                  <a:srgbClr val="000000"/>
                </a:solidFill>
              </a:rPr>
              <a:t>1.</a:t>
            </a:r>
            <a:r>
              <a:rPr lang="en-US" dirty="0" smtClean="0">
                <a:solidFill>
                  <a:srgbClr val="000000"/>
                </a:solidFill>
              </a:rPr>
              <a:t>	The Exponent 1: 	 </a:t>
            </a:r>
          </a:p>
          <a:p>
            <a:pPr>
              <a:lnSpc>
                <a:spcPct val="150000"/>
              </a:lnSpc>
              <a:tabLst>
                <a:tab pos="463550" algn="l"/>
              </a:tabLst>
            </a:pPr>
            <a:r>
              <a:rPr lang="en-US" b="1" dirty="0" smtClean="0">
                <a:solidFill>
                  <a:srgbClr val="000000"/>
                </a:solidFill>
              </a:rPr>
              <a:t>2.</a:t>
            </a:r>
            <a:r>
              <a:rPr lang="en-US" dirty="0" smtClean="0">
                <a:solidFill>
                  <a:srgbClr val="000000"/>
                </a:solidFill>
              </a:rPr>
              <a:t>	The Exponent 0: 	 </a:t>
            </a:r>
          </a:p>
          <a:p>
            <a:pPr>
              <a:lnSpc>
                <a:spcPct val="150000"/>
              </a:lnSpc>
              <a:tabLst>
                <a:tab pos="463550" algn="l"/>
              </a:tabLst>
            </a:pPr>
            <a:r>
              <a:rPr lang="en-US" b="1" dirty="0" smtClean="0">
                <a:solidFill>
                  <a:srgbClr val="000000"/>
                </a:solidFill>
              </a:rPr>
              <a:t>3.</a:t>
            </a:r>
            <a:r>
              <a:rPr lang="en-US" dirty="0" smtClean="0">
                <a:solidFill>
                  <a:srgbClr val="000000"/>
                </a:solidFill>
              </a:rPr>
              <a:t>	Product Rule: 		 </a:t>
            </a:r>
          </a:p>
          <a:p>
            <a:pPr>
              <a:lnSpc>
                <a:spcPct val="150000"/>
              </a:lnSpc>
              <a:tabLst>
                <a:tab pos="463550" algn="l"/>
              </a:tabLst>
            </a:pPr>
            <a:r>
              <a:rPr lang="en-US" b="1" dirty="0" smtClean="0">
                <a:solidFill>
                  <a:srgbClr val="000000"/>
                </a:solidFill>
              </a:rPr>
              <a:t>4.</a:t>
            </a:r>
            <a:r>
              <a:rPr lang="en-US" dirty="0" smtClean="0">
                <a:solidFill>
                  <a:srgbClr val="000000"/>
                </a:solidFill>
              </a:rPr>
              <a:t>	Quotient Rule: </a:t>
            </a:r>
            <a:endParaRPr lang="en-US" dirty="0"/>
          </a:p>
        </p:txBody>
      </p:sp>
      <p:sp>
        <p:nvSpPr>
          <p:cNvPr id="2" name="Title 1"/>
          <p:cNvSpPr>
            <a:spLocks noGrp="1"/>
          </p:cNvSpPr>
          <p:nvPr>
            <p:ph type="title"/>
          </p:nvPr>
        </p:nvSpPr>
        <p:spPr/>
        <p:txBody>
          <a:bodyPr/>
          <a:lstStyle/>
          <a:p>
            <a:r>
              <a:rPr lang="en-US" dirty="0" smtClean="0"/>
              <a:t>Power Rules for Exponents</a:t>
            </a:r>
            <a:endParaRPr lang="en-US" dirty="0"/>
          </a:p>
        </p:txBody>
      </p:sp>
      <p:graphicFrame>
        <p:nvGraphicFramePr>
          <p:cNvPr id="5" name="Object 4"/>
          <p:cNvGraphicFramePr>
            <a:graphicFrameLocks noChangeAspect="1"/>
          </p:cNvGraphicFramePr>
          <p:nvPr/>
        </p:nvGraphicFramePr>
        <p:xfrm>
          <a:off x="3581400" y="2819400"/>
          <a:ext cx="901700" cy="381000"/>
        </p:xfrm>
        <a:graphic>
          <a:graphicData uri="http://schemas.openxmlformats.org/presentationml/2006/ole">
            <mc:AlternateContent xmlns:mc="http://schemas.openxmlformats.org/markup-compatibility/2006">
              <mc:Choice xmlns:v="urn:schemas-microsoft-com:vml" Requires="v">
                <p:oleObj spid="_x0000_s26634" name="Equation" r:id="rId3" imgW="901440" imgH="380880" progId="Equation.DSMT4">
                  <p:embed/>
                </p:oleObj>
              </mc:Choice>
              <mc:Fallback>
                <p:oleObj name="Equation" r:id="rId3" imgW="901440" imgH="3808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819400"/>
                        <a:ext cx="9017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581400" y="3505200"/>
          <a:ext cx="863600" cy="381000"/>
        </p:xfrm>
        <a:graphic>
          <a:graphicData uri="http://schemas.openxmlformats.org/presentationml/2006/ole">
            <mc:AlternateContent xmlns:mc="http://schemas.openxmlformats.org/markup-compatibility/2006">
              <mc:Choice xmlns:v="urn:schemas-microsoft-com:vml" Requires="v">
                <p:oleObj spid="_x0000_s26635" name="Equation" r:id="rId5" imgW="863280" imgH="380880" progId="Equation.DSMT4">
                  <p:embed/>
                </p:oleObj>
              </mc:Choice>
              <mc:Fallback>
                <p:oleObj name="Equation" r:id="rId5" imgW="863280" imgH="38088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3505200"/>
                        <a:ext cx="863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3581400" y="4191000"/>
          <a:ext cx="1905000" cy="381000"/>
        </p:xfrm>
        <a:graphic>
          <a:graphicData uri="http://schemas.openxmlformats.org/presentationml/2006/ole">
            <mc:AlternateContent xmlns:mc="http://schemas.openxmlformats.org/markup-compatibility/2006">
              <mc:Choice xmlns:v="urn:schemas-microsoft-com:vml" Requires="v">
                <p:oleObj spid="_x0000_s26636" name="Equation" r:id="rId7" imgW="1904760" imgH="380880" progId="Equation.DSMT4">
                  <p:embed/>
                </p:oleObj>
              </mc:Choice>
              <mc:Fallback>
                <p:oleObj name="Equation" r:id="rId7" imgW="1904760" imgH="38088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4191000"/>
                        <a:ext cx="1905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3581400" y="4686300"/>
          <a:ext cx="1447800" cy="876300"/>
        </p:xfrm>
        <a:graphic>
          <a:graphicData uri="http://schemas.openxmlformats.org/presentationml/2006/ole">
            <mc:AlternateContent xmlns:mc="http://schemas.openxmlformats.org/markup-compatibility/2006">
              <mc:Choice xmlns:v="urn:schemas-microsoft-com:vml" Requires="v">
                <p:oleObj spid="_x0000_s26637" name="Equation" r:id="rId9" imgW="1447560" imgH="876240" progId="Equation.DSMT4">
                  <p:embed/>
                </p:oleObj>
              </mc:Choice>
              <mc:Fallback>
                <p:oleObj name="Equation" r:id="rId9" imgW="1447560" imgH="87624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4686300"/>
                        <a:ext cx="14478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80160"/>
            <a:ext cx="8229600" cy="4587240"/>
          </a:xfrm>
          <a:solidFill>
            <a:srgbClr val="FFFFCC"/>
          </a:solidFill>
          <a:ln w="28575">
            <a:solidFill>
              <a:srgbClr val="000000"/>
            </a:solidFill>
          </a:ln>
        </p:spPr>
        <p:txBody>
          <a:bodyPr wrap="square">
            <a:noAutofit/>
          </a:bodyPr>
          <a:lstStyle/>
          <a:p>
            <a:pPr marL="342900" lvl="0" indent="-342900" algn="ctr" eaLnBrk="0" hangingPunct="0">
              <a:defRPr/>
            </a:pPr>
            <a:r>
              <a:rPr lang="en-US" b="1" dirty="0" smtClean="0">
                <a:solidFill>
                  <a:srgbClr val="000000"/>
                </a:solidFill>
              </a:rPr>
              <a:t>Summary of Properties and Rules for Exponents (cont.)</a:t>
            </a:r>
          </a:p>
          <a:p>
            <a:pPr>
              <a:spcBef>
                <a:spcPts val="3000"/>
              </a:spcBef>
              <a:tabLst>
                <a:tab pos="463550" algn="l"/>
              </a:tabLst>
            </a:pPr>
            <a:r>
              <a:rPr lang="en-US" b="1" dirty="0" smtClean="0">
                <a:solidFill>
                  <a:srgbClr val="000000"/>
                </a:solidFill>
              </a:rPr>
              <a:t>5.</a:t>
            </a:r>
            <a:r>
              <a:rPr lang="en-US" dirty="0" smtClean="0">
                <a:solidFill>
                  <a:srgbClr val="000000"/>
                </a:solidFill>
              </a:rPr>
              <a:t>	Negative Exponents: </a:t>
            </a:r>
          </a:p>
          <a:p>
            <a:pPr>
              <a:lnSpc>
                <a:spcPct val="200000"/>
              </a:lnSpc>
              <a:tabLst>
                <a:tab pos="463550" algn="l"/>
              </a:tabLst>
            </a:pPr>
            <a:r>
              <a:rPr lang="en-US" b="1" dirty="0" smtClean="0">
                <a:solidFill>
                  <a:srgbClr val="000000"/>
                </a:solidFill>
              </a:rPr>
              <a:t>6.</a:t>
            </a:r>
            <a:r>
              <a:rPr lang="en-US" dirty="0" smtClean="0">
                <a:solidFill>
                  <a:srgbClr val="000000"/>
                </a:solidFill>
              </a:rPr>
              <a:t>	Power Rule: </a:t>
            </a:r>
          </a:p>
          <a:p>
            <a:pPr>
              <a:lnSpc>
                <a:spcPct val="150000"/>
              </a:lnSpc>
              <a:tabLst>
                <a:tab pos="463550" algn="l"/>
              </a:tabLst>
            </a:pPr>
            <a:r>
              <a:rPr lang="en-US" b="1" dirty="0" smtClean="0">
                <a:solidFill>
                  <a:srgbClr val="000000"/>
                </a:solidFill>
              </a:rPr>
              <a:t>7.</a:t>
            </a:r>
            <a:r>
              <a:rPr lang="en-US" dirty="0" smtClean="0">
                <a:solidFill>
                  <a:srgbClr val="000000"/>
                </a:solidFill>
              </a:rPr>
              <a:t>	Power of a Product: 			 </a:t>
            </a:r>
            <a:r>
              <a:rPr lang="en-US" b="1" dirty="0" smtClean="0">
                <a:solidFill>
                  <a:srgbClr val="000000"/>
                </a:solidFill>
              </a:rPr>
              <a:t>The Power Rules</a:t>
            </a:r>
          </a:p>
          <a:p>
            <a:pPr>
              <a:lnSpc>
                <a:spcPct val="200000"/>
              </a:lnSpc>
              <a:tabLst>
                <a:tab pos="463550" algn="l"/>
              </a:tabLst>
            </a:pPr>
            <a:r>
              <a:rPr lang="en-US" b="1" dirty="0" smtClean="0">
                <a:solidFill>
                  <a:srgbClr val="000000"/>
                </a:solidFill>
              </a:rPr>
              <a:t>8.</a:t>
            </a:r>
            <a:r>
              <a:rPr lang="en-US" dirty="0" smtClean="0">
                <a:solidFill>
                  <a:srgbClr val="000000"/>
                </a:solidFill>
              </a:rPr>
              <a:t>	Power of a Quotient: </a:t>
            </a:r>
          </a:p>
          <a:p>
            <a:endParaRPr lang="en-US" dirty="0"/>
          </a:p>
        </p:txBody>
      </p:sp>
      <p:sp>
        <p:nvSpPr>
          <p:cNvPr id="2" name="Title 1"/>
          <p:cNvSpPr>
            <a:spLocks noGrp="1"/>
          </p:cNvSpPr>
          <p:nvPr>
            <p:ph type="title"/>
          </p:nvPr>
        </p:nvSpPr>
        <p:spPr/>
        <p:txBody>
          <a:bodyPr/>
          <a:lstStyle/>
          <a:p>
            <a:r>
              <a:rPr lang="en-US" dirty="0" smtClean="0"/>
              <a:t>Power Rules for Exponents</a:t>
            </a:r>
            <a:endParaRPr lang="en-US" dirty="0"/>
          </a:p>
        </p:txBody>
      </p:sp>
      <p:graphicFrame>
        <p:nvGraphicFramePr>
          <p:cNvPr id="5" name="Object 4"/>
          <p:cNvGraphicFramePr>
            <a:graphicFrameLocks noChangeAspect="1"/>
          </p:cNvGraphicFramePr>
          <p:nvPr/>
        </p:nvGraphicFramePr>
        <p:xfrm>
          <a:off x="4076700" y="2387600"/>
          <a:ext cx="1270000" cy="838200"/>
        </p:xfrm>
        <a:graphic>
          <a:graphicData uri="http://schemas.openxmlformats.org/presentationml/2006/ole">
            <mc:AlternateContent xmlns:mc="http://schemas.openxmlformats.org/markup-compatibility/2006">
              <mc:Choice xmlns:v="urn:schemas-microsoft-com:vml" Requires="v">
                <p:oleObj spid="_x0000_s27659" name="Equation" r:id="rId3" imgW="1269720" imgH="838080" progId="Equation.DSMT4">
                  <p:embed/>
                </p:oleObj>
              </mc:Choice>
              <mc:Fallback>
                <p:oleObj name="Equation" r:id="rId3" imgW="1269720" imgH="8380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700" y="2387600"/>
                        <a:ext cx="1270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2" name="Object 4"/>
          <p:cNvGraphicFramePr>
            <a:graphicFrameLocks noChangeAspect="1"/>
          </p:cNvGraphicFramePr>
          <p:nvPr/>
        </p:nvGraphicFramePr>
        <p:xfrm>
          <a:off x="4076700" y="3276600"/>
          <a:ext cx="1651000" cy="635000"/>
        </p:xfrm>
        <a:graphic>
          <a:graphicData uri="http://schemas.openxmlformats.org/presentationml/2006/ole">
            <mc:AlternateContent xmlns:mc="http://schemas.openxmlformats.org/markup-compatibility/2006">
              <mc:Choice xmlns:v="urn:schemas-microsoft-com:vml" Requires="v">
                <p:oleObj spid="_x0000_s27660" name="Equation" r:id="rId5" imgW="1650960" imgH="634680" progId="Equation.DSMT4">
                  <p:embed/>
                </p:oleObj>
              </mc:Choice>
              <mc:Fallback>
                <p:oleObj name="Equation" r:id="rId5" imgW="1650960" imgH="6346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700" y="3276600"/>
                        <a:ext cx="16510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3" name="Object 5"/>
          <p:cNvGraphicFramePr>
            <a:graphicFrameLocks noChangeAspect="1"/>
          </p:cNvGraphicFramePr>
          <p:nvPr/>
        </p:nvGraphicFramePr>
        <p:xfrm>
          <a:off x="4076700" y="4114800"/>
          <a:ext cx="1790700" cy="533400"/>
        </p:xfrm>
        <a:graphic>
          <a:graphicData uri="http://schemas.openxmlformats.org/presentationml/2006/ole">
            <mc:AlternateContent xmlns:mc="http://schemas.openxmlformats.org/markup-compatibility/2006">
              <mc:Choice xmlns:v="urn:schemas-microsoft-com:vml" Requires="v">
                <p:oleObj spid="_x0000_s27661" name="Equation" r:id="rId7" imgW="1790640" imgH="533160" progId="Equation.DSMT4">
                  <p:embed/>
                </p:oleObj>
              </mc:Choice>
              <mc:Fallback>
                <p:oleObj name="Equation" r:id="rId7" imgW="1790640" imgH="5331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6700" y="4114800"/>
                        <a:ext cx="1790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4" name="Object 6"/>
          <p:cNvGraphicFramePr>
            <a:graphicFrameLocks noChangeAspect="1"/>
          </p:cNvGraphicFramePr>
          <p:nvPr/>
        </p:nvGraphicFramePr>
        <p:xfrm>
          <a:off x="4076700" y="4800600"/>
          <a:ext cx="1536700" cy="990600"/>
        </p:xfrm>
        <a:graphic>
          <a:graphicData uri="http://schemas.openxmlformats.org/presentationml/2006/ole">
            <mc:AlternateContent xmlns:mc="http://schemas.openxmlformats.org/markup-compatibility/2006">
              <mc:Choice xmlns:v="urn:schemas-microsoft-com:vml" Requires="v">
                <p:oleObj spid="_x0000_s27662" name="Equation" r:id="rId9" imgW="1536480" imgH="990360" progId="Equation.DSMT4">
                  <p:embed/>
                </p:oleObj>
              </mc:Choice>
              <mc:Fallback>
                <p:oleObj name="Equation" r:id="rId9" imgW="1536480" imgH="9903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76700" y="4800600"/>
                        <a:ext cx="1536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ight Brace 10"/>
          <p:cNvSpPr/>
          <p:nvPr/>
        </p:nvSpPr>
        <p:spPr>
          <a:xfrm>
            <a:off x="5867400" y="3314700"/>
            <a:ext cx="182880" cy="2468880"/>
          </a:xfrm>
          <a:prstGeom prst="rightBrace">
            <a:avLst/>
          </a:prstGeom>
          <a:solidFill>
            <a:srgbClr val="FFFFCC"/>
          </a:solidFill>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80160"/>
            <a:ext cx="8229600" cy="1625060"/>
          </a:xfrm>
          <a:solidFill>
            <a:srgbClr val="FFFFCC"/>
          </a:solidFill>
          <a:ln w="28575">
            <a:solidFill>
              <a:srgbClr val="000000"/>
            </a:solidFill>
          </a:ln>
        </p:spPr>
        <p:txBody>
          <a:bodyPr>
            <a:spAutoFit/>
          </a:bodyPr>
          <a:lstStyle/>
          <a:p>
            <a:pPr marL="342900" lvl="0" indent="-342900" algn="ctr" eaLnBrk="0" hangingPunct="0">
              <a:defRPr/>
            </a:pPr>
            <a:r>
              <a:rPr lang="en-US" b="1" dirty="0" smtClean="0">
                <a:solidFill>
                  <a:srgbClr val="000000"/>
                </a:solidFill>
              </a:rPr>
              <a:t>Scientific Notation</a:t>
            </a:r>
          </a:p>
          <a:p>
            <a:pPr>
              <a:spcBef>
                <a:spcPts val="1200"/>
              </a:spcBef>
            </a:pPr>
            <a:r>
              <a:rPr lang="en-US" dirty="0" smtClean="0">
                <a:solidFill>
                  <a:srgbClr val="000000"/>
                </a:solidFill>
              </a:rPr>
              <a:t>If </a:t>
            </a:r>
            <a:r>
              <a:rPr lang="en-US" i="1" dirty="0" smtClean="0">
                <a:solidFill>
                  <a:srgbClr val="000000"/>
                </a:solidFill>
              </a:rPr>
              <a:t>N</a:t>
            </a:r>
            <a:r>
              <a:rPr lang="en-US" dirty="0" smtClean="0">
                <a:solidFill>
                  <a:srgbClr val="000000"/>
                </a:solidFill>
              </a:rPr>
              <a:t> is a decimal number, then in </a:t>
            </a:r>
            <a:r>
              <a:rPr lang="en-US" b="1" dirty="0" smtClean="0">
                <a:solidFill>
                  <a:srgbClr val="C00000"/>
                </a:solidFill>
              </a:rPr>
              <a:t>scientific notation</a:t>
            </a:r>
          </a:p>
          <a:p>
            <a:r>
              <a:rPr lang="en-US" dirty="0" smtClean="0">
                <a:solidFill>
                  <a:srgbClr val="000000"/>
                </a:solidFill>
              </a:rPr>
              <a:t>		        where 1 ≤ </a:t>
            </a:r>
            <a:r>
              <a:rPr lang="en-US" i="1" dirty="0" smtClean="0">
                <a:solidFill>
                  <a:srgbClr val="000000"/>
                </a:solidFill>
              </a:rPr>
              <a:t>a</a:t>
            </a:r>
            <a:r>
              <a:rPr lang="en-US" dirty="0" smtClean="0">
                <a:solidFill>
                  <a:srgbClr val="000000"/>
                </a:solidFill>
              </a:rPr>
              <a:t> &lt; 10 and </a:t>
            </a:r>
            <a:r>
              <a:rPr lang="en-US" i="1" dirty="0" smtClean="0">
                <a:solidFill>
                  <a:srgbClr val="000000"/>
                </a:solidFill>
              </a:rPr>
              <a:t>n</a:t>
            </a:r>
            <a:r>
              <a:rPr lang="en-US" dirty="0" smtClean="0">
                <a:solidFill>
                  <a:srgbClr val="000000"/>
                </a:solidFill>
              </a:rPr>
              <a:t> is an integer.</a:t>
            </a:r>
            <a:endParaRPr lang="en-US" dirty="0"/>
          </a:p>
        </p:txBody>
      </p:sp>
      <p:sp>
        <p:nvSpPr>
          <p:cNvPr id="2" name="Title 1"/>
          <p:cNvSpPr>
            <a:spLocks noGrp="1"/>
          </p:cNvSpPr>
          <p:nvPr>
            <p:ph type="title"/>
          </p:nvPr>
        </p:nvSpPr>
        <p:spPr/>
        <p:txBody>
          <a:bodyPr/>
          <a:lstStyle/>
          <a:p>
            <a:r>
              <a:rPr lang="en-US" dirty="0" smtClean="0"/>
              <a:t>Scientific Notation and Calculators</a:t>
            </a:r>
            <a:endParaRPr lang="en-US" dirty="0"/>
          </a:p>
        </p:txBody>
      </p:sp>
      <p:graphicFrame>
        <p:nvGraphicFramePr>
          <p:cNvPr id="5" name="Object 4"/>
          <p:cNvGraphicFramePr>
            <a:graphicFrameLocks noChangeAspect="1"/>
          </p:cNvGraphicFramePr>
          <p:nvPr/>
        </p:nvGraphicFramePr>
        <p:xfrm>
          <a:off x="1346200" y="2413000"/>
          <a:ext cx="1549400" cy="381000"/>
        </p:xfrm>
        <a:graphic>
          <a:graphicData uri="http://schemas.openxmlformats.org/presentationml/2006/ole">
            <mc:AlternateContent xmlns:mc="http://schemas.openxmlformats.org/markup-compatibility/2006">
              <mc:Choice xmlns:v="urn:schemas-microsoft-com:vml" Requires="v">
                <p:oleObj spid="_x0000_s28676" name="Equation" r:id="rId3" imgW="1549080" imgH="380880" progId="Equation.DSMT4">
                  <p:embed/>
                </p:oleObj>
              </mc:Choice>
              <mc:Fallback>
                <p:oleObj name="Equation" r:id="rId3" imgW="1549080" imgH="3808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200" y="2413000"/>
                        <a:ext cx="15494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 Decimals in Scientific Notation</a:t>
            </a:r>
            <a:endParaRPr lang="en-US" dirty="0"/>
          </a:p>
        </p:txBody>
      </p:sp>
      <p:sp>
        <p:nvSpPr>
          <p:cNvPr id="3" name="Content Placeholder 2"/>
          <p:cNvSpPr>
            <a:spLocks noGrp="1"/>
          </p:cNvSpPr>
          <p:nvPr>
            <p:ph idx="1"/>
          </p:nvPr>
        </p:nvSpPr>
        <p:spPr/>
        <p:txBody>
          <a:bodyPr/>
          <a:lstStyle/>
          <a:p>
            <a:pPr marL="1588" indent="-1588">
              <a:buNone/>
            </a:pPr>
            <a:r>
              <a:rPr lang="en-US" dirty="0" smtClean="0"/>
              <a:t>Write the following decimal numbers in scientific notation.</a:t>
            </a:r>
          </a:p>
          <a:p>
            <a:pPr marL="0" indent="4763">
              <a:buNone/>
              <a:tabLst>
                <a:tab pos="463550" algn="l"/>
              </a:tabLst>
            </a:pPr>
            <a:r>
              <a:rPr lang="en-US" b="1" dirty="0" smtClean="0"/>
              <a:t>a.</a:t>
            </a:r>
            <a:r>
              <a:rPr lang="en-US" dirty="0" smtClean="0"/>
              <a:t>	</a:t>
            </a:r>
            <a:r>
              <a:rPr lang="en-US" dirty="0" smtClean="0">
                <a:solidFill>
                  <a:srgbClr val="0000FF"/>
                </a:solidFill>
              </a:rPr>
              <a:t>867,000,000,000</a:t>
            </a:r>
            <a:r>
              <a:rPr lang="en-US" dirty="0" smtClean="0"/>
              <a:t> </a:t>
            </a:r>
          </a:p>
          <a:p>
            <a:pPr marL="514350" indent="-514350">
              <a:buNone/>
              <a:tabLst>
                <a:tab pos="463550" algn="l"/>
              </a:tabLst>
            </a:pPr>
            <a:r>
              <a:rPr lang="en-US" b="1" dirty="0" smtClean="0"/>
              <a:t>Solution: </a:t>
            </a:r>
          </a:p>
          <a:p>
            <a:pPr marL="514350" indent="-514350">
              <a:buNone/>
              <a:tabLst>
                <a:tab pos="463550" algn="l"/>
              </a:tabLst>
            </a:pPr>
            <a:endParaRPr lang="en-US" b="1" dirty="0" smtClean="0"/>
          </a:p>
          <a:p>
            <a:pPr marL="1588" indent="-1588">
              <a:buNone/>
              <a:tabLst>
                <a:tab pos="463550" algn="l"/>
              </a:tabLst>
            </a:pPr>
            <a:r>
              <a:rPr lang="en-US" b="1" dirty="0" smtClean="0"/>
              <a:t>b.	</a:t>
            </a:r>
            <a:r>
              <a:rPr lang="en-US" dirty="0" smtClean="0">
                <a:solidFill>
                  <a:srgbClr val="0000FF"/>
                </a:solidFill>
              </a:rPr>
              <a:t>420,000 </a:t>
            </a:r>
          </a:p>
          <a:p>
            <a:pPr marL="1588" indent="-1588">
              <a:buNone/>
              <a:tabLst>
                <a:tab pos="463550" algn="l"/>
              </a:tabLst>
            </a:pPr>
            <a:r>
              <a:rPr lang="en-US" b="1" dirty="0" smtClean="0"/>
              <a:t>Solution: </a:t>
            </a:r>
            <a:endParaRPr lang="en-US" dirty="0"/>
          </a:p>
        </p:txBody>
      </p:sp>
      <p:graphicFrame>
        <p:nvGraphicFramePr>
          <p:cNvPr id="29700" name="Object 4"/>
          <p:cNvGraphicFramePr>
            <a:graphicFrameLocks noChangeAspect="1"/>
          </p:cNvGraphicFramePr>
          <p:nvPr/>
        </p:nvGraphicFramePr>
        <p:xfrm>
          <a:off x="1981200" y="2844800"/>
          <a:ext cx="2527300" cy="330200"/>
        </p:xfrm>
        <a:graphic>
          <a:graphicData uri="http://schemas.openxmlformats.org/presentationml/2006/ole">
            <mc:AlternateContent xmlns:mc="http://schemas.openxmlformats.org/markup-compatibility/2006">
              <mc:Choice xmlns:v="urn:schemas-microsoft-com:vml" Requires="v">
                <p:oleObj spid="_x0000_s29708" name="Equation" r:id="rId3" imgW="2527200" imgH="330120" progId="Equation.DSMT4">
                  <p:embed/>
                </p:oleObj>
              </mc:Choice>
              <mc:Fallback>
                <p:oleObj name="Equation" r:id="rId3" imgW="2527200" imgH="33012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844800"/>
                        <a:ext cx="25273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5"/>
          <p:cNvGraphicFramePr>
            <a:graphicFrameLocks noChangeAspect="1"/>
          </p:cNvGraphicFramePr>
          <p:nvPr/>
        </p:nvGraphicFramePr>
        <p:xfrm>
          <a:off x="4572000" y="2768600"/>
          <a:ext cx="1778000" cy="381000"/>
        </p:xfrm>
        <a:graphic>
          <a:graphicData uri="http://schemas.openxmlformats.org/presentationml/2006/ole">
            <mc:AlternateContent xmlns:mc="http://schemas.openxmlformats.org/markup-compatibility/2006">
              <mc:Choice xmlns:v="urn:schemas-microsoft-com:vml" Requires="v">
                <p:oleObj spid="_x0000_s29709" name="Equation" r:id="rId5" imgW="1777680" imgH="380880" progId="Equation.DSMT4">
                  <p:embed/>
                </p:oleObj>
              </mc:Choice>
              <mc:Fallback>
                <p:oleObj name="Equation" r:id="rId5" imgW="1777680" imgH="3808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768600"/>
                        <a:ext cx="1778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2" name="Object 6"/>
          <p:cNvGraphicFramePr>
            <a:graphicFrameLocks noChangeAspect="1"/>
          </p:cNvGraphicFramePr>
          <p:nvPr/>
        </p:nvGraphicFramePr>
        <p:xfrm>
          <a:off x="1981200" y="4394200"/>
          <a:ext cx="1231900" cy="330200"/>
        </p:xfrm>
        <a:graphic>
          <a:graphicData uri="http://schemas.openxmlformats.org/presentationml/2006/ole">
            <mc:AlternateContent xmlns:mc="http://schemas.openxmlformats.org/markup-compatibility/2006">
              <mc:Choice xmlns:v="urn:schemas-microsoft-com:vml" Requires="v">
                <p:oleObj spid="_x0000_s29710" name="Equation" r:id="rId7" imgW="1231560" imgH="330120" progId="Equation.DSMT4">
                  <p:embed/>
                </p:oleObj>
              </mc:Choice>
              <mc:Fallback>
                <p:oleObj name="Equation" r:id="rId7" imgW="1231560" imgH="33012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4394200"/>
                        <a:ext cx="12319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3" name="Object 7"/>
          <p:cNvGraphicFramePr>
            <a:graphicFrameLocks noChangeAspect="1"/>
          </p:cNvGraphicFramePr>
          <p:nvPr/>
        </p:nvGraphicFramePr>
        <p:xfrm>
          <a:off x="3276600" y="4305300"/>
          <a:ext cx="1511300" cy="381000"/>
        </p:xfrm>
        <a:graphic>
          <a:graphicData uri="http://schemas.openxmlformats.org/presentationml/2006/ole">
            <mc:AlternateContent xmlns:mc="http://schemas.openxmlformats.org/markup-compatibility/2006">
              <mc:Choice xmlns:v="urn:schemas-microsoft-com:vml" Requires="v">
                <p:oleObj spid="_x0000_s29711" name="Equation" r:id="rId9" imgW="1511280" imgH="380880" progId="Equation.DSMT4">
                  <p:embed/>
                </p:oleObj>
              </mc:Choice>
              <mc:Fallback>
                <p:oleObj name="Equation" r:id="rId9" imgW="1511280" imgH="3808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4305300"/>
                        <a:ext cx="1511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8: Decimals in Scientific Notation (cont.)</a:t>
            </a:r>
            <a:endParaRPr lang="en-US" dirty="0"/>
          </a:p>
        </p:txBody>
      </p:sp>
      <p:sp>
        <p:nvSpPr>
          <p:cNvPr id="3" name="Content Placeholder 2"/>
          <p:cNvSpPr>
            <a:spLocks noGrp="1"/>
          </p:cNvSpPr>
          <p:nvPr>
            <p:ph idx="1"/>
          </p:nvPr>
        </p:nvSpPr>
        <p:spPr/>
        <p:txBody>
          <a:bodyPr/>
          <a:lstStyle/>
          <a:p>
            <a:pPr marL="1588" indent="-1588">
              <a:buNone/>
              <a:tabLst>
                <a:tab pos="463550" algn="l"/>
              </a:tabLst>
            </a:pPr>
            <a:r>
              <a:rPr lang="en-US" b="1" dirty="0" smtClean="0"/>
              <a:t>c.</a:t>
            </a:r>
            <a:r>
              <a:rPr lang="en-US" dirty="0" smtClean="0"/>
              <a:t>	</a:t>
            </a:r>
            <a:r>
              <a:rPr lang="en-US" dirty="0" smtClean="0">
                <a:solidFill>
                  <a:srgbClr val="0000FF"/>
                </a:solidFill>
              </a:rPr>
              <a:t>0.0036 </a:t>
            </a:r>
          </a:p>
          <a:p>
            <a:pPr marL="1588" indent="-1588">
              <a:buNone/>
            </a:pPr>
            <a:r>
              <a:rPr lang="en-US" b="1" dirty="0" smtClean="0"/>
              <a:t>Solution: </a:t>
            </a:r>
          </a:p>
          <a:p>
            <a:pPr marL="1588" indent="-1588">
              <a:buNone/>
            </a:pPr>
            <a:endParaRPr lang="en-US" b="1" dirty="0" smtClean="0"/>
          </a:p>
          <a:p>
            <a:pPr marL="1588" indent="-1588">
              <a:buNone/>
              <a:tabLst>
                <a:tab pos="463550" algn="l"/>
              </a:tabLst>
            </a:pPr>
            <a:r>
              <a:rPr lang="en-US" b="1" dirty="0" smtClean="0"/>
              <a:t>d.	</a:t>
            </a:r>
            <a:r>
              <a:rPr lang="en-US" dirty="0" smtClean="0">
                <a:solidFill>
                  <a:srgbClr val="0000FF"/>
                </a:solidFill>
              </a:rPr>
              <a:t>0.000 000 025 </a:t>
            </a:r>
          </a:p>
          <a:p>
            <a:pPr marL="1588" indent="-1588">
              <a:buNone/>
              <a:tabLst>
                <a:tab pos="463550" algn="l"/>
              </a:tabLst>
            </a:pPr>
            <a:r>
              <a:rPr lang="en-US" b="1" dirty="0" smtClean="0"/>
              <a:t>Solution: </a:t>
            </a:r>
            <a:endParaRPr lang="en-US" dirty="0"/>
          </a:p>
        </p:txBody>
      </p:sp>
      <p:graphicFrame>
        <p:nvGraphicFramePr>
          <p:cNvPr id="30726" name="Object 6"/>
          <p:cNvGraphicFramePr>
            <a:graphicFrameLocks noChangeAspect="1"/>
          </p:cNvGraphicFramePr>
          <p:nvPr/>
        </p:nvGraphicFramePr>
        <p:xfrm>
          <a:off x="1981200" y="1930400"/>
          <a:ext cx="1016000" cy="292100"/>
        </p:xfrm>
        <a:graphic>
          <a:graphicData uri="http://schemas.openxmlformats.org/presentationml/2006/ole">
            <mc:AlternateContent xmlns:mc="http://schemas.openxmlformats.org/markup-compatibility/2006">
              <mc:Choice xmlns:v="urn:schemas-microsoft-com:vml" Requires="v">
                <p:oleObj spid="_x0000_s30734" name="Equation" r:id="rId3" imgW="1015920" imgH="291960" progId="Equation.DSMT4">
                  <p:embed/>
                </p:oleObj>
              </mc:Choice>
              <mc:Fallback>
                <p:oleObj name="Equation" r:id="rId3" imgW="1015920" imgH="29196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930400"/>
                        <a:ext cx="1016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7" name="Object 7"/>
          <p:cNvGraphicFramePr>
            <a:graphicFrameLocks noChangeAspect="1"/>
          </p:cNvGraphicFramePr>
          <p:nvPr/>
        </p:nvGraphicFramePr>
        <p:xfrm>
          <a:off x="3048000" y="1854200"/>
          <a:ext cx="1625600" cy="381000"/>
        </p:xfrm>
        <a:graphic>
          <a:graphicData uri="http://schemas.openxmlformats.org/presentationml/2006/ole">
            <mc:AlternateContent xmlns:mc="http://schemas.openxmlformats.org/markup-compatibility/2006">
              <mc:Choice xmlns:v="urn:schemas-microsoft-com:vml" Requires="v">
                <p:oleObj spid="_x0000_s30735" name="Equation" r:id="rId5" imgW="1625400" imgH="380880" progId="Equation.DSMT4">
                  <p:embed/>
                </p:oleObj>
              </mc:Choice>
              <mc:Fallback>
                <p:oleObj name="Equation" r:id="rId5" imgW="1625400" imgH="38088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54200"/>
                        <a:ext cx="162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8" name="Object 8"/>
          <p:cNvGraphicFramePr>
            <a:graphicFrameLocks noChangeAspect="1"/>
          </p:cNvGraphicFramePr>
          <p:nvPr/>
        </p:nvGraphicFramePr>
        <p:xfrm>
          <a:off x="1981200" y="3467100"/>
          <a:ext cx="1955800" cy="381000"/>
        </p:xfrm>
        <a:graphic>
          <a:graphicData uri="http://schemas.openxmlformats.org/presentationml/2006/ole">
            <mc:AlternateContent xmlns:mc="http://schemas.openxmlformats.org/markup-compatibility/2006">
              <mc:Choice xmlns:v="urn:schemas-microsoft-com:vml" Requires="v">
                <p:oleObj spid="_x0000_s30736" name="Equation" r:id="rId7" imgW="1955520" imgH="380880" progId="Equation.DSMT4">
                  <p:embed/>
                </p:oleObj>
              </mc:Choice>
              <mc:Fallback>
                <p:oleObj name="Equation" r:id="rId7" imgW="1955520" imgH="38088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3467100"/>
                        <a:ext cx="195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9" name="Object 9"/>
          <p:cNvGraphicFramePr>
            <a:graphicFrameLocks noChangeAspect="1"/>
          </p:cNvGraphicFramePr>
          <p:nvPr/>
        </p:nvGraphicFramePr>
        <p:xfrm>
          <a:off x="3987800" y="3378200"/>
          <a:ext cx="1625600" cy="381000"/>
        </p:xfrm>
        <a:graphic>
          <a:graphicData uri="http://schemas.openxmlformats.org/presentationml/2006/ole">
            <mc:AlternateContent xmlns:mc="http://schemas.openxmlformats.org/markup-compatibility/2006">
              <mc:Choice xmlns:v="urn:schemas-microsoft-com:vml" Requires="v">
                <p:oleObj spid="_x0000_s30737" name="Equation" r:id="rId9" imgW="1625400" imgH="380880" progId="Equation.DSMT4">
                  <p:embed/>
                </p:oleObj>
              </mc:Choice>
              <mc:Fallback>
                <p:oleObj name="Equation" r:id="rId9" imgW="1625400" imgH="380880"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87800" y="3378200"/>
                        <a:ext cx="162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9: Using Scientific Notation and the Properties of Exponents</a:t>
            </a:r>
            <a:endParaRPr lang="en-US" dirty="0"/>
          </a:p>
        </p:txBody>
      </p:sp>
      <p:sp>
        <p:nvSpPr>
          <p:cNvPr id="3" name="Content Placeholder 2"/>
          <p:cNvSpPr>
            <a:spLocks noGrp="1"/>
          </p:cNvSpPr>
          <p:nvPr>
            <p:ph idx="1"/>
          </p:nvPr>
        </p:nvSpPr>
        <p:spPr/>
        <p:txBody>
          <a:bodyPr/>
          <a:lstStyle/>
          <a:p>
            <a:pPr marL="1588" indent="-1588">
              <a:buNone/>
            </a:pPr>
            <a:r>
              <a:rPr lang="en-US" dirty="0" smtClean="0"/>
              <a:t>Simplify the following expressions by first writing the decimal numbers in scientific notation and then using the properties of exponents. </a:t>
            </a:r>
          </a:p>
          <a:p>
            <a:pPr marL="1588" indent="-1588">
              <a:buNone/>
            </a:pPr>
            <a:endParaRPr lang="en-US" dirty="0" smtClean="0"/>
          </a:p>
          <a:p>
            <a:pPr marL="1588" indent="-1588">
              <a:buNone/>
            </a:pPr>
            <a:endParaRPr lang="en-US" dirty="0" smtClean="0"/>
          </a:p>
          <a:p>
            <a:pPr marL="1588" indent="-1588">
              <a:lnSpc>
                <a:spcPct val="150000"/>
              </a:lnSpc>
              <a:buNone/>
            </a:pPr>
            <a:r>
              <a:rPr lang="en-US" b="1" dirty="0" smtClean="0"/>
              <a:t>Solution: </a:t>
            </a:r>
            <a:endParaRPr lang="en-US" dirty="0" smtClean="0"/>
          </a:p>
          <a:p>
            <a:pPr marL="1588" indent="-1588">
              <a:buNone/>
            </a:pPr>
            <a:endParaRPr lang="en-US" dirty="0"/>
          </a:p>
        </p:txBody>
      </p:sp>
      <p:graphicFrame>
        <p:nvGraphicFramePr>
          <p:cNvPr id="65538" name="Object 2"/>
          <p:cNvGraphicFramePr>
            <a:graphicFrameLocks noChangeAspect="1"/>
          </p:cNvGraphicFramePr>
          <p:nvPr/>
        </p:nvGraphicFramePr>
        <p:xfrm>
          <a:off x="527712" y="2667000"/>
          <a:ext cx="3048000" cy="838200"/>
        </p:xfrm>
        <a:graphic>
          <a:graphicData uri="http://schemas.openxmlformats.org/presentationml/2006/ole">
            <mc:AlternateContent xmlns:mc="http://schemas.openxmlformats.org/markup-compatibility/2006">
              <mc:Choice xmlns:v="urn:schemas-microsoft-com:vml" Requires="v">
                <p:oleObj spid="_x0000_s31757" name="Equation" r:id="rId3" imgW="3047760" imgH="838080" progId="Equation.DSMT4">
                  <p:embed/>
                </p:oleObj>
              </mc:Choice>
              <mc:Fallback>
                <p:oleObj name="Equation" r:id="rId3" imgW="3047760" imgH="8380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12" y="2667000"/>
                        <a:ext cx="304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8" name="Object 4"/>
          <p:cNvGraphicFramePr>
            <a:graphicFrameLocks noChangeAspect="1"/>
          </p:cNvGraphicFramePr>
          <p:nvPr/>
        </p:nvGraphicFramePr>
        <p:xfrm>
          <a:off x="2133600" y="3657600"/>
          <a:ext cx="2565400" cy="838200"/>
        </p:xfrm>
        <a:graphic>
          <a:graphicData uri="http://schemas.openxmlformats.org/presentationml/2006/ole">
            <mc:AlternateContent xmlns:mc="http://schemas.openxmlformats.org/markup-compatibility/2006">
              <mc:Choice xmlns:v="urn:schemas-microsoft-com:vml" Requires="v">
                <p:oleObj spid="_x0000_s31758" name="Equation" r:id="rId5" imgW="2565360" imgH="838080" progId="Equation.DSMT4">
                  <p:embed/>
                </p:oleObj>
              </mc:Choice>
              <mc:Fallback>
                <p:oleObj name="Equation" r:id="rId5" imgW="256536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3657600"/>
                        <a:ext cx="256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9" name="Object 5"/>
          <p:cNvGraphicFramePr>
            <a:graphicFrameLocks noChangeAspect="1"/>
          </p:cNvGraphicFramePr>
          <p:nvPr/>
        </p:nvGraphicFramePr>
        <p:xfrm>
          <a:off x="4800600" y="3632200"/>
          <a:ext cx="3251200" cy="876300"/>
        </p:xfrm>
        <a:graphic>
          <a:graphicData uri="http://schemas.openxmlformats.org/presentationml/2006/ole">
            <mc:AlternateContent xmlns:mc="http://schemas.openxmlformats.org/markup-compatibility/2006">
              <mc:Choice xmlns:v="urn:schemas-microsoft-com:vml" Requires="v">
                <p:oleObj spid="_x0000_s31759" name="Equation" r:id="rId7" imgW="3251160" imgH="876240" progId="Equation.DSMT4">
                  <p:embed/>
                </p:oleObj>
              </mc:Choice>
              <mc:Fallback>
                <p:oleObj name="Equation" r:id="rId7" imgW="3251160" imgH="876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3632200"/>
                        <a:ext cx="3251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0" name="Object 6"/>
          <p:cNvGraphicFramePr>
            <a:graphicFrameLocks noChangeAspect="1"/>
          </p:cNvGraphicFramePr>
          <p:nvPr/>
        </p:nvGraphicFramePr>
        <p:xfrm>
          <a:off x="4800600" y="4781550"/>
          <a:ext cx="3302000" cy="876300"/>
        </p:xfrm>
        <a:graphic>
          <a:graphicData uri="http://schemas.openxmlformats.org/presentationml/2006/ole">
            <mc:AlternateContent xmlns:mc="http://schemas.openxmlformats.org/markup-compatibility/2006">
              <mc:Choice xmlns:v="urn:schemas-microsoft-com:vml" Requires="v">
                <p:oleObj spid="_x0000_s31760" name="Equation" r:id="rId9" imgW="3301920" imgH="876240" progId="Equation.DSMT4">
                  <p:embed/>
                </p:oleObj>
              </mc:Choice>
              <mc:Fallback>
                <p:oleObj name="Equation" r:id="rId9" imgW="3301920" imgH="876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4781550"/>
                        <a:ext cx="3302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1" name="Object 7"/>
          <p:cNvGraphicFramePr>
            <a:graphicFrameLocks noChangeAspect="1"/>
          </p:cNvGraphicFramePr>
          <p:nvPr/>
        </p:nvGraphicFramePr>
        <p:xfrm>
          <a:off x="5994400" y="4584700"/>
          <a:ext cx="292100" cy="190500"/>
        </p:xfrm>
        <a:graphic>
          <a:graphicData uri="http://schemas.openxmlformats.org/presentationml/2006/ole">
            <mc:AlternateContent xmlns:mc="http://schemas.openxmlformats.org/markup-compatibility/2006">
              <mc:Choice xmlns:v="urn:schemas-microsoft-com:vml" Requires="v">
                <p:oleObj spid="_x0000_s31761" name="Equation" r:id="rId11" imgW="291960" imgH="190440" progId="Equation.DSMT4">
                  <p:embed/>
                </p:oleObj>
              </mc:Choice>
              <mc:Fallback>
                <p:oleObj name="Equation" r:id="rId11" imgW="291960" imgH="1904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94400" y="4584700"/>
                        <a:ext cx="2921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1" name="Straight Connector 10"/>
          <p:cNvCxnSpPr/>
          <p:nvPr/>
        </p:nvCxnSpPr>
        <p:spPr>
          <a:xfrm flipV="1">
            <a:off x="5791200" y="4876800"/>
            <a:ext cx="6096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410200" y="5410200"/>
            <a:ext cx="6096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9: Using Scientific Notation and the Properties of Exponents (cont.)</a:t>
            </a:r>
            <a:endParaRPr lang="en-US" dirty="0"/>
          </a:p>
        </p:txBody>
      </p:sp>
      <p:graphicFrame>
        <p:nvGraphicFramePr>
          <p:cNvPr id="8" name="Object 7"/>
          <p:cNvGraphicFramePr>
            <a:graphicFrameLocks noChangeAspect="1"/>
          </p:cNvGraphicFramePr>
          <p:nvPr/>
        </p:nvGraphicFramePr>
        <p:xfrm>
          <a:off x="4114800" y="3260725"/>
          <a:ext cx="914400" cy="336550"/>
        </p:xfrm>
        <a:graphic>
          <a:graphicData uri="http://schemas.openxmlformats.org/presentationml/2006/ole">
            <mc:AlternateContent xmlns:mc="http://schemas.openxmlformats.org/markup-compatibility/2006">
              <mc:Choice xmlns:v="urn:schemas-microsoft-com:vml" Requires="v">
                <p:oleObj spid="_x0000_s32781" name="Equation" r:id="rId3" imgW="914400" imgH="336960" progId="Equation.DSMT4">
                  <p:embed/>
                </p:oleObj>
              </mc:Choice>
              <mc:Fallback>
                <p:oleObj name="Equation" r:id="rId3" imgW="914400" imgH="33696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260725"/>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2" name="Object 4"/>
          <p:cNvGraphicFramePr>
            <a:graphicFrameLocks noChangeAspect="1"/>
          </p:cNvGraphicFramePr>
          <p:nvPr/>
        </p:nvGraphicFramePr>
        <p:xfrm>
          <a:off x="3124200" y="1295400"/>
          <a:ext cx="2120900" cy="876300"/>
        </p:xfrm>
        <a:graphic>
          <a:graphicData uri="http://schemas.openxmlformats.org/presentationml/2006/ole">
            <mc:AlternateContent xmlns:mc="http://schemas.openxmlformats.org/markup-compatibility/2006">
              <mc:Choice xmlns:v="urn:schemas-microsoft-com:vml" Requires="v">
                <p:oleObj spid="_x0000_s32782" name="Equation" r:id="rId5" imgW="2120760" imgH="876240" progId="Equation.DSMT4">
                  <p:embed/>
                </p:oleObj>
              </mc:Choice>
              <mc:Fallback>
                <p:oleObj name="Equation" r:id="rId5" imgW="2120760" imgH="876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295400"/>
                        <a:ext cx="2120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5"/>
          <p:cNvGraphicFramePr>
            <a:graphicFrameLocks noChangeAspect="1"/>
          </p:cNvGraphicFramePr>
          <p:nvPr/>
        </p:nvGraphicFramePr>
        <p:xfrm>
          <a:off x="3124200" y="2514600"/>
          <a:ext cx="1892300" cy="876300"/>
        </p:xfrm>
        <a:graphic>
          <a:graphicData uri="http://schemas.openxmlformats.org/presentationml/2006/ole">
            <mc:AlternateContent xmlns:mc="http://schemas.openxmlformats.org/markup-compatibility/2006">
              <mc:Choice xmlns:v="urn:schemas-microsoft-com:vml" Requires="v">
                <p:oleObj spid="_x0000_s32783" name="Equation" r:id="rId7" imgW="1892160" imgH="876240" progId="Equation.DSMT4">
                  <p:embed/>
                </p:oleObj>
              </mc:Choice>
              <mc:Fallback>
                <p:oleObj name="Equation" r:id="rId7" imgW="1892160" imgH="876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2514600"/>
                        <a:ext cx="1892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4" name="Object 6"/>
          <p:cNvGraphicFramePr>
            <a:graphicFrameLocks noChangeAspect="1"/>
          </p:cNvGraphicFramePr>
          <p:nvPr/>
        </p:nvGraphicFramePr>
        <p:xfrm>
          <a:off x="3124200" y="3733800"/>
          <a:ext cx="2184400" cy="419100"/>
        </p:xfrm>
        <a:graphic>
          <a:graphicData uri="http://schemas.openxmlformats.org/presentationml/2006/ole">
            <mc:AlternateContent xmlns:mc="http://schemas.openxmlformats.org/markup-compatibility/2006">
              <mc:Choice xmlns:v="urn:schemas-microsoft-com:vml" Requires="v">
                <p:oleObj spid="_x0000_s32784" name="Equation" r:id="rId9" imgW="2184120" imgH="419040" progId="Equation.DSMT4">
                  <p:embed/>
                </p:oleObj>
              </mc:Choice>
              <mc:Fallback>
                <p:oleObj name="Equation" r:id="rId9" imgW="2184120" imgH="4190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3733800"/>
                        <a:ext cx="2184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5" name="Object 7"/>
          <p:cNvGraphicFramePr>
            <a:graphicFrameLocks noChangeAspect="1"/>
          </p:cNvGraphicFramePr>
          <p:nvPr/>
        </p:nvGraphicFramePr>
        <p:xfrm>
          <a:off x="3124200" y="4495800"/>
          <a:ext cx="1689100" cy="381000"/>
        </p:xfrm>
        <a:graphic>
          <a:graphicData uri="http://schemas.openxmlformats.org/presentationml/2006/ole">
            <mc:AlternateContent xmlns:mc="http://schemas.openxmlformats.org/markup-compatibility/2006">
              <mc:Choice xmlns:v="urn:schemas-microsoft-com:vml" Requires="v">
                <p:oleObj spid="_x0000_s32785" name="Equation" r:id="rId11" imgW="1688760" imgH="380880" progId="Equation.DSMT4">
                  <p:embed/>
                </p:oleObj>
              </mc:Choice>
              <mc:Fallback>
                <p:oleObj name="Equation" r:id="rId11" imgW="1688760" imgH="3808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4200" y="4495800"/>
                        <a:ext cx="1689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9: Using Scientific Notation and the Properties of Exponents (cont.)</a:t>
            </a:r>
            <a:endParaRPr lang="en-US" dirty="0"/>
          </a:p>
        </p:txBody>
      </p:sp>
      <p:sp>
        <p:nvSpPr>
          <p:cNvPr id="3" name="Content Placeholder 2"/>
          <p:cNvSpPr>
            <a:spLocks noGrp="1"/>
          </p:cNvSpPr>
          <p:nvPr>
            <p:ph idx="1"/>
          </p:nvPr>
        </p:nvSpPr>
        <p:spPr/>
        <p:txBody>
          <a:bodyPr/>
          <a:lstStyle/>
          <a:p>
            <a:pPr marL="1588" indent="-1588">
              <a:buNone/>
            </a:pPr>
            <a:endParaRPr lang="en-US" b="1" dirty="0" smtClean="0"/>
          </a:p>
          <a:p>
            <a:pPr marL="1588" indent="-1588">
              <a:buNone/>
            </a:pPr>
            <a:endParaRPr lang="en-US" b="1" dirty="0" smtClean="0"/>
          </a:p>
          <a:p>
            <a:pPr marL="1588" indent="-1588">
              <a:lnSpc>
                <a:spcPct val="200000"/>
              </a:lnSpc>
              <a:buNone/>
            </a:pPr>
            <a:r>
              <a:rPr lang="en-US" b="1" dirty="0" smtClean="0"/>
              <a:t>Solution: </a:t>
            </a:r>
            <a:endParaRPr lang="en-US" dirty="0"/>
          </a:p>
        </p:txBody>
      </p:sp>
      <p:graphicFrame>
        <p:nvGraphicFramePr>
          <p:cNvPr id="66563" name="Object 3"/>
          <p:cNvGraphicFramePr>
            <a:graphicFrameLocks noChangeAspect="1"/>
          </p:cNvGraphicFramePr>
          <p:nvPr/>
        </p:nvGraphicFramePr>
        <p:xfrm>
          <a:off x="547688" y="1277652"/>
          <a:ext cx="2794000" cy="889000"/>
        </p:xfrm>
        <a:graphic>
          <a:graphicData uri="http://schemas.openxmlformats.org/presentationml/2006/ole">
            <mc:AlternateContent xmlns:mc="http://schemas.openxmlformats.org/markup-compatibility/2006">
              <mc:Choice xmlns:v="urn:schemas-microsoft-com:vml" Requires="v">
                <p:oleObj spid="_x0000_s33813" name="Equation" r:id="rId3" imgW="2793960" imgH="888840" progId="Equation.DSMT4">
                  <p:embed/>
                </p:oleObj>
              </mc:Choice>
              <mc:Fallback>
                <p:oleObj name="Equation" r:id="rId3" imgW="2793960" imgH="88884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1277652"/>
                        <a:ext cx="2794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p:cNvGraphicFramePr>
            <a:graphicFrameLocks noChangeAspect="1"/>
          </p:cNvGraphicFramePr>
          <p:nvPr/>
        </p:nvGraphicFramePr>
        <p:xfrm>
          <a:off x="4114800" y="2555589"/>
          <a:ext cx="914400" cy="336550"/>
        </p:xfrm>
        <a:graphic>
          <a:graphicData uri="http://schemas.openxmlformats.org/presentationml/2006/ole">
            <mc:AlternateContent xmlns:mc="http://schemas.openxmlformats.org/markup-compatibility/2006">
              <mc:Choice xmlns:v="urn:schemas-microsoft-com:vml" Requires="v">
                <p:oleObj spid="_x0000_s33814" name="Equation" r:id="rId5" imgW="914400" imgH="336960" progId="Equation.DSMT4">
                  <p:embed/>
                </p:oleObj>
              </mc:Choice>
              <mc:Fallback>
                <p:oleObj name="Equation" r:id="rId5" imgW="914400" imgH="33696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555589"/>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7" name="Object 5"/>
          <p:cNvGraphicFramePr>
            <a:graphicFrameLocks noChangeAspect="1"/>
          </p:cNvGraphicFramePr>
          <p:nvPr/>
        </p:nvGraphicFramePr>
        <p:xfrm>
          <a:off x="2133600" y="2438400"/>
          <a:ext cx="2311400" cy="889000"/>
        </p:xfrm>
        <a:graphic>
          <a:graphicData uri="http://schemas.openxmlformats.org/presentationml/2006/ole">
            <mc:AlternateContent xmlns:mc="http://schemas.openxmlformats.org/markup-compatibility/2006">
              <mc:Choice xmlns:v="urn:schemas-microsoft-com:vml" Requires="v">
                <p:oleObj spid="_x0000_s33815" name="Equation" r:id="rId7" imgW="2311200" imgH="888840" progId="Equation.DSMT4">
                  <p:embed/>
                </p:oleObj>
              </mc:Choice>
              <mc:Fallback>
                <p:oleObj name="Equation" r:id="rId7" imgW="2311200" imgH="8888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2438400"/>
                        <a:ext cx="23114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8" name="Object 6"/>
          <p:cNvGraphicFramePr>
            <a:graphicFrameLocks noChangeAspect="1"/>
          </p:cNvGraphicFramePr>
          <p:nvPr/>
        </p:nvGraphicFramePr>
        <p:xfrm>
          <a:off x="4489450" y="2438400"/>
          <a:ext cx="2349500" cy="876300"/>
        </p:xfrm>
        <a:graphic>
          <a:graphicData uri="http://schemas.openxmlformats.org/presentationml/2006/ole">
            <mc:AlternateContent xmlns:mc="http://schemas.openxmlformats.org/markup-compatibility/2006">
              <mc:Choice xmlns:v="urn:schemas-microsoft-com:vml" Requires="v">
                <p:oleObj spid="_x0000_s33816" name="Equation" r:id="rId9" imgW="2349360" imgH="876240" progId="Equation.DSMT4">
                  <p:embed/>
                </p:oleObj>
              </mc:Choice>
              <mc:Fallback>
                <p:oleObj name="Equation" r:id="rId9" imgW="2349360" imgH="876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9450" y="2438400"/>
                        <a:ext cx="2349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9" name="Object 7"/>
          <p:cNvGraphicFramePr>
            <a:graphicFrameLocks noChangeAspect="1"/>
          </p:cNvGraphicFramePr>
          <p:nvPr/>
        </p:nvGraphicFramePr>
        <p:xfrm>
          <a:off x="4489450" y="3771900"/>
          <a:ext cx="2400300" cy="876300"/>
        </p:xfrm>
        <a:graphic>
          <a:graphicData uri="http://schemas.openxmlformats.org/presentationml/2006/ole">
            <mc:AlternateContent xmlns:mc="http://schemas.openxmlformats.org/markup-compatibility/2006">
              <mc:Choice xmlns:v="urn:schemas-microsoft-com:vml" Requires="v">
                <p:oleObj spid="_x0000_s33817" name="Equation" r:id="rId11" imgW="2400120" imgH="876240" progId="Equation.DSMT4">
                  <p:embed/>
                </p:oleObj>
              </mc:Choice>
              <mc:Fallback>
                <p:oleObj name="Equation" r:id="rId11" imgW="2400120" imgH="8762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89450" y="3771900"/>
                        <a:ext cx="2400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0" name="Object 8"/>
          <p:cNvGraphicFramePr>
            <a:graphicFrameLocks noChangeAspect="1"/>
          </p:cNvGraphicFramePr>
          <p:nvPr/>
        </p:nvGraphicFramePr>
        <p:xfrm>
          <a:off x="4489450" y="4897966"/>
          <a:ext cx="1739900" cy="381000"/>
        </p:xfrm>
        <a:graphic>
          <a:graphicData uri="http://schemas.openxmlformats.org/presentationml/2006/ole">
            <mc:AlternateContent xmlns:mc="http://schemas.openxmlformats.org/markup-compatibility/2006">
              <mc:Choice xmlns:v="urn:schemas-microsoft-com:vml" Requires="v">
                <p:oleObj spid="_x0000_s33818" name="Equation" r:id="rId13" imgW="1739880" imgH="380880" progId="Equation.DSMT4">
                  <p:embed/>
                </p:oleObj>
              </mc:Choice>
              <mc:Fallback>
                <p:oleObj name="Equation" r:id="rId13" imgW="1739880" imgH="3808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89450" y="4897966"/>
                        <a:ext cx="1739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1" name="Object 9"/>
          <p:cNvGraphicFramePr>
            <a:graphicFrameLocks noChangeAspect="1"/>
          </p:cNvGraphicFramePr>
          <p:nvPr/>
        </p:nvGraphicFramePr>
        <p:xfrm>
          <a:off x="4495800" y="5486400"/>
          <a:ext cx="1625600" cy="381000"/>
        </p:xfrm>
        <a:graphic>
          <a:graphicData uri="http://schemas.openxmlformats.org/presentationml/2006/ole">
            <mc:AlternateContent xmlns:mc="http://schemas.openxmlformats.org/markup-compatibility/2006">
              <mc:Choice xmlns:v="urn:schemas-microsoft-com:vml" Requires="v">
                <p:oleObj spid="_x0000_s33819" name="Equation" r:id="rId15" imgW="1625400" imgH="380880" progId="Equation.DSMT4">
                  <p:embed/>
                </p:oleObj>
              </mc:Choice>
              <mc:Fallback>
                <p:oleObj name="Equation" r:id="rId15" imgW="1625400" imgH="38088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95800" y="5486400"/>
                        <a:ext cx="162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2" name="Object 10"/>
          <p:cNvGraphicFramePr>
            <a:graphicFrameLocks noChangeAspect="1"/>
          </p:cNvGraphicFramePr>
          <p:nvPr/>
        </p:nvGraphicFramePr>
        <p:xfrm>
          <a:off x="4978400" y="3543300"/>
          <a:ext cx="292100" cy="190500"/>
        </p:xfrm>
        <a:graphic>
          <a:graphicData uri="http://schemas.openxmlformats.org/presentationml/2006/ole">
            <mc:AlternateContent xmlns:mc="http://schemas.openxmlformats.org/markup-compatibility/2006">
              <mc:Choice xmlns:v="urn:schemas-microsoft-com:vml" Requires="v">
                <p:oleObj spid="_x0000_s33820" name="Equation" r:id="rId17" imgW="291960" imgH="190440" progId="Equation.DSMT4">
                  <p:embed/>
                </p:oleObj>
              </mc:Choice>
              <mc:Fallback>
                <p:oleObj name="Equation" r:id="rId17" imgW="291960" imgH="19044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8400" y="3543300"/>
                        <a:ext cx="2921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3" name="Object 11"/>
          <p:cNvGraphicFramePr>
            <a:graphicFrameLocks noChangeAspect="1"/>
          </p:cNvGraphicFramePr>
          <p:nvPr/>
        </p:nvGraphicFramePr>
        <p:xfrm>
          <a:off x="5867400" y="3543300"/>
          <a:ext cx="139700" cy="190500"/>
        </p:xfrm>
        <a:graphic>
          <a:graphicData uri="http://schemas.openxmlformats.org/presentationml/2006/ole">
            <mc:AlternateContent xmlns:mc="http://schemas.openxmlformats.org/markup-compatibility/2006">
              <mc:Choice xmlns:v="urn:schemas-microsoft-com:vml" Requires="v">
                <p:oleObj spid="_x0000_s33821" name="Equation" r:id="rId19" imgW="139680" imgH="190440" progId="Equation.DSMT4">
                  <p:embed/>
                </p:oleObj>
              </mc:Choice>
              <mc:Fallback>
                <p:oleObj name="Equation" r:id="rId19" imgW="139680" imgH="19044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67400" y="3543300"/>
                        <a:ext cx="1397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5" name="Straight Connector 14"/>
          <p:cNvCxnSpPr/>
          <p:nvPr/>
        </p:nvCxnSpPr>
        <p:spPr>
          <a:xfrm flipV="1">
            <a:off x="4800600" y="3886200"/>
            <a:ext cx="5334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486400" y="3886200"/>
            <a:ext cx="5334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800600" y="4343400"/>
            <a:ext cx="5334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524500" y="4394200"/>
            <a:ext cx="5334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80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80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80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3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9: Using Scientific Notation and the Properties of Exponents (cont.)</a:t>
            </a:r>
            <a:endParaRPr lang="en-US" dirty="0"/>
          </a:p>
        </p:txBody>
      </p:sp>
      <p:sp>
        <p:nvSpPr>
          <p:cNvPr id="3" name="Content Placeholder 2"/>
          <p:cNvSpPr>
            <a:spLocks noGrp="1"/>
          </p:cNvSpPr>
          <p:nvPr>
            <p:ph idx="1"/>
          </p:nvPr>
        </p:nvSpPr>
        <p:spPr/>
        <p:txBody>
          <a:bodyPr>
            <a:normAutofit lnSpcReduction="10000"/>
          </a:bodyPr>
          <a:lstStyle/>
          <a:p>
            <a:pPr marL="0" indent="4763">
              <a:buNone/>
              <a:tabLst>
                <a:tab pos="463550" algn="l"/>
              </a:tabLst>
            </a:pPr>
            <a:r>
              <a:rPr lang="en-US" b="1" dirty="0" smtClean="0"/>
              <a:t>c.</a:t>
            </a:r>
            <a:r>
              <a:rPr lang="en-US" dirty="0" smtClean="0"/>
              <a:t>	Light travels approximately 	           meters per 	second. How many meters per minute does light 	travel? </a:t>
            </a:r>
          </a:p>
          <a:p>
            <a:pPr marL="0" indent="4763">
              <a:buNone/>
            </a:pPr>
            <a:r>
              <a:rPr lang="en-US" b="1" dirty="0" smtClean="0"/>
              <a:t>Solution: </a:t>
            </a:r>
          </a:p>
          <a:p>
            <a:pPr marL="0" indent="4763">
              <a:buNone/>
            </a:pPr>
            <a:r>
              <a:rPr lang="en-US" dirty="0" smtClean="0"/>
              <a:t>Since there are 60 seconds in one minute, multiply by 60. </a:t>
            </a:r>
          </a:p>
          <a:p>
            <a:pPr marL="0" indent="4763">
              <a:buNone/>
            </a:pPr>
            <a:endParaRPr lang="en-US" dirty="0" smtClean="0"/>
          </a:p>
          <a:p>
            <a:pPr marL="0" indent="4763">
              <a:buNone/>
            </a:pPr>
            <a:endParaRPr lang="en-US" dirty="0" smtClean="0"/>
          </a:p>
          <a:p>
            <a:pPr marL="0" indent="4763">
              <a:buNone/>
            </a:pPr>
            <a:endParaRPr lang="en-US" dirty="0" smtClean="0"/>
          </a:p>
          <a:p>
            <a:pPr marL="0" indent="4763">
              <a:buNone/>
            </a:pPr>
            <a:r>
              <a:rPr lang="en-US" dirty="0" smtClean="0"/>
              <a:t>Thus light travels 		   meters per minute. </a:t>
            </a:r>
          </a:p>
          <a:p>
            <a:pPr marL="0" indent="4763">
              <a:buNone/>
            </a:pPr>
            <a:endParaRPr lang="en-US" dirty="0"/>
          </a:p>
        </p:txBody>
      </p:sp>
      <p:graphicFrame>
        <p:nvGraphicFramePr>
          <p:cNvPr id="67589" name="Object 5"/>
          <p:cNvGraphicFramePr>
            <a:graphicFrameLocks noChangeAspect="1"/>
          </p:cNvGraphicFramePr>
          <p:nvPr/>
        </p:nvGraphicFramePr>
        <p:xfrm>
          <a:off x="4980296" y="1320800"/>
          <a:ext cx="965200" cy="381000"/>
        </p:xfrm>
        <a:graphic>
          <a:graphicData uri="http://schemas.openxmlformats.org/presentationml/2006/ole">
            <mc:AlternateContent xmlns:mc="http://schemas.openxmlformats.org/markup-compatibility/2006">
              <mc:Choice xmlns:v="urn:schemas-microsoft-com:vml" Requires="v">
                <p:oleObj spid="_x0000_s34833" name="Equation" r:id="rId3" imgW="965160" imgH="380880" progId="Equation.DSMT4">
                  <p:embed/>
                </p:oleObj>
              </mc:Choice>
              <mc:Fallback>
                <p:oleObj name="Equation" r:id="rId3" imgW="965160" imgH="38088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0296" y="1320800"/>
                        <a:ext cx="965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91" name="Object 7"/>
          <p:cNvGraphicFramePr>
            <a:graphicFrameLocks noChangeAspect="1"/>
          </p:cNvGraphicFramePr>
          <p:nvPr/>
        </p:nvGraphicFramePr>
        <p:xfrm>
          <a:off x="3089275" y="5226336"/>
          <a:ext cx="1320800" cy="381000"/>
        </p:xfrm>
        <a:graphic>
          <a:graphicData uri="http://schemas.openxmlformats.org/presentationml/2006/ole">
            <mc:AlternateContent xmlns:mc="http://schemas.openxmlformats.org/markup-compatibility/2006">
              <mc:Choice xmlns:v="urn:schemas-microsoft-com:vml" Requires="v">
                <p:oleObj spid="_x0000_s34834" name="Equation" r:id="rId5" imgW="1320480" imgH="380880" progId="Equation.DSMT4">
                  <p:embed/>
                </p:oleObj>
              </mc:Choice>
              <mc:Fallback>
                <p:oleObj name="Equation" r:id="rId5" imgW="1320480" imgH="38088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9275" y="5226336"/>
                        <a:ext cx="132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1" name="Object 5"/>
          <p:cNvGraphicFramePr>
            <a:graphicFrameLocks noChangeAspect="1"/>
          </p:cNvGraphicFramePr>
          <p:nvPr/>
        </p:nvGraphicFramePr>
        <p:xfrm>
          <a:off x="530352" y="3886200"/>
          <a:ext cx="1651000" cy="381000"/>
        </p:xfrm>
        <a:graphic>
          <a:graphicData uri="http://schemas.openxmlformats.org/presentationml/2006/ole">
            <mc:AlternateContent xmlns:mc="http://schemas.openxmlformats.org/markup-compatibility/2006">
              <mc:Choice xmlns:v="urn:schemas-microsoft-com:vml" Requires="v">
                <p:oleObj spid="_x0000_s34835" name="Equation" r:id="rId7" imgW="1650960" imgH="380880" progId="Equation.DSMT4">
                  <p:embed/>
                </p:oleObj>
              </mc:Choice>
              <mc:Fallback>
                <p:oleObj name="Equation" r:id="rId7" imgW="1650960" imgH="3808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352" y="3886200"/>
                        <a:ext cx="165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2" name="Object 6"/>
          <p:cNvGraphicFramePr>
            <a:graphicFrameLocks noChangeAspect="1"/>
          </p:cNvGraphicFramePr>
          <p:nvPr/>
        </p:nvGraphicFramePr>
        <p:xfrm>
          <a:off x="2286000" y="3886200"/>
          <a:ext cx="2501900" cy="381000"/>
        </p:xfrm>
        <a:graphic>
          <a:graphicData uri="http://schemas.openxmlformats.org/presentationml/2006/ole">
            <mc:AlternateContent xmlns:mc="http://schemas.openxmlformats.org/markup-compatibility/2006">
              <mc:Choice xmlns:v="urn:schemas-microsoft-com:vml" Requires="v">
                <p:oleObj spid="_x0000_s34836" name="Equation" r:id="rId9" imgW="2501640" imgH="380880" progId="Equation.DSMT4">
                  <p:embed/>
                </p:oleObj>
              </mc:Choice>
              <mc:Fallback>
                <p:oleObj name="Equation" r:id="rId9" imgW="2501640" imgH="3808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3886200"/>
                        <a:ext cx="2501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3" name="Object 7"/>
          <p:cNvGraphicFramePr>
            <a:graphicFrameLocks noChangeAspect="1"/>
          </p:cNvGraphicFramePr>
          <p:nvPr/>
        </p:nvGraphicFramePr>
        <p:xfrm>
          <a:off x="2286000" y="4495800"/>
          <a:ext cx="1409700" cy="381000"/>
        </p:xfrm>
        <a:graphic>
          <a:graphicData uri="http://schemas.openxmlformats.org/presentationml/2006/ole">
            <mc:AlternateContent xmlns:mc="http://schemas.openxmlformats.org/markup-compatibility/2006">
              <mc:Choice xmlns:v="urn:schemas-microsoft-com:vml" Requires="v">
                <p:oleObj spid="_x0000_s34837" name="Equation" r:id="rId11" imgW="1409400" imgH="380880" progId="Equation.DSMT4">
                  <p:embed/>
                </p:oleObj>
              </mc:Choice>
              <mc:Fallback>
                <p:oleObj name="Equation" r:id="rId11" imgW="1409400" imgH="3808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4495800"/>
                        <a:ext cx="1409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4" name="Object 8"/>
          <p:cNvGraphicFramePr>
            <a:graphicFrameLocks noChangeAspect="1"/>
          </p:cNvGraphicFramePr>
          <p:nvPr/>
        </p:nvGraphicFramePr>
        <p:xfrm>
          <a:off x="3733800" y="4495800"/>
          <a:ext cx="2286000" cy="381000"/>
        </p:xfrm>
        <a:graphic>
          <a:graphicData uri="http://schemas.openxmlformats.org/presentationml/2006/ole">
            <mc:AlternateContent xmlns:mc="http://schemas.openxmlformats.org/markup-compatibility/2006">
              <mc:Choice xmlns:v="urn:schemas-microsoft-com:vml" Requires="v">
                <p:oleObj spid="_x0000_s34838" name="Equation" r:id="rId13" imgW="2286000" imgH="380880" progId="Equation.DSMT4">
                  <p:embed/>
                </p:oleObj>
              </mc:Choice>
              <mc:Fallback>
                <p:oleObj name="Equation" r:id="rId13" imgW="2286000" imgH="3808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33800" y="4495800"/>
                        <a:ext cx="228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5" name="Object 9"/>
          <p:cNvGraphicFramePr>
            <a:graphicFrameLocks noChangeAspect="1"/>
          </p:cNvGraphicFramePr>
          <p:nvPr/>
        </p:nvGraphicFramePr>
        <p:xfrm>
          <a:off x="6096000" y="4495800"/>
          <a:ext cx="1600200" cy="381000"/>
        </p:xfrm>
        <a:graphic>
          <a:graphicData uri="http://schemas.openxmlformats.org/presentationml/2006/ole">
            <mc:AlternateContent xmlns:mc="http://schemas.openxmlformats.org/markup-compatibility/2006">
              <mc:Choice xmlns:v="urn:schemas-microsoft-com:vml" Requires="v">
                <p:oleObj spid="_x0000_s34839" name="Equation" r:id="rId15" imgW="1600200" imgH="380880" progId="Equation.DSMT4">
                  <p:embed/>
                </p:oleObj>
              </mc:Choice>
              <mc:Fallback>
                <p:oleObj name="Equation" r:id="rId15" imgW="1600200" imgH="38088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6000" y="4495800"/>
                        <a:ext cx="1600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8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7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91" name="Object 19"/>
          <p:cNvGraphicFramePr>
            <a:graphicFrameLocks noChangeAspect="1"/>
          </p:cNvGraphicFramePr>
          <p:nvPr/>
        </p:nvGraphicFramePr>
        <p:xfrm>
          <a:off x="530352" y="5410200"/>
          <a:ext cx="2222500" cy="444500"/>
        </p:xfrm>
        <a:graphic>
          <a:graphicData uri="http://schemas.openxmlformats.org/presentationml/2006/ole">
            <mc:AlternateContent xmlns:mc="http://schemas.openxmlformats.org/markup-compatibility/2006">
              <mc:Choice xmlns:v="urn:schemas-microsoft-com:vml" Requires="v">
                <p:oleObj spid="_x0000_s3112" name="Equation" r:id="rId3" imgW="2222280" imgH="444240" progId="Equation.DSMT4">
                  <p:embed/>
                </p:oleObj>
              </mc:Choice>
              <mc:Fallback>
                <p:oleObj name="Equation" r:id="rId3" imgW="2222280" imgH="444240" progId="Equation.DSMT4">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5410200"/>
                        <a:ext cx="2222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Title 1"/>
          <p:cNvSpPr>
            <a:spLocks noGrp="1"/>
          </p:cNvSpPr>
          <p:nvPr>
            <p:ph type="title"/>
          </p:nvPr>
        </p:nvSpPr>
        <p:spPr/>
        <p:txBody>
          <a:bodyPr/>
          <a:lstStyle/>
          <a:p>
            <a:r>
              <a:rPr lang="en-US" dirty="0" smtClean="0"/>
              <a:t>Example 1: The Product Rule for Exponents</a:t>
            </a:r>
          </a:p>
        </p:txBody>
      </p:sp>
      <p:sp>
        <p:nvSpPr>
          <p:cNvPr id="4101" name="Content Placeholder 2"/>
          <p:cNvSpPr>
            <a:spLocks noGrp="1"/>
          </p:cNvSpPr>
          <p:nvPr>
            <p:ph idx="1"/>
          </p:nvPr>
        </p:nvSpPr>
        <p:spPr/>
        <p:txBody>
          <a:bodyPr/>
          <a:lstStyle/>
          <a:p>
            <a:pPr marL="1588" indent="-1588">
              <a:spcBef>
                <a:spcPts val="2400"/>
              </a:spcBef>
              <a:buNone/>
            </a:pPr>
            <a:r>
              <a:rPr lang="en-US" dirty="0" smtClean="0"/>
              <a:t>Use the Product Rule for Exponents to simplify each expression.</a:t>
            </a:r>
          </a:p>
          <a:p>
            <a:pPr marL="1588" indent="-1588">
              <a:spcBef>
                <a:spcPts val="2400"/>
              </a:spcBef>
              <a:buNone/>
            </a:pPr>
            <a:endParaRPr lang="en-US" dirty="0" smtClean="0"/>
          </a:p>
        </p:txBody>
      </p:sp>
      <p:graphicFrame>
        <p:nvGraphicFramePr>
          <p:cNvPr id="15" name="Object 14"/>
          <p:cNvGraphicFramePr>
            <a:graphicFrameLocks noChangeAspect="1"/>
          </p:cNvGraphicFramePr>
          <p:nvPr/>
        </p:nvGraphicFramePr>
        <p:xfrm>
          <a:off x="5626100" y="4060208"/>
          <a:ext cx="3213100" cy="990600"/>
        </p:xfrm>
        <a:graphic>
          <a:graphicData uri="http://schemas.openxmlformats.org/presentationml/2006/ole">
            <mc:AlternateContent xmlns:mc="http://schemas.openxmlformats.org/markup-compatibility/2006">
              <mc:Choice xmlns:v="urn:schemas-microsoft-com:vml" Requires="v">
                <p:oleObj spid="_x0000_s3113" name="Equation" r:id="rId5" imgW="3213000" imgH="990360" progId="Equation.DSMT4">
                  <p:embed/>
                </p:oleObj>
              </mc:Choice>
              <mc:Fallback>
                <p:oleObj name="Equation" r:id="rId5" imgW="3213000" imgH="990360" progId="Equation.DSMT4">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6100" y="4060208"/>
                        <a:ext cx="32131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9" name="Object 7"/>
          <p:cNvGraphicFramePr>
            <a:graphicFrameLocks noChangeAspect="1"/>
          </p:cNvGraphicFramePr>
          <p:nvPr/>
        </p:nvGraphicFramePr>
        <p:xfrm>
          <a:off x="530352" y="2362200"/>
          <a:ext cx="1257300" cy="381000"/>
        </p:xfrm>
        <a:graphic>
          <a:graphicData uri="http://schemas.openxmlformats.org/presentationml/2006/ole">
            <mc:AlternateContent xmlns:mc="http://schemas.openxmlformats.org/markup-compatibility/2006">
              <mc:Choice xmlns:v="urn:schemas-microsoft-com:vml" Requires="v">
                <p:oleObj spid="_x0000_s3114" name="Equation" r:id="rId7" imgW="1257120" imgH="380880" progId="Equation.DSMT4">
                  <p:embed/>
                </p:oleObj>
              </mc:Choice>
              <mc:Fallback>
                <p:oleObj name="Equation" r:id="rId7" imgW="1257120" imgH="38088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352" y="2362200"/>
                        <a:ext cx="1257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1905000" y="2362200"/>
          <a:ext cx="812800" cy="381000"/>
        </p:xfrm>
        <a:graphic>
          <a:graphicData uri="http://schemas.openxmlformats.org/presentationml/2006/ole">
            <mc:AlternateContent xmlns:mc="http://schemas.openxmlformats.org/markup-compatibility/2006">
              <mc:Choice xmlns:v="urn:schemas-microsoft-com:vml" Requires="v">
                <p:oleObj spid="_x0000_s3115" name="Equation" r:id="rId9" imgW="812520" imgH="380880" progId="Equation.DSMT4">
                  <p:embed/>
                </p:oleObj>
              </mc:Choice>
              <mc:Fallback>
                <p:oleObj name="Equation" r:id="rId9" imgW="812520" imgH="38088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2362200"/>
                        <a:ext cx="81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2743200" y="2362200"/>
          <a:ext cx="584200" cy="381000"/>
        </p:xfrm>
        <a:graphic>
          <a:graphicData uri="http://schemas.openxmlformats.org/presentationml/2006/ole">
            <mc:AlternateContent xmlns:mc="http://schemas.openxmlformats.org/markup-compatibility/2006">
              <mc:Choice xmlns:v="urn:schemas-microsoft-com:vml" Requires="v">
                <p:oleObj spid="_x0000_s3116" name="Equation" r:id="rId11" imgW="583920" imgH="380880" progId="Equation.DSMT4">
                  <p:embed/>
                </p:oleObj>
              </mc:Choice>
              <mc:Fallback>
                <p:oleObj name="Equation" r:id="rId11" imgW="583920" imgH="38088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3200" y="2362200"/>
                        <a:ext cx="584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10"/>
          <p:cNvGraphicFramePr>
            <a:graphicFrameLocks noChangeAspect="1"/>
          </p:cNvGraphicFramePr>
          <p:nvPr/>
        </p:nvGraphicFramePr>
        <p:xfrm>
          <a:off x="3962400" y="2362200"/>
          <a:ext cx="4102100" cy="647700"/>
        </p:xfrm>
        <a:graphic>
          <a:graphicData uri="http://schemas.openxmlformats.org/presentationml/2006/ole">
            <mc:AlternateContent xmlns:mc="http://schemas.openxmlformats.org/markup-compatibility/2006">
              <mc:Choice xmlns:v="urn:schemas-microsoft-com:vml" Requires="v">
                <p:oleObj spid="_x0000_s3117" name="Equation" r:id="rId13" imgW="4101840" imgH="647640" progId="Equation.DSMT4">
                  <p:embed/>
                </p:oleObj>
              </mc:Choice>
              <mc:Fallback>
                <p:oleObj name="Equation" r:id="rId13" imgW="4101840" imgH="64764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2400" y="2362200"/>
                        <a:ext cx="4102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3" name="Object 11"/>
          <p:cNvGraphicFramePr>
            <a:graphicFrameLocks noChangeAspect="1"/>
          </p:cNvGraphicFramePr>
          <p:nvPr/>
        </p:nvGraphicFramePr>
        <p:xfrm>
          <a:off x="530352" y="3276600"/>
          <a:ext cx="1168400" cy="381000"/>
        </p:xfrm>
        <a:graphic>
          <a:graphicData uri="http://schemas.openxmlformats.org/presentationml/2006/ole">
            <mc:AlternateContent xmlns:mc="http://schemas.openxmlformats.org/markup-compatibility/2006">
              <mc:Choice xmlns:v="urn:schemas-microsoft-com:vml" Requires="v">
                <p:oleObj spid="_x0000_s3118" name="Equation" r:id="rId15" imgW="1168200" imgH="380880" progId="Equation.DSMT4">
                  <p:embed/>
                </p:oleObj>
              </mc:Choice>
              <mc:Fallback>
                <p:oleObj name="Equation" r:id="rId15" imgW="1168200" imgH="380880" progId="Equation.DSMT4">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0352" y="3276600"/>
                        <a:ext cx="116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4" name="Object 12"/>
          <p:cNvGraphicFramePr>
            <a:graphicFrameLocks noChangeAspect="1"/>
          </p:cNvGraphicFramePr>
          <p:nvPr/>
        </p:nvGraphicFramePr>
        <p:xfrm>
          <a:off x="1828800" y="3276600"/>
          <a:ext cx="812800" cy="381000"/>
        </p:xfrm>
        <a:graphic>
          <a:graphicData uri="http://schemas.openxmlformats.org/presentationml/2006/ole">
            <mc:AlternateContent xmlns:mc="http://schemas.openxmlformats.org/markup-compatibility/2006">
              <mc:Choice xmlns:v="urn:schemas-microsoft-com:vml" Requires="v">
                <p:oleObj spid="_x0000_s3119" name="Equation" r:id="rId17" imgW="812520" imgH="380880" progId="Equation.DSMT4">
                  <p:embed/>
                </p:oleObj>
              </mc:Choice>
              <mc:Fallback>
                <p:oleObj name="Equation" r:id="rId17" imgW="812520" imgH="380880" progId="Equation.DSMT4">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28800" y="3276600"/>
                        <a:ext cx="81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5" name="Object 13"/>
          <p:cNvGraphicFramePr>
            <a:graphicFrameLocks noChangeAspect="1"/>
          </p:cNvGraphicFramePr>
          <p:nvPr/>
        </p:nvGraphicFramePr>
        <p:xfrm>
          <a:off x="2667000" y="3276600"/>
          <a:ext cx="584200" cy="381000"/>
        </p:xfrm>
        <a:graphic>
          <a:graphicData uri="http://schemas.openxmlformats.org/presentationml/2006/ole">
            <mc:AlternateContent xmlns:mc="http://schemas.openxmlformats.org/markup-compatibility/2006">
              <mc:Choice xmlns:v="urn:schemas-microsoft-com:vml" Requires="v">
                <p:oleObj spid="_x0000_s3120" name="Equation" r:id="rId19" imgW="583920" imgH="380880" progId="Equation.DSMT4">
                  <p:embed/>
                </p:oleObj>
              </mc:Choice>
              <mc:Fallback>
                <p:oleObj name="Equation" r:id="rId19" imgW="583920" imgH="380880" progId="Equation.DSMT4">
                  <p:embed/>
                  <p:pic>
                    <p:nvPicPr>
                      <p:cNvPr id="0" name="Picture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67000" y="3276600"/>
                        <a:ext cx="584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6" name="Object 14"/>
          <p:cNvGraphicFramePr>
            <a:graphicFrameLocks noChangeAspect="1"/>
          </p:cNvGraphicFramePr>
          <p:nvPr/>
        </p:nvGraphicFramePr>
        <p:xfrm>
          <a:off x="4191000" y="3276600"/>
          <a:ext cx="1905000" cy="419100"/>
        </p:xfrm>
        <a:graphic>
          <a:graphicData uri="http://schemas.openxmlformats.org/presentationml/2006/ole">
            <mc:AlternateContent xmlns:mc="http://schemas.openxmlformats.org/markup-compatibility/2006">
              <mc:Choice xmlns:v="urn:schemas-microsoft-com:vml" Requires="v">
                <p:oleObj spid="_x0000_s3121" name="Equation" r:id="rId21" imgW="1904760" imgH="419040" progId="Equation.DSMT4">
                  <p:embed/>
                </p:oleObj>
              </mc:Choice>
              <mc:Fallback>
                <p:oleObj name="Equation" r:id="rId21" imgW="1904760" imgH="419040" progId="Equation.DSMT4">
                  <p:embed/>
                  <p:pic>
                    <p:nvPicPr>
                      <p:cNvPr id="0" name="Picture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91000" y="3276600"/>
                        <a:ext cx="1905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7" name="Object 15"/>
          <p:cNvGraphicFramePr>
            <a:graphicFrameLocks noChangeAspect="1"/>
          </p:cNvGraphicFramePr>
          <p:nvPr/>
        </p:nvGraphicFramePr>
        <p:xfrm>
          <a:off x="530352" y="3962400"/>
          <a:ext cx="2209800" cy="571500"/>
        </p:xfrm>
        <a:graphic>
          <a:graphicData uri="http://schemas.openxmlformats.org/presentationml/2006/ole">
            <mc:AlternateContent xmlns:mc="http://schemas.openxmlformats.org/markup-compatibility/2006">
              <mc:Choice xmlns:v="urn:schemas-microsoft-com:vml" Requires="v">
                <p:oleObj spid="_x0000_s3122" name="Equation" r:id="rId23" imgW="2209680" imgH="571320" progId="Equation.DSMT4">
                  <p:embed/>
                </p:oleObj>
              </mc:Choice>
              <mc:Fallback>
                <p:oleObj name="Equation" r:id="rId23" imgW="2209680" imgH="571320" progId="Equation.DSMT4">
                  <p:embed/>
                  <p:pic>
                    <p:nvPicPr>
                      <p:cNvPr id="0" name="Picture 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0352" y="3962400"/>
                        <a:ext cx="2209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8" name="Object 16"/>
          <p:cNvGraphicFramePr>
            <a:graphicFrameLocks noChangeAspect="1"/>
          </p:cNvGraphicFramePr>
          <p:nvPr/>
        </p:nvGraphicFramePr>
        <p:xfrm>
          <a:off x="2819400" y="3987800"/>
          <a:ext cx="2057400" cy="482600"/>
        </p:xfrm>
        <a:graphic>
          <a:graphicData uri="http://schemas.openxmlformats.org/presentationml/2006/ole">
            <mc:AlternateContent xmlns:mc="http://schemas.openxmlformats.org/markup-compatibility/2006">
              <mc:Choice xmlns:v="urn:schemas-microsoft-com:vml" Requires="v">
                <p:oleObj spid="_x0000_s3123" name="Equation" r:id="rId25" imgW="2057400" imgH="482400" progId="Equation.DSMT4">
                  <p:embed/>
                </p:oleObj>
              </mc:Choice>
              <mc:Fallback>
                <p:oleObj name="Equation" r:id="rId25" imgW="2057400" imgH="482400" progId="Equation.DSMT4">
                  <p:embed/>
                  <p:pic>
                    <p:nvPicPr>
                      <p:cNvPr id="0" name="Picture 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819400" y="3987800"/>
                        <a:ext cx="2057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9" name="Object 17"/>
          <p:cNvGraphicFramePr>
            <a:graphicFrameLocks noChangeAspect="1"/>
          </p:cNvGraphicFramePr>
          <p:nvPr/>
        </p:nvGraphicFramePr>
        <p:xfrm>
          <a:off x="2819400" y="4648200"/>
          <a:ext cx="1384300" cy="444500"/>
        </p:xfrm>
        <a:graphic>
          <a:graphicData uri="http://schemas.openxmlformats.org/presentationml/2006/ole">
            <mc:AlternateContent xmlns:mc="http://schemas.openxmlformats.org/markup-compatibility/2006">
              <mc:Choice xmlns:v="urn:schemas-microsoft-com:vml" Requires="v">
                <p:oleObj spid="_x0000_s3124" name="Equation" r:id="rId27" imgW="1384200" imgH="444240" progId="Equation.DSMT4">
                  <p:embed/>
                </p:oleObj>
              </mc:Choice>
              <mc:Fallback>
                <p:oleObj name="Equation" r:id="rId27" imgW="1384200" imgH="444240" progId="Equation.DSMT4">
                  <p:embed/>
                  <p:pic>
                    <p:nvPicPr>
                      <p:cNvPr id="0" name="Picture 1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819400" y="4648200"/>
                        <a:ext cx="1384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0" name="Object 18"/>
          <p:cNvGraphicFramePr>
            <a:graphicFrameLocks noChangeAspect="1"/>
          </p:cNvGraphicFramePr>
          <p:nvPr/>
        </p:nvGraphicFramePr>
        <p:xfrm>
          <a:off x="4191000" y="4648200"/>
          <a:ext cx="1155700" cy="444500"/>
        </p:xfrm>
        <a:graphic>
          <a:graphicData uri="http://schemas.openxmlformats.org/presentationml/2006/ole">
            <mc:AlternateContent xmlns:mc="http://schemas.openxmlformats.org/markup-compatibility/2006">
              <mc:Choice xmlns:v="urn:schemas-microsoft-com:vml" Requires="v">
                <p:oleObj spid="_x0000_s3125" name="Equation" r:id="rId29" imgW="1155600" imgH="444240" progId="Equation.DSMT4">
                  <p:embed/>
                </p:oleObj>
              </mc:Choice>
              <mc:Fallback>
                <p:oleObj name="Equation" r:id="rId29" imgW="1155600" imgH="444240" progId="Equation.DSMT4">
                  <p:embed/>
                  <p:pic>
                    <p:nvPicPr>
                      <p:cNvPr id="0" name="Picture 1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191000" y="4648200"/>
                        <a:ext cx="1155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2" name="Object 20"/>
          <p:cNvGraphicFramePr>
            <a:graphicFrameLocks noChangeAspect="1"/>
          </p:cNvGraphicFramePr>
          <p:nvPr/>
        </p:nvGraphicFramePr>
        <p:xfrm>
          <a:off x="2863935" y="5410200"/>
          <a:ext cx="2692400" cy="444500"/>
        </p:xfrm>
        <a:graphic>
          <a:graphicData uri="http://schemas.openxmlformats.org/presentationml/2006/ole">
            <mc:AlternateContent xmlns:mc="http://schemas.openxmlformats.org/markup-compatibility/2006">
              <mc:Choice xmlns:v="urn:schemas-microsoft-com:vml" Requires="v">
                <p:oleObj spid="_x0000_s3126" name="Equation" r:id="rId31" imgW="2692080" imgH="444240" progId="Equation.DSMT4">
                  <p:embed/>
                </p:oleObj>
              </mc:Choice>
              <mc:Fallback>
                <p:oleObj name="Equation" r:id="rId31" imgW="2692080" imgH="444240" progId="Equation.DSMT4">
                  <p:embed/>
                  <p:pic>
                    <p:nvPicPr>
                      <p:cNvPr id="0" name="Picture 2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863935" y="5410200"/>
                        <a:ext cx="2692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3" name="Object 21"/>
          <p:cNvGraphicFramePr>
            <a:graphicFrameLocks noChangeAspect="1"/>
          </p:cNvGraphicFramePr>
          <p:nvPr/>
        </p:nvGraphicFramePr>
        <p:xfrm>
          <a:off x="5667418" y="5410200"/>
          <a:ext cx="1536700" cy="444500"/>
        </p:xfrm>
        <a:graphic>
          <a:graphicData uri="http://schemas.openxmlformats.org/presentationml/2006/ole">
            <mc:AlternateContent xmlns:mc="http://schemas.openxmlformats.org/markup-compatibility/2006">
              <mc:Choice xmlns:v="urn:schemas-microsoft-com:vml" Requires="v">
                <p:oleObj spid="_x0000_s3127" name="Equation" r:id="rId33" imgW="1536480" imgH="444240" progId="Equation.DSMT4">
                  <p:embed/>
                </p:oleObj>
              </mc:Choice>
              <mc:Fallback>
                <p:oleObj name="Equation" r:id="rId33" imgW="1536480" imgH="444240" progId="Equation.DSMT4">
                  <p:embed/>
                  <p:pic>
                    <p:nvPicPr>
                      <p:cNvPr id="0" name="Picture 2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667418" y="5410200"/>
                        <a:ext cx="1536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4" name="Object 22"/>
          <p:cNvGraphicFramePr>
            <a:graphicFrameLocks noChangeAspect="1"/>
          </p:cNvGraphicFramePr>
          <p:nvPr/>
        </p:nvGraphicFramePr>
        <p:xfrm>
          <a:off x="7315200" y="5410200"/>
          <a:ext cx="1079500" cy="444500"/>
        </p:xfrm>
        <a:graphic>
          <a:graphicData uri="http://schemas.openxmlformats.org/presentationml/2006/ole">
            <mc:AlternateContent xmlns:mc="http://schemas.openxmlformats.org/markup-compatibility/2006">
              <mc:Choice xmlns:v="urn:schemas-microsoft-com:vml" Requires="v">
                <p:oleObj spid="_x0000_s3128" name="Equation" r:id="rId35" imgW="1079280" imgH="444240" progId="Equation.DSMT4">
                  <p:embed/>
                </p:oleObj>
              </mc:Choice>
              <mc:Fallback>
                <p:oleObj name="Equation" r:id="rId35" imgW="1079280" imgH="444240" progId="Equation.DSMT4">
                  <p:embed/>
                  <p:pic>
                    <p:nvPicPr>
                      <p:cNvPr id="0" name="Picture 2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315200" y="5410200"/>
                        <a:ext cx="1079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8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8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8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8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8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9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9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09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09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10: Scientific Notation and Calculators</a:t>
            </a:r>
            <a:endParaRPr lang="en-US" dirty="0"/>
          </a:p>
        </p:txBody>
      </p:sp>
      <p:sp>
        <p:nvSpPr>
          <p:cNvPr id="3" name="Content Placeholder 2"/>
          <p:cNvSpPr>
            <a:spLocks noGrp="1"/>
          </p:cNvSpPr>
          <p:nvPr>
            <p:ph idx="1"/>
          </p:nvPr>
        </p:nvSpPr>
        <p:spPr>
          <a:xfrm>
            <a:off x="457200" y="1280160"/>
            <a:ext cx="8229600" cy="3139321"/>
          </a:xfrm>
        </p:spPr>
        <p:txBody>
          <a:bodyPr>
            <a:spAutoFit/>
          </a:bodyPr>
          <a:lstStyle/>
          <a:p>
            <a:pPr marL="0" indent="4763">
              <a:buNone/>
              <a:tabLst>
                <a:tab pos="463550" algn="l"/>
              </a:tabLst>
            </a:pPr>
            <a:r>
              <a:rPr lang="en-US" b="1" dirty="0" smtClean="0"/>
              <a:t>a.</a:t>
            </a:r>
            <a:r>
              <a:rPr lang="en-US" dirty="0" smtClean="0"/>
              <a:t>	Use a TI-84 Plus graphing calculator to evaluate the </a:t>
            </a:r>
          </a:p>
          <a:p>
            <a:pPr marL="0" indent="4763">
              <a:lnSpc>
                <a:spcPct val="200000"/>
              </a:lnSpc>
              <a:spcBef>
                <a:spcPts val="1800"/>
              </a:spcBef>
              <a:buNone/>
              <a:tabLst>
                <a:tab pos="463550" algn="l"/>
              </a:tabLst>
            </a:pPr>
            <a:r>
              <a:rPr lang="en-US" dirty="0" smtClean="0"/>
              <a:t>	expression 			  Leave the answer in </a:t>
            </a:r>
          </a:p>
          <a:p>
            <a:pPr marL="0" indent="4763">
              <a:spcBef>
                <a:spcPts val="1800"/>
              </a:spcBef>
              <a:buNone/>
              <a:tabLst>
                <a:tab pos="463550" algn="l"/>
              </a:tabLst>
            </a:pPr>
            <a:r>
              <a:rPr lang="en-US" dirty="0" smtClean="0"/>
              <a:t>	scientific notation. </a:t>
            </a:r>
          </a:p>
          <a:p>
            <a:pPr marL="0" indent="4763">
              <a:spcBef>
                <a:spcPts val="0"/>
              </a:spcBef>
              <a:buNone/>
              <a:tabLst>
                <a:tab pos="463550" algn="l"/>
              </a:tabLst>
            </a:pPr>
            <a:r>
              <a:rPr lang="en-US" dirty="0" smtClean="0"/>
              <a:t>	[</a:t>
            </a:r>
            <a:r>
              <a:rPr lang="en-US" b="1" dirty="0" smtClean="0"/>
              <a:t>Note: </a:t>
            </a:r>
            <a:r>
              <a:rPr lang="en-US" dirty="0" smtClean="0"/>
              <a:t>The caret key 	        is used to indicate an 	exponent.] </a:t>
            </a:r>
          </a:p>
        </p:txBody>
      </p:sp>
      <p:graphicFrame>
        <p:nvGraphicFramePr>
          <p:cNvPr id="4" name="Object 3"/>
          <p:cNvGraphicFramePr>
            <a:graphicFrameLocks noChangeAspect="1"/>
          </p:cNvGraphicFramePr>
          <p:nvPr/>
        </p:nvGraphicFramePr>
        <p:xfrm>
          <a:off x="2667000" y="1943100"/>
          <a:ext cx="2400300" cy="977900"/>
        </p:xfrm>
        <a:graphic>
          <a:graphicData uri="http://schemas.openxmlformats.org/presentationml/2006/ole">
            <mc:AlternateContent xmlns:mc="http://schemas.openxmlformats.org/markup-compatibility/2006">
              <mc:Choice xmlns:v="urn:schemas-microsoft-com:vml" Requires="v">
                <p:oleObj spid="_x0000_s35844" name="Equation" r:id="rId3" imgW="2400120" imgH="977760" progId="Equation.DSMT4">
                  <p:embed/>
                </p:oleObj>
              </mc:Choice>
              <mc:Fallback>
                <p:oleObj name="Equation" r:id="rId3" imgW="2400120" imgH="97776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943100"/>
                        <a:ext cx="240030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9635" name="Picture 3"/>
          <p:cNvPicPr>
            <a:picLocks noChangeAspect="1" noChangeArrowheads="1"/>
          </p:cNvPicPr>
          <p:nvPr/>
        </p:nvPicPr>
        <p:blipFill>
          <a:blip r:embed="rId5"/>
          <a:srcRect/>
          <a:stretch>
            <a:fillRect/>
          </a:stretch>
        </p:blipFill>
        <p:spPr bwMode="auto">
          <a:xfrm>
            <a:off x="3962399" y="3570595"/>
            <a:ext cx="822960" cy="4412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10: Scientific Notation and Calculators</a:t>
            </a:r>
            <a:endParaRPr lang="en-US" dirty="0"/>
          </a:p>
        </p:txBody>
      </p:sp>
      <p:sp>
        <p:nvSpPr>
          <p:cNvPr id="3" name="Content Placeholder 2"/>
          <p:cNvSpPr>
            <a:spLocks noGrp="1"/>
          </p:cNvSpPr>
          <p:nvPr>
            <p:ph idx="1"/>
          </p:nvPr>
        </p:nvSpPr>
        <p:spPr>
          <a:xfrm>
            <a:off x="457200" y="1280160"/>
            <a:ext cx="8229600" cy="1815882"/>
          </a:xfrm>
        </p:spPr>
        <p:txBody>
          <a:bodyPr>
            <a:spAutoFit/>
          </a:bodyPr>
          <a:lstStyle/>
          <a:p>
            <a:pPr marL="0" indent="4763">
              <a:spcBef>
                <a:spcPts val="0"/>
              </a:spcBef>
              <a:buNone/>
              <a:tabLst>
                <a:tab pos="463550" algn="l"/>
              </a:tabLst>
            </a:pPr>
            <a:r>
              <a:rPr lang="en-US" b="1" dirty="0" smtClean="0"/>
              <a:t>Solution: </a:t>
            </a:r>
          </a:p>
          <a:p>
            <a:pPr marL="0" indent="4763">
              <a:spcBef>
                <a:spcPts val="0"/>
              </a:spcBef>
              <a:buNone/>
              <a:tabLst>
                <a:tab pos="463550" algn="l"/>
              </a:tabLst>
            </a:pPr>
            <a:r>
              <a:rPr lang="en-US" dirty="0" smtClean="0"/>
              <a:t>With a TI-84 Plus calculator (set in scientific notation mode by pressing the	      key and selecting </a:t>
            </a:r>
            <a:r>
              <a:rPr lang="en-US" b="1" dirty="0" smtClean="0"/>
              <a:t>SCI</a:t>
            </a:r>
            <a:r>
              <a:rPr lang="en-US" dirty="0" smtClean="0"/>
              <a:t>) the display should appear as shown below: </a:t>
            </a:r>
            <a:endParaRPr lang="en-US" dirty="0"/>
          </a:p>
        </p:txBody>
      </p:sp>
      <p:pic>
        <p:nvPicPr>
          <p:cNvPr id="69636"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57600" y="2221530"/>
            <a:ext cx="914400" cy="447187"/>
          </a:xfrm>
          <a:prstGeom prst="rect">
            <a:avLst/>
          </a:prstGeom>
          <a:noFill/>
          <a:ln w="9525">
            <a:noFill/>
            <a:miter lim="800000"/>
            <a:headEnd/>
            <a:tailEnd/>
          </a:ln>
          <a:effectLst/>
        </p:spPr>
      </p:pic>
      <p:pic>
        <p:nvPicPr>
          <p:cNvPr id="7" name="Picture 2" descr="D:\IMA_6th Edition\IMA PPT\Chapter 4 Folder\SCREEN02a.png"/>
          <p:cNvPicPr>
            <a:picLocks noChangeAspect="1" noChangeArrowheads="1"/>
          </p:cNvPicPr>
          <p:nvPr/>
        </p:nvPicPr>
        <p:blipFill>
          <a:blip r:embed="rId3"/>
          <a:srcRect/>
          <a:stretch>
            <a:fillRect/>
          </a:stretch>
        </p:blipFill>
        <p:spPr bwMode="auto">
          <a:xfrm>
            <a:off x="2971800" y="3124200"/>
            <a:ext cx="3200400" cy="26456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10: Scientific Notation and Calculators (cont.)</a:t>
            </a:r>
            <a:endParaRPr lang="en-US" dirty="0"/>
          </a:p>
        </p:txBody>
      </p:sp>
      <p:sp>
        <p:nvSpPr>
          <p:cNvPr id="3" name="Content Placeholder 2"/>
          <p:cNvSpPr>
            <a:spLocks noGrp="1"/>
          </p:cNvSpPr>
          <p:nvPr>
            <p:ph idx="1"/>
          </p:nvPr>
        </p:nvSpPr>
        <p:spPr>
          <a:xfrm>
            <a:off x="457200" y="1280160"/>
            <a:ext cx="8229600" cy="2850011"/>
          </a:xfrm>
        </p:spPr>
        <p:txBody>
          <a:bodyPr>
            <a:spAutoFit/>
          </a:bodyPr>
          <a:lstStyle/>
          <a:p>
            <a:pPr marL="1588" indent="-1588">
              <a:buNone/>
              <a:tabLst>
                <a:tab pos="463550" algn="l"/>
              </a:tabLst>
            </a:pPr>
            <a:r>
              <a:rPr lang="en-US" dirty="0" smtClean="0"/>
              <a:t>The </a:t>
            </a:r>
            <a:r>
              <a:rPr lang="en-US" sz="2400" dirty="0" smtClean="0"/>
              <a:t>E</a:t>
            </a:r>
            <a:r>
              <a:rPr lang="en-US" dirty="0" smtClean="0"/>
              <a:t> on the display indicates an exponent with base 10. Thus, </a:t>
            </a:r>
          </a:p>
          <a:p>
            <a:pPr marL="1588" indent="-1588">
              <a:buNone/>
              <a:tabLst>
                <a:tab pos="463550" algn="l"/>
              </a:tabLst>
            </a:pPr>
            <a:endParaRPr lang="en-US" dirty="0" smtClean="0"/>
          </a:p>
          <a:p>
            <a:pPr marL="1588" indent="-1588">
              <a:buNone/>
              <a:tabLst>
                <a:tab pos="463550" algn="l"/>
              </a:tabLst>
            </a:pPr>
            <a:r>
              <a:rPr lang="en-US" dirty="0" smtClean="0"/>
              <a:t>Note that the numerator and denominator must be set in parentheses and be sure to use the           key on the bottom row for </a:t>
            </a:r>
            <a:r>
              <a:rPr lang="en-US" dirty="0" smtClean="0">
                <a:latin typeface="Symbol" pitchFamily="18" charset="2"/>
              </a:rPr>
              <a:t>-</a:t>
            </a:r>
            <a:r>
              <a:rPr lang="en-US" dirty="0" smtClean="0"/>
              <a:t>3. </a:t>
            </a:r>
            <a:endParaRPr lang="en-US" dirty="0"/>
          </a:p>
        </p:txBody>
      </p:sp>
      <p:graphicFrame>
        <p:nvGraphicFramePr>
          <p:cNvPr id="5" name="Object 4"/>
          <p:cNvGraphicFramePr>
            <a:graphicFrameLocks noChangeAspect="1"/>
          </p:cNvGraphicFramePr>
          <p:nvPr/>
        </p:nvGraphicFramePr>
        <p:xfrm>
          <a:off x="3054350" y="2209800"/>
          <a:ext cx="3035300" cy="469900"/>
        </p:xfrm>
        <a:graphic>
          <a:graphicData uri="http://schemas.openxmlformats.org/presentationml/2006/ole">
            <mc:AlternateContent xmlns:mc="http://schemas.openxmlformats.org/markup-compatibility/2006">
              <mc:Choice xmlns:v="urn:schemas-microsoft-com:vml" Requires="v">
                <p:oleObj spid="_x0000_s36868" name="Equation" r:id="rId3" imgW="3035160" imgH="469800" progId="Equation.DSMT4">
                  <p:embed/>
                </p:oleObj>
              </mc:Choice>
              <mc:Fallback>
                <p:oleObj name="Equation" r:id="rId3" imgW="3035160" imgH="469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4350" y="2209800"/>
                        <a:ext cx="30353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0660" name="Picture 4"/>
          <p:cNvPicPr>
            <a:picLocks noChangeAspect="1" noChangeArrowheads="1"/>
          </p:cNvPicPr>
          <p:nvPr/>
        </p:nvPicPr>
        <p:blipFill>
          <a:blip r:embed="rId5"/>
          <a:srcRect/>
          <a:stretch>
            <a:fillRect/>
          </a:stretch>
        </p:blipFill>
        <p:spPr bwMode="auto">
          <a:xfrm>
            <a:off x="6019800" y="3295650"/>
            <a:ext cx="762000" cy="3619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10: Scientific Notation and Calculators (cont.)</a:t>
            </a:r>
            <a:endParaRPr lang="en-US" dirty="0"/>
          </a:p>
        </p:txBody>
      </p:sp>
      <p:sp>
        <p:nvSpPr>
          <p:cNvPr id="3" name="Content Placeholder 2"/>
          <p:cNvSpPr>
            <a:spLocks noGrp="1"/>
          </p:cNvSpPr>
          <p:nvPr>
            <p:ph idx="1"/>
          </p:nvPr>
        </p:nvSpPr>
        <p:spPr>
          <a:xfrm>
            <a:off x="457200" y="1280160"/>
            <a:ext cx="8229600" cy="1902059"/>
          </a:xfrm>
        </p:spPr>
        <p:txBody>
          <a:bodyPr>
            <a:spAutoFit/>
          </a:bodyPr>
          <a:lstStyle/>
          <a:p>
            <a:pPr marL="0" indent="4763">
              <a:buNone/>
              <a:tabLst>
                <a:tab pos="463550" algn="l"/>
              </a:tabLst>
            </a:pPr>
            <a:r>
              <a:rPr lang="en-US" b="1" dirty="0" smtClean="0"/>
              <a:t>b.</a:t>
            </a:r>
            <a:r>
              <a:rPr lang="en-US" dirty="0" smtClean="0"/>
              <a:t>	Use a calculator to find the number of miles that 	light travels in one year (a light-year) if light travels 	</a:t>
            </a:r>
            <a:r>
              <a:rPr lang="en-US" dirty="0" smtClean="0">
                <a:solidFill>
                  <a:srgbClr val="0000FF"/>
                </a:solidFill>
              </a:rPr>
              <a:t>186,000</a:t>
            </a:r>
            <a:r>
              <a:rPr lang="en-US" dirty="0" smtClean="0"/>
              <a:t> miles per second. </a:t>
            </a:r>
          </a:p>
          <a:p>
            <a:pPr marL="0" indent="4763">
              <a:buNone/>
              <a:tabLst>
                <a:tab pos="463550" algn="l"/>
              </a:tabLst>
            </a:pPr>
            <a:r>
              <a:rPr lang="en-US" b="1" dirty="0" smtClean="0"/>
              <a:t>Solution:</a:t>
            </a:r>
            <a:r>
              <a:rPr lang="en-US" dirty="0" smtClean="0"/>
              <a:t>  We know</a:t>
            </a:r>
          </a:p>
        </p:txBody>
      </p:sp>
      <p:graphicFrame>
        <p:nvGraphicFramePr>
          <p:cNvPr id="5" name="Object 4"/>
          <p:cNvGraphicFramePr>
            <a:graphicFrameLocks noChangeAspect="1"/>
          </p:cNvGraphicFramePr>
          <p:nvPr/>
        </p:nvGraphicFramePr>
        <p:xfrm>
          <a:off x="2057400" y="5118100"/>
          <a:ext cx="6756400" cy="901700"/>
        </p:xfrm>
        <a:graphic>
          <a:graphicData uri="http://schemas.openxmlformats.org/presentationml/2006/ole">
            <mc:AlternateContent xmlns:mc="http://schemas.openxmlformats.org/markup-compatibility/2006">
              <mc:Choice xmlns:v="urn:schemas-microsoft-com:vml" Requires="v">
                <p:oleObj spid="_x0000_s37901" name="Equation" r:id="rId3" imgW="6756120" imgH="901440" progId="Equation.DSMT4">
                  <p:embed/>
                </p:oleObj>
              </mc:Choice>
              <mc:Fallback>
                <p:oleObj name="Equation" r:id="rId3" imgW="6756120" imgH="90144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118100"/>
                        <a:ext cx="67564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2" name="Object 4"/>
          <p:cNvGraphicFramePr>
            <a:graphicFrameLocks noChangeAspect="1"/>
          </p:cNvGraphicFramePr>
          <p:nvPr>
            <p:extLst>
              <p:ext uri="{D42A27DB-BD31-4B8C-83A1-F6EECF244321}">
                <p14:modId xmlns:p14="http://schemas.microsoft.com/office/powerpoint/2010/main" val="3052778056"/>
              </p:ext>
            </p:extLst>
          </p:nvPr>
        </p:nvGraphicFramePr>
        <p:xfrm>
          <a:off x="2032000" y="3155950"/>
          <a:ext cx="1981200" cy="381000"/>
        </p:xfrm>
        <a:graphic>
          <a:graphicData uri="http://schemas.openxmlformats.org/presentationml/2006/ole">
            <mc:AlternateContent xmlns:mc="http://schemas.openxmlformats.org/markup-compatibility/2006">
              <mc:Choice xmlns:v="urn:schemas-microsoft-com:vml" Requires="v">
                <p:oleObj spid="_x0000_s37902" name="Equation" r:id="rId5" imgW="1981080" imgH="380880" progId="Equation.DSMT4">
                  <p:embed/>
                </p:oleObj>
              </mc:Choice>
              <mc:Fallback>
                <p:oleObj name="Equation" r:id="rId5" imgW="1981080" imgH="380880" progId="Equation.DSMT4">
                  <p:embed/>
                  <p:pic>
                    <p:nvPicPr>
                      <p:cNvPr id="0" name="Picture 4"/>
                      <p:cNvPicPr>
                        <a:picLocks noChangeAspect="1" noChangeArrowheads="1"/>
                      </p:cNvPicPr>
                      <p:nvPr/>
                    </p:nvPicPr>
                    <p:blipFill>
                      <a:blip r:embed="rId6"/>
                      <a:srcRect/>
                      <a:stretch>
                        <a:fillRect/>
                      </a:stretch>
                    </p:blipFill>
                    <p:spPr bwMode="auto">
                      <a:xfrm>
                        <a:off x="2032000" y="3155950"/>
                        <a:ext cx="1981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3" name="Object 5"/>
          <p:cNvGraphicFramePr>
            <a:graphicFrameLocks noChangeAspect="1"/>
          </p:cNvGraphicFramePr>
          <p:nvPr>
            <p:extLst>
              <p:ext uri="{D42A27DB-BD31-4B8C-83A1-F6EECF244321}">
                <p14:modId xmlns:p14="http://schemas.microsoft.com/office/powerpoint/2010/main" val="3273716612"/>
              </p:ext>
            </p:extLst>
          </p:nvPr>
        </p:nvGraphicFramePr>
        <p:xfrm>
          <a:off x="2032000" y="3589338"/>
          <a:ext cx="1816100" cy="393700"/>
        </p:xfrm>
        <a:graphic>
          <a:graphicData uri="http://schemas.openxmlformats.org/presentationml/2006/ole">
            <mc:AlternateContent xmlns:mc="http://schemas.openxmlformats.org/markup-compatibility/2006">
              <mc:Choice xmlns:v="urn:schemas-microsoft-com:vml" Requires="v">
                <p:oleObj spid="_x0000_s37903" name="Equation" r:id="rId7" imgW="1815840" imgH="393480" progId="Equation.DSMT4">
                  <p:embed/>
                </p:oleObj>
              </mc:Choice>
              <mc:Fallback>
                <p:oleObj name="Equation" r:id="rId7" imgW="1815840" imgH="393480" progId="Equation.DSMT4">
                  <p:embed/>
                  <p:pic>
                    <p:nvPicPr>
                      <p:cNvPr id="0" name="Picture 5"/>
                      <p:cNvPicPr>
                        <a:picLocks noChangeAspect="1" noChangeArrowheads="1"/>
                      </p:cNvPicPr>
                      <p:nvPr/>
                    </p:nvPicPr>
                    <p:blipFill>
                      <a:blip r:embed="rId8"/>
                      <a:srcRect/>
                      <a:stretch>
                        <a:fillRect/>
                      </a:stretch>
                    </p:blipFill>
                    <p:spPr bwMode="auto">
                      <a:xfrm>
                        <a:off x="2032000" y="3589338"/>
                        <a:ext cx="1816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4" name="Object 6"/>
          <p:cNvGraphicFramePr>
            <a:graphicFrameLocks noChangeAspect="1"/>
          </p:cNvGraphicFramePr>
          <p:nvPr>
            <p:extLst>
              <p:ext uri="{D42A27DB-BD31-4B8C-83A1-F6EECF244321}">
                <p14:modId xmlns:p14="http://schemas.microsoft.com/office/powerpoint/2010/main" val="2581896429"/>
              </p:ext>
            </p:extLst>
          </p:nvPr>
        </p:nvGraphicFramePr>
        <p:xfrm>
          <a:off x="2032000" y="4081463"/>
          <a:ext cx="1816100" cy="393700"/>
        </p:xfrm>
        <a:graphic>
          <a:graphicData uri="http://schemas.openxmlformats.org/presentationml/2006/ole">
            <mc:AlternateContent xmlns:mc="http://schemas.openxmlformats.org/markup-compatibility/2006">
              <mc:Choice xmlns:v="urn:schemas-microsoft-com:vml" Requires="v">
                <p:oleObj spid="_x0000_s37904" name="Equation" r:id="rId9" imgW="1815840" imgH="393480" progId="Equation.DSMT4">
                  <p:embed/>
                </p:oleObj>
              </mc:Choice>
              <mc:Fallback>
                <p:oleObj name="Equation" r:id="rId9" imgW="1815840" imgH="393480" progId="Equation.DSMT4">
                  <p:embed/>
                  <p:pic>
                    <p:nvPicPr>
                      <p:cNvPr id="0" name="Picture 6"/>
                      <p:cNvPicPr>
                        <a:picLocks noChangeAspect="1" noChangeArrowheads="1"/>
                      </p:cNvPicPr>
                      <p:nvPr/>
                    </p:nvPicPr>
                    <p:blipFill>
                      <a:blip r:embed="rId10"/>
                      <a:srcRect/>
                      <a:stretch>
                        <a:fillRect/>
                      </a:stretch>
                    </p:blipFill>
                    <p:spPr bwMode="auto">
                      <a:xfrm>
                        <a:off x="2032000" y="4081463"/>
                        <a:ext cx="1816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5" name="Object 7"/>
          <p:cNvGraphicFramePr>
            <a:graphicFrameLocks noChangeAspect="1"/>
          </p:cNvGraphicFramePr>
          <p:nvPr>
            <p:extLst>
              <p:ext uri="{D42A27DB-BD31-4B8C-83A1-F6EECF244321}">
                <p14:modId xmlns:p14="http://schemas.microsoft.com/office/powerpoint/2010/main" val="1856465423"/>
              </p:ext>
            </p:extLst>
          </p:nvPr>
        </p:nvGraphicFramePr>
        <p:xfrm>
          <a:off x="2025650" y="4572000"/>
          <a:ext cx="2120900" cy="393700"/>
        </p:xfrm>
        <a:graphic>
          <a:graphicData uri="http://schemas.openxmlformats.org/presentationml/2006/ole">
            <mc:AlternateContent xmlns:mc="http://schemas.openxmlformats.org/markup-compatibility/2006">
              <mc:Choice xmlns:v="urn:schemas-microsoft-com:vml" Requires="v">
                <p:oleObj spid="_x0000_s37905" name="Equation" r:id="rId11" imgW="2120760" imgH="393480" progId="Equation.DSMT4">
                  <p:embed/>
                </p:oleObj>
              </mc:Choice>
              <mc:Fallback>
                <p:oleObj name="Equation" r:id="rId11" imgW="2120760" imgH="393480" progId="Equation.DSMT4">
                  <p:embed/>
                  <p:pic>
                    <p:nvPicPr>
                      <p:cNvPr id="0" name="Picture 7"/>
                      <p:cNvPicPr>
                        <a:picLocks noChangeAspect="1" noChangeArrowheads="1"/>
                      </p:cNvPicPr>
                      <p:nvPr/>
                    </p:nvPicPr>
                    <p:blipFill>
                      <a:blip r:embed="rId12"/>
                      <a:srcRect/>
                      <a:stretch>
                        <a:fillRect/>
                      </a:stretch>
                    </p:blipFill>
                    <p:spPr bwMode="auto">
                      <a:xfrm>
                        <a:off x="2025650" y="4572000"/>
                        <a:ext cx="2120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1" name="Straight Connector 10"/>
          <p:cNvCxnSpPr/>
          <p:nvPr/>
        </p:nvCxnSpPr>
        <p:spPr>
          <a:xfrm flipV="1">
            <a:off x="2844800" y="5664200"/>
            <a:ext cx="6096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97400" y="5181600"/>
            <a:ext cx="6096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72000" y="5638800"/>
            <a:ext cx="6096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867400" y="5181600"/>
            <a:ext cx="6096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778500" y="5600700"/>
            <a:ext cx="6096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858000" y="5638800"/>
            <a:ext cx="6096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946900" y="5156200"/>
            <a:ext cx="6096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204200" y="5105400"/>
            <a:ext cx="6096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10: Scientific Notation and Calculators (cont.)</a:t>
            </a:r>
            <a:endParaRPr lang="en-US" dirty="0"/>
          </a:p>
        </p:txBody>
      </p:sp>
      <p:sp>
        <p:nvSpPr>
          <p:cNvPr id="3" name="Content Placeholder 2"/>
          <p:cNvSpPr>
            <a:spLocks noGrp="1"/>
          </p:cNvSpPr>
          <p:nvPr>
            <p:ph idx="1"/>
          </p:nvPr>
        </p:nvSpPr>
        <p:spPr>
          <a:xfrm>
            <a:off x="457200" y="1280160"/>
            <a:ext cx="8229600" cy="4702826"/>
          </a:xfrm>
        </p:spPr>
        <p:txBody>
          <a:bodyPr>
            <a:spAutoFit/>
          </a:bodyPr>
          <a:lstStyle/>
          <a:p>
            <a:pPr marL="1588" indent="-1588">
              <a:buNone/>
            </a:pPr>
            <a:r>
              <a:rPr lang="en-US" dirty="0" smtClean="0"/>
              <a:t>Multiplication should give the following display on your calculator:</a:t>
            </a:r>
          </a:p>
          <a:p>
            <a:pPr marL="1588" indent="-1588">
              <a:buNone/>
            </a:pPr>
            <a:endParaRPr lang="en-US" dirty="0" smtClean="0"/>
          </a:p>
          <a:p>
            <a:pPr marL="1588" indent="-1588">
              <a:buNone/>
            </a:pPr>
            <a:endParaRPr lang="en-US" dirty="0" smtClean="0"/>
          </a:p>
          <a:p>
            <a:pPr marL="1588" indent="-1588">
              <a:buNone/>
            </a:pPr>
            <a:endParaRPr lang="en-US" dirty="0" smtClean="0"/>
          </a:p>
          <a:p>
            <a:pPr marL="1588" indent="-1588">
              <a:lnSpc>
                <a:spcPct val="150000"/>
              </a:lnSpc>
              <a:buNone/>
            </a:pPr>
            <a:endParaRPr lang="en-US" dirty="0" smtClean="0"/>
          </a:p>
          <a:p>
            <a:pPr marL="1588" indent="-1588">
              <a:buNone/>
            </a:pPr>
            <a:endParaRPr lang="en-US" dirty="0" smtClean="0"/>
          </a:p>
          <a:p>
            <a:pPr marL="1588" indent="-1588">
              <a:buNone/>
            </a:pPr>
            <a:r>
              <a:rPr lang="en-US" dirty="0" smtClean="0"/>
              <a:t>Thus a light-year is </a:t>
            </a:r>
            <a:r>
              <a:rPr lang="en-US" dirty="0" smtClean="0">
                <a:solidFill>
                  <a:srgbClr val="0000FF"/>
                </a:solidFill>
              </a:rPr>
              <a:t>5,865,696,000,000 miles </a:t>
            </a:r>
            <a:r>
              <a:rPr lang="en-US" dirty="0" smtClean="0"/>
              <a:t>(or approximately  		 </a:t>
            </a:r>
            <a:r>
              <a:rPr lang="en-US" dirty="0" smtClean="0">
                <a:solidFill>
                  <a:srgbClr val="FF0000"/>
                </a:solidFill>
              </a:rPr>
              <a:t>miles</a:t>
            </a:r>
            <a:r>
              <a:rPr lang="en-US" dirty="0" smtClean="0"/>
              <a:t>.</a:t>
            </a:r>
            <a:endParaRPr lang="en-US" dirty="0"/>
          </a:p>
        </p:txBody>
      </p:sp>
      <p:pic>
        <p:nvPicPr>
          <p:cNvPr id="72706" name="Picture 2" descr="D:\IMA_6th Edition\IMA PPT\Chapter 4 Folder\SCREEN02b.png"/>
          <p:cNvPicPr>
            <a:picLocks noChangeAspect="1" noChangeArrowheads="1"/>
          </p:cNvPicPr>
          <p:nvPr/>
        </p:nvPicPr>
        <p:blipFill>
          <a:blip r:embed="rId3"/>
          <a:srcRect/>
          <a:stretch>
            <a:fillRect/>
          </a:stretch>
        </p:blipFill>
        <p:spPr bwMode="auto">
          <a:xfrm>
            <a:off x="2971800" y="2159000"/>
            <a:ext cx="3200400" cy="2645662"/>
          </a:xfrm>
          <a:prstGeom prst="rect">
            <a:avLst/>
          </a:prstGeom>
          <a:noFill/>
        </p:spPr>
      </p:pic>
      <p:graphicFrame>
        <p:nvGraphicFramePr>
          <p:cNvPr id="5" name="Object 4"/>
          <p:cNvGraphicFramePr>
            <a:graphicFrameLocks noChangeAspect="1"/>
          </p:cNvGraphicFramePr>
          <p:nvPr/>
        </p:nvGraphicFramePr>
        <p:xfrm>
          <a:off x="2694296" y="5458156"/>
          <a:ext cx="1511300" cy="381000"/>
        </p:xfrm>
        <a:graphic>
          <a:graphicData uri="http://schemas.openxmlformats.org/presentationml/2006/ole">
            <mc:AlternateContent xmlns:mc="http://schemas.openxmlformats.org/markup-compatibility/2006">
              <mc:Choice xmlns:v="urn:schemas-microsoft-com:vml" Requires="v">
                <p:oleObj spid="_x0000_s38916" name="Equation" r:id="rId4" imgW="1511280" imgH="380880" progId="Equation.DSMT4">
                  <p:embed/>
                </p:oleObj>
              </mc:Choice>
              <mc:Fallback>
                <p:oleObj name="Equation" r:id="rId4" imgW="1511280" imgH="38088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4296" y="5458156"/>
                        <a:ext cx="1511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280160"/>
            <a:ext cx="8229600" cy="3982629"/>
          </a:xfrm>
          <a:solidFill>
            <a:srgbClr val="FFFFCC"/>
          </a:solidFill>
          <a:ln w="28575">
            <a:solidFill>
              <a:srgbClr val="000000"/>
            </a:solidFill>
          </a:ln>
        </p:spPr>
        <p:txBody>
          <a:bodyPr>
            <a:spAutoFit/>
          </a:bodyPr>
          <a:lstStyle/>
          <a:p>
            <a:r>
              <a:rPr lang="en-US" dirty="0" smtClean="0">
                <a:solidFill>
                  <a:srgbClr val="000000"/>
                </a:solidFill>
              </a:rPr>
              <a:t>Use the properties of exponents to simplify each expression.</a:t>
            </a:r>
          </a:p>
          <a:p>
            <a:endParaRPr lang="en-US" sz="4000" dirty="0" smtClean="0">
              <a:solidFill>
                <a:srgbClr val="000000"/>
              </a:solidFill>
            </a:endParaRPr>
          </a:p>
          <a:p>
            <a:endParaRPr lang="en-US" dirty="0" smtClean="0">
              <a:solidFill>
                <a:srgbClr val="000000"/>
              </a:solidFill>
            </a:endParaRPr>
          </a:p>
          <a:p>
            <a:endParaRPr lang="en-US" sz="4000" dirty="0" smtClean="0">
              <a:solidFill>
                <a:srgbClr val="000000"/>
              </a:solidFill>
            </a:endParaRPr>
          </a:p>
          <a:p>
            <a:endParaRPr lang="en-US" dirty="0" smtClean="0">
              <a:solidFill>
                <a:srgbClr val="000000"/>
              </a:solidFill>
            </a:endParaRPr>
          </a:p>
          <a:p>
            <a:endParaRPr lang="en-US" dirty="0"/>
          </a:p>
        </p:txBody>
      </p:sp>
      <p:sp>
        <p:nvSpPr>
          <p:cNvPr id="28675" name="Title 1"/>
          <p:cNvSpPr>
            <a:spLocks noGrp="1"/>
          </p:cNvSpPr>
          <p:nvPr>
            <p:ph type="title"/>
          </p:nvPr>
        </p:nvSpPr>
        <p:spPr/>
        <p:txBody>
          <a:bodyPr/>
          <a:lstStyle/>
          <a:p>
            <a:r>
              <a:rPr lang="en-US" dirty="0" smtClean="0"/>
              <a:t>Practice Problems</a:t>
            </a:r>
          </a:p>
        </p:txBody>
      </p:sp>
      <p:graphicFrame>
        <p:nvGraphicFramePr>
          <p:cNvPr id="7" name="Object 6"/>
          <p:cNvGraphicFramePr>
            <a:graphicFrameLocks noChangeAspect="1"/>
          </p:cNvGraphicFramePr>
          <p:nvPr/>
        </p:nvGraphicFramePr>
        <p:xfrm>
          <a:off x="547688" y="2286000"/>
          <a:ext cx="7594600" cy="2717800"/>
        </p:xfrm>
        <a:graphic>
          <a:graphicData uri="http://schemas.openxmlformats.org/presentationml/2006/ole">
            <mc:AlternateContent xmlns:mc="http://schemas.openxmlformats.org/markup-compatibility/2006">
              <mc:Choice xmlns:v="urn:schemas-microsoft-com:vml" Requires="v">
                <p:oleObj spid="_x0000_s39940" name="Equation" r:id="rId3" imgW="7594560" imgH="2717640" progId="Equation.DSMT4">
                  <p:embed/>
                </p:oleObj>
              </mc:Choice>
              <mc:Fallback>
                <p:oleObj name="Equation" r:id="rId3" imgW="7594560" imgH="27176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2286000"/>
                        <a:ext cx="7594600" cy="271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80160"/>
            <a:ext cx="8229600" cy="1988237"/>
          </a:xfrm>
          <a:solidFill>
            <a:srgbClr val="FFFFCC"/>
          </a:solidFill>
          <a:ln w="28575">
            <a:solidFill>
              <a:srgbClr val="000000"/>
            </a:solidFill>
          </a:ln>
        </p:spPr>
        <p:txBody>
          <a:bodyPr>
            <a:spAutoFit/>
          </a:bodyPr>
          <a:lstStyle/>
          <a:p>
            <a:pPr indent="4763">
              <a:tabLst>
                <a:tab pos="463550" algn="l"/>
              </a:tabLst>
            </a:pPr>
            <a:r>
              <a:rPr lang="en-US" b="1" dirty="0" smtClean="0">
                <a:solidFill>
                  <a:srgbClr val="000000"/>
                </a:solidFill>
              </a:rPr>
              <a:t>7.</a:t>
            </a:r>
            <a:r>
              <a:rPr lang="en-US" dirty="0" smtClean="0">
                <a:solidFill>
                  <a:srgbClr val="000000"/>
                </a:solidFill>
              </a:rPr>
              <a:t>	Write the following expression in decimal notation: </a:t>
            </a:r>
          </a:p>
          <a:p>
            <a:pPr indent="4763">
              <a:tabLst>
                <a:tab pos="463550" algn="l"/>
              </a:tabLst>
            </a:pPr>
            <a:endParaRPr lang="en-US" b="1" dirty="0" smtClean="0">
              <a:solidFill>
                <a:srgbClr val="000000"/>
              </a:solidFill>
            </a:endParaRPr>
          </a:p>
          <a:p>
            <a:pPr indent="4763">
              <a:tabLst>
                <a:tab pos="463550" algn="l"/>
              </a:tabLst>
            </a:pPr>
            <a:r>
              <a:rPr lang="en-US" b="1" dirty="0" smtClean="0">
                <a:solidFill>
                  <a:srgbClr val="000000"/>
                </a:solidFill>
              </a:rPr>
              <a:t>8.</a:t>
            </a:r>
            <a:r>
              <a:rPr lang="en-US" dirty="0" smtClean="0">
                <a:solidFill>
                  <a:srgbClr val="000000"/>
                </a:solidFill>
              </a:rPr>
              <a:t>	Write the number 186,000 in scientific notation. 	This is the speed of light in miles per second.</a:t>
            </a:r>
            <a:endParaRPr lang="en-US" dirty="0"/>
          </a:p>
        </p:txBody>
      </p:sp>
      <p:sp>
        <p:nvSpPr>
          <p:cNvPr id="2" name="Title 1"/>
          <p:cNvSpPr>
            <a:spLocks noGrp="1"/>
          </p:cNvSpPr>
          <p:nvPr>
            <p:ph type="title"/>
          </p:nvPr>
        </p:nvSpPr>
        <p:spPr/>
        <p:txBody>
          <a:bodyPr/>
          <a:lstStyle/>
          <a:p>
            <a:r>
              <a:rPr lang="en-US" dirty="0" smtClean="0"/>
              <a:t>Practice Problems (cont.)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47508078"/>
              </p:ext>
            </p:extLst>
          </p:nvPr>
        </p:nvGraphicFramePr>
        <p:xfrm>
          <a:off x="1045192" y="1752600"/>
          <a:ext cx="1587500" cy="381000"/>
        </p:xfrm>
        <a:graphic>
          <a:graphicData uri="http://schemas.openxmlformats.org/presentationml/2006/ole">
            <mc:AlternateContent xmlns:mc="http://schemas.openxmlformats.org/markup-compatibility/2006">
              <mc:Choice xmlns:v="urn:schemas-microsoft-com:vml" Requires="v">
                <p:oleObj spid="_x0000_s40964" name="Equation" r:id="rId3" imgW="1587240" imgH="380880" progId="Equation.DSMT4">
                  <p:embed/>
                </p:oleObj>
              </mc:Choice>
              <mc:Fallback>
                <p:oleObj name="Equation" r:id="rId3" imgW="1587240" imgH="3808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192" y="1752600"/>
                        <a:ext cx="15875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 Answers</a:t>
            </a:r>
            <a:endParaRPr lang="en-US" dirty="0"/>
          </a:p>
        </p:txBody>
      </p:sp>
      <p:sp>
        <p:nvSpPr>
          <p:cNvPr id="3" name="Content Placeholder 2"/>
          <p:cNvSpPr>
            <a:spLocks noGrp="1"/>
          </p:cNvSpPr>
          <p:nvPr>
            <p:ph idx="1"/>
          </p:nvPr>
        </p:nvSpPr>
        <p:spPr/>
        <p:txBody>
          <a:bodyPr/>
          <a:lstStyle/>
          <a:p>
            <a:pPr indent="4763">
              <a:buNone/>
            </a:pPr>
            <a:endParaRPr lang="en-US" dirty="0" smtClean="0"/>
          </a:p>
          <a:p>
            <a:pPr>
              <a:buNone/>
            </a:pPr>
            <a:endParaRPr lang="en-US" dirty="0"/>
          </a:p>
        </p:txBody>
      </p:sp>
      <p:graphicFrame>
        <p:nvGraphicFramePr>
          <p:cNvPr id="43010" name="Object 2"/>
          <p:cNvGraphicFramePr>
            <a:graphicFrameLocks noChangeAspect="1"/>
          </p:cNvGraphicFramePr>
          <p:nvPr/>
        </p:nvGraphicFramePr>
        <p:xfrm>
          <a:off x="530352" y="1280160"/>
          <a:ext cx="7810500" cy="1892300"/>
        </p:xfrm>
        <a:graphic>
          <a:graphicData uri="http://schemas.openxmlformats.org/presentationml/2006/ole">
            <mc:AlternateContent xmlns:mc="http://schemas.openxmlformats.org/markup-compatibility/2006">
              <mc:Choice xmlns:v="urn:schemas-microsoft-com:vml" Requires="v">
                <p:oleObj spid="_x0000_s41988" name="Equation" r:id="rId3" imgW="7810200" imgH="1892160" progId="Equation.DSMT4">
                  <p:embed/>
                </p:oleObj>
              </mc:Choice>
              <mc:Fallback>
                <p:oleObj name="Equation" r:id="rId3" imgW="7810200" imgH="189216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1280160"/>
                        <a:ext cx="7810500"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80160"/>
            <a:ext cx="8229600" cy="2209836"/>
          </a:xfrm>
          <a:solidFill>
            <a:srgbClr val="FFFFCC"/>
          </a:solidFill>
          <a:ln w="28575">
            <a:solidFill>
              <a:srgbClr val="000000"/>
            </a:solidFill>
          </a:ln>
        </p:spPr>
        <p:txBody>
          <a:bodyPr wrap="square">
            <a:spAutoFit/>
          </a:bodyPr>
          <a:lstStyle/>
          <a:p>
            <a:pPr marL="342900" lvl="0" indent="-342900" algn="ctr" eaLnBrk="0" hangingPunct="0">
              <a:defRPr/>
            </a:pPr>
            <a:r>
              <a:rPr lang="en-US" b="1" dirty="0" smtClean="0">
                <a:solidFill>
                  <a:srgbClr val="000000"/>
                </a:solidFill>
              </a:rPr>
              <a:t>The Exponent 0</a:t>
            </a:r>
          </a:p>
          <a:p>
            <a:pPr>
              <a:spcBef>
                <a:spcPts val="1200"/>
              </a:spcBef>
            </a:pPr>
            <a:r>
              <a:rPr lang="en-US" dirty="0" smtClean="0">
                <a:solidFill>
                  <a:srgbClr val="000000"/>
                </a:solidFill>
              </a:rPr>
              <a:t>If </a:t>
            </a:r>
            <a:r>
              <a:rPr lang="en-US" i="1" dirty="0" smtClean="0">
                <a:solidFill>
                  <a:srgbClr val="000000"/>
                </a:solidFill>
              </a:rPr>
              <a:t>a</a:t>
            </a:r>
            <a:r>
              <a:rPr lang="en-US" dirty="0" smtClean="0">
                <a:solidFill>
                  <a:srgbClr val="000000"/>
                </a:solidFill>
              </a:rPr>
              <a:t> is a nonzero real number, then</a:t>
            </a:r>
          </a:p>
          <a:p>
            <a:pPr algn="ctr">
              <a:spcBef>
                <a:spcPts val="1200"/>
              </a:spcBef>
            </a:pPr>
            <a:r>
              <a:rPr lang="en-US" b="1" i="1" dirty="0" smtClean="0">
                <a:solidFill>
                  <a:srgbClr val="0000FF"/>
                </a:solidFill>
              </a:rPr>
              <a:t>a</a:t>
            </a:r>
            <a:r>
              <a:rPr lang="en-US" b="1" baseline="30000" dirty="0" smtClean="0">
                <a:solidFill>
                  <a:srgbClr val="0000FF"/>
                </a:solidFill>
              </a:rPr>
              <a:t>0</a:t>
            </a:r>
            <a:r>
              <a:rPr lang="en-US" dirty="0" smtClean="0">
                <a:solidFill>
                  <a:srgbClr val="0000FF"/>
                </a:solidFill>
              </a:rPr>
              <a:t> = </a:t>
            </a:r>
            <a:r>
              <a:rPr lang="en-US" b="1" dirty="0" smtClean="0">
                <a:solidFill>
                  <a:srgbClr val="0000FF"/>
                </a:solidFill>
              </a:rPr>
              <a:t>1</a:t>
            </a:r>
            <a:r>
              <a:rPr lang="en-US" dirty="0" smtClean="0">
                <a:solidFill>
                  <a:srgbClr val="0000FF"/>
                </a:solidFill>
              </a:rPr>
              <a:t>.</a:t>
            </a:r>
          </a:p>
          <a:p>
            <a:r>
              <a:rPr lang="en-US" b="1" dirty="0" smtClean="0">
                <a:solidFill>
                  <a:srgbClr val="000000"/>
                </a:solidFill>
              </a:rPr>
              <a:t>Note: </a:t>
            </a:r>
            <a:r>
              <a:rPr lang="en-US" dirty="0" smtClean="0">
                <a:solidFill>
                  <a:srgbClr val="000000"/>
                </a:solidFill>
              </a:rPr>
              <a:t>the expression 0</a:t>
            </a:r>
            <a:r>
              <a:rPr lang="en-US" baseline="30000" dirty="0" smtClean="0">
                <a:solidFill>
                  <a:srgbClr val="000000"/>
                </a:solidFill>
              </a:rPr>
              <a:t>0</a:t>
            </a:r>
            <a:r>
              <a:rPr lang="en-US" dirty="0" smtClean="0">
                <a:solidFill>
                  <a:srgbClr val="000000"/>
                </a:solidFill>
              </a:rPr>
              <a:t> is undefined.</a:t>
            </a:r>
            <a:endParaRPr lang="en-US" dirty="0"/>
          </a:p>
        </p:txBody>
      </p:sp>
      <p:sp>
        <p:nvSpPr>
          <p:cNvPr id="5125" name="Title 1"/>
          <p:cNvSpPr>
            <a:spLocks noGrp="1"/>
          </p:cNvSpPr>
          <p:nvPr>
            <p:ph type="title"/>
          </p:nvPr>
        </p:nvSpPr>
        <p:spPr/>
        <p:txBody>
          <a:bodyPr>
            <a:normAutofit/>
          </a:bodyPr>
          <a:lstStyle/>
          <a:p>
            <a:r>
              <a:rPr lang="en-US" dirty="0" smtClean="0"/>
              <a:t>The Product Rule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normAutofit/>
          </a:bodyPr>
          <a:lstStyle/>
          <a:p>
            <a:r>
              <a:rPr lang="en-US" dirty="0" smtClean="0"/>
              <a:t>The Product Rule</a:t>
            </a:r>
          </a:p>
        </p:txBody>
      </p:sp>
      <p:sp>
        <p:nvSpPr>
          <p:cNvPr id="5" name="Content Placeholder 4"/>
          <p:cNvSpPr>
            <a:spLocks noGrp="1"/>
          </p:cNvSpPr>
          <p:nvPr>
            <p:ph idx="1"/>
          </p:nvPr>
        </p:nvSpPr>
        <p:spPr>
          <a:xfrm>
            <a:off x="457200" y="1280160"/>
            <a:ext cx="8229600" cy="1902059"/>
          </a:xfrm>
          <a:ln w="28575">
            <a:solidFill>
              <a:srgbClr val="FF0000"/>
            </a:solidFill>
          </a:ln>
        </p:spPr>
        <p:txBody>
          <a:bodyPr>
            <a:spAutoFit/>
          </a:bodyPr>
          <a:lstStyle/>
          <a:p>
            <a:pPr algn="ctr" eaLnBrk="0" hangingPunct="0"/>
            <a:r>
              <a:rPr lang="en-US" b="1" dirty="0" smtClean="0">
                <a:solidFill>
                  <a:srgbClr val="000000"/>
                </a:solidFill>
              </a:rPr>
              <a:t>Notes</a:t>
            </a:r>
          </a:p>
          <a:p>
            <a:r>
              <a:rPr lang="en-US" dirty="0" smtClean="0">
                <a:solidFill>
                  <a:srgbClr val="000000"/>
                </a:solidFill>
              </a:rPr>
              <a:t>Throughout this text, unless specifically stated otherwise, we will assume that the bases of exponents are nonzero.</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itle 1"/>
          <p:cNvSpPr>
            <a:spLocks noGrp="1"/>
          </p:cNvSpPr>
          <p:nvPr>
            <p:ph type="title"/>
          </p:nvPr>
        </p:nvSpPr>
        <p:spPr/>
        <p:txBody>
          <a:bodyPr>
            <a:normAutofit/>
          </a:bodyPr>
          <a:lstStyle/>
          <a:p>
            <a:r>
              <a:rPr lang="en-US" dirty="0" smtClean="0"/>
              <a:t>Example 2: The Exponent 0</a:t>
            </a:r>
          </a:p>
        </p:txBody>
      </p:sp>
      <p:sp>
        <p:nvSpPr>
          <p:cNvPr id="7174" name="Content Placeholder 2"/>
          <p:cNvSpPr>
            <a:spLocks noGrp="1"/>
          </p:cNvSpPr>
          <p:nvPr>
            <p:ph idx="1"/>
          </p:nvPr>
        </p:nvSpPr>
        <p:spPr/>
        <p:txBody>
          <a:bodyPr/>
          <a:lstStyle/>
          <a:p>
            <a:pPr marL="1588" indent="-1588">
              <a:buNone/>
            </a:pPr>
            <a:r>
              <a:rPr lang="en-US" dirty="0" smtClean="0"/>
              <a:t>Find the value of each expression.</a:t>
            </a:r>
          </a:p>
          <a:p>
            <a:pPr marL="1588" indent="-1588">
              <a:buNone/>
            </a:pPr>
            <a:endParaRPr lang="en-US" dirty="0" smtClean="0"/>
          </a:p>
          <a:p>
            <a:pPr marL="1588" indent="-1588">
              <a:buNone/>
            </a:pPr>
            <a:endParaRPr lang="en-US" dirty="0" smtClean="0"/>
          </a:p>
        </p:txBody>
      </p:sp>
      <p:graphicFrame>
        <p:nvGraphicFramePr>
          <p:cNvPr id="5123" name="Object 3"/>
          <p:cNvGraphicFramePr>
            <a:graphicFrameLocks noChangeAspect="1"/>
          </p:cNvGraphicFramePr>
          <p:nvPr/>
        </p:nvGraphicFramePr>
        <p:xfrm>
          <a:off x="530352" y="2057400"/>
          <a:ext cx="800100" cy="381000"/>
        </p:xfrm>
        <a:graphic>
          <a:graphicData uri="http://schemas.openxmlformats.org/presentationml/2006/ole">
            <mc:AlternateContent xmlns:mc="http://schemas.openxmlformats.org/markup-compatibility/2006">
              <mc:Choice xmlns:v="urn:schemas-microsoft-com:vml" Requires="v">
                <p:oleObj spid="_x0000_s5143" name="Equation" r:id="rId3" imgW="799920" imgH="380880" progId="Equation.DSMT4">
                  <p:embed/>
                </p:oleObj>
              </mc:Choice>
              <mc:Fallback>
                <p:oleObj name="Equation" r:id="rId3" imgW="799920" imgH="3808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2057400"/>
                        <a:ext cx="800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1447800" y="2133600"/>
          <a:ext cx="457200" cy="279400"/>
        </p:xfrm>
        <a:graphic>
          <a:graphicData uri="http://schemas.openxmlformats.org/presentationml/2006/ole">
            <mc:AlternateContent xmlns:mc="http://schemas.openxmlformats.org/markup-compatibility/2006">
              <mc:Choice xmlns:v="urn:schemas-microsoft-com:vml" Requires="v">
                <p:oleObj spid="_x0000_s5144" name="Equation" r:id="rId5" imgW="457200" imgH="279360" progId="Equation.DSMT4">
                  <p:embed/>
                </p:oleObj>
              </mc:Choice>
              <mc:Fallback>
                <p:oleObj name="Equation" r:id="rId5" imgW="457200" imgH="2793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2133600"/>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530352" y="2667000"/>
          <a:ext cx="1244600" cy="533400"/>
        </p:xfrm>
        <a:graphic>
          <a:graphicData uri="http://schemas.openxmlformats.org/presentationml/2006/ole">
            <mc:AlternateContent xmlns:mc="http://schemas.openxmlformats.org/markup-compatibility/2006">
              <mc:Choice xmlns:v="urn:schemas-microsoft-com:vml" Requires="v">
                <p:oleObj spid="_x0000_s5145" name="Equation" r:id="rId7" imgW="1244520" imgH="533160" progId="Equation.DSMT4">
                  <p:embed/>
                </p:oleObj>
              </mc:Choice>
              <mc:Fallback>
                <p:oleObj name="Equation" r:id="rId7" imgW="1244520" imgH="5331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352" y="2667000"/>
                        <a:ext cx="1244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1905000" y="2819400"/>
          <a:ext cx="457200" cy="279400"/>
        </p:xfrm>
        <a:graphic>
          <a:graphicData uri="http://schemas.openxmlformats.org/presentationml/2006/ole">
            <mc:AlternateContent xmlns:mc="http://schemas.openxmlformats.org/markup-compatibility/2006">
              <mc:Choice xmlns:v="urn:schemas-microsoft-com:vml" Requires="v">
                <p:oleObj spid="_x0000_s5146" name="Equation" r:id="rId9" imgW="457200" imgH="279360" progId="Equation.DSMT4">
                  <p:embed/>
                </p:oleObj>
              </mc:Choice>
              <mc:Fallback>
                <p:oleObj name="Equation" r:id="rId9" imgW="457200" imgH="2793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2819400"/>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7" name="Object 7"/>
          <p:cNvGraphicFramePr>
            <a:graphicFrameLocks noChangeAspect="1"/>
          </p:cNvGraphicFramePr>
          <p:nvPr/>
        </p:nvGraphicFramePr>
        <p:xfrm>
          <a:off x="530352" y="3429000"/>
          <a:ext cx="1231900" cy="533400"/>
        </p:xfrm>
        <a:graphic>
          <a:graphicData uri="http://schemas.openxmlformats.org/presentationml/2006/ole">
            <mc:AlternateContent xmlns:mc="http://schemas.openxmlformats.org/markup-compatibility/2006">
              <mc:Choice xmlns:v="urn:schemas-microsoft-com:vml" Requires="v">
                <p:oleObj spid="_x0000_s5147" name="Equation" r:id="rId11" imgW="1231560" imgH="533160" progId="Equation.DSMT4">
                  <p:embed/>
                </p:oleObj>
              </mc:Choice>
              <mc:Fallback>
                <p:oleObj name="Equation" r:id="rId11" imgW="1231560" imgH="5331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0352" y="3429000"/>
                        <a:ext cx="1231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8" name="Object 8"/>
          <p:cNvGraphicFramePr>
            <a:graphicFrameLocks noChangeAspect="1"/>
          </p:cNvGraphicFramePr>
          <p:nvPr/>
        </p:nvGraphicFramePr>
        <p:xfrm>
          <a:off x="1828800" y="3536950"/>
          <a:ext cx="1943100" cy="406400"/>
        </p:xfrm>
        <a:graphic>
          <a:graphicData uri="http://schemas.openxmlformats.org/presentationml/2006/ole">
            <mc:AlternateContent xmlns:mc="http://schemas.openxmlformats.org/markup-compatibility/2006">
              <mc:Choice xmlns:v="urn:schemas-microsoft-com:vml" Requires="v">
                <p:oleObj spid="_x0000_s5148" name="Equation" r:id="rId13" imgW="1942920" imgH="406080" progId="Equation.DSMT4">
                  <p:embed/>
                </p:oleObj>
              </mc:Choice>
              <mc:Fallback>
                <p:oleObj name="Equation" r:id="rId13" imgW="1942920" imgH="406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8800" y="3536950"/>
                        <a:ext cx="19431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9" name="Object 9"/>
          <p:cNvGraphicFramePr>
            <a:graphicFrameLocks noChangeAspect="1"/>
          </p:cNvGraphicFramePr>
          <p:nvPr/>
        </p:nvGraphicFramePr>
        <p:xfrm>
          <a:off x="530352" y="4267200"/>
          <a:ext cx="1016000" cy="381000"/>
        </p:xfrm>
        <a:graphic>
          <a:graphicData uri="http://schemas.openxmlformats.org/presentationml/2006/ole">
            <mc:AlternateContent xmlns:mc="http://schemas.openxmlformats.org/markup-compatibility/2006">
              <mc:Choice xmlns:v="urn:schemas-microsoft-com:vml" Requires="v">
                <p:oleObj spid="_x0000_s5149" name="Equation" r:id="rId15" imgW="1015920" imgH="380880" progId="Equation.DSMT4">
                  <p:embed/>
                </p:oleObj>
              </mc:Choice>
              <mc:Fallback>
                <p:oleObj name="Equation" r:id="rId15" imgW="1015920" imgH="38088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0352" y="4267200"/>
                        <a:ext cx="101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0" name="Object 10"/>
          <p:cNvGraphicFramePr>
            <a:graphicFrameLocks noChangeAspect="1"/>
          </p:cNvGraphicFramePr>
          <p:nvPr/>
        </p:nvGraphicFramePr>
        <p:xfrm>
          <a:off x="1676400" y="4267200"/>
          <a:ext cx="1130300" cy="381000"/>
        </p:xfrm>
        <a:graphic>
          <a:graphicData uri="http://schemas.openxmlformats.org/presentationml/2006/ole">
            <mc:AlternateContent xmlns:mc="http://schemas.openxmlformats.org/markup-compatibility/2006">
              <mc:Choice xmlns:v="urn:schemas-microsoft-com:vml" Requires="v">
                <p:oleObj spid="_x0000_s5150" name="Equation" r:id="rId17" imgW="1130040" imgH="380880" progId="Equation.DSMT4">
                  <p:embed/>
                </p:oleObj>
              </mc:Choice>
              <mc:Fallback>
                <p:oleObj name="Equation" r:id="rId17" imgW="1130040" imgH="38088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76400" y="4267200"/>
                        <a:ext cx="1130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1" name="Object 11"/>
          <p:cNvGraphicFramePr>
            <a:graphicFrameLocks noChangeAspect="1"/>
          </p:cNvGraphicFramePr>
          <p:nvPr/>
        </p:nvGraphicFramePr>
        <p:xfrm>
          <a:off x="2895600" y="4343400"/>
          <a:ext cx="990600" cy="279400"/>
        </p:xfrm>
        <a:graphic>
          <a:graphicData uri="http://schemas.openxmlformats.org/presentationml/2006/ole">
            <mc:AlternateContent xmlns:mc="http://schemas.openxmlformats.org/markup-compatibility/2006">
              <mc:Choice xmlns:v="urn:schemas-microsoft-com:vml" Requires="v">
                <p:oleObj spid="_x0000_s5151" name="Equation" r:id="rId19" imgW="990360" imgH="279360" progId="Equation.DSMT4">
                  <p:embed/>
                </p:oleObj>
              </mc:Choice>
              <mc:Fallback>
                <p:oleObj name="Equation" r:id="rId19" imgW="990360" imgH="27936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95600" y="4343400"/>
                        <a:ext cx="990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2" name="Object 12"/>
          <p:cNvGraphicFramePr>
            <a:graphicFrameLocks noChangeAspect="1"/>
          </p:cNvGraphicFramePr>
          <p:nvPr/>
        </p:nvGraphicFramePr>
        <p:xfrm>
          <a:off x="3962400" y="4343400"/>
          <a:ext cx="685800" cy="279400"/>
        </p:xfrm>
        <a:graphic>
          <a:graphicData uri="http://schemas.openxmlformats.org/presentationml/2006/ole">
            <mc:AlternateContent xmlns:mc="http://schemas.openxmlformats.org/markup-compatibility/2006">
              <mc:Choice xmlns:v="urn:schemas-microsoft-com:vml" Requires="v">
                <p:oleObj spid="_x0000_s5152" name="Equation" r:id="rId21" imgW="685800" imgH="279360" progId="Equation.DSMT4">
                  <p:embed/>
                </p:oleObj>
              </mc:Choice>
              <mc:Fallback>
                <p:oleObj name="Equation" r:id="rId21" imgW="685800" imgH="27936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62400" y="4343400"/>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1"/>
          <p:cNvSpPr>
            <a:spLocks noGrp="1"/>
          </p:cNvSpPr>
          <p:nvPr>
            <p:ph type="title"/>
          </p:nvPr>
        </p:nvSpPr>
        <p:spPr/>
        <p:txBody>
          <a:bodyPr>
            <a:normAutofit/>
          </a:bodyPr>
          <a:lstStyle/>
          <a:p>
            <a:r>
              <a:rPr lang="en-US" dirty="0" smtClean="0"/>
              <a:t>The Quotient Rule</a:t>
            </a:r>
          </a:p>
        </p:txBody>
      </p:sp>
      <p:sp>
        <p:nvSpPr>
          <p:cNvPr id="6" name="Content Placeholder 5"/>
          <p:cNvSpPr>
            <a:spLocks noGrp="1"/>
          </p:cNvSpPr>
          <p:nvPr>
            <p:ph idx="1"/>
          </p:nvPr>
        </p:nvSpPr>
        <p:spPr>
          <a:xfrm>
            <a:off x="457200" y="1280160"/>
            <a:ext cx="8229600" cy="2640723"/>
          </a:xfrm>
          <a:solidFill>
            <a:srgbClr val="FFFFCC"/>
          </a:solidFill>
          <a:ln w="28575">
            <a:solidFill>
              <a:srgbClr val="000000"/>
            </a:solidFill>
          </a:ln>
        </p:spPr>
        <p:txBody>
          <a:bodyPr wrap="square">
            <a:spAutoFit/>
          </a:bodyPr>
          <a:lstStyle/>
          <a:p>
            <a:pPr marL="342900" lvl="0" indent="-342900" algn="ctr" eaLnBrk="0" hangingPunct="0">
              <a:defRPr/>
            </a:pPr>
            <a:r>
              <a:rPr lang="en-US" b="1" dirty="0" smtClean="0">
                <a:solidFill>
                  <a:srgbClr val="000000"/>
                </a:solidFill>
              </a:rPr>
              <a:t>Quotient Rule for Exponents</a:t>
            </a:r>
          </a:p>
          <a:p>
            <a:pPr>
              <a:spcBef>
                <a:spcPts val="1200"/>
              </a:spcBef>
            </a:pPr>
            <a:r>
              <a:rPr lang="en-US" dirty="0" smtClean="0">
                <a:solidFill>
                  <a:srgbClr val="000000"/>
                </a:solidFill>
              </a:rPr>
              <a:t>If </a:t>
            </a:r>
            <a:r>
              <a:rPr lang="en-US" i="1" dirty="0" smtClean="0">
                <a:solidFill>
                  <a:srgbClr val="000000"/>
                </a:solidFill>
              </a:rPr>
              <a:t>a</a:t>
            </a:r>
            <a:r>
              <a:rPr lang="en-US" dirty="0" smtClean="0">
                <a:solidFill>
                  <a:srgbClr val="000000"/>
                </a:solidFill>
              </a:rPr>
              <a:t> is a nonzero real number and </a:t>
            </a:r>
            <a:r>
              <a:rPr lang="en-US" i="1" dirty="0" smtClean="0">
                <a:solidFill>
                  <a:srgbClr val="000000"/>
                </a:solidFill>
              </a:rPr>
              <a:t>m</a:t>
            </a:r>
            <a:r>
              <a:rPr lang="en-US" dirty="0" smtClean="0">
                <a:solidFill>
                  <a:srgbClr val="000000"/>
                </a:solidFill>
              </a:rPr>
              <a:t> and </a:t>
            </a:r>
            <a:r>
              <a:rPr lang="en-US" i="1" dirty="0" smtClean="0">
                <a:solidFill>
                  <a:srgbClr val="000000"/>
                </a:solidFill>
              </a:rPr>
              <a:t>n</a:t>
            </a:r>
            <a:r>
              <a:rPr lang="en-US" dirty="0" smtClean="0">
                <a:solidFill>
                  <a:srgbClr val="000000"/>
                </a:solidFill>
              </a:rPr>
              <a:t> are integers, then</a:t>
            </a:r>
          </a:p>
          <a:p>
            <a:pPr>
              <a:spcBef>
                <a:spcPts val="1200"/>
              </a:spcBef>
            </a:pPr>
            <a:endParaRPr lang="en-US" dirty="0" smtClean="0">
              <a:solidFill>
                <a:srgbClr val="000000"/>
              </a:solidFill>
            </a:endParaRPr>
          </a:p>
          <a:p>
            <a:endParaRPr lang="en-US" dirty="0"/>
          </a:p>
        </p:txBody>
      </p:sp>
      <p:graphicFrame>
        <p:nvGraphicFramePr>
          <p:cNvPr id="9" name="Object 8"/>
          <p:cNvGraphicFramePr>
            <a:graphicFrameLocks noChangeAspect="1"/>
          </p:cNvGraphicFramePr>
          <p:nvPr/>
        </p:nvGraphicFramePr>
        <p:xfrm>
          <a:off x="3797300" y="2705100"/>
          <a:ext cx="1549400" cy="876300"/>
        </p:xfrm>
        <a:graphic>
          <a:graphicData uri="http://schemas.openxmlformats.org/presentationml/2006/ole">
            <mc:AlternateContent xmlns:mc="http://schemas.openxmlformats.org/markup-compatibility/2006">
              <mc:Choice xmlns:v="urn:schemas-microsoft-com:vml" Requires="v">
                <p:oleObj spid="_x0000_s6148" name="Equation" r:id="rId3" imgW="1549080" imgH="876240" progId="Equation.DSMT4">
                  <p:embed/>
                </p:oleObj>
              </mc:Choice>
              <mc:Fallback>
                <p:oleObj name="Equation" r:id="rId3" imgW="1549080" imgH="87624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7300" y="2705100"/>
                        <a:ext cx="15494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p:cNvSpPr>
            <a:spLocks noGrp="1"/>
          </p:cNvSpPr>
          <p:nvPr>
            <p:ph type="title"/>
          </p:nvPr>
        </p:nvSpPr>
        <p:spPr/>
        <p:txBody>
          <a:bodyPr>
            <a:normAutofit/>
          </a:bodyPr>
          <a:lstStyle/>
          <a:p>
            <a:r>
              <a:rPr lang="en-US" dirty="0" smtClean="0"/>
              <a:t>Example 3: The Quotient Rule for Exponents</a:t>
            </a:r>
          </a:p>
        </p:txBody>
      </p:sp>
      <p:sp>
        <p:nvSpPr>
          <p:cNvPr id="9221" name="Content Placeholder 2"/>
          <p:cNvSpPr>
            <a:spLocks noGrp="1"/>
          </p:cNvSpPr>
          <p:nvPr>
            <p:ph idx="1"/>
          </p:nvPr>
        </p:nvSpPr>
        <p:spPr/>
        <p:txBody>
          <a:bodyPr/>
          <a:lstStyle/>
          <a:p>
            <a:pPr marL="1588" indent="-1588">
              <a:buNone/>
            </a:pPr>
            <a:r>
              <a:rPr lang="en-US" dirty="0" smtClean="0"/>
              <a:t>Use the Quotient Rule for Exponents to simplify each expression.</a:t>
            </a:r>
          </a:p>
          <a:p>
            <a:pPr marL="1588" indent="-1588">
              <a:buNone/>
            </a:pPr>
            <a:endParaRPr lang="en-US" dirty="0" smtClean="0"/>
          </a:p>
          <a:p>
            <a:pPr marL="1588" indent="-1588">
              <a:buNone/>
            </a:pPr>
            <a:endParaRPr lang="en-US" dirty="0" smtClean="0"/>
          </a:p>
          <a:p>
            <a:pPr marL="1588" indent="-1588">
              <a:buNone/>
            </a:pPr>
            <a:r>
              <a:rPr lang="en-US" b="1" dirty="0" smtClean="0"/>
              <a:t>Solution:</a:t>
            </a:r>
          </a:p>
          <a:p>
            <a:pPr marL="1588" indent="-1588">
              <a:buNone/>
            </a:pPr>
            <a:endParaRPr lang="en-US" b="1" dirty="0" smtClean="0"/>
          </a:p>
          <a:p>
            <a:pPr marL="1588" indent="-1588">
              <a:buNone/>
            </a:pPr>
            <a:endParaRPr lang="en-US" b="1" dirty="0" smtClean="0"/>
          </a:p>
          <a:p>
            <a:pPr marL="1588" indent="-1588">
              <a:buNone/>
            </a:pPr>
            <a:r>
              <a:rPr lang="en-US" b="1" dirty="0" smtClean="0"/>
              <a:t>Solution:</a:t>
            </a:r>
            <a:endParaRPr lang="en-US" dirty="0" smtClean="0"/>
          </a:p>
          <a:p>
            <a:pPr marL="1588" indent="-1588">
              <a:buNone/>
            </a:pPr>
            <a:endParaRPr lang="en-US" dirty="0" smtClean="0"/>
          </a:p>
          <a:p>
            <a:pPr marL="1588" indent="-1588">
              <a:buNone/>
            </a:pPr>
            <a:endParaRPr lang="en-US" u="sng" dirty="0" smtClean="0"/>
          </a:p>
          <a:p>
            <a:pPr marL="1588" indent="-1588">
              <a:buNone/>
            </a:pPr>
            <a:endParaRPr lang="en-US" u="sng" dirty="0" smtClean="0"/>
          </a:p>
        </p:txBody>
      </p:sp>
      <p:graphicFrame>
        <p:nvGraphicFramePr>
          <p:cNvPr id="6" name="Object 5"/>
          <p:cNvGraphicFramePr>
            <a:graphicFrameLocks noChangeAspect="1"/>
          </p:cNvGraphicFramePr>
          <p:nvPr/>
        </p:nvGraphicFramePr>
        <p:xfrm>
          <a:off x="530352" y="2286000"/>
          <a:ext cx="901700" cy="876300"/>
        </p:xfrm>
        <a:graphic>
          <a:graphicData uri="http://schemas.openxmlformats.org/presentationml/2006/ole">
            <mc:AlternateContent xmlns:mc="http://schemas.openxmlformats.org/markup-compatibility/2006">
              <mc:Choice xmlns:v="urn:schemas-microsoft-com:vml" Requires="v">
                <p:oleObj spid="_x0000_s7192" name="Equation" r:id="rId3" imgW="901440" imgH="876240" progId="Equation.DSMT4">
                  <p:embed/>
                </p:oleObj>
              </mc:Choice>
              <mc:Fallback>
                <p:oleObj name="Equation" r:id="rId3" imgW="901440" imgH="876240"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2286000"/>
                        <a:ext cx="9017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530352" y="3841464"/>
          <a:ext cx="889000" cy="939800"/>
        </p:xfrm>
        <a:graphic>
          <a:graphicData uri="http://schemas.openxmlformats.org/presentationml/2006/ole">
            <mc:AlternateContent xmlns:mc="http://schemas.openxmlformats.org/markup-compatibility/2006">
              <mc:Choice xmlns:v="urn:schemas-microsoft-com:vml" Requires="v">
                <p:oleObj spid="_x0000_s7193" name="Equation" r:id="rId5" imgW="888840" imgH="939600" progId="Equation.DSMT4">
                  <p:embed/>
                </p:oleObj>
              </mc:Choice>
              <mc:Fallback>
                <p:oleObj name="Equation" r:id="rId5" imgW="888840" imgH="939600" progId="Equation.DSMT4">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52" y="3841464"/>
                        <a:ext cx="8890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31" name="Object 15"/>
          <p:cNvGraphicFramePr>
            <a:graphicFrameLocks noChangeAspect="1"/>
          </p:cNvGraphicFramePr>
          <p:nvPr/>
        </p:nvGraphicFramePr>
        <p:xfrm>
          <a:off x="4724400" y="4648200"/>
          <a:ext cx="4064000" cy="1066800"/>
        </p:xfrm>
        <a:graphic>
          <a:graphicData uri="http://schemas.openxmlformats.org/presentationml/2006/ole">
            <mc:AlternateContent xmlns:mc="http://schemas.openxmlformats.org/markup-compatibility/2006">
              <mc:Choice xmlns:v="urn:schemas-microsoft-com:vml" Requires="v">
                <p:oleObj spid="_x0000_s7194" name="Equation" r:id="rId7" imgW="4063680" imgH="1066680" progId="Equation.DSMT4">
                  <p:embed/>
                </p:oleObj>
              </mc:Choice>
              <mc:Fallback>
                <p:oleObj name="Equation" r:id="rId7" imgW="4063680" imgH="1066680" progId="Equation.DSMT4">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4648200"/>
                        <a:ext cx="406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nvGraphicFramePr>
        <p:xfrm>
          <a:off x="2057400" y="3048000"/>
          <a:ext cx="419100" cy="876300"/>
        </p:xfrm>
        <a:graphic>
          <a:graphicData uri="http://schemas.openxmlformats.org/presentationml/2006/ole">
            <mc:AlternateContent xmlns:mc="http://schemas.openxmlformats.org/markup-compatibility/2006">
              <mc:Choice xmlns:v="urn:schemas-microsoft-com:vml" Requires="v">
                <p:oleObj spid="_x0000_s7195" name="Equation" r:id="rId9" imgW="419040" imgH="876240" progId="Equation.DSMT4">
                  <p:embed/>
                </p:oleObj>
              </mc:Choice>
              <mc:Fallback>
                <p:oleObj name="Equation" r:id="rId9" imgW="419040" imgH="87624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3048000"/>
                        <a:ext cx="419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6" name="Object 8"/>
          <p:cNvGraphicFramePr>
            <a:graphicFrameLocks noChangeAspect="1"/>
          </p:cNvGraphicFramePr>
          <p:nvPr/>
        </p:nvGraphicFramePr>
        <p:xfrm>
          <a:off x="2514600" y="3276600"/>
          <a:ext cx="825500" cy="368300"/>
        </p:xfrm>
        <a:graphic>
          <a:graphicData uri="http://schemas.openxmlformats.org/presentationml/2006/ole">
            <mc:AlternateContent xmlns:mc="http://schemas.openxmlformats.org/markup-compatibility/2006">
              <mc:Choice xmlns:v="urn:schemas-microsoft-com:vml" Requires="v">
                <p:oleObj spid="_x0000_s7196" name="Equation" r:id="rId11" imgW="825480" imgH="368280" progId="Equation.DSMT4">
                  <p:embed/>
                </p:oleObj>
              </mc:Choice>
              <mc:Fallback>
                <p:oleObj name="Equation" r:id="rId11" imgW="825480" imgH="36828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14600" y="3276600"/>
                        <a:ext cx="825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7" name="Object 9"/>
          <p:cNvGraphicFramePr>
            <a:graphicFrameLocks noChangeAspect="1"/>
          </p:cNvGraphicFramePr>
          <p:nvPr/>
        </p:nvGraphicFramePr>
        <p:xfrm>
          <a:off x="3352800" y="3276600"/>
          <a:ext cx="609600" cy="368300"/>
        </p:xfrm>
        <a:graphic>
          <a:graphicData uri="http://schemas.openxmlformats.org/presentationml/2006/ole">
            <mc:AlternateContent xmlns:mc="http://schemas.openxmlformats.org/markup-compatibility/2006">
              <mc:Choice xmlns:v="urn:schemas-microsoft-com:vml" Requires="v">
                <p:oleObj spid="_x0000_s7197" name="Equation" r:id="rId13" imgW="609480" imgH="368280" progId="Equation.DSMT4">
                  <p:embed/>
                </p:oleObj>
              </mc:Choice>
              <mc:Fallback>
                <p:oleObj name="Equation" r:id="rId13" imgW="609480" imgH="36828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52800" y="3276600"/>
                        <a:ext cx="6096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8" name="Object 10"/>
          <p:cNvGraphicFramePr>
            <a:graphicFrameLocks noChangeAspect="1"/>
          </p:cNvGraphicFramePr>
          <p:nvPr/>
        </p:nvGraphicFramePr>
        <p:xfrm>
          <a:off x="2057400" y="4572000"/>
          <a:ext cx="406400" cy="939800"/>
        </p:xfrm>
        <a:graphic>
          <a:graphicData uri="http://schemas.openxmlformats.org/presentationml/2006/ole">
            <mc:AlternateContent xmlns:mc="http://schemas.openxmlformats.org/markup-compatibility/2006">
              <mc:Choice xmlns:v="urn:schemas-microsoft-com:vml" Requires="v">
                <p:oleObj spid="_x0000_s7198" name="Equation" r:id="rId15" imgW="406080" imgH="939600" progId="Equation.DSMT4">
                  <p:embed/>
                </p:oleObj>
              </mc:Choice>
              <mc:Fallback>
                <p:oleObj name="Equation" r:id="rId15" imgW="406080" imgH="93960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57400" y="4572000"/>
                        <a:ext cx="406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9" name="Object 11"/>
          <p:cNvGraphicFramePr>
            <a:graphicFrameLocks noChangeAspect="1"/>
          </p:cNvGraphicFramePr>
          <p:nvPr/>
        </p:nvGraphicFramePr>
        <p:xfrm>
          <a:off x="2514600" y="4800600"/>
          <a:ext cx="825500" cy="444500"/>
        </p:xfrm>
        <a:graphic>
          <a:graphicData uri="http://schemas.openxmlformats.org/presentationml/2006/ole">
            <mc:AlternateContent xmlns:mc="http://schemas.openxmlformats.org/markup-compatibility/2006">
              <mc:Choice xmlns:v="urn:schemas-microsoft-com:vml" Requires="v">
                <p:oleObj spid="_x0000_s7199" name="Equation" r:id="rId17" imgW="825480" imgH="444240" progId="Equation.DSMT4">
                  <p:embed/>
                </p:oleObj>
              </mc:Choice>
              <mc:Fallback>
                <p:oleObj name="Equation" r:id="rId17" imgW="825480" imgH="44424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14600" y="4800600"/>
                        <a:ext cx="825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0" name="Object 12"/>
          <p:cNvGraphicFramePr>
            <a:graphicFrameLocks noChangeAspect="1"/>
          </p:cNvGraphicFramePr>
          <p:nvPr/>
        </p:nvGraphicFramePr>
        <p:xfrm>
          <a:off x="3352800" y="4800600"/>
          <a:ext cx="609600" cy="444500"/>
        </p:xfrm>
        <a:graphic>
          <a:graphicData uri="http://schemas.openxmlformats.org/presentationml/2006/ole">
            <mc:AlternateContent xmlns:mc="http://schemas.openxmlformats.org/markup-compatibility/2006">
              <mc:Choice xmlns:v="urn:schemas-microsoft-com:vml" Requires="v">
                <p:oleObj spid="_x0000_s7200" name="Equation" r:id="rId19" imgW="609480" imgH="444240" progId="Equation.DSMT4">
                  <p:embed/>
                </p:oleObj>
              </mc:Choice>
              <mc:Fallback>
                <p:oleObj name="Equation" r:id="rId19" imgW="609480" imgH="444240" progId="Equation.DSMT4">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52800" y="4800600"/>
                        <a:ext cx="609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1" name="Object 13"/>
          <p:cNvGraphicFramePr>
            <a:graphicFrameLocks noChangeAspect="1"/>
          </p:cNvGraphicFramePr>
          <p:nvPr/>
        </p:nvGraphicFramePr>
        <p:xfrm>
          <a:off x="4038600" y="4902200"/>
          <a:ext cx="457200" cy="279400"/>
        </p:xfrm>
        <a:graphic>
          <a:graphicData uri="http://schemas.openxmlformats.org/presentationml/2006/ole">
            <mc:AlternateContent xmlns:mc="http://schemas.openxmlformats.org/markup-compatibility/2006">
              <mc:Choice xmlns:v="urn:schemas-microsoft-com:vml" Requires="v">
                <p:oleObj spid="_x0000_s7201" name="Equation" r:id="rId21" imgW="457200" imgH="279360" progId="Equation.DSMT4">
                  <p:embed/>
                </p:oleObj>
              </mc:Choice>
              <mc:Fallback>
                <p:oleObj name="Equation" r:id="rId21" imgW="457200" imgH="279360" progId="Equation.DSMT4">
                  <p:embed/>
                  <p:pic>
                    <p:nvPicPr>
                      <p:cNvPr id="0" name="Picture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38600" y="4902200"/>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8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8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1056</Words>
  <Application>Microsoft Office PowerPoint</Application>
  <PresentationFormat>On-screen Show (4:3)</PresentationFormat>
  <Paragraphs>213</Paragraphs>
  <Slides>47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3" baseType="lpstr">
      <vt:lpstr>Courier New</vt:lpstr>
      <vt:lpstr>Calibri</vt:lpstr>
      <vt:lpstr>Symbol</vt:lpstr>
      <vt:lpstr>Arial</vt:lpstr>
      <vt:lpstr>Office Theme</vt:lpstr>
      <vt:lpstr>Equation</vt:lpstr>
      <vt:lpstr>Section 4.1</vt:lpstr>
      <vt:lpstr>Objectives</vt:lpstr>
      <vt:lpstr>The Product Rule</vt:lpstr>
      <vt:lpstr>Example 1: The Product Rule for Exponents</vt:lpstr>
      <vt:lpstr>The Product Rule</vt:lpstr>
      <vt:lpstr>The Product Rule</vt:lpstr>
      <vt:lpstr>Example 2: The Exponent 0</vt:lpstr>
      <vt:lpstr>The Quotient Rule</vt:lpstr>
      <vt:lpstr>Example 3: The Quotient Rule for Exponents</vt:lpstr>
      <vt:lpstr>Example 3: The Quotient Rule for Exponents (cont.)</vt:lpstr>
      <vt:lpstr>Negative Exponents</vt:lpstr>
      <vt:lpstr>Negative Exponents</vt:lpstr>
      <vt:lpstr>Example 4: Negative Exponents</vt:lpstr>
      <vt:lpstr>Example 4: Negative Exponents</vt:lpstr>
      <vt:lpstr>Example 4: Negative Exponents (cont.)</vt:lpstr>
      <vt:lpstr>Example 4: Negative Exponents (cont.)</vt:lpstr>
      <vt:lpstr>Negative Exponents</vt:lpstr>
      <vt:lpstr>Power Rules for Exponents</vt:lpstr>
      <vt:lpstr>Power Rules for Exponents</vt:lpstr>
      <vt:lpstr>Power Rules for Exponents</vt:lpstr>
      <vt:lpstr>Power Rules for Exponents</vt:lpstr>
      <vt:lpstr>Example 5: Using Combinations of the Rules for Exponents</vt:lpstr>
      <vt:lpstr>Example 5: Using Combinations of the Rules for Exponents (cont.)</vt:lpstr>
      <vt:lpstr>Example 5: Using Combinations of the Rules for Exponents (cont.)</vt:lpstr>
      <vt:lpstr>Example 5: Using Combinations of the Rules for Exponents (cont.)</vt:lpstr>
      <vt:lpstr>Power Rules for Exponents</vt:lpstr>
      <vt:lpstr>Example 6: Two Approaches with Fractional Expressions and Negative Exponents</vt:lpstr>
      <vt:lpstr>Example 7: A More Complex Example</vt:lpstr>
      <vt:lpstr>Example 7: A More Complex Example (cont.)</vt:lpstr>
      <vt:lpstr>Example 7: A More Complex Example (cont.)</vt:lpstr>
      <vt:lpstr>Power Rules for Exponents</vt:lpstr>
      <vt:lpstr>Power Rules for Exponents</vt:lpstr>
      <vt:lpstr>Scientific Notation and Calculators</vt:lpstr>
      <vt:lpstr>Example 8: Decimals in Scientific Notation</vt:lpstr>
      <vt:lpstr>Example 8: Decimals in Scientific Notation (cont.)</vt:lpstr>
      <vt:lpstr>Example 9: Using Scientific Notation and the Properties of Exponents</vt:lpstr>
      <vt:lpstr>Example 9: Using Scientific Notation and the Properties of Exponents (cont.)</vt:lpstr>
      <vt:lpstr>Example 9: Using Scientific Notation and the Properties of Exponents (cont.)</vt:lpstr>
      <vt:lpstr>Example 9: Using Scientific Notation and the Properties of Exponents (cont.)</vt:lpstr>
      <vt:lpstr>Example 10: Scientific Notation and Calculators</vt:lpstr>
      <vt:lpstr>Example 10: Scientific Notation and Calculators</vt:lpstr>
      <vt:lpstr>Example 10: Scientific Notation and Calculators (cont.)</vt:lpstr>
      <vt:lpstr>Example 10: Scientific Notation and Calculators (cont.)</vt:lpstr>
      <vt:lpstr>Example 10: Scientific Notation and Calculators (cont.)</vt:lpstr>
      <vt:lpstr>Practice Problems</vt:lpstr>
      <vt:lpstr>Practice Problems (cont.)</vt:lpstr>
      <vt:lpstr>Practice Problem Answers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Algebra</dc:title>
  <dc:creator>Hawkes Learning Systems</dc:creator>
  <cp:lastModifiedBy>Kara Roche</cp:lastModifiedBy>
  <cp:revision>45</cp:revision>
  <dcterms:created xsi:type="dcterms:W3CDTF">2013-04-26T14:43:13Z</dcterms:created>
  <dcterms:modified xsi:type="dcterms:W3CDTF">2017-07-28T15:53:16Z</dcterms:modified>
</cp:coreProperties>
</file>