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7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7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180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200699-5273-4ECB-AD1F-8CDEF0EA6141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FEFD2-6FA0-479E-9F68-864FB1F6C3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320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Introduction to Factoring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Factoring by Grouping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  <a:r>
              <a:rPr lang="en-US" i="1" dirty="0" smtClean="0">
                <a:solidFill>
                  <a:srgbClr val="0000FF"/>
                </a:solidFill>
              </a:rPr>
              <a:t>xy </a:t>
            </a:r>
            <a:r>
              <a:rPr lang="en-US" dirty="0" smtClean="0">
                <a:solidFill>
                  <a:srgbClr val="0000FF"/>
                </a:solidFill>
              </a:rPr>
              <a:t>– 28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– 15</a:t>
            </a:r>
          </a:p>
          <a:p>
            <a:r>
              <a:rPr lang="en-US" b="1" dirty="0" smtClean="0"/>
              <a:t>Solution:  </a:t>
            </a:r>
          </a:p>
          <a:p>
            <a:r>
              <a:rPr lang="es-ES" dirty="0" smtClean="0">
                <a:solidFill>
                  <a:srgbClr val="0000FF"/>
                </a:solidFill>
              </a:rPr>
              <a:t>4</a:t>
            </a:r>
            <a:r>
              <a:rPr lang="es-ES" i="1" dirty="0" smtClean="0">
                <a:solidFill>
                  <a:srgbClr val="0000FF"/>
                </a:solidFill>
              </a:rPr>
              <a:t>xy </a:t>
            </a:r>
            <a:r>
              <a:rPr lang="es-ES" dirty="0" smtClean="0">
                <a:solidFill>
                  <a:srgbClr val="0000FF"/>
                </a:solidFill>
              </a:rPr>
              <a:t>– 28</a:t>
            </a:r>
            <a:r>
              <a:rPr lang="es-ES" i="1" dirty="0" smtClean="0">
                <a:solidFill>
                  <a:srgbClr val="0000FF"/>
                </a:solidFill>
              </a:rPr>
              <a:t>x</a:t>
            </a:r>
            <a:r>
              <a:rPr lang="es-ES" dirty="0" smtClean="0">
                <a:solidFill>
                  <a:srgbClr val="0000FF"/>
                </a:solidFill>
              </a:rPr>
              <a:t> + 3</a:t>
            </a:r>
            <a:r>
              <a:rPr lang="es-ES" i="1" dirty="0" smtClean="0">
                <a:solidFill>
                  <a:srgbClr val="0000FF"/>
                </a:solidFill>
              </a:rPr>
              <a:t>y</a:t>
            </a:r>
            <a:r>
              <a:rPr lang="es-ES" dirty="0" smtClean="0">
                <a:solidFill>
                  <a:srgbClr val="0000FF"/>
                </a:solidFill>
              </a:rPr>
              <a:t> – 15</a:t>
            </a:r>
            <a:endParaRPr lang="es-ES" dirty="0" smtClean="0">
              <a:solidFill>
                <a:srgbClr val="000099"/>
              </a:solidFill>
            </a:endParaRPr>
          </a:p>
          <a:p>
            <a:r>
              <a:rPr lang="en-US" dirty="0" smtClean="0"/>
              <a:t>But </a:t>
            </a:r>
            <a:r>
              <a:rPr lang="en-US" i="1" dirty="0" smtClean="0">
                <a:solidFill>
                  <a:srgbClr val="FF00FF"/>
                </a:solidFill>
              </a:rPr>
              <a:t>y </a:t>
            </a:r>
            <a:r>
              <a:rPr lang="en-US" dirty="0" smtClean="0">
                <a:solidFill>
                  <a:srgbClr val="FF00FF"/>
                </a:solidFill>
              </a:rPr>
              <a:t>– 7</a:t>
            </a:r>
            <a:r>
              <a:rPr lang="en-US" i="1" dirty="0" smtClean="0"/>
              <a:t>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FF00FF"/>
                </a:solidFill>
              </a:rPr>
              <a:t>y </a:t>
            </a:r>
            <a:r>
              <a:rPr lang="en-US" dirty="0" smtClean="0">
                <a:solidFill>
                  <a:srgbClr val="FF00FF"/>
                </a:solidFill>
              </a:rPr>
              <a:t>– 5</a:t>
            </a:r>
            <a:r>
              <a:rPr lang="en-US" i="1" dirty="0" smtClean="0"/>
              <a:t> </a:t>
            </a:r>
            <a:r>
              <a:rPr lang="en-US" dirty="0" smtClean="0"/>
              <a:t>are not the same factor. In fact, 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  <a:r>
              <a:rPr lang="en-US" i="1" dirty="0" smtClean="0">
                <a:solidFill>
                  <a:srgbClr val="0000FF"/>
                </a:solidFill>
              </a:rPr>
              <a:t>xy</a:t>
            </a:r>
            <a:r>
              <a:rPr lang="en-US" dirty="0" smtClean="0">
                <a:solidFill>
                  <a:srgbClr val="0000FF"/>
                </a:solidFill>
              </a:rPr>
              <a:t> – 28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– 15</a:t>
            </a:r>
            <a:r>
              <a:rPr lang="en-US" dirty="0" smtClean="0"/>
              <a:t> is </a:t>
            </a:r>
            <a:r>
              <a:rPr lang="en-US" b="1" dirty="0" smtClean="0"/>
              <a:t>not factorable</a:t>
            </a:r>
            <a:r>
              <a:rPr lang="en-US" dirty="0" smtClean="0"/>
              <a:t>. That is, </a:t>
            </a:r>
            <a:r>
              <a:rPr lang="en-US" b="1" dirty="0" smtClean="0"/>
              <a:t>the fact that some of the terms are factorable does not necessarily imply that the entire expression is factorable</a:t>
            </a:r>
            <a:r>
              <a:rPr lang="en-US" dirty="0" smtClean="0"/>
              <a:t>. To be factorable, the entire expression must be a product of factors.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52800" y="2286000"/>
            <a:ext cx="3199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smtClean="0">
                <a:solidFill>
                  <a:srgbClr val="000099"/>
                </a:solidFill>
              </a:rPr>
              <a:t>= 4</a:t>
            </a:r>
            <a:r>
              <a:rPr lang="es-ES" sz="2800" i="1" dirty="0" smtClean="0">
                <a:solidFill>
                  <a:srgbClr val="000099"/>
                </a:solidFill>
              </a:rPr>
              <a:t>x</a:t>
            </a:r>
            <a:r>
              <a:rPr lang="es-ES" sz="2800" dirty="0" smtClean="0">
                <a:solidFill>
                  <a:srgbClr val="000099"/>
                </a:solidFill>
              </a:rPr>
              <a:t>(</a:t>
            </a:r>
            <a:r>
              <a:rPr lang="es-ES" sz="2800" i="1" dirty="0" smtClean="0">
                <a:solidFill>
                  <a:srgbClr val="000099"/>
                </a:solidFill>
              </a:rPr>
              <a:t>y</a:t>
            </a:r>
            <a:r>
              <a:rPr lang="es-ES" sz="2800" dirty="0" smtClean="0">
                <a:solidFill>
                  <a:srgbClr val="000099"/>
                </a:solidFill>
              </a:rPr>
              <a:t> – 7) + 3(</a:t>
            </a:r>
            <a:r>
              <a:rPr lang="es-ES" sz="2800" i="1" dirty="0" smtClean="0">
                <a:solidFill>
                  <a:srgbClr val="000099"/>
                </a:solidFill>
              </a:rPr>
              <a:t>y</a:t>
            </a:r>
            <a:r>
              <a:rPr lang="es-ES" sz="2800" dirty="0" smtClean="0">
                <a:solidFill>
                  <a:srgbClr val="000099"/>
                </a:solidFill>
              </a:rPr>
              <a:t> – 5)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Factoring by Grouping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278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72200" y="3025914"/>
            <a:ext cx="28346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 that a 1 is factored out of the last two terms.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0352" y="1280160"/>
          <a:ext cx="2908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" imgW="2908080" imgH="368280" progId="Equation.DSMT4">
                  <p:embed/>
                </p:oleObj>
              </mc:Choice>
              <mc:Fallback>
                <p:oleObj name="Equation" r:id="rId3" imgW="29080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908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3400" y="2438400"/>
          <a:ext cx="2425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5" imgW="2425680" imgH="355320" progId="Equation.DSMT4">
                  <p:embed/>
                </p:oleObj>
              </mc:Choice>
              <mc:Fallback>
                <p:oleObj name="Equation" r:id="rId5" imgW="24256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38400"/>
                        <a:ext cx="2425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073400" y="2417615"/>
          <a:ext cx="317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7" imgW="3174840" imgH="469800" progId="Equation.DSMT4">
                  <p:embed/>
                </p:oleObj>
              </mc:Choice>
              <mc:Fallback>
                <p:oleObj name="Equation" r:id="rId7" imgW="31748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2417615"/>
                        <a:ext cx="317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073400" y="3027215"/>
          <a:ext cx="3048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9" imgW="3047760" imgH="469800" progId="Equation.DSMT4">
                  <p:embed/>
                </p:oleObj>
              </mc:Choice>
              <mc:Fallback>
                <p:oleObj name="Equation" r:id="rId9" imgW="3047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3027215"/>
                        <a:ext cx="3048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073400" y="3636815"/>
          <a:ext cx="233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1" imgW="2336760" imgH="469800" progId="Equation.DSMT4">
                  <p:embed/>
                </p:oleObj>
              </mc:Choice>
              <mc:Fallback>
                <p:oleObj name="Equation" r:id="rId11" imgW="23367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3636815"/>
                        <a:ext cx="233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Factoring by Grouping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1384995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</a:t>
            </a:r>
            <a:r>
              <a:rPr lang="en-US" dirty="0" smtClean="0"/>
              <a:t>In the polynomial </a:t>
            </a: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i="1" dirty="0" smtClean="0">
                <a:solidFill>
                  <a:srgbClr val="0000FF"/>
                </a:solidFill>
              </a:rPr>
              <a:t>xy </a:t>
            </a:r>
            <a:r>
              <a:rPr lang="en-US" dirty="0" smtClean="0">
                <a:solidFill>
                  <a:srgbClr val="0000FF"/>
                </a:solidFill>
              </a:rPr>
              <a:t>+ 4</a:t>
            </a:r>
            <a:r>
              <a:rPr lang="en-US" i="1" dirty="0" smtClean="0">
                <a:solidFill>
                  <a:srgbClr val="0000FF"/>
                </a:solidFill>
              </a:rPr>
              <a:t>uv </a:t>
            </a:r>
            <a:r>
              <a:rPr lang="en-US" dirty="0" smtClean="0">
                <a:solidFill>
                  <a:srgbClr val="0000FF"/>
                </a:solidFill>
              </a:rPr>
              <a:t>− </a:t>
            </a:r>
            <a:r>
              <a:rPr lang="en-US" i="1" dirty="0" smtClean="0">
                <a:solidFill>
                  <a:srgbClr val="0000FF"/>
                </a:solidFill>
              </a:rPr>
              <a:t>vy </a:t>
            </a:r>
            <a:r>
              <a:rPr lang="en-US" dirty="0" smtClean="0">
                <a:solidFill>
                  <a:srgbClr val="0000FF"/>
                </a:solidFill>
              </a:rPr>
              <a:t>− 20</a:t>
            </a:r>
            <a:r>
              <a:rPr lang="en-US" i="1" dirty="0" smtClean="0">
                <a:solidFill>
                  <a:srgbClr val="0000FF"/>
                </a:solidFill>
              </a:rPr>
              <a:t>ux</a:t>
            </a:r>
            <a:r>
              <a:rPr lang="en-US" i="1" dirty="0" smtClean="0"/>
              <a:t> </a:t>
            </a:r>
            <a:r>
              <a:rPr lang="en-US" dirty="0" smtClean="0"/>
              <a:t>there is no common factor in the first two terms. In this case we try a rearrangement of the terms as follows: 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0352" y="1280160"/>
          <a:ext cx="3543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3" imgW="3543120" imgH="355320" progId="Equation.DSMT4">
                  <p:embed/>
                </p:oleObj>
              </mc:Choice>
              <mc:Fallback>
                <p:oleObj name="Equation" r:id="rId3" imgW="354312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543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0352" y="3276600"/>
          <a:ext cx="306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5" imgW="3060360" imgH="355320" progId="Equation.DSMT4">
                  <p:embed/>
                </p:oleObj>
              </mc:Choice>
              <mc:Fallback>
                <p:oleObj name="Equation" r:id="rId5" imgW="30603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76600"/>
                        <a:ext cx="306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11595" y="3758045"/>
          <a:ext cx="3327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7" imgW="3327120" imgH="355320" progId="Equation.DSMT4">
                  <p:embed/>
                </p:oleObj>
              </mc:Choice>
              <mc:Fallback>
                <p:oleObj name="Equation" r:id="rId7" imgW="332712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595" y="3758045"/>
                        <a:ext cx="3327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111595" y="4253345"/>
          <a:ext cx="671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9" imgW="6717960" imgH="469800" progId="Equation.DSMT4">
                  <p:embed/>
                </p:oleObj>
              </mc:Choice>
              <mc:Fallback>
                <p:oleObj name="Equation" r:id="rId9" imgW="67179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595" y="4253345"/>
                        <a:ext cx="671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104900" y="4862513"/>
          <a:ext cx="745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1" imgW="7454880" imgH="469800" progId="Equation.DSMT4">
                  <p:embed/>
                </p:oleObj>
              </mc:Choice>
              <mc:Fallback>
                <p:oleObj name="Equation" r:id="rId11" imgW="74548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862513"/>
                        <a:ext cx="745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111595" y="5472545"/>
          <a:ext cx="713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3" imgW="7137360" imgH="469800" progId="Equation.DSMT4">
                  <p:embed/>
                </p:oleObj>
              </mc:Choice>
              <mc:Fallback>
                <p:oleObj name="Equation" r:id="rId13" imgW="7137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595" y="5472545"/>
                        <a:ext cx="713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Completely factor each polynomial.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22882" name="Object 2"/>
          <p:cNvGraphicFramePr>
            <a:graphicFrameLocks noChangeAspect="1"/>
          </p:cNvGraphicFramePr>
          <p:nvPr/>
        </p:nvGraphicFramePr>
        <p:xfrm>
          <a:off x="609600" y="1981200"/>
          <a:ext cx="69215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3" imgW="6921360" imgH="2057400" progId="Equation.DSMT4">
                  <p:embed/>
                </p:oleObj>
              </mc:Choice>
              <mc:Fallback>
                <p:oleObj name="Equation" r:id="rId3" imgW="6921360" imgH="2057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69215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1.	</a:t>
            </a:r>
            <a:r>
              <a:rPr lang="es-ES" dirty="0" smtClean="0">
                <a:solidFill>
                  <a:srgbClr val="FF0000"/>
                </a:solidFill>
              </a:rPr>
              <a:t>5(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 4)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2.	</a:t>
            </a:r>
            <a:r>
              <a:rPr lang="es-ES" dirty="0" smtClean="0">
                <a:solidFill>
                  <a:srgbClr val="FF0000"/>
                </a:solidFill>
              </a:rPr>
              <a:t>10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+ 10)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3.	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2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baseline="30000" dirty="0" smtClean="0">
                <a:solidFill>
                  <a:srgbClr val="FF0000"/>
                </a:solidFill>
              </a:rPr>
              <a:t>2</a:t>
            </a:r>
            <a:r>
              <a:rPr lang="es-ES" dirty="0" smtClean="0">
                <a:solidFill>
                  <a:srgbClr val="FF0000"/>
                </a:solidFill>
              </a:rPr>
              <a:t> + 2)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4.	</a:t>
            </a:r>
            <a:r>
              <a:rPr lang="es-ES" dirty="0" smtClean="0">
                <a:solidFill>
                  <a:srgbClr val="FF0000"/>
                </a:solidFill>
              </a:rPr>
              <a:t>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 2)(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+ </a:t>
            </a:r>
            <a:r>
              <a:rPr lang="es-ES" i="1" dirty="0" smtClean="0">
                <a:solidFill>
                  <a:srgbClr val="FF0000"/>
                </a:solidFill>
              </a:rPr>
              <a:t>y</a:t>
            </a:r>
            <a:r>
              <a:rPr lang="es-ES" dirty="0" smtClean="0">
                <a:solidFill>
                  <a:srgbClr val="FF0000"/>
                </a:solidFill>
              </a:rPr>
              <a:t>)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s-ES" b="1" dirty="0" smtClean="0"/>
              <a:t>5.	</a:t>
            </a:r>
            <a:r>
              <a:rPr lang="es-ES" dirty="0" smtClean="0">
                <a:solidFill>
                  <a:srgbClr val="FF0000"/>
                </a:solidFill>
              </a:rPr>
              <a:t>(3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 + 2)(</a:t>
            </a:r>
            <a:r>
              <a:rPr lang="es-ES" i="1" dirty="0" smtClean="0">
                <a:solidFill>
                  <a:srgbClr val="FF0000"/>
                </a:solidFill>
              </a:rPr>
              <a:t>y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 9)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Factor polynomials by finding the </a:t>
            </a:r>
            <a:r>
              <a:rPr lang="en-US" b="1" dirty="0" smtClean="0"/>
              <a:t>greatest common factor.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Factor polynomials by </a:t>
            </a:r>
            <a:r>
              <a:rPr lang="en-US" b="1" dirty="0" smtClean="0"/>
              <a:t>grouping.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Greatest Common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Factoring Out the GCF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To find a monomial that is the </a:t>
            </a:r>
            <a:r>
              <a:rPr lang="en-US" b="1" dirty="0" smtClean="0">
                <a:solidFill>
                  <a:srgbClr val="C00000"/>
                </a:solidFill>
              </a:rPr>
              <a:t>greatest common factor (GCF)</a:t>
            </a:r>
            <a:r>
              <a:rPr lang="en-US" dirty="0" smtClean="0">
                <a:solidFill>
                  <a:srgbClr val="000000"/>
                </a:solidFill>
              </a:rPr>
              <a:t> of a polynomial: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Find the variable(s) of highest degree and the largest integer coefficient that is a factor of each term of the polynomial. (This is one factor.)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Divide this monomial factor into each term of the polynomial resulting in another polynomial factor.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the GCF of a Polynomial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72"/>
              </a:spcBef>
            </a:pPr>
            <a:r>
              <a:rPr lang="en-US" dirty="0" smtClean="0"/>
              <a:t>Factor out the greatest common factor in each polynomial.</a:t>
            </a:r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By inspection, we see that the constant </a:t>
            </a:r>
            <a:r>
              <a:rPr lang="en-US" dirty="0" smtClean="0">
                <a:solidFill>
                  <a:srgbClr val="FF00FF"/>
                </a:solidFill>
              </a:rPr>
              <a:t>4</a:t>
            </a:r>
            <a:r>
              <a:rPr lang="en-US" dirty="0" smtClean="0"/>
              <a:t> is the GCF:</a:t>
            </a:r>
          </a:p>
          <a:p>
            <a:pPr>
              <a:spcBef>
                <a:spcPts val="672"/>
              </a:spcBef>
            </a:pPr>
            <a:endParaRPr lang="en-US" dirty="0"/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/>
        </p:nvGraphicFramePr>
        <p:xfrm>
          <a:off x="530352" y="2268934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2374560" imgH="380880" progId="Equation.DSMT4">
                  <p:embed/>
                </p:oleObj>
              </mc:Choice>
              <mc:Fallback>
                <p:oleObj name="Equation" r:id="rId3" imgW="237456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68934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524000" y="3962400"/>
          <a:ext cx="189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5" imgW="1892160" imgH="380880" progId="Equation.DSMT4">
                  <p:embed/>
                </p:oleObj>
              </mc:Choice>
              <mc:Fallback>
                <p:oleObj name="Equation" r:id="rId5" imgW="18921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189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505200" y="395547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7" imgW="2831760" imgH="380880" progId="Equation.DSMT4">
                  <p:embed/>
                </p:oleObj>
              </mc:Choice>
              <mc:Fallback>
                <p:oleObj name="Equation" r:id="rId7" imgW="2831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95547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505200" y="4457700"/>
          <a:ext cx="2336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9" imgW="2336760" imgH="571320" progId="Equation.DSMT4">
                  <p:embed/>
                </p:oleObj>
              </mc:Choice>
              <mc:Fallback>
                <p:oleObj name="Equation" r:id="rId9" imgW="23367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57700"/>
                        <a:ext cx="2336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1: Finding the GCF of a Polynomial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Similarly, by looking at each term, we see that </a:t>
            </a:r>
            <a:r>
              <a:rPr lang="en-US" dirty="0" smtClean="0">
                <a:solidFill>
                  <a:srgbClr val="FF00FF"/>
                </a:solidFill>
              </a:rPr>
              <a:t>6</a:t>
            </a:r>
            <a:r>
              <a:rPr lang="en-US" i="1" dirty="0" smtClean="0">
                <a:solidFill>
                  <a:srgbClr val="FF00FF"/>
                </a:solidFill>
              </a:rPr>
              <a:t>xy</a:t>
            </a:r>
            <a:r>
              <a:rPr lang="en-US" i="1" dirty="0" smtClean="0"/>
              <a:t> </a:t>
            </a:r>
            <a:r>
              <a:rPr lang="en-US" dirty="0" smtClean="0"/>
              <a:t>is the GCF:</a:t>
            </a:r>
            <a:endParaRPr lang="en-US" dirty="0"/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/>
        </p:nvGraphicFramePr>
        <p:xfrm>
          <a:off x="560832" y="1371600"/>
          <a:ext cx="227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2273040" imgH="444240" progId="Equation.DSMT4">
                  <p:embed/>
                </p:oleObj>
              </mc:Choice>
              <mc:Fallback>
                <p:oleObj name="Equation" r:id="rId3" imgW="227304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832" y="1371600"/>
                        <a:ext cx="2273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76400" y="33528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1803240" imgH="444240" progId="Equation.DSMT4">
                  <p:embed/>
                </p:oleObj>
              </mc:Choice>
              <mc:Fallback>
                <p:oleObj name="Equation" r:id="rId5" imgW="18032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528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505200" y="3484420"/>
          <a:ext cx="2527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2527200" imgH="355320" progId="Equation.DSMT4">
                  <p:embed/>
                </p:oleObj>
              </mc:Choice>
              <mc:Fallback>
                <p:oleObj name="Equation" r:id="rId7" imgW="25272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484420"/>
                        <a:ext cx="2527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505200" y="4017820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2044440" imgH="469800" progId="Equation.DSMT4">
                  <p:embed/>
                </p:oleObj>
              </mc:Choice>
              <mc:Fallback>
                <p:oleObj name="Equation" r:id="rId9" imgW="2044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017820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Factoring Out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1 ⋅ GCF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</p:spPr>
        <p:txBody>
          <a:bodyPr>
            <a:spAutoFit/>
          </a:bodyPr>
          <a:lstStyle/>
          <a:p>
            <a:endParaRPr lang="en-US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The GCF is 7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and we can factor as follows: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However, the leading coefficient is negative and we can choose to factor out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7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as follows:</a:t>
            </a:r>
          </a:p>
          <a:p>
            <a:endParaRPr lang="en-US" dirty="0" smtClean="0"/>
          </a:p>
        </p:txBody>
      </p:sp>
      <p:graphicFrame>
        <p:nvGraphicFramePr>
          <p:cNvPr id="116738" name="Object 2"/>
          <p:cNvGraphicFramePr>
            <a:graphicFrameLocks noChangeAspect="1"/>
          </p:cNvGraphicFramePr>
          <p:nvPr/>
        </p:nvGraphicFramePr>
        <p:xfrm>
          <a:off x="530352" y="1289304"/>
          <a:ext cx="579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5790960" imgH="444240" progId="Equation.DSMT4">
                  <p:embed/>
                </p:oleObj>
              </mc:Choice>
              <mc:Fallback>
                <p:oleObj name="Equation" r:id="rId3" imgW="579096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9304"/>
                        <a:ext cx="579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447800" y="3124200"/>
          <a:ext cx="289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5" imgW="2895480" imgH="380880" progId="Equation.DSMT4">
                  <p:embed/>
                </p:oleObj>
              </mc:Choice>
              <mc:Fallback>
                <p:oleObj name="Equation" r:id="rId5" imgW="2895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24200"/>
                        <a:ext cx="2895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419600" y="3075710"/>
          <a:ext cx="320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7" imgW="3200400" imgH="571320" progId="Equation.DSMT4">
                  <p:embed/>
                </p:oleObj>
              </mc:Choice>
              <mc:Fallback>
                <p:oleObj name="Equation" r:id="rId7" imgW="32004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075710"/>
                        <a:ext cx="3200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447800" y="5105400"/>
          <a:ext cx="289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9" imgW="2895480" imgH="380880" progId="Equation.DSMT4">
                  <p:embed/>
                </p:oleObj>
              </mc:Choice>
              <mc:Fallback>
                <p:oleObj name="Equation" r:id="rId9" imgW="2895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105400"/>
                        <a:ext cx="2895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419600" y="5070765"/>
          <a:ext cx="318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1" imgW="3187440" imgH="571320" progId="Equation.DSMT4">
                  <p:embed/>
                </p:oleObj>
              </mc:Choice>
              <mc:Fallback>
                <p:oleObj name="Equation" r:id="rId11" imgW="318744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070765"/>
                        <a:ext cx="3187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Factoring Out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1 ⋅ GCF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</p:spPr>
        <p:txBody>
          <a:bodyPr>
            <a:spAutoFit/>
          </a:bodyPr>
          <a:lstStyle/>
          <a:p>
            <a:r>
              <a:rPr lang="en-US" dirty="0" smtClean="0"/>
              <a:t>Both answers are correct. But, we will see later that having a positive leading coefficient for the polynomial in parentheses may make that polynomial easier to factor. Therefore, the second answer is </a:t>
            </a:r>
            <a:r>
              <a:rPr lang="en-US" b="1" dirty="0" smtClean="0"/>
              <a:t>generally preferred.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Factoring by Grouping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each polynomial by grouping.</a:t>
            </a:r>
          </a:p>
          <a:p>
            <a:endParaRPr lang="en-US" b="1" dirty="0" smtClean="0"/>
          </a:p>
          <a:p>
            <a:r>
              <a:rPr lang="en-US" b="1" dirty="0" smtClean="0"/>
              <a:t>Solution: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48400" y="2971800"/>
            <a:ext cx="2743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first two terms have </a:t>
            </a:r>
            <a:r>
              <a:rPr lang="en-US" sz="2000" i="1" dirty="0" smtClean="0">
                <a:solidFill>
                  <a:srgbClr val="008080"/>
                </a:solidFill>
              </a:rPr>
              <a:t>a </a:t>
            </a:r>
            <a:r>
              <a:rPr lang="en-US" sz="2000" dirty="0" smtClean="0">
                <a:solidFill>
                  <a:srgbClr val="008080"/>
                </a:solidFill>
              </a:rPr>
              <a:t>in common.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The second two terms have </a:t>
            </a:r>
            <a:r>
              <a:rPr lang="en-US" sz="2000" i="1" dirty="0" smtClean="0">
                <a:solidFill>
                  <a:srgbClr val="008080"/>
                </a:solidFill>
              </a:rPr>
              <a:t>b</a:t>
            </a:r>
            <a:r>
              <a:rPr lang="en-US" sz="2000" dirty="0" smtClean="0">
                <a:solidFill>
                  <a:srgbClr val="008080"/>
                </a:solidFill>
              </a:rPr>
              <a:t> in common.</a:t>
            </a:r>
          </a:p>
          <a:p>
            <a:r>
              <a:rPr lang="en-US" sz="2000" dirty="0" smtClean="0">
                <a:solidFill>
                  <a:srgbClr val="FF00FF"/>
                </a:solidFill>
              </a:rPr>
              <a:t>(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</a:t>
            </a:r>
            <a:r>
              <a:rPr lang="en-US" sz="2000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000" dirty="0" smtClean="0">
                <a:solidFill>
                  <a:srgbClr val="FF00FF"/>
                </a:solidFill>
              </a:rPr>
              <a:t> </a:t>
            </a:r>
            <a:r>
              <a:rPr lang="en-US" sz="2000" i="1" dirty="0" smtClean="0">
                <a:solidFill>
                  <a:srgbClr val="FF00FF"/>
                </a:solidFill>
              </a:rPr>
              <a:t>y</a:t>
            </a:r>
            <a:r>
              <a:rPr lang="en-US" sz="2000" dirty="0" smtClean="0">
                <a:solidFill>
                  <a:srgbClr val="FF00FF"/>
                </a:solidFill>
              </a:rPr>
              <a:t>)</a:t>
            </a:r>
            <a:r>
              <a:rPr lang="en-US" sz="2000" dirty="0" smtClean="0">
                <a:solidFill>
                  <a:srgbClr val="008080"/>
                </a:solidFill>
              </a:rPr>
              <a:t> is a common factor.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0352" y="1911925"/>
          <a:ext cx="2882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2882880" imgH="368280" progId="Equation.DSMT4">
                  <p:embed/>
                </p:oleObj>
              </mc:Choice>
              <mc:Fallback>
                <p:oleObj name="Equation" r:id="rId3" imgW="28828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11925"/>
                        <a:ext cx="2882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2984500"/>
          <a:ext cx="2387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2387520" imgH="368280" progId="Equation.DSMT4">
                  <p:embed/>
                </p:oleObj>
              </mc:Choice>
              <mc:Fallback>
                <p:oleObj name="Equation" r:id="rId5" imgW="23875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84500"/>
                        <a:ext cx="2387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013365" y="2951020"/>
          <a:ext cx="313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7" imgW="3136680" imgH="469800" progId="Equation.DSMT4">
                  <p:embed/>
                </p:oleObj>
              </mc:Choice>
              <mc:Fallback>
                <p:oleObj name="Equation" r:id="rId7" imgW="31366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365" y="2951020"/>
                        <a:ext cx="313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013365" y="3678960"/>
          <a:ext cx="2882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9" imgW="2882880" imgH="469800" progId="Equation.DSMT4">
                  <p:embed/>
                </p:oleObj>
              </mc:Choice>
              <mc:Fallback>
                <p:oleObj name="Equation" r:id="rId9" imgW="28828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365" y="3678960"/>
                        <a:ext cx="2882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13365" y="4406900"/>
          <a:ext cx="2171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1" imgW="2171520" imgH="469800" progId="Equation.DSMT4">
                  <p:embed/>
                </p:oleObj>
              </mc:Choice>
              <mc:Fallback>
                <p:oleObj name="Equation" r:id="rId11" imgW="2171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365" y="4406900"/>
                        <a:ext cx="2171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Factoring by Grouping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278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48400" y="3172361"/>
            <a:ext cx="2743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Since </a:t>
            </a:r>
            <a:r>
              <a:rPr lang="en-US" sz="2000" dirty="0" smtClean="0">
                <a:solidFill>
                  <a:srgbClr val="FF00FF"/>
                </a:solidFill>
              </a:rPr>
              <a:t>(</a:t>
            </a:r>
            <a:r>
              <a:rPr lang="en-US" sz="2000" i="1" dirty="0" smtClean="0">
                <a:solidFill>
                  <a:srgbClr val="FF00FF"/>
                </a:solidFill>
              </a:rPr>
              <a:t>y </a:t>
            </a:r>
            <a:r>
              <a:rPr lang="en-US" sz="2000" dirty="0" smtClean="0">
                <a:solidFill>
                  <a:srgbClr val="FF00FF"/>
                </a:solidFill>
              </a:rPr>
              <a:t>– 8) </a:t>
            </a:r>
            <a:r>
              <a:rPr lang="en-US" sz="2000" dirty="0" smtClean="0">
                <a:solidFill>
                  <a:srgbClr val="008080"/>
                </a:solidFill>
              </a:rPr>
              <a:t>and (–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+ 8) are not the same factor, we factor –2 instead of 2 from the last two terms.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30352" y="1280160"/>
          <a:ext cx="287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3" imgW="2869920" imgH="368280" progId="Equation.DSMT4">
                  <p:embed/>
                </p:oleObj>
              </mc:Choice>
              <mc:Fallback>
                <p:oleObj name="Equation" r:id="rId3" imgW="286992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870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2514600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5" imgW="2387520" imgH="355320" progId="Equation.DSMT4">
                  <p:embed/>
                </p:oleObj>
              </mc:Choice>
              <mc:Fallback>
                <p:oleObj name="Equation" r:id="rId5" imgW="238752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4600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992580" y="2438400"/>
          <a:ext cx="335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7" imgW="3352680" imgH="469800" progId="Equation.DSMT4">
                  <p:embed/>
                </p:oleObj>
              </mc:Choice>
              <mc:Fallback>
                <p:oleObj name="Equation" r:id="rId7" imgW="33526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580" y="2438400"/>
                        <a:ext cx="335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992580" y="3145367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9" imgW="3073320" imgH="469800" progId="Equation.DSMT4">
                  <p:embed/>
                </p:oleObj>
              </mc:Choice>
              <mc:Fallback>
                <p:oleObj name="Equation" r:id="rId9" imgW="30733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580" y="3145367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992580" y="3852334"/>
          <a:ext cx="285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1" imgW="2857320" imgH="469800" progId="Equation.DSMT4">
                  <p:embed/>
                </p:oleObj>
              </mc:Choice>
              <mc:Fallback>
                <p:oleObj name="Equation" r:id="rId11" imgW="28573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580" y="3852334"/>
                        <a:ext cx="285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992580" y="455930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3" imgW="2145960" imgH="469800" progId="Equation.DSMT4">
                  <p:embed/>
                </p:oleObj>
              </mc:Choice>
              <mc:Fallback>
                <p:oleObj name="Equation" r:id="rId13" imgW="21459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580" y="4559300"/>
                        <a:ext cx="214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386</Words>
  <Application>Microsoft Office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Courier New</vt:lpstr>
      <vt:lpstr>Calibri</vt:lpstr>
      <vt:lpstr>Symbol</vt:lpstr>
      <vt:lpstr>Office Theme</vt:lpstr>
      <vt:lpstr>Equation</vt:lpstr>
      <vt:lpstr>Section 4.5</vt:lpstr>
      <vt:lpstr>Objectives</vt:lpstr>
      <vt:lpstr>Greatest Common Factor</vt:lpstr>
      <vt:lpstr>Example 1: Finding the GCF of a Polynomial</vt:lpstr>
      <vt:lpstr>Example 1: Finding the GCF of a Polynomial (cont.)</vt:lpstr>
      <vt:lpstr>Example 2: Factoring Out -1 ⋅ GCF</vt:lpstr>
      <vt:lpstr>Example 2: Factoring Out -1 ⋅ GCF</vt:lpstr>
      <vt:lpstr>Example 3: Factoring by Grouping</vt:lpstr>
      <vt:lpstr>Example 3: Factoring by Grouping (cont.)</vt:lpstr>
      <vt:lpstr>Example 3: Factoring by Grouping (cont.)</vt:lpstr>
      <vt:lpstr>Example 3: Factoring by Grouping (cont.)</vt:lpstr>
      <vt:lpstr>Example 3: Factoring by Grouping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28</cp:revision>
  <dcterms:created xsi:type="dcterms:W3CDTF">2013-04-26T14:43:13Z</dcterms:created>
  <dcterms:modified xsi:type="dcterms:W3CDTF">2017-07-31T17:56:47Z</dcterms:modified>
</cp:coreProperties>
</file>