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83" r:id="rId17"/>
    <p:sldId id="272" r:id="rId18"/>
    <p:sldId id="284" r:id="rId19"/>
    <p:sldId id="273" r:id="rId20"/>
    <p:sldId id="274" r:id="rId21"/>
    <p:sldId id="275" r:id="rId22"/>
    <p:sldId id="276" r:id="rId23"/>
    <p:sldId id="285" r:id="rId24"/>
    <p:sldId id="277" r:id="rId25"/>
    <p:sldId id="279" r:id="rId26"/>
    <p:sldId id="280" r:id="rId27"/>
    <p:sldId id="281" r:id="rId28"/>
    <p:sldId id="282" r:id="rId29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32"/>
      <p:bold r:id="rId33"/>
      <p:italic r:id="rId34"/>
      <p:boldItalic r:id="rId3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0000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103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2.fntdata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1.fntdata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font" Target="fonts/font4.fntdata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4" Type="http://schemas.openxmlformats.org/officeDocument/2006/relationships/image" Target="../media/image35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4" Type="http://schemas.openxmlformats.org/officeDocument/2006/relationships/image" Target="../media/image39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5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47.wmf"/><Relationship Id="rId1" Type="http://schemas.openxmlformats.org/officeDocument/2006/relationships/image" Target="../media/image46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4" Type="http://schemas.openxmlformats.org/officeDocument/2006/relationships/image" Target="../media/image51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7" Type="http://schemas.openxmlformats.org/officeDocument/2006/relationships/image" Target="../media/image58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6" Type="http://schemas.openxmlformats.org/officeDocument/2006/relationships/image" Target="../media/image57.wmf"/><Relationship Id="rId5" Type="http://schemas.openxmlformats.org/officeDocument/2006/relationships/image" Target="../media/image56.wmf"/><Relationship Id="rId4" Type="http://schemas.openxmlformats.org/officeDocument/2006/relationships/image" Target="../media/image55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5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image" Target="../media/image26.wmf"/><Relationship Id="rId7" Type="http://schemas.openxmlformats.org/officeDocument/2006/relationships/image" Target="../media/image30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7/31/2017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087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3466CF-C5FB-49D5-B740-8E3C82877467}" type="datetimeFigureOut">
              <a:rPr lang="en-US" smtClean="0"/>
              <a:pPr/>
              <a:t>7/31/2017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434AD6-36C3-4143-AACB-EACC320BE92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9173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</a:t>
            </a:r>
            <a:r>
              <a:rPr lang="en-US" baseline="-25000" dirty="0" smtClean="0">
                <a:solidFill>
                  <a:srgbClr val="2D7D9F"/>
                </a:solidFill>
              </a:rPr>
              <a:t>Learning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</a:t>
            </a:r>
            <a:r>
              <a:rPr lang="en-US" baseline="-25000" dirty="0" smtClean="0">
                <a:solidFill>
                  <a:srgbClr val="2D7D9F"/>
                </a:solidFill>
              </a:rPr>
              <a:t>Learning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7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22.bin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3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28.bin"/><Relationship Id="rId18" Type="http://schemas.openxmlformats.org/officeDocument/2006/relationships/image" Target="../media/image31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8.wmf"/><Relationship Id="rId1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0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5" Type="http://schemas.openxmlformats.org/officeDocument/2006/relationships/oleObject" Target="../embeddings/oleObject29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29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32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4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36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8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40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2.wmf"/><Relationship Id="rId5" Type="http://schemas.openxmlformats.org/officeDocument/2006/relationships/oleObject" Target="../embeddings/oleObject41.bin"/><Relationship Id="rId4" Type="http://schemas.openxmlformats.org/officeDocument/2006/relationships/image" Target="../media/image41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4.wmf"/><Relationship Id="rId5" Type="http://schemas.openxmlformats.org/officeDocument/2006/relationships/oleObject" Target="../embeddings/oleObject43.bin"/><Relationship Id="rId4" Type="http://schemas.openxmlformats.org/officeDocument/2006/relationships/image" Target="../media/image43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45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47.wmf"/><Relationship Id="rId5" Type="http://schemas.openxmlformats.org/officeDocument/2006/relationships/oleObject" Target="../embeddings/oleObject46.bin"/><Relationship Id="rId4" Type="http://schemas.openxmlformats.org/officeDocument/2006/relationships/image" Target="../media/image46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49.wmf"/><Relationship Id="rId5" Type="http://schemas.openxmlformats.org/officeDocument/2006/relationships/oleObject" Target="../embeddings/oleObject48.bin"/><Relationship Id="rId10" Type="http://schemas.openxmlformats.org/officeDocument/2006/relationships/image" Target="../media/image51.wmf"/><Relationship Id="rId4" Type="http://schemas.openxmlformats.org/officeDocument/2006/relationships/image" Target="../media/image48.wmf"/><Relationship Id="rId9" Type="http://schemas.openxmlformats.org/officeDocument/2006/relationships/oleObject" Target="../embeddings/oleObject50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13" Type="http://schemas.openxmlformats.org/officeDocument/2006/relationships/oleObject" Target="../embeddings/oleObject56.bin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5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8.wmf"/><Relationship Id="rId1" Type="http://schemas.openxmlformats.org/officeDocument/2006/relationships/vmlDrawing" Target="../drawings/vmlDrawing18.v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55.bin"/><Relationship Id="rId5" Type="http://schemas.openxmlformats.org/officeDocument/2006/relationships/oleObject" Target="../embeddings/oleObject52.bin"/><Relationship Id="rId15" Type="http://schemas.openxmlformats.org/officeDocument/2006/relationships/oleObject" Target="../embeddings/oleObject57.bin"/><Relationship Id="rId10" Type="http://schemas.openxmlformats.org/officeDocument/2006/relationships/image" Target="../media/image55.wmf"/><Relationship Id="rId4" Type="http://schemas.openxmlformats.org/officeDocument/2006/relationships/image" Target="../media/image52.wmf"/><Relationship Id="rId9" Type="http://schemas.openxmlformats.org/officeDocument/2006/relationships/oleObject" Target="../embeddings/oleObject54.bin"/><Relationship Id="rId14" Type="http://schemas.openxmlformats.org/officeDocument/2006/relationships/image" Target="../media/image57.w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59.wmf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9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1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4.6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Factoring Trinomials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Using the Trial-and-Error Method: Leading Coefficient Not 1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2505301"/>
          </a:xfrm>
        </p:spPr>
        <p:txBody>
          <a:bodyPr>
            <a:spAutoFit/>
          </a:bodyPr>
          <a:lstStyle/>
          <a:p>
            <a:r>
              <a:rPr lang="en-US" b="1" dirty="0" smtClean="0"/>
              <a:t>Solution:</a:t>
            </a:r>
          </a:p>
          <a:p>
            <a:r>
              <a:rPr lang="en-US" dirty="0" smtClean="0"/>
              <a:t>The product of the first two terms of any binomial factors is to be </a:t>
            </a:r>
            <a:r>
              <a:rPr lang="en-US" dirty="0" smtClean="0">
                <a:solidFill>
                  <a:srgbClr val="FF00FF"/>
                </a:solidFill>
              </a:rPr>
              <a:t>4</a:t>
            </a:r>
            <a:r>
              <a:rPr lang="en-US" i="1" dirty="0" smtClean="0">
                <a:solidFill>
                  <a:srgbClr val="FF00FF"/>
                </a:solidFill>
              </a:rPr>
              <a:t>x</a:t>
            </a:r>
            <a:r>
              <a:rPr lang="en-US" baseline="30000" dirty="0" smtClean="0">
                <a:solidFill>
                  <a:srgbClr val="FF00FF"/>
                </a:solidFill>
              </a:rPr>
              <a:t>2</a:t>
            </a:r>
            <a:r>
              <a:rPr lang="en-US" i="1" dirty="0" smtClean="0"/>
              <a:t>. </a:t>
            </a:r>
            <a:r>
              <a:rPr lang="en-US" dirty="0" smtClean="0"/>
              <a:t>So, we might have:</a:t>
            </a:r>
          </a:p>
          <a:p>
            <a:pPr>
              <a:tabLst>
                <a:tab pos="688975" algn="l"/>
                <a:tab pos="4691063" algn="l"/>
              </a:tabLst>
            </a:pPr>
            <a:r>
              <a:rPr lang="en-US" b="1" dirty="0" smtClean="0">
                <a:solidFill>
                  <a:srgbClr val="000099"/>
                </a:solidFill>
              </a:rPr>
              <a:t>	F </a:t>
            </a:r>
            <a:r>
              <a:rPr lang="en-US" dirty="0" smtClean="0">
                <a:solidFill>
                  <a:srgbClr val="000099"/>
                </a:solidFill>
              </a:rPr>
              <a:t>= 4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baseline="30000" dirty="0" smtClean="0">
                <a:solidFill>
                  <a:srgbClr val="000099"/>
                </a:solidFill>
              </a:rPr>
              <a:t>2</a:t>
            </a:r>
            <a:r>
              <a:rPr lang="en-US" dirty="0" smtClean="0">
                <a:solidFill>
                  <a:srgbClr val="000099"/>
                </a:solidFill>
              </a:rPr>
              <a:t> = 2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baseline="30000" dirty="0" smtClean="0">
                <a:solidFill>
                  <a:srgbClr val="000099"/>
                </a:solidFill>
              </a:rPr>
              <a:t> </a:t>
            </a:r>
            <a:r>
              <a:rPr lang="en-US" dirty="0" smtClean="0">
                <a:solidFill>
                  <a:srgbClr val="000099"/>
                </a:solidFill>
                <a:sym typeface="Symbol"/>
              </a:rPr>
              <a:t></a:t>
            </a:r>
            <a:r>
              <a:rPr lang="en-US" baseline="30000" dirty="0" smtClean="0">
                <a:solidFill>
                  <a:srgbClr val="000099"/>
                </a:solidFill>
              </a:rPr>
              <a:t> </a:t>
            </a:r>
            <a:r>
              <a:rPr lang="en-US" dirty="0" smtClean="0">
                <a:solidFill>
                  <a:srgbClr val="000099"/>
                </a:solidFill>
              </a:rPr>
              <a:t>2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dirty="0" smtClean="0">
                <a:solidFill>
                  <a:srgbClr val="000099"/>
                </a:solidFill>
              </a:rPr>
              <a:t> 	</a:t>
            </a:r>
          </a:p>
          <a:p>
            <a:endParaRPr lang="en-US" dirty="0">
              <a:solidFill>
                <a:srgbClr val="002060"/>
              </a:solidFill>
            </a:endParaRPr>
          </a:p>
        </p:txBody>
      </p:sp>
      <p:graphicFrame>
        <p:nvGraphicFramePr>
          <p:cNvPr id="151554" name="Object 2"/>
          <p:cNvGraphicFramePr>
            <a:graphicFrameLocks noChangeAspect="1"/>
          </p:cNvGraphicFramePr>
          <p:nvPr/>
        </p:nvGraphicFramePr>
        <p:xfrm>
          <a:off x="530352" y="1280160"/>
          <a:ext cx="3073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quation" r:id="rId3" imgW="3073320" imgH="380880" progId="Equation.DSMT4">
                  <p:embed/>
                </p:oleObj>
              </mc:Choice>
              <mc:Fallback>
                <p:oleObj name="Equation" r:id="rId3" imgW="3073320" imgH="3808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3073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4"/>
          <p:cNvGrpSpPr/>
          <p:nvPr/>
        </p:nvGrpSpPr>
        <p:grpSpPr>
          <a:xfrm rot="10800000">
            <a:off x="1283524" y="4038600"/>
            <a:ext cx="1371599" cy="480950"/>
            <a:chOff x="1066006" y="4258409"/>
            <a:chExt cx="1677988" cy="761206"/>
          </a:xfrm>
        </p:grpSpPr>
        <p:cxnSp>
          <p:nvCxnSpPr>
            <p:cNvPr id="6" name="Straight Arrow Connector 5"/>
            <p:cNvCxnSpPr/>
            <p:nvPr/>
          </p:nvCxnSpPr>
          <p:spPr>
            <a:xfrm rot="5400000" flipH="1" flipV="1">
              <a:off x="686692" y="4637723"/>
              <a:ext cx="760216" cy="1588"/>
            </a:xfrm>
            <a:prstGeom prst="straightConnector1">
              <a:avLst/>
            </a:prstGeom>
            <a:ln w="38100">
              <a:solidFill>
                <a:srgbClr val="008080"/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/>
            <p:nvPr/>
          </p:nvCxnSpPr>
          <p:spPr>
            <a:xfrm rot="5400000" flipH="1" flipV="1">
              <a:off x="2363092" y="4637723"/>
              <a:ext cx="760216" cy="1588"/>
            </a:xfrm>
            <a:prstGeom prst="straightConnector1">
              <a:avLst/>
            </a:prstGeom>
            <a:ln w="38100">
              <a:solidFill>
                <a:srgbClr val="008080"/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1066800" y="5017635"/>
              <a:ext cx="1676400" cy="1980"/>
            </a:xfrm>
            <a:prstGeom prst="line">
              <a:avLst/>
            </a:prstGeom>
            <a:ln w="38100">
              <a:solidFill>
                <a:srgbClr val="008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8"/>
          <p:cNvGrpSpPr/>
          <p:nvPr/>
        </p:nvGrpSpPr>
        <p:grpSpPr>
          <a:xfrm rot="10800000">
            <a:off x="5298375" y="4062350"/>
            <a:ext cx="1371600" cy="457200"/>
            <a:chOff x="1066006" y="4258409"/>
            <a:chExt cx="1677988" cy="761206"/>
          </a:xfrm>
        </p:grpSpPr>
        <p:cxnSp>
          <p:nvCxnSpPr>
            <p:cNvPr id="10" name="Straight Arrow Connector 9"/>
            <p:cNvCxnSpPr/>
            <p:nvPr/>
          </p:nvCxnSpPr>
          <p:spPr>
            <a:xfrm rot="5400000" flipH="1" flipV="1">
              <a:off x="686692" y="4637723"/>
              <a:ext cx="760216" cy="1588"/>
            </a:xfrm>
            <a:prstGeom prst="straightConnector1">
              <a:avLst/>
            </a:prstGeom>
            <a:ln w="38100">
              <a:solidFill>
                <a:srgbClr val="008080"/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 rot="5400000" flipH="1" flipV="1">
              <a:off x="2363092" y="4637723"/>
              <a:ext cx="760216" cy="1588"/>
            </a:xfrm>
            <a:prstGeom prst="straightConnector1">
              <a:avLst/>
            </a:prstGeom>
            <a:ln w="38100">
              <a:solidFill>
                <a:srgbClr val="008080"/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1066800" y="5017635"/>
              <a:ext cx="1676400" cy="1980"/>
            </a:xfrm>
            <a:prstGeom prst="line">
              <a:avLst/>
            </a:prstGeom>
            <a:ln w="38100">
              <a:solidFill>
                <a:srgbClr val="008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/>
          <p:cNvSpPr/>
          <p:nvPr/>
        </p:nvSpPr>
        <p:spPr>
          <a:xfrm>
            <a:off x="897367" y="4636325"/>
            <a:ext cx="27687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(2</a:t>
            </a:r>
            <a:r>
              <a:rPr lang="en-US" sz="2800" i="1" dirty="0" smtClean="0"/>
              <a:t>x         </a:t>
            </a:r>
            <a:r>
              <a:rPr lang="en-US" sz="2800" dirty="0" smtClean="0"/>
              <a:t> )(2</a:t>
            </a:r>
            <a:r>
              <a:rPr lang="en-US" sz="2800" i="1" dirty="0" smtClean="0"/>
              <a:t>x</a:t>
            </a:r>
            <a:r>
              <a:rPr lang="en-US" sz="2800" dirty="0" smtClean="0"/>
              <a:t>        )</a:t>
            </a:r>
            <a:endParaRPr lang="en-US" sz="2800" dirty="0"/>
          </a:p>
        </p:txBody>
      </p:sp>
      <p:sp>
        <p:nvSpPr>
          <p:cNvPr id="15" name="Rectangle 14"/>
          <p:cNvSpPr/>
          <p:nvPr/>
        </p:nvSpPr>
        <p:spPr>
          <a:xfrm>
            <a:off x="4953000" y="4673600"/>
            <a:ext cx="300434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(4</a:t>
            </a:r>
            <a:r>
              <a:rPr lang="en-US" sz="2800" i="1" dirty="0" smtClean="0"/>
              <a:t>x          </a:t>
            </a:r>
            <a:r>
              <a:rPr lang="en-US" sz="2800" dirty="0" smtClean="0"/>
              <a:t> )(</a:t>
            </a:r>
            <a:r>
              <a:rPr lang="en-US" sz="2800" i="1" dirty="0" smtClean="0"/>
              <a:t>x</a:t>
            </a:r>
            <a:r>
              <a:rPr lang="en-US" sz="2800" dirty="0" smtClean="0"/>
              <a:t>         ).</a:t>
            </a:r>
            <a:r>
              <a:rPr lang="en-US" sz="2800" b="1" dirty="0" smtClean="0"/>
              <a:t> </a:t>
            </a:r>
            <a:endParaRPr lang="en-US" sz="2800" dirty="0"/>
          </a:p>
        </p:txBody>
      </p:sp>
      <p:sp>
        <p:nvSpPr>
          <p:cNvPr id="16" name="Rectangle 15"/>
          <p:cNvSpPr/>
          <p:nvPr/>
        </p:nvSpPr>
        <p:spPr>
          <a:xfrm>
            <a:off x="5029200" y="3429000"/>
            <a:ext cx="22701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000099"/>
                </a:solidFill>
              </a:rPr>
              <a:t>F </a:t>
            </a:r>
            <a:r>
              <a:rPr lang="en-US" sz="2800" dirty="0" smtClean="0">
                <a:solidFill>
                  <a:srgbClr val="000099"/>
                </a:solidFill>
              </a:rPr>
              <a:t>= 4</a:t>
            </a:r>
            <a:r>
              <a:rPr lang="en-US" sz="2800" i="1" dirty="0" smtClean="0">
                <a:solidFill>
                  <a:srgbClr val="000099"/>
                </a:solidFill>
              </a:rPr>
              <a:t>x</a:t>
            </a:r>
            <a:r>
              <a:rPr lang="en-US" sz="2800" baseline="30000" dirty="0" smtClean="0">
                <a:solidFill>
                  <a:srgbClr val="000099"/>
                </a:solidFill>
              </a:rPr>
              <a:t>2</a:t>
            </a:r>
            <a:r>
              <a:rPr lang="en-US" sz="2800" dirty="0" smtClean="0">
                <a:solidFill>
                  <a:srgbClr val="000099"/>
                </a:solidFill>
              </a:rPr>
              <a:t> = 4</a:t>
            </a:r>
            <a:r>
              <a:rPr lang="en-US" sz="2800" i="1" dirty="0" smtClean="0">
                <a:solidFill>
                  <a:srgbClr val="000099"/>
                </a:solidFill>
              </a:rPr>
              <a:t>x</a:t>
            </a:r>
            <a:r>
              <a:rPr lang="en-US" sz="2800" baseline="30000" dirty="0" smtClean="0">
                <a:solidFill>
                  <a:srgbClr val="000099"/>
                </a:solidFill>
              </a:rPr>
              <a:t> 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</a:t>
            </a:r>
            <a:r>
              <a:rPr lang="en-US" sz="2800" baseline="30000" dirty="0" smtClean="0">
                <a:solidFill>
                  <a:srgbClr val="000099"/>
                </a:solidFill>
              </a:rPr>
              <a:t> </a:t>
            </a:r>
            <a:r>
              <a:rPr lang="en-US" sz="2800" i="1" dirty="0" smtClean="0">
                <a:solidFill>
                  <a:srgbClr val="000099"/>
                </a:solidFill>
              </a:rPr>
              <a:t>x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endParaRPr lang="en-US" sz="2800" dirty="0"/>
          </a:p>
        </p:txBody>
      </p:sp>
      <p:sp>
        <p:nvSpPr>
          <p:cNvPr id="17" name="Rectangle 16"/>
          <p:cNvSpPr/>
          <p:nvPr/>
        </p:nvSpPr>
        <p:spPr>
          <a:xfrm>
            <a:off x="3848100" y="4673600"/>
            <a:ext cx="6286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/>
              <a:t>OR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Using the Trial-and-Error Method: Leading Coefficient Not 1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product of the last terms, </a:t>
            </a:r>
            <a:r>
              <a:rPr lang="en-US" b="1" dirty="0" smtClean="0"/>
              <a:t>L</a:t>
            </a:r>
            <a:r>
              <a:rPr lang="en-US" dirty="0" smtClean="0"/>
              <a:t>, is to be </a:t>
            </a:r>
            <a:r>
              <a:rPr lang="en-US" dirty="0" smtClean="0">
                <a:solidFill>
                  <a:srgbClr val="FF00FF"/>
                </a:solidFill>
                <a:latin typeface="Symbol" pitchFamily="18" charset="2"/>
              </a:rPr>
              <a:t>-</a:t>
            </a:r>
            <a:r>
              <a:rPr lang="en-US" dirty="0" smtClean="0">
                <a:solidFill>
                  <a:srgbClr val="FF00FF"/>
                </a:solidFill>
              </a:rPr>
              <a:t>5</a:t>
            </a:r>
            <a:r>
              <a:rPr lang="en-US" dirty="0" smtClean="0"/>
              <a:t>. The factors could be </a:t>
            </a:r>
            <a:r>
              <a:rPr lang="en-US" dirty="0" smtClean="0">
                <a:solidFill>
                  <a:srgbClr val="002060"/>
                </a:solidFill>
                <a:latin typeface="Symbol" pitchFamily="18" charset="2"/>
              </a:rPr>
              <a:t>-</a:t>
            </a:r>
            <a:r>
              <a:rPr lang="en-US" dirty="0" smtClean="0">
                <a:solidFill>
                  <a:srgbClr val="002060"/>
                </a:solidFill>
              </a:rPr>
              <a:t>5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002060"/>
                </a:solidFill>
              </a:rPr>
              <a:t>+1</a:t>
            </a:r>
            <a:r>
              <a:rPr lang="en-US" dirty="0" smtClean="0"/>
              <a:t> or </a:t>
            </a:r>
            <a:r>
              <a:rPr lang="en-US" dirty="0" smtClean="0">
                <a:solidFill>
                  <a:srgbClr val="002060"/>
                </a:solidFill>
              </a:rPr>
              <a:t>+5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002060"/>
                </a:solidFill>
                <a:latin typeface="Symbol" pitchFamily="18" charset="2"/>
              </a:rPr>
              <a:t>-</a:t>
            </a:r>
            <a:r>
              <a:rPr lang="en-US" dirty="0" smtClean="0">
                <a:solidFill>
                  <a:srgbClr val="002060"/>
                </a:solidFill>
              </a:rPr>
              <a:t>1</a:t>
            </a:r>
            <a:r>
              <a:rPr lang="en-US" dirty="0" smtClean="0"/>
              <a:t>. We try all possible pairings until we find the right product. (If none of the pairs gives the correct product, then the trinomial is </a:t>
            </a:r>
            <a:r>
              <a:rPr lang="en-US" b="1" dirty="0" smtClean="0"/>
              <a:t>not factorable</a:t>
            </a:r>
            <a:r>
              <a:rPr lang="en-US" dirty="0" smtClean="0"/>
              <a:t>.) </a:t>
            </a:r>
            <a:endParaRPr lang="en-US" dirty="0">
              <a:solidFill>
                <a:srgbClr val="002060"/>
              </a:solidFill>
            </a:endParaRPr>
          </a:p>
        </p:txBody>
      </p:sp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530352" y="3810000"/>
          <a:ext cx="2197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5" name="Equation" r:id="rId3" imgW="2197080" imgH="469800" progId="Equation.DSMT4">
                  <p:embed/>
                </p:oleObj>
              </mc:Choice>
              <mc:Fallback>
                <p:oleObj name="Equation" r:id="rId3" imgW="219708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810000"/>
                        <a:ext cx="2197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2819400" y="3810000"/>
          <a:ext cx="2819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6" name="Equation" r:id="rId5" imgW="2819160" imgH="380880" progId="Equation.DSMT4">
                  <p:embed/>
                </p:oleObj>
              </mc:Choice>
              <mc:Fallback>
                <p:oleObj name="Equation" r:id="rId5" imgW="281916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810000"/>
                        <a:ext cx="2819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5791200" y="3810000"/>
          <a:ext cx="1981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7" name="Equation" r:id="rId7" imgW="1981080" imgH="380880" progId="Equation.DSMT4">
                  <p:embed/>
                </p:oleObj>
              </mc:Choice>
              <mc:Fallback>
                <p:oleObj name="Equation" r:id="rId7" imgW="198108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810000"/>
                        <a:ext cx="1981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530352" y="4648200"/>
          <a:ext cx="2197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8" name="Equation" r:id="rId9" imgW="2197080" imgH="469800" progId="Equation.DSMT4">
                  <p:embed/>
                </p:oleObj>
              </mc:Choice>
              <mc:Fallback>
                <p:oleObj name="Equation" r:id="rId9" imgW="219708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648200"/>
                        <a:ext cx="2197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2819400" y="4648200"/>
          <a:ext cx="2819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9" name="Equation" r:id="rId11" imgW="2819160" imgH="380880" progId="Equation.DSMT4">
                  <p:embed/>
                </p:oleObj>
              </mc:Choice>
              <mc:Fallback>
                <p:oleObj name="Equation" r:id="rId11" imgW="281916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648200"/>
                        <a:ext cx="2819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5791200" y="4648200"/>
          <a:ext cx="1981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0" name="Equation" r:id="rId13" imgW="1981080" imgH="380880" progId="Equation.DSMT4">
                  <p:embed/>
                </p:oleObj>
              </mc:Choice>
              <mc:Fallback>
                <p:oleObj name="Equation" r:id="rId13" imgW="198108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4648200"/>
                        <a:ext cx="1981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Using the Trial-and-Error Method: Leading Coefficient Not 1 (cont.)</a:t>
            </a:r>
            <a:endParaRPr lang="en-US" dirty="0"/>
          </a:p>
        </p:txBody>
      </p:sp>
      <p:graphicFrame>
        <p:nvGraphicFramePr>
          <p:cNvPr id="154630" name="Object 6"/>
          <p:cNvGraphicFramePr>
            <a:graphicFrameLocks noChangeAspect="1"/>
          </p:cNvGraphicFramePr>
          <p:nvPr/>
        </p:nvGraphicFramePr>
        <p:xfrm>
          <a:off x="530352" y="3435350"/>
          <a:ext cx="2286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5" name="Equation" r:id="rId3" imgW="2286000" imgH="469800" progId="Equation.DSMT4">
                  <p:embed/>
                </p:oleObj>
              </mc:Choice>
              <mc:Fallback>
                <p:oleObj name="Equation" r:id="rId3" imgW="2286000" imgH="469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435350"/>
                        <a:ext cx="2286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5638800" y="2800290"/>
            <a:ext cx="240213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The desired product. 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530352" y="1447800"/>
          <a:ext cx="2057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6" name="Equation" r:id="rId5" imgW="2057400" imgH="469800" progId="Equation.DSMT4">
                  <p:embed/>
                </p:oleObj>
              </mc:Choice>
              <mc:Fallback>
                <p:oleObj name="Equation" r:id="rId5" imgW="205740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447800"/>
                        <a:ext cx="2057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2667000" y="1460500"/>
          <a:ext cx="2654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7" name="Equation" r:id="rId7" imgW="2654280" imgH="380880" progId="Equation.DSMT4">
                  <p:embed/>
                </p:oleObj>
              </mc:Choice>
              <mc:Fallback>
                <p:oleObj name="Equation" r:id="rId7" imgW="265428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1460500"/>
                        <a:ext cx="2654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5448300" y="1485900"/>
          <a:ext cx="2146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8" name="Equation" r:id="rId9" imgW="2145960" imgH="380880" progId="Equation.DSMT4">
                  <p:embed/>
                </p:oleObj>
              </mc:Choice>
              <mc:Fallback>
                <p:oleObj name="Equation" r:id="rId9" imgW="214596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8300" y="1485900"/>
                        <a:ext cx="2146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530352" y="2286000"/>
          <a:ext cx="2057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9" name="Equation" r:id="rId11" imgW="2057400" imgH="469800" progId="Equation.DSMT4">
                  <p:embed/>
                </p:oleObj>
              </mc:Choice>
              <mc:Fallback>
                <p:oleObj name="Equation" r:id="rId11" imgW="205740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286000"/>
                        <a:ext cx="2057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2692400" y="2266950"/>
          <a:ext cx="2667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0" name="Equation" r:id="rId13" imgW="2666880" imgH="380880" progId="Equation.DSMT4">
                  <p:embed/>
                </p:oleObj>
              </mc:Choice>
              <mc:Fallback>
                <p:oleObj name="Equation" r:id="rId13" imgW="266688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2400" y="2266950"/>
                        <a:ext cx="2667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11"/>
          <p:cNvGraphicFramePr>
            <a:graphicFrameLocks noChangeAspect="1"/>
          </p:cNvGraphicFramePr>
          <p:nvPr/>
        </p:nvGraphicFramePr>
        <p:xfrm>
          <a:off x="5448300" y="2254250"/>
          <a:ext cx="1803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1" name="Equation" r:id="rId15" imgW="1803240" imgH="380880" progId="Equation.DSMT4">
                  <p:embed/>
                </p:oleObj>
              </mc:Choice>
              <mc:Fallback>
                <p:oleObj name="Equation" r:id="rId15" imgW="1803240" imgH="380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8300" y="2254250"/>
                        <a:ext cx="1803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8" name="Object 12"/>
          <p:cNvGraphicFramePr>
            <a:graphicFrameLocks noChangeAspect="1"/>
          </p:cNvGraphicFramePr>
          <p:nvPr/>
        </p:nvGraphicFramePr>
        <p:xfrm>
          <a:off x="2921000" y="3454400"/>
          <a:ext cx="2425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2" name="Equation" r:id="rId17" imgW="2425680" imgH="469800" progId="Equation.DSMT4">
                  <p:embed/>
                </p:oleObj>
              </mc:Choice>
              <mc:Fallback>
                <p:oleObj name="Equation" r:id="rId17" imgW="2425680" imgH="469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1000" y="3454400"/>
                        <a:ext cx="2425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Factoring Involving Binomial Expressions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38980"/>
            <a:ext cx="8229600" cy="1040285"/>
          </a:xfrm>
        </p:spPr>
        <p:txBody>
          <a:bodyPr>
            <a:spAutoFit/>
          </a:bodyPr>
          <a:lstStyle/>
          <a:p>
            <a:r>
              <a:rPr lang="en-US" b="1" dirty="0" smtClean="0"/>
              <a:t>Solution: </a:t>
            </a:r>
          </a:p>
          <a:p>
            <a:r>
              <a:rPr lang="en-US" dirty="0" smtClean="0"/>
              <a:t>In this case the binomial </a:t>
            </a:r>
            <a:r>
              <a:rPr lang="en-US" dirty="0" smtClean="0">
                <a:solidFill>
                  <a:srgbClr val="FF00FF"/>
                </a:solidFill>
              </a:rPr>
              <a:t>(</a:t>
            </a:r>
            <a:r>
              <a:rPr lang="en-US" i="1" dirty="0" smtClean="0">
                <a:solidFill>
                  <a:srgbClr val="FF00FF"/>
                </a:solidFill>
              </a:rPr>
              <a:t>x </a:t>
            </a:r>
            <a:r>
              <a:rPr lang="en-US" dirty="0" smtClean="0">
                <a:solidFill>
                  <a:srgbClr val="FF00FF"/>
                </a:solidFill>
                <a:latin typeface="Symbol" pitchFamily="18" charset="2"/>
              </a:rPr>
              <a:t>-</a:t>
            </a:r>
            <a:r>
              <a:rPr lang="en-US" dirty="0" smtClean="0">
                <a:solidFill>
                  <a:srgbClr val="FF00FF"/>
                </a:solidFill>
              </a:rPr>
              <a:t> 2)</a:t>
            </a:r>
            <a:r>
              <a:rPr lang="en-US" dirty="0" smtClean="0"/>
              <a:t> is the GCF.</a:t>
            </a:r>
            <a:endParaRPr lang="en-US" dirty="0"/>
          </a:p>
        </p:txBody>
      </p:sp>
      <p:graphicFrame>
        <p:nvGraphicFramePr>
          <p:cNvPr id="155650" name="Object 2"/>
          <p:cNvGraphicFramePr>
            <a:graphicFrameLocks noChangeAspect="1"/>
          </p:cNvGraphicFramePr>
          <p:nvPr/>
        </p:nvGraphicFramePr>
        <p:xfrm>
          <a:off x="530352" y="1280160"/>
          <a:ext cx="5842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5" name="Equation" r:id="rId3" imgW="5841720" imgH="482400" progId="Equation.DSMT4">
                  <p:embed/>
                </p:oleObj>
              </mc:Choice>
              <mc:Fallback>
                <p:oleObj name="Equation" r:id="rId3" imgW="5841720" imgH="482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5842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530352" y="3048000"/>
          <a:ext cx="4330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6" name="Equation" r:id="rId5" imgW="4330440" imgH="482400" progId="Equation.DSMT4">
                  <p:embed/>
                </p:oleObj>
              </mc:Choice>
              <mc:Fallback>
                <p:oleObj name="Equation" r:id="rId5" imgW="4330440" imgH="482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048000"/>
                        <a:ext cx="43307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1879600" y="3657600"/>
          <a:ext cx="2971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7" name="Equation" r:id="rId7" imgW="2971800" imgH="571320" progId="Equation.DSMT4">
                  <p:embed/>
                </p:oleObj>
              </mc:Choice>
              <mc:Fallback>
                <p:oleObj name="Equation" r:id="rId7" imgW="297180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600" y="3657600"/>
                        <a:ext cx="29718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1879600" y="4343400"/>
          <a:ext cx="4813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8" name="Equation" r:id="rId9" imgW="4813200" imgH="469800" progId="Equation.DSMT4">
                  <p:embed/>
                </p:oleObj>
              </mc:Choice>
              <mc:Fallback>
                <p:oleObj name="Equation" r:id="rId9" imgW="481320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600" y="4343400"/>
                        <a:ext cx="4813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Factoring Involving Binomial Expressions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2634567"/>
          </a:xfrm>
        </p:spPr>
        <p:txBody>
          <a:bodyPr>
            <a:spAutoFit/>
          </a:bodyPr>
          <a:lstStyle/>
          <a:p>
            <a:r>
              <a:rPr lang="en-US" b="1" dirty="0" smtClean="0"/>
              <a:t>Solution: </a:t>
            </a:r>
            <a:r>
              <a:rPr lang="en-US" dirty="0" smtClean="0"/>
              <a:t>In this case if we substitute </a:t>
            </a:r>
            <a:r>
              <a:rPr lang="en-US" i="1" dirty="0" smtClean="0">
                <a:solidFill>
                  <a:srgbClr val="FF00FF"/>
                </a:solidFill>
              </a:rPr>
              <a:t>u </a:t>
            </a:r>
            <a:r>
              <a:rPr lang="en-US" dirty="0" smtClean="0">
                <a:solidFill>
                  <a:srgbClr val="FF00FF"/>
                </a:solidFill>
              </a:rPr>
              <a:t>= 5</a:t>
            </a:r>
            <a:r>
              <a:rPr lang="en-US" i="1" dirty="0" smtClean="0">
                <a:solidFill>
                  <a:srgbClr val="FF00FF"/>
                </a:solidFill>
              </a:rPr>
              <a:t>a</a:t>
            </a:r>
            <a:r>
              <a:rPr lang="en-US" dirty="0" smtClean="0">
                <a:solidFill>
                  <a:srgbClr val="FF00FF"/>
                </a:solidFill>
              </a:rPr>
              <a:t> + </a:t>
            </a:r>
            <a:r>
              <a:rPr lang="en-US" i="1" dirty="0" smtClean="0">
                <a:solidFill>
                  <a:srgbClr val="FF00FF"/>
                </a:solidFill>
              </a:rPr>
              <a:t>b</a:t>
            </a:r>
            <a:r>
              <a:rPr lang="en-US" dirty="0" smtClean="0"/>
              <a:t> the resulting trinomial takes a more familiar look in one variable and is easily factored: </a:t>
            </a:r>
          </a:p>
          <a:p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Now reversing the substitution, we have</a:t>
            </a:r>
            <a:endParaRPr lang="en-US" dirty="0"/>
          </a:p>
        </p:txBody>
      </p:sp>
      <p:graphicFrame>
        <p:nvGraphicFramePr>
          <p:cNvPr id="155650" name="Object 2"/>
          <p:cNvGraphicFramePr>
            <a:graphicFrameLocks noChangeAspect="1"/>
          </p:cNvGraphicFramePr>
          <p:nvPr/>
        </p:nvGraphicFramePr>
        <p:xfrm>
          <a:off x="530352" y="1280160"/>
          <a:ext cx="5105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8" name="Equation" r:id="rId3" imgW="5105160" imgH="533160" progId="Equation.DSMT4">
                  <p:embed/>
                </p:oleObj>
              </mc:Choice>
              <mc:Fallback>
                <p:oleObj name="Equation" r:id="rId3" imgW="5105160" imgH="5331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5105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6676" name="Object 4"/>
          <p:cNvGraphicFramePr>
            <a:graphicFrameLocks noChangeAspect="1"/>
          </p:cNvGraphicFramePr>
          <p:nvPr/>
        </p:nvGraphicFramePr>
        <p:xfrm>
          <a:off x="1143000" y="3429000"/>
          <a:ext cx="3835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9" name="Equation" r:id="rId5" imgW="3835080" imgH="482400" progId="Equation.DSMT4">
                  <p:embed/>
                </p:oleObj>
              </mc:Choice>
              <mc:Fallback>
                <p:oleObj name="Equation" r:id="rId5" imgW="3835080" imgH="482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429000"/>
                        <a:ext cx="3835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6677" name="Object 5"/>
          <p:cNvGraphicFramePr>
            <a:graphicFrameLocks noChangeAspect="1"/>
          </p:cNvGraphicFramePr>
          <p:nvPr/>
        </p:nvGraphicFramePr>
        <p:xfrm>
          <a:off x="952500" y="4724400"/>
          <a:ext cx="7048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Equation" r:id="rId7" imgW="7048440" imgH="533160" progId="Equation.DSMT4">
                  <p:embed/>
                </p:oleObj>
              </mc:Choice>
              <mc:Fallback>
                <p:oleObj name="Equation" r:id="rId7" imgW="7048440" imgH="5331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4724400"/>
                        <a:ext cx="7048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6678" name="Object 6"/>
          <p:cNvGraphicFramePr>
            <a:graphicFrameLocks noChangeAspect="1"/>
          </p:cNvGraphicFramePr>
          <p:nvPr/>
        </p:nvGraphicFramePr>
        <p:xfrm>
          <a:off x="5257800" y="3505200"/>
          <a:ext cx="3352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Equation" r:id="rId9" imgW="3352680" imgH="304560" progId="Equation.DSMT4">
                  <p:embed/>
                </p:oleObj>
              </mc:Choice>
              <mc:Fallback>
                <p:oleObj name="Equation" r:id="rId9" imgW="3352680" imgH="3045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3505200"/>
                        <a:ext cx="3352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ac</a:t>
            </a:r>
            <a:r>
              <a:rPr lang="en-US" dirty="0" smtClean="0"/>
              <a:t>-Method of Factoring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Analysis of Factoring by the </a:t>
            </a:r>
            <a:r>
              <a:rPr lang="en-US" b="1" i="1" dirty="0" smtClean="0">
                <a:solidFill>
                  <a:srgbClr val="000000"/>
                </a:solidFill>
              </a:rPr>
              <a:t>ac</a:t>
            </a:r>
            <a:r>
              <a:rPr lang="en-US" b="1" dirty="0" smtClean="0">
                <a:solidFill>
                  <a:srgbClr val="000000"/>
                </a:solidFill>
              </a:rPr>
              <a:t>-Method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3965575"/>
              </p:ext>
            </p:extLst>
          </p:nvPr>
        </p:nvGraphicFramePr>
        <p:xfrm>
          <a:off x="457200" y="1752600"/>
          <a:ext cx="8229600" cy="381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u="sng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General Method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i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ax</a:t>
                      </a:r>
                      <a:r>
                        <a:rPr lang="en-US" sz="2800" b="1" i="0" kern="1200" baseline="300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+ </a:t>
                      </a:r>
                      <a:r>
                        <a:rPr lang="en-US" sz="2800" b="1" i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bx 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+ </a:t>
                      </a:r>
                      <a:r>
                        <a:rPr lang="en-US" sz="2800" b="1" i="0" kern="1200" baseline="300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1" i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r>
                        <a:rPr lang="en-US" sz="2800" b="1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i="0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Step 1:  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Multiply </a:t>
                      </a:r>
                      <a:r>
                        <a:rPr lang="en-US" sz="28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 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⋅ </a:t>
                      </a:r>
                      <a:r>
                        <a:rPr lang="en-US" sz="28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i="0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Step 2:  </a:t>
                      </a:r>
                      <a:r>
                        <a:rPr lang="en-US" sz="2800" b="0" i="0" u="none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Find two integers whose product is </a:t>
                      </a:r>
                      <a:r>
                        <a:rPr lang="en-US" sz="2800" b="0" i="1" u="none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ac</a:t>
                      </a:r>
                      <a:r>
                        <a:rPr lang="en-US" sz="2800" b="0" i="0" u="none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and whose sum is </a:t>
                      </a:r>
                      <a:r>
                        <a:rPr lang="en-US" sz="2800" b="0" i="1" u="none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r>
                        <a:rPr lang="en-US" sz="2800" b="0" i="0" u="none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. If this is not possible, then the trinomial is </a:t>
                      </a:r>
                      <a:r>
                        <a:rPr lang="en-US" sz="2800" b="1" i="0" u="none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not factorable</a:t>
                      </a:r>
                      <a:r>
                        <a:rPr lang="en-US" sz="2800" b="0" i="0" u="none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u="sng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Example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800" b="1" i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b="1" i="0" kern="1200" baseline="300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+ 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r>
                        <a:rPr lang="en-US" sz="2800" b="1" i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x 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+ 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en-US" sz="2800" b="1" i="1" kern="1200" baseline="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Multiply </a:t>
                      </a:r>
                      <a:r>
                        <a:rPr lang="en-US" sz="2800" b="0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2 ⋅</a:t>
                      </a:r>
                      <a:r>
                        <a:rPr lang="en-US" sz="2800" b="0" i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10 = 20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Find two integers whose product is 20 and whose sum is 9. (In this case, </a:t>
                      </a:r>
                      <a:r>
                        <a:rPr lang="en-US" sz="2800" b="0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4 ⋅ 5 = 20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en-US" sz="2800" b="0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lang="en-US" sz="2800" b="1" i="0" kern="1200" baseline="300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lang="en-US" sz="2800" b="1" i="0" kern="1200" baseline="300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5 = 9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.)</a:t>
                      </a:r>
                      <a:r>
                        <a:rPr lang="en-US" sz="2800" b="1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ac</a:t>
            </a:r>
            <a:r>
              <a:rPr lang="en-US" dirty="0" smtClean="0"/>
              <a:t>-Method of Factoring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300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Analysis of Factoring by the </a:t>
            </a:r>
            <a:r>
              <a:rPr lang="en-US" b="1" i="1" dirty="0" smtClean="0">
                <a:solidFill>
                  <a:srgbClr val="000000"/>
                </a:solidFill>
              </a:rPr>
              <a:t>ac</a:t>
            </a:r>
            <a:r>
              <a:rPr lang="en-US" b="1" dirty="0" smtClean="0">
                <a:solidFill>
                  <a:srgbClr val="000000"/>
                </a:solidFill>
              </a:rPr>
              <a:t>-Method (cont.)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4926394"/>
              </p:ext>
            </p:extLst>
          </p:nvPr>
        </p:nvGraphicFramePr>
        <p:xfrm>
          <a:off x="457200" y="1828800"/>
          <a:ext cx="8229600" cy="338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u="sng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General Method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i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ax</a:t>
                      </a:r>
                      <a:r>
                        <a:rPr lang="en-US" sz="2800" b="1" i="0" kern="1200" baseline="300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+ </a:t>
                      </a:r>
                      <a:r>
                        <a:rPr lang="en-US" sz="2800" b="1" i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bx 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+ </a:t>
                      </a:r>
                      <a:r>
                        <a:rPr lang="en-US" sz="2800" b="1" i="0" kern="1200" baseline="300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1" i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r>
                        <a:rPr lang="en-US" sz="2800" b="1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i="0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Step 3:  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Rewrite the middle term (</a:t>
                      </a:r>
                      <a:r>
                        <a:rPr lang="en-US" sz="28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bx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 using the two numbers found in step 2 as coefficients.	</a:t>
                      </a:r>
                      <a:endParaRPr lang="en-US" sz="2800" b="1" i="1" kern="1200" baseline="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u="sng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Example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800" b="1" i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b="1" i="0" kern="1200" baseline="300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+ 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r>
                        <a:rPr lang="en-US" sz="2800" b="1" i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x 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+ 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en-US" sz="2800" b="1" i="1" kern="1200" baseline="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spcBef>
                          <a:spcPts val="1200"/>
                        </a:spcBef>
                      </a:pP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Rewrite the middle term (+9</a:t>
                      </a:r>
                      <a:r>
                        <a:rPr lang="en-US" sz="28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 using +4 and +5 as coefficients.</a:t>
                      </a:r>
                    </a:p>
                    <a:p>
                      <a:pPr algn="l"/>
                      <a:r>
                        <a:rPr lang="en-US" sz="2800" b="0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800" b="0" i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b="0" i="0" kern="1200" baseline="300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800" b="1" i="0" kern="1200" baseline="300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FF00FF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+</a:t>
                      </a:r>
                      <a:r>
                        <a:rPr lang="en-US" sz="2800" b="1" i="0" kern="1200" baseline="30000" dirty="0" smtClean="0">
                          <a:solidFill>
                            <a:srgbClr val="FF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FF00FF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r>
                        <a:rPr lang="en-US" sz="2800" b="0" i="1" kern="1200" baseline="0" dirty="0" smtClean="0">
                          <a:solidFill>
                            <a:srgbClr val="FF00FF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b="1" i="0" kern="1200" baseline="300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0000FF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+</a:t>
                      </a:r>
                      <a:r>
                        <a:rPr lang="en-US" sz="2800" b="1" i="0" kern="1200" baseline="300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r>
                        <a:rPr lang="en-US" sz="2800" b="1" i="0" kern="1200" baseline="300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l"/>
                      <a:r>
                        <a:rPr lang="en-US" sz="2800" b="0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      =</a:t>
                      </a:r>
                      <a:r>
                        <a:rPr lang="en-US" sz="2800" b="1" i="0" kern="1200" baseline="300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800" b="0" i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b="0" i="0" kern="1200" baseline="300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800" b="1" i="0" kern="1200" baseline="300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FF00FF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+</a:t>
                      </a:r>
                      <a:r>
                        <a:rPr lang="en-US" sz="2800" b="1" i="0" kern="1200" baseline="30000" dirty="0" smtClean="0">
                          <a:solidFill>
                            <a:srgbClr val="FF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FF00FF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lang="en-US" sz="2800" b="0" i="1" kern="1200" baseline="0" dirty="0" smtClean="0">
                          <a:solidFill>
                            <a:srgbClr val="FF00FF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b="1" i="0" kern="1200" baseline="30000" dirty="0" smtClean="0">
                          <a:solidFill>
                            <a:srgbClr val="FF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FF00FF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+</a:t>
                      </a:r>
                      <a:r>
                        <a:rPr lang="en-US" sz="2800" b="1" i="0" kern="1200" baseline="30000" dirty="0" smtClean="0">
                          <a:solidFill>
                            <a:srgbClr val="FF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FF00FF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lang="en-US" sz="2800" b="0" i="1" kern="1200" baseline="0" dirty="0" smtClean="0">
                          <a:solidFill>
                            <a:srgbClr val="FF00FF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b="1" i="0" kern="1200" baseline="30000" dirty="0" smtClean="0">
                          <a:solidFill>
                            <a:srgbClr val="FF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0000FF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+</a:t>
                      </a:r>
                      <a:r>
                        <a:rPr lang="en-US" sz="2800" b="1" i="0" kern="1200" baseline="300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en-US" sz="2800" b="1" i="1" kern="1200" baseline="0" dirty="0" smtClean="0">
                        <a:solidFill>
                          <a:srgbClr val="00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ac</a:t>
            </a:r>
            <a:r>
              <a:rPr lang="en-US" dirty="0" smtClean="0"/>
              <a:t>-Method of Factoring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06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Analysis of Factoring by the </a:t>
            </a:r>
            <a:r>
              <a:rPr lang="en-US" b="1" i="1" dirty="0" smtClean="0">
                <a:solidFill>
                  <a:srgbClr val="000000"/>
                </a:solidFill>
              </a:rPr>
              <a:t>ac</a:t>
            </a:r>
            <a:r>
              <a:rPr lang="en-US" b="1" dirty="0" smtClean="0">
                <a:solidFill>
                  <a:srgbClr val="000000"/>
                </a:solidFill>
              </a:rPr>
              <a:t>-Method (cont.)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5776498"/>
              </p:ext>
            </p:extLst>
          </p:nvPr>
        </p:nvGraphicFramePr>
        <p:xfrm>
          <a:off x="457200" y="1874520"/>
          <a:ext cx="8229600" cy="338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u="sng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General Method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i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ax</a:t>
                      </a:r>
                      <a:r>
                        <a:rPr lang="en-US" sz="2800" b="1" i="0" kern="1200" baseline="300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+ </a:t>
                      </a:r>
                      <a:r>
                        <a:rPr lang="en-US" sz="2800" b="1" i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bx 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+ </a:t>
                      </a:r>
                      <a:r>
                        <a:rPr lang="en-US" sz="2800" b="1" i="0" kern="1200" baseline="300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1" i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i="0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Step 4:  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Factor by grouping the first two terms and the last two terms.</a:t>
                      </a:r>
                      <a:r>
                        <a:rPr lang="en-US" sz="2800" b="1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b="0" i="0" kern="1200" baseline="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u="sng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Example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800" b="1" i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b="1" i="0" kern="1200" baseline="300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+ 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r>
                        <a:rPr lang="en-US" sz="2800" b="1" i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x 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+ 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Factor by grouping the first two terms and the last two terms.</a:t>
                      </a:r>
                      <a:r>
                        <a:rPr lang="en-US" sz="2800" b="1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800" b="0" i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b="0" i="0" kern="1200" baseline="300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800" b="1" i="0" kern="1200" baseline="300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0000FF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+</a:t>
                      </a:r>
                      <a:r>
                        <a:rPr lang="en-US" sz="2800" b="1" i="0" kern="1200" baseline="300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lang="en-US" sz="2800" b="0" i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b="1" i="0" kern="1200" baseline="300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0000FF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+</a:t>
                      </a:r>
                      <a:r>
                        <a:rPr lang="en-US" sz="2800" b="1" i="0" kern="1200" baseline="300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lang="en-US" sz="2800" b="0" i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b="1" i="0" kern="1200" baseline="300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0000FF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+</a:t>
                      </a:r>
                      <a:r>
                        <a:rPr lang="en-US" sz="2800" b="1" i="0" kern="1200" baseline="300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10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i="0" kern="1200" baseline="0" dirty="0" smtClean="0">
                          <a:solidFill>
                            <a:srgbClr val="000099"/>
                          </a:solidFill>
                          <a:latin typeface="+mn-lt"/>
                          <a:ea typeface="+mn-ea"/>
                          <a:cs typeface="+mn-cs"/>
                        </a:rPr>
                        <a:t>       = 2</a:t>
                      </a:r>
                      <a:r>
                        <a:rPr lang="en-US" sz="2800" b="0" i="1" kern="1200" baseline="0" dirty="0" smtClean="0">
                          <a:solidFill>
                            <a:srgbClr val="000099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b="0" i="0" kern="1200" baseline="0" dirty="0" smtClean="0">
                          <a:solidFill>
                            <a:srgbClr val="000099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2800" b="0" i="1" kern="1200" baseline="0" dirty="0" smtClean="0">
                          <a:solidFill>
                            <a:srgbClr val="000099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b="1" i="0" kern="1200" baseline="30000" dirty="0" smtClean="0">
                          <a:solidFill>
                            <a:srgbClr val="000099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000099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lang="en-US" sz="2800" b="1" i="0" kern="1200" baseline="30000" dirty="0" smtClean="0">
                          <a:solidFill>
                            <a:srgbClr val="000099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000099"/>
                          </a:solidFill>
                          <a:latin typeface="+mn-lt"/>
                          <a:ea typeface="+mn-ea"/>
                          <a:cs typeface="+mn-cs"/>
                        </a:rPr>
                        <a:t>2)</a:t>
                      </a:r>
                      <a:r>
                        <a:rPr lang="en-US" sz="2800" b="1" i="0" kern="1200" baseline="30000" dirty="0" smtClean="0">
                          <a:solidFill>
                            <a:srgbClr val="000099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000099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lang="en-US" sz="2800" b="1" i="0" kern="1200" baseline="30000" dirty="0" smtClean="0">
                          <a:solidFill>
                            <a:srgbClr val="000099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000099"/>
                          </a:solidFill>
                          <a:latin typeface="+mn-lt"/>
                          <a:ea typeface="+mn-ea"/>
                          <a:cs typeface="+mn-cs"/>
                        </a:rPr>
                        <a:t>5(</a:t>
                      </a:r>
                      <a:r>
                        <a:rPr lang="en-US" sz="2800" b="0" i="1" kern="1200" baseline="0" dirty="0" smtClean="0">
                          <a:solidFill>
                            <a:srgbClr val="000099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b="1" i="0" kern="1200" baseline="30000" dirty="0" smtClean="0">
                          <a:solidFill>
                            <a:srgbClr val="000099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000099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lang="en-US" sz="2800" b="1" i="0" kern="1200" baseline="30000" dirty="0" smtClean="0">
                          <a:solidFill>
                            <a:srgbClr val="000099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000099"/>
                          </a:solidFill>
                          <a:latin typeface="+mn-lt"/>
                          <a:ea typeface="+mn-ea"/>
                          <a:cs typeface="+mn-cs"/>
                        </a:rPr>
                        <a:t>2)</a:t>
                      </a:r>
                      <a:endParaRPr lang="en-US" sz="2800" b="1" i="1" kern="1200" baseline="0" dirty="0" smtClean="0">
                        <a:solidFill>
                          <a:srgbClr val="000099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ac</a:t>
            </a:r>
            <a:r>
              <a:rPr lang="en-US" dirty="0" smtClean="0"/>
              <a:t>-Method of Factoring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Analysis of Factoring by the </a:t>
            </a:r>
            <a:r>
              <a:rPr lang="en-US" b="1" i="1" dirty="0" smtClean="0">
                <a:solidFill>
                  <a:srgbClr val="000000"/>
                </a:solidFill>
              </a:rPr>
              <a:t>ac</a:t>
            </a:r>
            <a:r>
              <a:rPr lang="en-US" b="1" dirty="0" smtClean="0">
                <a:solidFill>
                  <a:srgbClr val="000000"/>
                </a:solidFill>
              </a:rPr>
              <a:t>-Method (cont.)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5811792"/>
              </p:ext>
            </p:extLst>
          </p:nvPr>
        </p:nvGraphicFramePr>
        <p:xfrm>
          <a:off x="457200" y="1752600"/>
          <a:ext cx="8229600" cy="3535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u="sng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General Method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i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ax</a:t>
                      </a:r>
                      <a:r>
                        <a:rPr lang="en-US" sz="2800" b="1" i="0" kern="1200" baseline="300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+ </a:t>
                      </a:r>
                      <a:r>
                        <a:rPr lang="en-US" sz="2800" b="1" i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bx 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+ </a:t>
                      </a:r>
                      <a:r>
                        <a:rPr lang="en-US" sz="2800" b="1" i="0" kern="1200" baseline="300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1" i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</a:p>
                    <a:p>
                      <a:r>
                        <a:rPr lang="en-US" sz="2800" b="1" i="0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Step 5:  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Factor out the common binomial factor. This will give two binomial factors of the trinomial </a:t>
                      </a:r>
                      <a:r>
                        <a:rPr lang="en-US" sz="28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ax</a:t>
                      </a:r>
                      <a:r>
                        <a:rPr lang="en-US" sz="2800" b="0" i="0" kern="1200" baseline="300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+</a:t>
                      </a:r>
                      <a:r>
                        <a:rPr lang="en-US" sz="2800" b="0" i="0" kern="1200" baseline="300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bx</a:t>
                      </a:r>
                      <a:r>
                        <a:rPr lang="en-US" sz="2800" b="0" i="0" kern="1200" baseline="300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+</a:t>
                      </a:r>
                      <a:r>
                        <a:rPr lang="en-US" sz="2800" b="0" i="0" kern="1200" baseline="300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.	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u="sng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Example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800" b="1" i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b="1" i="0" kern="1200" baseline="300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+ 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r>
                        <a:rPr lang="en-US" sz="2800" b="1" i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x 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+ 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Factor out the common binomial factor (</a:t>
                      </a:r>
                      <a:r>
                        <a:rPr lang="en-US" sz="28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b="1" i="0" kern="1200" baseline="300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lang="en-US" sz="2800" b="1" i="0" kern="1200" baseline="300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2). Thus,	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b="1" i="1" kern="1200" baseline="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576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1657833"/>
              </p:ext>
            </p:extLst>
          </p:nvPr>
        </p:nvGraphicFramePr>
        <p:xfrm>
          <a:off x="5607050" y="3733800"/>
          <a:ext cx="2844800" cy="186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49" name="Equation" r:id="rId3" imgW="2844720" imgH="1866600" progId="Equation.DSMT4">
                  <p:embed/>
                </p:oleObj>
              </mc:Choice>
              <mc:Fallback>
                <p:oleObj name="Equation" r:id="rId3" imgW="2844720" imgH="1866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7050" y="3733800"/>
                        <a:ext cx="2844800" cy="186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Using the </a:t>
            </a:r>
            <a:r>
              <a:rPr lang="en-US" i="1" dirty="0" smtClean="0"/>
              <a:t>ac</a:t>
            </a:r>
            <a:r>
              <a:rPr lang="en-US" dirty="0" smtClean="0"/>
              <a:t>-Method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57200" algn="l"/>
                <a:tab pos="1257300" algn="l"/>
              </a:tabLst>
            </a:pPr>
            <a:r>
              <a:rPr lang="en-US" b="1" dirty="0" smtClean="0"/>
              <a:t>a.	</a:t>
            </a:r>
            <a:r>
              <a:rPr lang="en-US" dirty="0" smtClean="0"/>
              <a:t>Factor 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baseline="30000" dirty="0" smtClean="0">
                <a:solidFill>
                  <a:srgbClr val="0000FF"/>
                </a:solidFill>
              </a:rPr>
              <a:t>2 </a:t>
            </a:r>
            <a:r>
              <a:rPr lang="en-US" dirty="0" smtClean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baseline="30000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2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baseline="30000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baseline="30000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15</a:t>
            </a:r>
            <a:r>
              <a:rPr lang="en-US" dirty="0" smtClean="0"/>
              <a:t> by using the </a:t>
            </a:r>
            <a:r>
              <a:rPr lang="en-US" i="1" dirty="0" smtClean="0"/>
              <a:t>ac</a:t>
            </a:r>
            <a:r>
              <a:rPr lang="en-US" dirty="0" smtClean="0"/>
              <a:t>-method.</a:t>
            </a:r>
          </a:p>
          <a:p>
            <a:pPr>
              <a:tabLst>
                <a:tab pos="457200" algn="l"/>
                <a:tab pos="1257300" algn="l"/>
              </a:tabLst>
            </a:pPr>
            <a:r>
              <a:rPr lang="en-US" b="1" dirty="0" smtClean="0"/>
              <a:t>Solution: </a:t>
            </a:r>
            <a:r>
              <a:rPr lang="en-US" i="1" dirty="0" smtClean="0">
                <a:solidFill>
                  <a:srgbClr val="FF00FF"/>
                </a:solidFill>
              </a:rPr>
              <a:t>a</a:t>
            </a:r>
            <a:r>
              <a:rPr lang="en-US" dirty="0" smtClean="0">
                <a:solidFill>
                  <a:srgbClr val="FF00FF"/>
                </a:solidFill>
              </a:rPr>
              <a:t> = 1</a:t>
            </a:r>
            <a:r>
              <a:rPr lang="en-US" dirty="0" smtClean="0"/>
              <a:t>, </a:t>
            </a:r>
            <a:r>
              <a:rPr lang="en-US" i="1" dirty="0" smtClean="0">
                <a:solidFill>
                  <a:srgbClr val="FF00FF"/>
                </a:solidFill>
              </a:rPr>
              <a:t>b</a:t>
            </a:r>
            <a:r>
              <a:rPr lang="en-US" dirty="0" smtClean="0">
                <a:solidFill>
                  <a:srgbClr val="FF00FF"/>
                </a:solidFill>
              </a:rPr>
              <a:t> = −2</a:t>
            </a:r>
            <a:r>
              <a:rPr lang="en-US" dirty="0" smtClean="0"/>
              <a:t>, and </a:t>
            </a:r>
            <a:r>
              <a:rPr lang="en-US" i="1" dirty="0" smtClean="0">
                <a:solidFill>
                  <a:srgbClr val="FF00FF"/>
                </a:solidFill>
              </a:rPr>
              <a:t>c</a:t>
            </a:r>
            <a:r>
              <a:rPr lang="en-US" dirty="0" smtClean="0">
                <a:solidFill>
                  <a:srgbClr val="FF00FF"/>
                </a:solidFill>
              </a:rPr>
              <a:t> = −15</a:t>
            </a:r>
            <a:r>
              <a:rPr lang="en-US" dirty="0" smtClean="0"/>
              <a:t> </a:t>
            </a:r>
          </a:p>
          <a:p>
            <a:pPr>
              <a:tabLst>
                <a:tab pos="457200" algn="l"/>
                <a:tab pos="1257300" algn="l"/>
              </a:tabLst>
            </a:pPr>
            <a:r>
              <a:rPr lang="en-US" b="1" dirty="0" smtClean="0"/>
              <a:t>Step 1:	</a:t>
            </a:r>
            <a:r>
              <a:rPr lang="en-US" dirty="0" smtClean="0"/>
              <a:t>Find the product </a:t>
            </a:r>
            <a:r>
              <a:rPr lang="en-US" i="1" dirty="0" smtClean="0">
                <a:solidFill>
                  <a:srgbClr val="6600FF"/>
                </a:solidFill>
              </a:rPr>
              <a:t>a</a:t>
            </a:r>
            <a:r>
              <a:rPr lang="en-US" baseline="30000" dirty="0" smtClean="0">
                <a:solidFill>
                  <a:srgbClr val="6600FF"/>
                </a:solidFill>
              </a:rPr>
              <a:t> </a:t>
            </a:r>
            <a:r>
              <a:rPr lang="en-US" dirty="0" smtClean="0">
                <a:solidFill>
                  <a:srgbClr val="6600FF"/>
                </a:solidFill>
                <a:sym typeface="Symbol"/>
              </a:rPr>
              <a:t></a:t>
            </a:r>
            <a:r>
              <a:rPr lang="en-US" baseline="30000" dirty="0" smtClean="0">
                <a:solidFill>
                  <a:srgbClr val="6600FF"/>
                </a:solidFill>
              </a:rPr>
              <a:t> </a:t>
            </a:r>
            <a:r>
              <a:rPr lang="en-US" i="1" dirty="0" smtClean="0">
                <a:solidFill>
                  <a:srgbClr val="6600FF"/>
                </a:solidFill>
              </a:rPr>
              <a:t>c</a:t>
            </a:r>
            <a:r>
              <a:rPr lang="en-US" baseline="30000" dirty="0" smtClean="0">
                <a:solidFill>
                  <a:srgbClr val="6600FF"/>
                </a:solidFill>
              </a:rPr>
              <a:t> </a:t>
            </a:r>
            <a:r>
              <a:rPr lang="en-US" dirty="0" smtClean="0">
                <a:solidFill>
                  <a:srgbClr val="6600FF"/>
                </a:solidFill>
              </a:rPr>
              <a:t>: 1(−15)</a:t>
            </a:r>
            <a:r>
              <a:rPr lang="en-US" baseline="30000" dirty="0" smtClean="0">
                <a:solidFill>
                  <a:srgbClr val="6600FF"/>
                </a:solidFill>
              </a:rPr>
              <a:t> </a:t>
            </a:r>
            <a:r>
              <a:rPr lang="en-US" dirty="0" smtClean="0">
                <a:solidFill>
                  <a:srgbClr val="6600FF"/>
                </a:solidFill>
              </a:rPr>
              <a:t>=</a:t>
            </a:r>
            <a:r>
              <a:rPr lang="en-US" baseline="30000" dirty="0" smtClean="0">
                <a:solidFill>
                  <a:srgbClr val="6600FF"/>
                </a:solidFill>
              </a:rPr>
              <a:t> </a:t>
            </a:r>
            <a:r>
              <a:rPr lang="en-US" dirty="0" smtClean="0">
                <a:solidFill>
                  <a:srgbClr val="6600FF"/>
                </a:solidFill>
              </a:rPr>
              <a:t>−15</a:t>
            </a:r>
            <a:r>
              <a:rPr lang="en-US" dirty="0" smtClean="0"/>
              <a:t>.</a:t>
            </a:r>
          </a:p>
          <a:p>
            <a:pPr>
              <a:tabLst>
                <a:tab pos="457200" algn="l"/>
                <a:tab pos="1257300" algn="l"/>
              </a:tabLst>
            </a:pPr>
            <a:r>
              <a:rPr lang="en-US" b="1" dirty="0" smtClean="0"/>
              <a:t>Step 2:	</a:t>
            </a:r>
            <a:r>
              <a:rPr lang="en-US" dirty="0" smtClean="0"/>
              <a:t>Find two integers whose product is </a:t>
            </a:r>
            <a:r>
              <a:rPr lang="en-US" dirty="0" smtClean="0">
                <a:solidFill>
                  <a:srgbClr val="FF00FF"/>
                </a:solidFill>
                <a:latin typeface="Symbol" pitchFamily="18" charset="2"/>
              </a:rPr>
              <a:t>-</a:t>
            </a:r>
            <a:r>
              <a:rPr lang="en-US" dirty="0" smtClean="0">
                <a:solidFill>
                  <a:srgbClr val="FF00FF"/>
                </a:solidFill>
              </a:rPr>
              <a:t>15</a:t>
            </a:r>
            <a:r>
              <a:rPr lang="en-US" dirty="0" smtClean="0"/>
              <a:t> and 		whose sum is </a:t>
            </a:r>
            <a:r>
              <a:rPr lang="en-US" dirty="0" smtClean="0">
                <a:solidFill>
                  <a:srgbClr val="FF00FF"/>
                </a:solidFill>
                <a:latin typeface="Symbol" pitchFamily="18" charset="2"/>
              </a:rPr>
              <a:t>-</a:t>
            </a:r>
            <a:r>
              <a:rPr lang="en-US" dirty="0" smtClean="0">
                <a:solidFill>
                  <a:srgbClr val="FF00FF"/>
                </a:solidFill>
              </a:rPr>
              <a:t>2</a:t>
            </a:r>
            <a:r>
              <a:rPr lang="en-US" dirty="0" smtClean="0"/>
              <a:t>.  </a:t>
            </a:r>
          </a:p>
          <a:p>
            <a:pPr>
              <a:tabLst>
                <a:tab pos="457200" algn="l"/>
                <a:tab pos="1257300" algn="l"/>
              </a:tabLst>
            </a:pPr>
            <a:endParaRPr lang="en-US" dirty="0" smtClean="0"/>
          </a:p>
          <a:p>
            <a:pPr>
              <a:tabLst>
                <a:tab pos="457200" algn="l"/>
                <a:tab pos="1257300" algn="l"/>
              </a:tabLst>
            </a:pPr>
            <a:r>
              <a:rPr lang="en-US" b="1" dirty="0" smtClean="0"/>
              <a:t>Step 3:	</a:t>
            </a:r>
            <a:r>
              <a:rPr lang="en-US" dirty="0" smtClean="0"/>
              <a:t>Rewrite </a:t>
            </a:r>
            <a:r>
              <a:rPr lang="en-US" dirty="0" smtClean="0">
                <a:solidFill>
                  <a:srgbClr val="FF00FF"/>
                </a:solidFill>
              </a:rPr>
              <a:t>−2</a:t>
            </a:r>
            <a:r>
              <a:rPr lang="en-US" i="1" dirty="0" smtClean="0">
                <a:solidFill>
                  <a:srgbClr val="FF00FF"/>
                </a:solidFill>
              </a:rPr>
              <a:t>x</a:t>
            </a:r>
            <a:r>
              <a:rPr lang="en-US" dirty="0" smtClean="0"/>
              <a:t> as </a:t>
            </a:r>
            <a:r>
              <a:rPr lang="en-US" dirty="0" smtClean="0">
                <a:solidFill>
                  <a:srgbClr val="FF00FF"/>
                </a:solidFill>
              </a:rPr>
              <a:t>−5</a:t>
            </a:r>
            <a:r>
              <a:rPr lang="en-US" i="1" dirty="0" smtClean="0">
                <a:solidFill>
                  <a:srgbClr val="FF00FF"/>
                </a:solidFill>
              </a:rPr>
              <a:t>x</a:t>
            </a:r>
            <a:r>
              <a:rPr lang="en-US" dirty="0" smtClean="0">
                <a:solidFill>
                  <a:srgbClr val="FF00FF"/>
                </a:solidFill>
              </a:rPr>
              <a:t> + 3</a:t>
            </a:r>
            <a:r>
              <a:rPr lang="en-US" i="1" dirty="0" smtClean="0">
                <a:solidFill>
                  <a:srgbClr val="FF00FF"/>
                </a:solidFill>
              </a:rPr>
              <a:t>x</a:t>
            </a:r>
            <a:r>
              <a:rPr lang="en-US" dirty="0" smtClean="0">
                <a:solidFill>
                  <a:srgbClr val="FF00FF"/>
                </a:solidFill>
              </a:rPr>
              <a:t> </a:t>
            </a:r>
            <a:r>
              <a:rPr lang="en-US" dirty="0" smtClean="0"/>
              <a:t>to obtain</a:t>
            </a:r>
            <a:r>
              <a:rPr lang="en-US" i="1" dirty="0" smtClean="0"/>
              <a:t> </a:t>
            </a:r>
            <a:endParaRPr lang="en-US" dirty="0"/>
          </a:p>
        </p:txBody>
      </p:sp>
      <p:graphicFrame>
        <p:nvGraphicFramePr>
          <p:cNvPr id="158723" name="Object 3"/>
          <p:cNvGraphicFramePr>
            <a:graphicFrameLocks noChangeAspect="1"/>
          </p:cNvGraphicFramePr>
          <p:nvPr/>
        </p:nvGraphicFramePr>
        <p:xfrm>
          <a:off x="1828800" y="3848100"/>
          <a:ext cx="4775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0" name="Equation" r:id="rId3" imgW="4775040" imgH="406080" progId="Equation.DSMT4">
                  <p:embed/>
                </p:oleObj>
              </mc:Choice>
              <mc:Fallback>
                <p:oleObj name="Equation" r:id="rId3" imgW="4775040" imgH="406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848100"/>
                        <a:ext cx="4775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8724" name="Object 4"/>
          <p:cNvGraphicFramePr>
            <a:graphicFrameLocks noChangeAspect="1"/>
          </p:cNvGraphicFramePr>
          <p:nvPr/>
        </p:nvGraphicFramePr>
        <p:xfrm>
          <a:off x="1828800" y="4953000"/>
          <a:ext cx="4406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1" name="Equation" r:id="rId5" imgW="4406760" imgH="380880" progId="Equation.DSMT4">
                  <p:embed/>
                </p:oleObj>
              </mc:Choice>
              <mc:Fallback>
                <p:oleObj name="Equation" r:id="rId5" imgW="4406760" imgH="3808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953000"/>
                        <a:ext cx="4406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Objectives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Factor trinomials using the </a:t>
            </a:r>
            <a:r>
              <a:rPr lang="en-US" b="1" dirty="0" smtClean="0"/>
              <a:t>trial-and-error method. 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Factor trinomials using the </a:t>
            </a:r>
            <a:r>
              <a:rPr lang="en-US" b="1" i="1" dirty="0" smtClean="0"/>
              <a:t>ac</a:t>
            </a:r>
            <a:r>
              <a:rPr lang="en-US" b="1" dirty="0" smtClean="0"/>
              <a:t>-method.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Using the </a:t>
            </a:r>
            <a:r>
              <a:rPr lang="en-US" i="1" dirty="0" smtClean="0"/>
              <a:t>ac</a:t>
            </a:r>
            <a:r>
              <a:rPr lang="en-US" dirty="0" smtClean="0"/>
              <a:t>-Method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 smtClean="0"/>
              <a:t>Step 4: </a:t>
            </a:r>
            <a:r>
              <a:rPr lang="en-US" dirty="0" smtClean="0"/>
              <a:t>Factor by grouping.</a:t>
            </a:r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spcBef>
                <a:spcPts val="2400"/>
              </a:spcBef>
              <a:tabLst>
                <a:tab pos="463550" algn="l"/>
              </a:tabLst>
            </a:pPr>
            <a:r>
              <a:rPr lang="en-US" b="1" dirty="0" smtClean="0"/>
              <a:t>Step 5: </a:t>
            </a:r>
            <a:r>
              <a:rPr lang="en-US" dirty="0" smtClean="0"/>
              <a:t>Factor out the common binomial factor </a:t>
            </a:r>
            <a:r>
              <a:rPr lang="en-US" dirty="0" smtClean="0">
                <a:solidFill>
                  <a:srgbClr val="6600FF"/>
                </a:solidFill>
              </a:rPr>
              <a:t>(</a:t>
            </a:r>
            <a:r>
              <a:rPr lang="en-US" i="1" dirty="0" smtClean="0">
                <a:solidFill>
                  <a:srgbClr val="6600FF"/>
                </a:solidFill>
              </a:rPr>
              <a:t>x </a:t>
            </a:r>
            <a:r>
              <a:rPr lang="en-US" dirty="0" smtClean="0">
                <a:solidFill>
                  <a:srgbClr val="6600FF"/>
                </a:solidFill>
                <a:latin typeface="Symbol" pitchFamily="18" charset="2"/>
              </a:rPr>
              <a:t>-</a:t>
            </a:r>
            <a:r>
              <a:rPr lang="en-US" dirty="0" smtClean="0">
                <a:solidFill>
                  <a:srgbClr val="6600FF"/>
                </a:solidFill>
              </a:rPr>
              <a:t> 5)</a:t>
            </a:r>
            <a:r>
              <a:rPr lang="en-US" i="1" dirty="0" smtClean="0"/>
              <a:t>. </a:t>
            </a: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159748" name="Object 4"/>
          <p:cNvGraphicFramePr>
            <a:graphicFrameLocks noChangeAspect="1"/>
          </p:cNvGraphicFramePr>
          <p:nvPr/>
        </p:nvGraphicFramePr>
        <p:xfrm>
          <a:off x="1676400" y="1905000"/>
          <a:ext cx="5054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4" name="Equation" r:id="rId3" imgW="5054400" imgH="431640" progId="Equation.DSMT4">
                  <p:embed/>
                </p:oleObj>
              </mc:Choice>
              <mc:Fallback>
                <p:oleObj name="Equation" r:id="rId3" imgW="5054400" imgH="4316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905000"/>
                        <a:ext cx="50546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9749" name="Object 5"/>
          <p:cNvGraphicFramePr>
            <a:graphicFrameLocks noChangeAspect="1"/>
          </p:cNvGraphicFramePr>
          <p:nvPr/>
        </p:nvGraphicFramePr>
        <p:xfrm>
          <a:off x="1676400" y="3289300"/>
          <a:ext cx="4457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5" name="Equation" r:id="rId5" imgW="4457520" imgH="368280" progId="Equation.DSMT4">
                  <p:embed/>
                </p:oleObj>
              </mc:Choice>
              <mc:Fallback>
                <p:oleObj name="Equation" r:id="rId5" imgW="4457520" imgH="3682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289300"/>
                        <a:ext cx="4457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Using the </a:t>
            </a:r>
            <a:r>
              <a:rPr lang="en-US" i="1" dirty="0" smtClean="0"/>
              <a:t>ac</a:t>
            </a:r>
            <a:r>
              <a:rPr lang="en-US" dirty="0" smtClean="0"/>
              <a:t>-Method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spAutoFit/>
          </a:bodyPr>
          <a:lstStyle/>
          <a:p>
            <a:pPr>
              <a:tabLst>
                <a:tab pos="463550" algn="l"/>
              </a:tabLst>
            </a:pPr>
            <a:r>
              <a:rPr lang="en-US" b="1" dirty="0" smtClean="0"/>
              <a:t>b.	</a:t>
            </a:r>
            <a:r>
              <a:rPr lang="en-US" dirty="0" smtClean="0"/>
              <a:t>Factor </a:t>
            </a:r>
            <a:r>
              <a:rPr lang="en-US" dirty="0" smtClean="0">
                <a:solidFill>
                  <a:srgbClr val="0000FF"/>
                </a:solidFill>
              </a:rPr>
              <a:t>18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baseline="30000" dirty="0" smtClean="0">
                <a:solidFill>
                  <a:srgbClr val="0000FF"/>
                </a:solidFill>
              </a:rPr>
              <a:t>3 </a:t>
            </a:r>
            <a:r>
              <a:rPr lang="en-US" dirty="0" smtClean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baseline="30000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39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baseline="30000" dirty="0" smtClean="0">
                <a:solidFill>
                  <a:srgbClr val="0000FF"/>
                </a:solidFill>
              </a:rPr>
              <a:t>2 </a:t>
            </a:r>
            <a:r>
              <a:rPr lang="en-US" dirty="0" smtClean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baseline="30000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18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/>
              <a:t> by using the </a:t>
            </a:r>
            <a:r>
              <a:rPr lang="en-US" i="1" dirty="0" smtClean="0"/>
              <a:t>ac</a:t>
            </a:r>
            <a:r>
              <a:rPr lang="en-US" dirty="0" smtClean="0"/>
              <a:t>-method.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Solution: </a:t>
            </a:r>
          </a:p>
          <a:p>
            <a:pPr>
              <a:tabLst>
                <a:tab pos="463550" algn="l"/>
              </a:tabLst>
            </a:pPr>
            <a:r>
              <a:rPr lang="en-US" dirty="0" smtClean="0"/>
              <a:t>First factor out the greatest common factor 3</a:t>
            </a:r>
            <a:r>
              <a:rPr lang="en-US" i="1" dirty="0" smtClean="0"/>
              <a:t>x.</a:t>
            </a:r>
          </a:p>
          <a:p>
            <a:pPr>
              <a:tabLst>
                <a:tab pos="463550" algn="l"/>
              </a:tabLst>
            </a:pPr>
            <a:endParaRPr lang="en-US" i="1" dirty="0" smtClean="0"/>
          </a:p>
          <a:p>
            <a:pPr>
              <a:tabLst>
                <a:tab pos="463550" algn="l"/>
              </a:tabLst>
            </a:pPr>
            <a:r>
              <a:rPr lang="en-US" dirty="0" smtClean="0"/>
              <a:t>Now factor the trinomial </a:t>
            </a:r>
            <a:r>
              <a:rPr lang="en-US" dirty="0" smtClean="0">
                <a:solidFill>
                  <a:srgbClr val="0000FF"/>
                </a:solidFill>
              </a:rPr>
              <a:t>6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baseline="30000" dirty="0" smtClean="0">
                <a:solidFill>
                  <a:srgbClr val="0000FF"/>
                </a:solidFill>
              </a:rPr>
              <a:t>2 </a:t>
            </a:r>
            <a:r>
              <a:rPr lang="en-US" dirty="0" smtClean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baseline="30000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13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baseline="30000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baseline="30000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6</a:t>
            </a:r>
            <a:r>
              <a:rPr lang="en-US" dirty="0" smtClean="0"/>
              <a:t> with </a:t>
            </a:r>
            <a:r>
              <a:rPr lang="en-US" i="1" dirty="0" smtClean="0">
                <a:solidFill>
                  <a:srgbClr val="FF00FF"/>
                </a:solidFill>
              </a:rPr>
              <a:t>a</a:t>
            </a:r>
            <a:r>
              <a:rPr lang="en-US" dirty="0" smtClean="0">
                <a:solidFill>
                  <a:srgbClr val="FF00FF"/>
                </a:solidFill>
              </a:rPr>
              <a:t> = 6</a:t>
            </a:r>
            <a:r>
              <a:rPr lang="en-US" dirty="0" smtClean="0"/>
              <a:t>, </a:t>
            </a:r>
          </a:p>
          <a:p>
            <a:pPr>
              <a:spcBef>
                <a:spcPts val="0"/>
              </a:spcBef>
              <a:tabLst>
                <a:tab pos="463550" algn="l"/>
              </a:tabLst>
            </a:pPr>
            <a:r>
              <a:rPr lang="en-US" i="1" dirty="0" smtClean="0">
                <a:solidFill>
                  <a:srgbClr val="FF00FF"/>
                </a:solidFill>
              </a:rPr>
              <a:t>b</a:t>
            </a:r>
            <a:r>
              <a:rPr lang="en-US" dirty="0" smtClean="0">
                <a:solidFill>
                  <a:srgbClr val="FF00FF"/>
                </a:solidFill>
              </a:rPr>
              <a:t> = −13</a:t>
            </a:r>
            <a:r>
              <a:rPr lang="en-US" dirty="0" smtClean="0"/>
              <a:t>, and </a:t>
            </a:r>
            <a:r>
              <a:rPr lang="en-US" i="1" dirty="0" smtClean="0">
                <a:solidFill>
                  <a:srgbClr val="FF00FF"/>
                </a:solidFill>
              </a:rPr>
              <a:t>c</a:t>
            </a:r>
            <a:r>
              <a:rPr lang="en-US" dirty="0" smtClean="0">
                <a:solidFill>
                  <a:srgbClr val="FF00FF"/>
                </a:solidFill>
              </a:rPr>
              <a:t> = 6</a:t>
            </a:r>
            <a:r>
              <a:rPr lang="en-US" dirty="0" smtClean="0"/>
              <a:t>. </a:t>
            </a:r>
            <a:r>
              <a:rPr lang="en-US" i="1" dirty="0" smtClean="0"/>
              <a:t> 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Step 1: </a:t>
            </a:r>
            <a:r>
              <a:rPr lang="en-US" dirty="0" smtClean="0"/>
              <a:t>Find the product </a:t>
            </a:r>
            <a:r>
              <a:rPr lang="en-US" i="1" dirty="0" smtClean="0">
                <a:solidFill>
                  <a:srgbClr val="6600FF"/>
                </a:solidFill>
              </a:rPr>
              <a:t>a</a:t>
            </a:r>
            <a:r>
              <a:rPr lang="en-US" baseline="30000" dirty="0" smtClean="0">
                <a:solidFill>
                  <a:srgbClr val="6600FF"/>
                </a:solidFill>
              </a:rPr>
              <a:t> </a:t>
            </a:r>
            <a:r>
              <a:rPr lang="en-US" dirty="0" smtClean="0">
                <a:solidFill>
                  <a:srgbClr val="6600FF"/>
                </a:solidFill>
                <a:sym typeface="Symbol"/>
              </a:rPr>
              <a:t></a:t>
            </a:r>
            <a:r>
              <a:rPr lang="en-US" baseline="30000" dirty="0" smtClean="0">
                <a:solidFill>
                  <a:srgbClr val="6600FF"/>
                </a:solidFill>
              </a:rPr>
              <a:t> </a:t>
            </a:r>
            <a:r>
              <a:rPr lang="en-US" i="1" dirty="0" smtClean="0">
                <a:solidFill>
                  <a:srgbClr val="6600FF"/>
                </a:solidFill>
              </a:rPr>
              <a:t>c</a:t>
            </a:r>
            <a:r>
              <a:rPr lang="en-US" baseline="30000" dirty="0" smtClean="0">
                <a:solidFill>
                  <a:srgbClr val="6600FF"/>
                </a:solidFill>
              </a:rPr>
              <a:t> </a:t>
            </a:r>
            <a:r>
              <a:rPr lang="en-US" dirty="0" smtClean="0">
                <a:solidFill>
                  <a:srgbClr val="6600FF"/>
                </a:solidFill>
              </a:rPr>
              <a:t>: 6(6)</a:t>
            </a:r>
            <a:r>
              <a:rPr lang="en-US" baseline="30000" dirty="0" smtClean="0">
                <a:solidFill>
                  <a:srgbClr val="6600FF"/>
                </a:solidFill>
              </a:rPr>
              <a:t> </a:t>
            </a:r>
            <a:r>
              <a:rPr lang="en-US" dirty="0" smtClean="0">
                <a:solidFill>
                  <a:srgbClr val="6600FF"/>
                </a:solidFill>
              </a:rPr>
              <a:t>=</a:t>
            </a:r>
            <a:r>
              <a:rPr lang="en-US" baseline="30000" dirty="0" smtClean="0">
                <a:solidFill>
                  <a:srgbClr val="6600FF"/>
                </a:solidFill>
              </a:rPr>
              <a:t> </a:t>
            </a:r>
            <a:r>
              <a:rPr lang="en-US" dirty="0" smtClean="0">
                <a:solidFill>
                  <a:srgbClr val="6600FF"/>
                </a:solidFill>
              </a:rPr>
              <a:t>36</a:t>
            </a:r>
            <a:r>
              <a:rPr lang="en-US" dirty="0" smtClean="0"/>
              <a:t>.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Step 2: </a:t>
            </a:r>
            <a:r>
              <a:rPr lang="en-US" dirty="0" smtClean="0"/>
              <a:t>Find two integers whose product is </a:t>
            </a:r>
            <a:r>
              <a:rPr lang="en-US" dirty="0" smtClean="0">
                <a:solidFill>
                  <a:srgbClr val="FF00FF"/>
                </a:solidFill>
              </a:rPr>
              <a:t>36</a:t>
            </a:r>
            <a:r>
              <a:rPr lang="en-US" dirty="0" smtClean="0"/>
              <a:t> and whose sum is </a:t>
            </a:r>
            <a:r>
              <a:rPr lang="en-US" dirty="0" smtClean="0">
                <a:solidFill>
                  <a:srgbClr val="FF00FF"/>
                </a:solidFill>
              </a:rPr>
              <a:t>−13</a:t>
            </a:r>
            <a:r>
              <a:rPr lang="en-US" dirty="0" smtClean="0"/>
              <a:t>.</a:t>
            </a:r>
          </a:p>
        </p:txBody>
      </p:sp>
      <p:graphicFrame>
        <p:nvGraphicFramePr>
          <p:cNvPr id="160772" name="Object 4"/>
          <p:cNvGraphicFramePr>
            <a:graphicFrameLocks noChangeAspect="1"/>
          </p:cNvGraphicFramePr>
          <p:nvPr/>
        </p:nvGraphicFramePr>
        <p:xfrm>
          <a:off x="1981200" y="2781300"/>
          <a:ext cx="5334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5" name="Equation" r:id="rId3" imgW="5333760" imgH="571320" progId="Equation.DSMT4">
                  <p:embed/>
                </p:oleObj>
              </mc:Choice>
              <mc:Fallback>
                <p:oleObj name="Equation" r:id="rId3" imgW="5333760" imgH="5713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781300"/>
                        <a:ext cx="5334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Using the </a:t>
            </a:r>
            <a:r>
              <a:rPr lang="en-US" i="1" dirty="0" smtClean="0"/>
              <a:t>ac</a:t>
            </a:r>
            <a:r>
              <a:rPr lang="en-US" dirty="0" smtClean="0"/>
              <a:t>-Method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 smtClean="0"/>
              <a:t>Note: </a:t>
            </a:r>
            <a:r>
              <a:rPr lang="en-US" dirty="0" smtClean="0"/>
              <a:t>This may take some time and experimentation. We do know that both numbers must be negative since the product is positive and the sum is negative.</a:t>
            </a:r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spcBef>
                <a:spcPts val="1800"/>
              </a:spcBef>
              <a:tabLst>
                <a:tab pos="463550" algn="l"/>
              </a:tabLst>
            </a:pPr>
            <a:r>
              <a:rPr lang="en-US" b="1" dirty="0" smtClean="0"/>
              <a:t>Step 3: </a:t>
            </a:r>
            <a:r>
              <a:rPr lang="en-US" dirty="0" smtClean="0"/>
              <a:t>Rewrite </a:t>
            </a:r>
            <a:r>
              <a:rPr lang="en-US" dirty="0" smtClean="0">
                <a:solidFill>
                  <a:srgbClr val="FF00FF"/>
                </a:solidFill>
              </a:rPr>
              <a:t>−13</a:t>
            </a:r>
            <a:r>
              <a:rPr lang="en-US" i="1" dirty="0" smtClean="0">
                <a:solidFill>
                  <a:srgbClr val="FF00FF"/>
                </a:solidFill>
              </a:rPr>
              <a:t>x</a:t>
            </a:r>
            <a:r>
              <a:rPr lang="en-US" i="1" dirty="0" smtClean="0"/>
              <a:t> </a:t>
            </a:r>
            <a:r>
              <a:rPr lang="en-US" dirty="0" smtClean="0"/>
              <a:t>as </a:t>
            </a:r>
            <a:r>
              <a:rPr lang="en-US" dirty="0" smtClean="0">
                <a:solidFill>
                  <a:srgbClr val="FF00FF"/>
                </a:solidFill>
              </a:rPr>
              <a:t>−9</a:t>
            </a:r>
            <a:r>
              <a:rPr lang="en-US" i="1" dirty="0" smtClean="0">
                <a:solidFill>
                  <a:srgbClr val="FF00FF"/>
                </a:solidFill>
              </a:rPr>
              <a:t>x</a:t>
            </a:r>
            <a:r>
              <a:rPr lang="en-US" dirty="0" smtClean="0">
                <a:solidFill>
                  <a:srgbClr val="FF00FF"/>
                </a:solidFill>
              </a:rPr>
              <a:t> −4</a:t>
            </a:r>
            <a:r>
              <a:rPr lang="en-US" i="1" dirty="0" smtClean="0">
                <a:solidFill>
                  <a:srgbClr val="FF00FF"/>
                </a:solidFill>
              </a:rPr>
              <a:t>x</a:t>
            </a:r>
            <a:r>
              <a:rPr lang="en-US" dirty="0" smtClean="0">
                <a:solidFill>
                  <a:srgbClr val="FF00FF"/>
                </a:solidFill>
              </a:rPr>
              <a:t> </a:t>
            </a:r>
            <a:r>
              <a:rPr lang="en-US" dirty="0" smtClean="0"/>
              <a:t>to obtain</a:t>
            </a:r>
          </a:p>
          <a:p>
            <a:pPr>
              <a:tabLst>
                <a:tab pos="463550" algn="l"/>
              </a:tabLst>
            </a:pPr>
            <a:endParaRPr lang="en-US" dirty="0" smtClean="0"/>
          </a:p>
        </p:txBody>
      </p:sp>
      <p:graphicFrame>
        <p:nvGraphicFramePr>
          <p:cNvPr id="161795" name="Object 3"/>
          <p:cNvGraphicFramePr>
            <a:graphicFrameLocks noChangeAspect="1"/>
          </p:cNvGraphicFramePr>
          <p:nvPr/>
        </p:nvGraphicFramePr>
        <p:xfrm>
          <a:off x="1866900" y="2794000"/>
          <a:ext cx="5410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2" name="Equation" r:id="rId3" imgW="5410080" imgH="406080" progId="Equation.DSMT4">
                  <p:embed/>
                </p:oleObj>
              </mc:Choice>
              <mc:Fallback>
                <p:oleObj name="Equation" r:id="rId3" imgW="5410080" imgH="406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6900" y="2794000"/>
                        <a:ext cx="5410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1796" name="Object 4"/>
          <p:cNvGraphicFramePr>
            <a:graphicFrameLocks noChangeAspect="1"/>
          </p:cNvGraphicFramePr>
          <p:nvPr/>
        </p:nvGraphicFramePr>
        <p:xfrm>
          <a:off x="1866900" y="3962400"/>
          <a:ext cx="4635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3" name="Equation" r:id="rId5" imgW="4635360" imgH="380880" progId="Equation.DSMT4">
                  <p:embed/>
                </p:oleObj>
              </mc:Choice>
              <mc:Fallback>
                <p:oleObj name="Equation" r:id="rId5" imgW="4635360" imgH="3808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6900" y="3962400"/>
                        <a:ext cx="4635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Using the </a:t>
            </a:r>
            <a:r>
              <a:rPr lang="en-US" i="1" dirty="0" smtClean="0"/>
              <a:t>ac</a:t>
            </a:r>
            <a:r>
              <a:rPr lang="en-US" dirty="0" smtClean="0"/>
              <a:t>-Method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800"/>
              </a:spcBef>
              <a:tabLst>
                <a:tab pos="463550" algn="l"/>
              </a:tabLst>
            </a:pPr>
            <a:r>
              <a:rPr lang="en-US" b="1" dirty="0" smtClean="0"/>
              <a:t>Step 4: </a:t>
            </a:r>
            <a:r>
              <a:rPr lang="en-US" dirty="0" smtClean="0"/>
              <a:t>Factor by grouping.</a:t>
            </a:r>
          </a:p>
          <a:p>
            <a:pPr>
              <a:spcBef>
                <a:spcPts val="1800"/>
              </a:spcBef>
              <a:tabLst>
                <a:tab pos="463550" algn="l"/>
              </a:tabLst>
            </a:pPr>
            <a:endParaRPr lang="en-US" dirty="0" smtClean="0"/>
          </a:p>
          <a:p>
            <a:pPr>
              <a:spcBef>
                <a:spcPts val="1800"/>
              </a:spcBef>
              <a:tabLst>
                <a:tab pos="463550" algn="l"/>
              </a:tabLst>
            </a:pPr>
            <a:endParaRPr lang="en-US" dirty="0" smtClean="0"/>
          </a:p>
          <a:p>
            <a:pPr>
              <a:spcBef>
                <a:spcPts val="1800"/>
              </a:spcBef>
              <a:tabLst>
                <a:tab pos="463550" algn="l"/>
              </a:tabLst>
            </a:pPr>
            <a:endParaRPr lang="en-US" dirty="0" smtClean="0"/>
          </a:p>
          <a:p>
            <a:pPr>
              <a:spcBef>
                <a:spcPts val="1800"/>
              </a:spcBef>
              <a:tabLst>
                <a:tab pos="463550" algn="l"/>
              </a:tabLst>
            </a:pPr>
            <a:r>
              <a:rPr lang="en-US" b="1" dirty="0" smtClean="0"/>
              <a:t>Note: </a:t>
            </a:r>
            <a:r>
              <a:rPr lang="en-US" dirty="0" smtClean="0"/>
              <a:t>−2 is factored from the last two terms so that there will be a common binomial factor (2</a:t>
            </a:r>
            <a:r>
              <a:rPr lang="en-US" i="1" dirty="0" smtClean="0"/>
              <a:t>x </a:t>
            </a:r>
            <a:r>
              <a:rPr lang="en-US" dirty="0" smtClean="0">
                <a:latin typeface="Symbol" pitchFamily="18" charset="2"/>
              </a:rPr>
              <a:t>-</a:t>
            </a:r>
            <a:r>
              <a:rPr lang="en-US" dirty="0" smtClean="0"/>
              <a:t> 3).</a:t>
            </a:r>
          </a:p>
          <a:p>
            <a:pPr>
              <a:spcBef>
                <a:spcPts val="1800"/>
              </a:spcBef>
              <a:tabLst>
                <a:tab pos="463550" algn="l"/>
              </a:tabLst>
            </a:pPr>
            <a:endParaRPr lang="en-US" dirty="0" smtClean="0"/>
          </a:p>
        </p:txBody>
      </p:sp>
      <p:graphicFrame>
        <p:nvGraphicFramePr>
          <p:cNvPr id="32773" name="Object 5"/>
          <p:cNvGraphicFramePr>
            <a:graphicFrameLocks noChangeAspect="1"/>
          </p:cNvGraphicFramePr>
          <p:nvPr/>
        </p:nvGraphicFramePr>
        <p:xfrm>
          <a:off x="1625600" y="2057400"/>
          <a:ext cx="1866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5" name="Equation" r:id="rId3" imgW="1866600" imgH="380880" progId="Equation.DSMT4">
                  <p:embed/>
                </p:oleObj>
              </mc:Choice>
              <mc:Fallback>
                <p:oleObj name="Equation" r:id="rId3" imgW="18666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5600" y="2057400"/>
                        <a:ext cx="1866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4" name="Object 6"/>
          <p:cNvGraphicFramePr>
            <a:graphicFrameLocks noChangeAspect="1"/>
          </p:cNvGraphicFramePr>
          <p:nvPr/>
        </p:nvGraphicFramePr>
        <p:xfrm>
          <a:off x="3632200" y="2057400"/>
          <a:ext cx="2667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6" name="Equation" r:id="rId5" imgW="2666880" imgH="380880" progId="Equation.DSMT4">
                  <p:embed/>
                </p:oleObj>
              </mc:Choice>
              <mc:Fallback>
                <p:oleObj name="Equation" r:id="rId5" imgW="26668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2200" y="2057400"/>
                        <a:ext cx="2667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5" name="Object 7"/>
          <p:cNvGraphicFramePr>
            <a:graphicFrameLocks noChangeAspect="1"/>
          </p:cNvGraphicFramePr>
          <p:nvPr/>
        </p:nvGraphicFramePr>
        <p:xfrm>
          <a:off x="3632200" y="2495550"/>
          <a:ext cx="3352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7" name="Equation" r:id="rId7" imgW="3352680" imgH="571320" progId="Equation.DSMT4">
                  <p:embed/>
                </p:oleObj>
              </mc:Choice>
              <mc:Fallback>
                <p:oleObj name="Equation" r:id="rId7" imgW="335268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2200" y="2495550"/>
                        <a:ext cx="33528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6" name="Object 8"/>
          <p:cNvGraphicFramePr>
            <a:graphicFrameLocks noChangeAspect="1"/>
          </p:cNvGraphicFramePr>
          <p:nvPr/>
        </p:nvGraphicFramePr>
        <p:xfrm>
          <a:off x="3632200" y="3124200"/>
          <a:ext cx="3340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8" name="Equation" r:id="rId9" imgW="3340080" imgH="469800" progId="Equation.DSMT4">
                  <p:embed/>
                </p:oleObj>
              </mc:Choice>
              <mc:Fallback>
                <p:oleObj name="Equation" r:id="rId9" imgW="334008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2200" y="3124200"/>
                        <a:ext cx="3340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Using the </a:t>
            </a:r>
            <a:r>
              <a:rPr lang="en-US" i="1" dirty="0" smtClean="0"/>
              <a:t>ac</a:t>
            </a:r>
            <a:r>
              <a:rPr lang="en-US" dirty="0" smtClean="0"/>
              <a:t>-Method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 smtClean="0"/>
              <a:t>Step 5: </a:t>
            </a:r>
            <a:r>
              <a:rPr lang="en-US" dirty="0" smtClean="0"/>
              <a:t>Factor out the common binomial factor </a:t>
            </a:r>
            <a:r>
              <a:rPr lang="en-US" dirty="0" smtClean="0">
                <a:solidFill>
                  <a:srgbClr val="6600FF"/>
                </a:solidFill>
              </a:rPr>
              <a:t>(2</a:t>
            </a:r>
            <a:r>
              <a:rPr lang="en-US" i="1" dirty="0" smtClean="0">
                <a:solidFill>
                  <a:srgbClr val="6600FF"/>
                </a:solidFill>
              </a:rPr>
              <a:t>x </a:t>
            </a:r>
            <a:r>
              <a:rPr lang="en-US" dirty="0" smtClean="0">
                <a:solidFill>
                  <a:srgbClr val="6600FF"/>
                </a:solidFill>
                <a:latin typeface="Symbol" pitchFamily="18" charset="2"/>
              </a:rPr>
              <a:t>-</a:t>
            </a:r>
            <a:r>
              <a:rPr lang="en-US" dirty="0" smtClean="0">
                <a:solidFill>
                  <a:srgbClr val="6600FF"/>
                </a:solidFill>
              </a:rPr>
              <a:t> 3)</a:t>
            </a:r>
            <a:r>
              <a:rPr lang="en-US" dirty="0" smtClean="0"/>
              <a:t>.</a:t>
            </a:r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lnSpc>
                <a:spcPct val="150000"/>
              </a:lnSpc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r>
              <a:rPr lang="en-US" dirty="0" smtClean="0"/>
              <a:t>Thus, for the original expression,</a:t>
            </a:r>
          </a:p>
          <a:p>
            <a:pPr>
              <a:tabLst>
                <a:tab pos="463550" algn="l"/>
              </a:tabLst>
            </a:pPr>
            <a:endParaRPr lang="en-US" dirty="0" smtClean="0"/>
          </a:p>
        </p:txBody>
      </p:sp>
      <p:sp>
        <p:nvSpPr>
          <p:cNvPr id="6" name="Rectangle 5"/>
          <p:cNvSpPr/>
          <p:nvPr/>
        </p:nvSpPr>
        <p:spPr>
          <a:xfrm>
            <a:off x="6172200" y="4330700"/>
            <a:ext cx="2743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Remember to include the original GCF in the final product.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7" name="Object 3"/>
          <p:cNvGraphicFramePr>
            <a:graphicFrameLocks noChangeAspect="1"/>
          </p:cNvGraphicFramePr>
          <p:nvPr/>
        </p:nvGraphicFramePr>
        <p:xfrm>
          <a:off x="530352" y="4254500"/>
          <a:ext cx="2540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3" name="Equation" r:id="rId3" imgW="2539800" imgH="380880" progId="Equation.DSMT4">
                  <p:embed/>
                </p:oleObj>
              </mc:Choice>
              <mc:Fallback>
                <p:oleObj name="Equation" r:id="rId3" imgW="25398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254500"/>
                        <a:ext cx="2540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/>
        </p:nvGraphicFramePr>
        <p:xfrm>
          <a:off x="3162300" y="4254500"/>
          <a:ext cx="2755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4" name="Equation" r:id="rId5" imgW="2755800" imgH="571320" progId="Equation.DSMT4">
                  <p:embed/>
                </p:oleObj>
              </mc:Choice>
              <mc:Fallback>
                <p:oleObj name="Equation" r:id="rId5" imgW="275580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2300" y="4254500"/>
                        <a:ext cx="2755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/>
        </p:nvGraphicFramePr>
        <p:xfrm>
          <a:off x="3162300" y="4940300"/>
          <a:ext cx="2870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5" name="Equation" r:id="rId7" imgW="2869920" imgH="469800" progId="Equation.DSMT4">
                  <p:embed/>
                </p:oleObj>
              </mc:Choice>
              <mc:Fallback>
                <p:oleObj name="Equation" r:id="rId7" imgW="286992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2300" y="4940300"/>
                        <a:ext cx="2870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5" name="Object 7"/>
          <p:cNvGraphicFramePr>
            <a:graphicFrameLocks noChangeAspect="1"/>
          </p:cNvGraphicFramePr>
          <p:nvPr/>
        </p:nvGraphicFramePr>
        <p:xfrm>
          <a:off x="1625600" y="1917700"/>
          <a:ext cx="1866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6" name="Equation" r:id="rId9" imgW="1866600" imgH="380880" progId="Equation.DSMT4">
                  <p:embed/>
                </p:oleObj>
              </mc:Choice>
              <mc:Fallback>
                <p:oleObj name="Equation" r:id="rId9" imgW="186660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5600" y="1917700"/>
                        <a:ext cx="1866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6" name="Object 8"/>
          <p:cNvGraphicFramePr>
            <a:graphicFrameLocks noChangeAspect="1"/>
          </p:cNvGraphicFramePr>
          <p:nvPr/>
        </p:nvGraphicFramePr>
        <p:xfrm>
          <a:off x="3581400" y="1905000"/>
          <a:ext cx="2667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7" name="Equation" r:id="rId11" imgW="2666880" imgH="380880" progId="Equation.DSMT4">
                  <p:embed/>
                </p:oleObj>
              </mc:Choice>
              <mc:Fallback>
                <p:oleObj name="Equation" r:id="rId11" imgW="266688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1905000"/>
                        <a:ext cx="2667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7" name="Object 9"/>
          <p:cNvGraphicFramePr>
            <a:graphicFrameLocks noChangeAspect="1"/>
          </p:cNvGraphicFramePr>
          <p:nvPr/>
        </p:nvGraphicFramePr>
        <p:xfrm>
          <a:off x="3581400" y="2355850"/>
          <a:ext cx="3340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8" name="Equation" r:id="rId13" imgW="3340080" imgH="469800" progId="Equation.DSMT4">
                  <p:embed/>
                </p:oleObj>
              </mc:Choice>
              <mc:Fallback>
                <p:oleObj name="Equation" r:id="rId13" imgW="334008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355850"/>
                        <a:ext cx="3340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8" name="Object 10"/>
          <p:cNvGraphicFramePr>
            <a:graphicFrameLocks noChangeAspect="1"/>
          </p:cNvGraphicFramePr>
          <p:nvPr/>
        </p:nvGraphicFramePr>
        <p:xfrm>
          <a:off x="3581400" y="2895600"/>
          <a:ext cx="2476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9" name="Equation" r:id="rId15" imgW="2476440" imgH="469800" progId="Equation.DSMT4">
                  <p:embed/>
                </p:oleObj>
              </mc:Choice>
              <mc:Fallback>
                <p:oleObj name="Equation" r:id="rId15" imgW="2476440" imgH="469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895600"/>
                        <a:ext cx="2476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ac</a:t>
            </a:r>
            <a:r>
              <a:rPr lang="en-US" dirty="0" smtClean="0"/>
              <a:t>-Method of Factoring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28850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Notes</a:t>
            </a:r>
          </a:p>
          <a:p>
            <a:r>
              <a:rPr lang="en-US" b="1" dirty="0" smtClean="0">
                <a:solidFill>
                  <a:srgbClr val="000000"/>
                </a:solidFill>
              </a:rPr>
              <a:t>Summary Note: </a:t>
            </a:r>
          </a:p>
          <a:p>
            <a:pPr marL="463550" indent="-463550"/>
            <a:r>
              <a:rPr lang="en-US" b="1" dirty="0" smtClean="0">
                <a:solidFill>
                  <a:srgbClr val="000000"/>
                </a:solidFill>
              </a:rPr>
              <a:t>a.	</a:t>
            </a:r>
            <a:r>
              <a:rPr lang="en-US" dirty="0" smtClean="0">
                <a:solidFill>
                  <a:srgbClr val="000000"/>
                </a:solidFill>
              </a:rPr>
              <a:t>When factoring polynomials, always look for a common factor first. Then, if there is one, remember to include this common factor as part of the answer. </a:t>
            </a:r>
          </a:p>
          <a:p>
            <a:pPr marL="463550" indent="-463550"/>
            <a:r>
              <a:rPr lang="en-US" b="1" dirty="0" smtClean="0">
                <a:solidFill>
                  <a:srgbClr val="000000"/>
                </a:solidFill>
              </a:rPr>
              <a:t>b.	</a:t>
            </a:r>
            <a:r>
              <a:rPr lang="en-US" b="1" dirty="0" smtClean="0">
                <a:solidFill>
                  <a:srgbClr val="C00000"/>
                </a:solidFill>
              </a:rPr>
              <a:t>To factor completely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means to find factors of the polynomial such that none of the factors are themselves factorable.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ac</a:t>
            </a:r>
            <a:r>
              <a:rPr lang="en-US" dirty="0" smtClean="0"/>
              <a:t>-Method of Factoring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Notes (cont.)</a:t>
            </a:r>
            <a:endParaRPr lang="en-US" b="1" dirty="0" smtClean="0">
              <a:solidFill>
                <a:srgbClr val="FF0000"/>
              </a:solidFill>
            </a:endParaRPr>
          </a:p>
          <a:p>
            <a:pPr marL="463550" indent="-463550"/>
            <a:r>
              <a:rPr lang="en-US" b="1" dirty="0" smtClean="0">
                <a:solidFill>
                  <a:srgbClr val="000000"/>
                </a:solidFill>
              </a:rPr>
              <a:t>c.	</a:t>
            </a:r>
            <a:r>
              <a:rPr lang="en-US" dirty="0" smtClean="0">
                <a:solidFill>
                  <a:srgbClr val="000000"/>
                </a:solidFill>
              </a:rPr>
              <a:t>Not all polynomials are factorable. (See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baseline="30000" dirty="0" smtClean="0">
                <a:solidFill>
                  <a:srgbClr val="000000"/>
                </a:solidFill>
              </a:rPr>
              <a:t>2 </a:t>
            </a:r>
            <a:r>
              <a:rPr lang="en-US" dirty="0" smtClean="0">
                <a:solidFill>
                  <a:srgbClr val="000000"/>
                </a:solidFill>
              </a:rPr>
              <a:t>+</a:t>
            </a:r>
            <a:r>
              <a:rPr lang="en-US" baseline="30000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3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baseline="30000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+</a:t>
            </a:r>
            <a:r>
              <a:rPr lang="en-US" baseline="30000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5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in Example 2b.) </a:t>
            </a:r>
            <a:r>
              <a:rPr lang="en-US" b="1" dirty="0" smtClean="0">
                <a:solidFill>
                  <a:srgbClr val="C00000"/>
                </a:solidFill>
              </a:rPr>
              <a:t>Any polynomial that cannot be factored as the product of polynomials with integer coefficients is not factorable</a:t>
            </a:r>
            <a:r>
              <a:rPr lang="en-US" b="1" dirty="0" smtClean="0">
                <a:solidFill>
                  <a:srgbClr val="000000"/>
                </a:solidFill>
              </a:rPr>
              <a:t>.</a:t>
            </a:r>
            <a:endParaRPr lang="en-US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014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Completely factor each polynomial.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64866" name="Object 2"/>
          <p:cNvGraphicFramePr>
            <a:graphicFrameLocks noChangeAspect="1"/>
          </p:cNvGraphicFramePr>
          <p:nvPr/>
        </p:nvGraphicFramePr>
        <p:xfrm>
          <a:off x="596900" y="1905000"/>
          <a:ext cx="7404100" cy="303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1" name="Equation" r:id="rId3" imgW="7403760" imgH="3035160" progId="Equation.DSMT4">
                  <p:embed/>
                </p:oleObj>
              </mc:Choice>
              <mc:Fallback>
                <p:oleObj name="Equation" r:id="rId3" imgW="7403760" imgH="30351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00" y="1905000"/>
                        <a:ext cx="7404100" cy="303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Problem Answers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n-US" b="1" dirty="0" smtClean="0"/>
              <a:t>1.</a:t>
            </a: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dirty="0" smtClean="0">
                <a:solidFill>
                  <a:srgbClr val="FF0000"/>
                </a:solidFill>
              </a:rPr>
              <a:t> 7)(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Symbol" pitchFamily="18" charset="2"/>
              </a:rPr>
              <a:t>+</a:t>
            </a:r>
            <a:r>
              <a:rPr lang="en-US" dirty="0" smtClean="0">
                <a:solidFill>
                  <a:srgbClr val="FF0000"/>
                </a:solidFill>
              </a:rPr>
              <a:t> 5)</a:t>
            </a:r>
            <a:r>
              <a:rPr lang="en-US" dirty="0" smtClean="0"/>
              <a:t> </a:t>
            </a:r>
          </a:p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n-US" b="1" dirty="0" smtClean="0"/>
              <a:t>2.</a:t>
            </a: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dirty="0" smtClean="0">
                <a:solidFill>
                  <a:srgbClr val="FF0000"/>
                </a:solidFill>
              </a:rPr>
              <a:t>2(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Symbol" pitchFamily="18" charset="2"/>
              </a:rPr>
              <a:t>+</a:t>
            </a:r>
            <a:r>
              <a:rPr lang="en-US" dirty="0" smtClean="0">
                <a:solidFill>
                  <a:srgbClr val="FF0000"/>
                </a:solidFill>
              </a:rPr>
              <a:t> 1)(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Symbol" pitchFamily="18" charset="2"/>
              </a:rPr>
              <a:t>+</a:t>
            </a:r>
            <a:r>
              <a:rPr lang="en-US" dirty="0" smtClean="0">
                <a:solidFill>
                  <a:srgbClr val="FF0000"/>
                </a:solidFill>
              </a:rPr>
              <a:t> 2)</a:t>
            </a:r>
            <a:r>
              <a:rPr lang="en-US" dirty="0" smtClean="0"/>
              <a:t> </a:t>
            </a:r>
          </a:p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n-US" b="1" dirty="0" smtClean="0"/>
              <a:t>3.</a:t>
            </a: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dirty="0" smtClean="0">
                <a:solidFill>
                  <a:srgbClr val="FF0000"/>
                </a:solidFill>
              </a:rPr>
              <a:t> 8)(4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Symbol" pitchFamily="18" charset="2"/>
              </a:rPr>
              <a:t>+</a:t>
            </a:r>
            <a:r>
              <a:rPr lang="en-US" dirty="0" smtClean="0">
                <a:solidFill>
                  <a:srgbClr val="FF0000"/>
                </a:solidFill>
              </a:rPr>
              <a:t> 1)</a:t>
            </a:r>
            <a:r>
              <a:rPr lang="en-US" dirty="0" smtClean="0"/>
              <a:t> </a:t>
            </a:r>
          </a:p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n-US" b="1" dirty="0" smtClean="0"/>
              <a:t>4.</a:t>
            </a: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Symbol" pitchFamily="18" charset="2"/>
              </a:rPr>
              <a:t>+</a:t>
            </a:r>
            <a:r>
              <a:rPr lang="en-US" dirty="0" smtClean="0">
                <a:solidFill>
                  <a:srgbClr val="FF0000"/>
                </a:solidFill>
              </a:rPr>
              <a:t> 2)(8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dirty="0" smtClean="0">
                <a:solidFill>
                  <a:srgbClr val="FF0000"/>
                </a:solidFill>
              </a:rPr>
              <a:t> 3)</a:t>
            </a:r>
            <a:r>
              <a:rPr lang="en-US" dirty="0" smtClean="0"/>
              <a:t> </a:t>
            </a:r>
          </a:p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s-ES" b="1" dirty="0" smtClean="0"/>
              <a:t>5.</a:t>
            </a:r>
            <a:r>
              <a:rPr lang="es-ES" dirty="0" smtClean="0"/>
              <a:t>	</a:t>
            </a:r>
            <a:r>
              <a:rPr lang="es-ES" dirty="0" smtClean="0">
                <a:solidFill>
                  <a:srgbClr val="FF0000"/>
                </a:solidFill>
              </a:rPr>
              <a:t>(</a:t>
            </a:r>
            <a:r>
              <a:rPr lang="es-ES" i="1" dirty="0" smtClean="0">
                <a:solidFill>
                  <a:srgbClr val="FF0000"/>
                </a:solidFill>
              </a:rPr>
              <a:t>x</a:t>
            </a:r>
            <a:r>
              <a:rPr lang="es-E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Symbol" pitchFamily="18" charset="2"/>
              </a:rPr>
              <a:t>+</a:t>
            </a:r>
            <a:r>
              <a:rPr lang="es-ES" dirty="0" smtClean="0">
                <a:solidFill>
                  <a:srgbClr val="FF0000"/>
                </a:solidFill>
              </a:rPr>
              <a:t> 1)(</a:t>
            </a:r>
            <a:r>
              <a:rPr lang="es-ES" i="1" dirty="0" smtClean="0">
                <a:solidFill>
                  <a:srgbClr val="FF0000"/>
                </a:solidFill>
              </a:rPr>
              <a:t>x</a:t>
            </a:r>
            <a:r>
              <a:rPr lang="es-E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Symbol" pitchFamily="18" charset="2"/>
              </a:rPr>
              <a:t>+</a:t>
            </a:r>
            <a:r>
              <a:rPr lang="es-ES" dirty="0" smtClean="0">
                <a:solidFill>
                  <a:srgbClr val="FF0000"/>
                </a:solidFill>
              </a:rPr>
              <a:t> 6)(2</a:t>
            </a:r>
            <a:r>
              <a:rPr lang="es-ES" i="1" dirty="0" smtClean="0">
                <a:solidFill>
                  <a:srgbClr val="FF0000"/>
                </a:solidFill>
              </a:rPr>
              <a:t>x</a:t>
            </a:r>
            <a:r>
              <a:rPr lang="es-ES" dirty="0" smtClean="0">
                <a:solidFill>
                  <a:srgbClr val="FF0000"/>
                </a:solidFill>
              </a:rPr>
              <a:t> </a:t>
            </a:r>
            <a:r>
              <a:rPr lang="es-ES" dirty="0" smtClean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s-ES" dirty="0" smtClean="0">
                <a:solidFill>
                  <a:srgbClr val="FF0000"/>
                </a:solidFill>
              </a:rPr>
              <a:t> 3)</a:t>
            </a:r>
            <a:r>
              <a:rPr lang="es-ES" dirty="0" smtClean="0"/>
              <a:t> </a:t>
            </a:r>
          </a:p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s-ES" b="1" dirty="0" smtClean="0"/>
              <a:t>6.</a:t>
            </a:r>
            <a:r>
              <a:rPr lang="es-ES" dirty="0" smtClean="0"/>
              <a:t>	</a:t>
            </a:r>
            <a:r>
              <a:rPr lang="es-ES" dirty="0" smtClean="0">
                <a:solidFill>
                  <a:srgbClr val="FF0000"/>
                </a:solidFill>
              </a:rPr>
              <a:t>5(</a:t>
            </a:r>
            <a:r>
              <a:rPr lang="es-ES" i="1" dirty="0" smtClean="0">
                <a:solidFill>
                  <a:srgbClr val="FF0000"/>
                </a:solidFill>
              </a:rPr>
              <a:t>x</a:t>
            </a:r>
            <a:r>
              <a:rPr lang="es-E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Symbol" pitchFamily="18" charset="2"/>
              </a:rPr>
              <a:t>+</a:t>
            </a:r>
            <a:r>
              <a:rPr lang="es-ES" dirty="0" smtClean="0">
                <a:solidFill>
                  <a:srgbClr val="FF0000"/>
                </a:solidFill>
              </a:rPr>
              <a:t> 3</a:t>
            </a:r>
            <a:r>
              <a:rPr lang="es-ES" i="1" dirty="0" smtClean="0">
                <a:solidFill>
                  <a:srgbClr val="FF0000"/>
                </a:solidFill>
              </a:rPr>
              <a:t>y</a:t>
            </a:r>
            <a:r>
              <a:rPr lang="es-E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Symbol" pitchFamily="18" charset="2"/>
              </a:rPr>
              <a:t>+</a:t>
            </a:r>
            <a:r>
              <a:rPr lang="es-ES" dirty="0" smtClean="0">
                <a:solidFill>
                  <a:srgbClr val="FF0000"/>
                </a:solidFill>
              </a:rPr>
              <a:t> 3)(</a:t>
            </a:r>
            <a:r>
              <a:rPr lang="es-ES" i="1" dirty="0" smtClean="0">
                <a:solidFill>
                  <a:srgbClr val="FF0000"/>
                </a:solidFill>
              </a:rPr>
              <a:t>x</a:t>
            </a:r>
            <a:r>
              <a:rPr lang="es-E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Symbol" pitchFamily="18" charset="2"/>
              </a:rPr>
              <a:t>+</a:t>
            </a:r>
            <a:r>
              <a:rPr lang="es-ES" dirty="0" smtClean="0">
                <a:solidFill>
                  <a:srgbClr val="FF0000"/>
                </a:solidFill>
              </a:rPr>
              <a:t> 3</a:t>
            </a:r>
            <a:r>
              <a:rPr lang="es-ES" i="1" dirty="0" smtClean="0">
                <a:solidFill>
                  <a:srgbClr val="FF0000"/>
                </a:solidFill>
              </a:rPr>
              <a:t>y</a:t>
            </a:r>
            <a:r>
              <a:rPr lang="es-ES" dirty="0" smtClean="0">
                <a:solidFill>
                  <a:srgbClr val="FF0000"/>
                </a:solidFill>
              </a:rPr>
              <a:t> </a:t>
            </a:r>
            <a:r>
              <a:rPr lang="es-ES" dirty="0" smtClean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s-ES" dirty="0" smtClean="0">
                <a:solidFill>
                  <a:srgbClr val="FF0000"/>
                </a:solidFill>
              </a:rPr>
              <a:t> 2)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Factoring Trinomials with </a:t>
            </a:r>
            <a:br>
              <a:rPr lang="en-US" dirty="0" smtClean="0"/>
            </a:br>
            <a:r>
              <a:rPr lang="en-US" dirty="0" smtClean="0"/>
              <a:t>Leading Coefficient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tabLst>
                <a:tab pos="463550" algn="l"/>
              </a:tabLst>
            </a:pPr>
            <a:r>
              <a:rPr lang="en-US" b="1" dirty="0" smtClean="0"/>
              <a:t>a.	</a:t>
            </a:r>
            <a:r>
              <a:rPr lang="en-US" dirty="0" smtClean="0"/>
              <a:t>Factor 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baseline="30000" dirty="0" smtClean="0">
                <a:solidFill>
                  <a:srgbClr val="0000FF"/>
                </a:solidFill>
              </a:rPr>
              <a:t>2</a:t>
            </a:r>
            <a:r>
              <a:rPr lang="en-US" dirty="0" smtClean="0">
                <a:solidFill>
                  <a:srgbClr val="0000FF"/>
                </a:solidFill>
              </a:rPr>
              <a:t> − 10</a:t>
            </a:r>
            <a:r>
              <a:rPr lang="en-US" i="1" dirty="0" smtClean="0">
                <a:solidFill>
                  <a:srgbClr val="0000FF"/>
                </a:solidFill>
              </a:rPr>
              <a:t>x </a:t>
            </a:r>
            <a:r>
              <a:rPr lang="en-US" dirty="0" smtClean="0">
                <a:solidFill>
                  <a:srgbClr val="0000FF"/>
                </a:solidFill>
              </a:rPr>
              <a:t>+ 16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Solution: </a:t>
            </a:r>
            <a:r>
              <a:rPr lang="en-US" dirty="0" smtClean="0"/>
              <a:t>We need to find two negative factors of 16 whose sum is </a:t>
            </a:r>
            <a:r>
              <a:rPr lang="en-US" dirty="0" smtClean="0">
                <a:solidFill>
                  <a:srgbClr val="FF00FF"/>
                </a:solidFill>
              </a:rPr>
              <a:t>−10</a:t>
            </a:r>
            <a:r>
              <a:rPr lang="en-US" dirty="0" smtClean="0"/>
              <a:t>.  </a:t>
            </a:r>
          </a:p>
          <a:p>
            <a:pPr>
              <a:tabLst>
                <a:tab pos="463550" algn="l"/>
                <a:tab pos="4572000" algn="l"/>
              </a:tabLst>
            </a:pPr>
            <a:r>
              <a:rPr lang="en-US" dirty="0" smtClean="0"/>
              <a:t>	</a:t>
            </a:r>
            <a:r>
              <a:rPr lang="en-US" u="sng" dirty="0" smtClean="0"/>
              <a:t>Negative Factors of 16</a:t>
            </a:r>
            <a:r>
              <a:rPr lang="en-US" dirty="0" smtClean="0"/>
              <a:t> 	</a:t>
            </a:r>
            <a:r>
              <a:rPr lang="en-US" u="sng" dirty="0" smtClean="0"/>
              <a:t>Sums of These Factors </a:t>
            </a:r>
          </a:p>
          <a:p>
            <a:pPr>
              <a:tabLst>
                <a:tab pos="914400" algn="l"/>
                <a:tab pos="2292350" algn="l"/>
                <a:tab pos="5029200" algn="l"/>
                <a:tab pos="6578600" algn="l"/>
                <a:tab pos="6858000" algn="l"/>
              </a:tabLst>
            </a:pPr>
            <a:r>
              <a:rPr lang="en-US" dirty="0" smtClean="0">
                <a:solidFill>
                  <a:srgbClr val="000099"/>
                </a:solidFill>
              </a:rPr>
              <a:t>	−1 	−16 	−1 + (−16)	=	−17 </a:t>
            </a:r>
          </a:p>
          <a:p>
            <a:pPr>
              <a:tabLst>
                <a:tab pos="914400" algn="l"/>
                <a:tab pos="2292350" algn="l"/>
                <a:tab pos="5029200" algn="l"/>
                <a:tab pos="6578600" algn="l"/>
                <a:tab pos="6858000" algn="l"/>
              </a:tabLst>
            </a:pPr>
            <a:r>
              <a:rPr lang="en-US" dirty="0" smtClean="0">
                <a:solidFill>
                  <a:srgbClr val="002060"/>
                </a:solidFill>
              </a:rPr>
              <a:t>	</a:t>
            </a:r>
            <a:r>
              <a:rPr lang="en-US" dirty="0" smtClean="0">
                <a:solidFill>
                  <a:srgbClr val="000099"/>
                </a:solidFill>
              </a:rPr>
              <a:t>−2 	−8</a:t>
            </a:r>
            <a:r>
              <a:rPr lang="en-US" dirty="0" smtClean="0">
                <a:solidFill>
                  <a:srgbClr val="002060"/>
                </a:solidFill>
              </a:rPr>
              <a:t>	 </a:t>
            </a:r>
            <a:r>
              <a:rPr lang="en-US" dirty="0" smtClean="0">
                <a:solidFill>
                  <a:srgbClr val="FF00FF"/>
                </a:solidFill>
              </a:rPr>
              <a:t>−2 + (−8)	=	−10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pPr>
              <a:tabLst>
                <a:tab pos="914400" algn="l"/>
                <a:tab pos="2292350" algn="l"/>
                <a:tab pos="5029200" algn="l"/>
                <a:tab pos="6578600" algn="l"/>
                <a:tab pos="6858000" algn="l"/>
              </a:tabLst>
            </a:pPr>
            <a:r>
              <a:rPr lang="en-US" dirty="0" smtClean="0">
                <a:solidFill>
                  <a:srgbClr val="000099"/>
                </a:solidFill>
              </a:rPr>
              <a:t>	−4 	−4 	−4 + (−4)	=	−8</a:t>
            </a:r>
          </a:p>
          <a:p>
            <a:pPr>
              <a:tabLst>
                <a:tab pos="914400" algn="l"/>
                <a:tab pos="2292350" algn="l"/>
                <a:tab pos="5035550" algn="l"/>
              </a:tabLst>
            </a:pPr>
            <a:r>
              <a:rPr lang="en-US" dirty="0" smtClean="0"/>
              <a:t>Thus, </a:t>
            </a:r>
            <a:endParaRPr lang="en-US" dirty="0"/>
          </a:p>
        </p:txBody>
      </p:sp>
      <p:graphicFrame>
        <p:nvGraphicFramePr>
          <p:cNvPr id="130050" name="Object 2"/>
          <p:cNvGraphicFramePr>
            <a:graphicFrameLocks noChangeAspect="1"/>
          </p:cNvGraphicFramePr>
          <p:nvPr/>
        </p:nvGraphicFramePr>
        <p:xfrm>
          <a:off x="1419352" y="5334000"/>
          <a:ext cx="1866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3" imgW="1866600" imgH="380880" progId="Equation.DSMT4">
                  <p:embed/>
                </p:oleObj>
              </mc:Choice>
              <mc:Fallback>
                <p:oleObj name="Equation" r:id="rId3" imgW="1866600" imgH="3808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9352" y="5334000"/>
                        <a:ext cx="1866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390900" y="5334000"/>
          <a:ext cx="2247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5" imgW="2247840" imgH="469800" progId="Equation.DSMT4">
                  <p:embed/>
                </p:oleObj>
              </mc:Choice>
              <mc:Fallback>
                <p:oleObj name="Equation" r:id="rId5" imgW="224784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0900" y="5334000"/>
                        <a:ext cx="2247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Arrow Connector 6"/>
          <p:cNvCxnSpPr/>
          <p:nvPr/>
        </p:nvCxnSpPr>
        <p:spPr>
          <a:xfrm>
            <a:off x="4114800" y="3505200"/>
            <a:ext cx="6858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4114800" y="3999706"/>
            <a:ext cx="6858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4114800" y="4494212"/>
            <a:ext cx="6858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Factoring Trinomials with </a:t>
            </a:r>
            <a:br>
              <a:rPr lang="en-US" dirty="0" smtClean="0"/>
            </a:br>
            <a:r>
              <a:rPr lang="en-US" dirty="0" smtClean="0"/>
              <a:t>Leading Coefficient 1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 smtClean="0"/>
              <a:t>b.	</a:t>
            </a:r>
            <a:r>
              <a:rPr lang="en-US" dirty="0" smtClean="0"/>
              <a:t>Factor </a:t>
            </a:r>
            <a:r>
              <a:rPr lang="en-US" dirty="0" smtClean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 smtClean="0">
                <a:solidFill>
                  <a:srgbClr val="0000FF"/>
                </a:solidFill>
              </a:rPr>
              <a:t>3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baseline="30000" dirty="0" smtClean="0">
                <a:solidFill>
                  <a:srgbClr val="0000FF"/>
                </a:solidFill>
              </a:rPr>
              <a:t>2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 smtClean="0">
                <a:solidFill>
                  <a:srgbClr val="0000FF"/>
                </a:solidFill>
              </a:rPr>
              <a:t> 3</a:t>
            </a:r>
            <a:r>
              <a:rPr lang="en-US" i="1" dirty="0" smtClean="0">
                <a:solidFill>
                  <a:srgbClr val="0000FF"/>
                </a:solidFill>
              </a:rPr>
              <a:t>x </a:t>
            </a:r>
            <a:r>
              <a:rPr lang="en-US" dirty="0" smtClean="0">
                <a:solidFill>
                  <a:srgbClr val="0000FF"/>
                </a:solidFill>
              </a:rPr>
              <a:t>+ 36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Solution:</a:t>
            </a:r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pPr>
              <a:spcBef>
                <a:spcPts val="1200"/>
              </a:spcBef>
            </a:pPr>
            <a:r>
              <a:rPr lang="en-US" dirty="0" smtClean="0"/>
              <a:t>In this case the constant term is negative (</a:t>
            </a:r>
            <a:r>
              <a:rPr lang="en-US" dirty="0" smtClean="0">
                <a:latin typeface="Symbol" pitchFamily="18" charset="2"/>
              </a:rPr>
              <a:t>-</a:t>
            </a:r>
            <a:r>
              <a:rPr lang="en-US" dirty="0" smtClean="0"/>
              <a:t>12) so one factor is positive and the other negative.</a:t>
            </a:r>
            <a:endParaRPr lang="en-US" dirty="0"/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533400" y="2514600"/>
          <a:ext cx="2070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3" imgW="2070000" imgH="380880" progId="Equation.DSMT4">
                  <p:embed/>
                </p:oleObj>
              </mc:Choice>
              <mc:Fallback>
                <p:oleObj name="Equation" r:id="rId3" imgW="207000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514600"/>
                        <a:ext cx="2070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2679700" y="2463800"/>
          <a:ext cx="5181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5" imgW="5181480" imgH="571320" progId="Equation.DSMT4">
                  <p:embed/>
                </p:oleObj>
              </mc:Choice>
              <mc:Fallback>
                <p:oleObj name="Equation" r:id="rId5" imgW="518148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9700" y="2463800"/>
                        <a:ext cx="5181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679700" y="3187700"/>
          <a:ext cx="6083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7" imgW="6083280" imgH="469800" progId="Equation.DSMT4">
                  <p:embed/>
                </p:oleObj>
              </mc:Choice>
              <mc:Fallback>
                <p:oleObj name="Equation" r:id="rId7" imgW="608328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9700" y="3187700"/>
                        <a:ext cx="6083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Trial-and-Error Method of Factoring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94721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Notes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As illustrated in Example 1b, the first step in factoring should always be to factor out any common monomial factor. Also, if the leading coefficient is negative, factor out a negative monomial even if it is just </a:t>
            </a:r>
            <a:r>
              <a:rPr lang="en-US" dirty="0" smtClean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dirty="0" smtClean="0">
                <a:solidFill>
                  <a:srgbClr val="000000"/>
                </a:solidFill>
              </a:rPr>
              <a:t>1. A polynomial with a positive leading coefficient is easier to factor.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Using the Trial-and-Error Method: Leading Coefficient Not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b="1" dirty="0" smtClean="0"/>
              <a:t>Solution: </a:t>
            </a:r>
          </a:p>
          <a:p>
            <a:r>
              <a:rPr lang="en-US" dirty="0" smtClean="0"/>
              <a:t>For </a:t>
            </a:r>
            <a:r>
              <a:rPr lang="en-US" b="1" dirty="0" smtClean="0">
                <a:solidFill>
                  <a:srgbClr val="FF00FF"/>
                </a:solidFill>
              </a:rPr>
              <a:t>F </a:t>
            </a:r>
            <a:r>
              <a:rPr lang="en-US" dirty="0" smtClean="0">
                <a:solidFill>
                  <a:srgbClr val="FF00FF"/>
                </a:solidFill>
              </a:rPr>
              <a:t>= 5</a:t>
            </a:r>
            <a:r>
              <a:rPr lang="en-US" i="1" dirty="0" smtClean="0">
                <a:solidFill>
                  <a:srgbClr val="FF00FF"/>
                </a:solidFill>
              </a:rPr>
              <a:t>x</a:t>
            </a:r>
            <a:r>
              <a:rPr lang="en-US" baseline="30000" dirty="0" smtClean="0">
                <a:solidFill>
                  <a:srgbClr val="FF00FF"/>
                </a:solidFill>
              </a:rPr>
              <a:t>2</a:t>
            </a:r>
            <a:r>
              <a:rPr lang="en-US" i="1" dirty="0" smtClean="0"/>
              <a:t> </a:t>
            </a:r>
            <a:r>
              <a:rPr lang="en-US" dirty="0" smtClean="0"/>
              <a:t>we know that </a:t>
            </a:r>
            <a:r>
              <a:rPr lang="en-US" dirty="0" smtClean="0">
                <a:solidFill>
                  <a:srgbClr val="000099"/>
                </a:solidFill>
              </a:rPr>
              <a:t>5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baseline="30000" dirty="0" smtClean="0">
                <a:solidFill>
                  <a:srgbClr val="000099"/>
                </a:solidFill>
              </a:rPr>
              <a:t>2 </a:t>
            </a:r>
            <a:r>
              <a:rPr lang="en-US" dirty="0" smtClean="0">
                <a:solidFill>
                  <a:srgbClr val="000099"/>
                </a:solidFill>
              </a:rPr>
              <a:t>=</a:t>
            </a:r>
            <a:r>
              <a:rPr lang="en-US" baseline="30000" dirty="0" smtClean="0">
                <a:solidFill>
                  <a:srgbClr val="000099"/>
                </a:solidFill>
              </a:rPr>
              <a:t> </a:t>
            </a:r>
            <a:r>
              <a:rPr lang="en-US" dirty="0" smtClean="0">
                <a:solidFill>
                  <a:srgbClr val="000099"/>
                </a:solidFill>
              </a:rPr>
              <a:t>5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baseline="30000" dirty="0" smtClean="0">
                <a:solidFill>
                  <a:srgbClr val="000099"/>
                </a:solidFill>
              </a:rPr>
              <a:t> </a:t>
            </a:r>
            <a:r>
              <a:rPr lang="en-US" dirty="0" smtClean="0">
                <a:solidFill>
                  <a:srgbClr val="000099"/>
                </a:solidFill>
                <a:sym typeface="Symbol"/>
              </a:rPr>
              <a:t></a:t>
            </a:r>
            <a:r>
              <a:rPr lang="en-US" baseline="30000" dirty="0" smtClean="0">
                <a:solidFill>
                  <a:srgbClr val="000099"/>
                </a:solidFill>
              </a:rPr>
              <a:t> 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i="1" dirty="0" smtClean="0"/>
              <a:t>.</a:t>
            </a:r>
          </a:p>
          <a:p>
            <a:r>
              <a:rPr lang="en-US" dirty="0" smtClean="0"/>
              <a:t>For </a:t>
            </a:r>
            <a:r>
              <a:rPr lang="en-US" b="1" dirty="0" smtClean="0">
                <a:solidFill>
                  <a:srgbClr val="FF0000"/>
                </a:solidFill>
              </a:rPr>
              <a:t>L</a:t>
            </a:r>
            <a:r>
              <a:rPr lang="en-US" dirty="0" smtClean="0">
                <a:solidFill>
                  <a:srgbClr val="FF0000"/>
                </a:solidFill>
              </a:rPr>
              <a:t> = </a:t>
            </a:r>
            <a:r>
              <a:rPr lang="en-US" dirty="0" smtClean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dirty="0" smtClean="0">
                <a:solidFill>
                  <a:srgbClr val="FF0000"/>
                </a:solidFill>
              </a:rPr>
              <a:t>10</a:t>
            </a:r>
            <a:r>
              <a:rPr lang="en-US" dirty="0" smtClean="0"/>
              <a:t>, we know that </a:t>
            </a:r>
            <a:r>
              <a:rPr lang="en-US" dirty="0" smtClean="0">
                <a:solidFill>
                  <a:srgbClr val="000099"/>
                </a:solidFill>
              </a:rPr>
              <a:t>−10 = (+1)(−10), −10 = (−1)(+10), −10 = (+2)(−5), </a:t>
            </a:r>
            <a:r>
              <a:rPr lang="en-US" dirty="0" smtClean="0"/>
              <a:t>and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smtClean="0">
                <a:solidFill>
                  <a:srgbClr val="000099"/>
                </a:solidFill>
              </a:rPr>
              <a:t>−10 = (−2)(+5).</a:t>
            </a:r>
            <a:endParaRPr lang="en-US" dirty="0">
              <a:solidFill>
                <a:srgbClr val="000099"/>
              </a:solidFill>
            </a:endParaRPr>
          </a:p>
        </p:txBody>
      </p:sp>
      <p:graphicFrame>
        <p:nvGraphicFramePr>
          <p:cNvPr id="148482" name="Object 2"/>
          <p:cNvGraphicFramePr>
            <a:graphicFrameLocks noChangeAspect="1"/>
          </p:cNvGraphicFramePr>
          <p:nvPr/>
        </p:nvGraphicFramePr>
        <p:xfrm>
          <a:off x="511300" y="1295400"/>
          <a:ext cx="3556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3" imgW="3555720" imgH="380880" progId="Equation.DSMT4">
                  <p:embed/>
                </p:oleObj>
              </mc:Choice>
              <mc:Fallback>
                <p:oleObj name="Equation" r:id="rId3" imgW="3555720" imgH="3808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300" y="1295400"/>
                        <a:ext cx="3556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8483" name="Object 3"/>
          <p:cNvGraphicFramePr>
            <a:graphicFrameLocks noChangeAspect="1"/>
          </p:cNvGraphicFramePr>
          <p:nvPr/>
        </p:nvGraphicFramePr>
        <p:xfrm>
          <a:off x="762000" y="3962400"/>
          <a:ext cx="2209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5" imgW="2209680" imgH="469800" progId="Equation.DSMT4">
                  <p:embed/>
                </p:oleObj>
              </mc:Choice>
              <mc:Fallback>
                <p:oleObj name="Equation" r:id="rId5" imgW="2209680" imgH="469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962400"/>
                        <a:ext cx="2209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23"/>
          <p:cNvGrpSpPr/>
          <p:nvPr/>
        </p:nvGrpSpPr>
        <p:grpSpPr>
          <a:xfrm>
            <a:off x="1066006" y="4420394"/>
            <a:ext cx="1677988" cy="761206"/>
            <a:chOff x="1066006" y="5106194"/>
            <a:chExt cx="1677988" cy="761206"/>
          </a:xfrm>
        </p:grpSpPr>
        <p:cxnSp>
          <p:nvCxnSpPr>
            <p:cNvPr id="9" name="Straight Arrow Connector 8"/>
            <p:cNvCxnSpPr/>
            <p:nvPr/>
          </p:nvCxnSpPr>
          <p:spPr>
            <a:xfrm rot="5400000" flipH="1" flipV="1">
              <a:off x="686692" y="5485508"/>
              <a:ext cx="760216" cy="1588"/>
            </a:xfrm>
            <a:prstGeom prst="straightConnector1">
              <a:avLst/>
            </a:prstGeom>
            <a:ln w="38100">
              <a:solidFill>
                <a:srgbClr val="008080"/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rot="5400000" flipH="1" flipV="1">
              <a:off x="2363092" y="5485508"/>
              <a:ext cx="760216" cy="1588"/>
            </a:xfrm>
            <a:prstGeom prst="straightConnector1">
              <a:avLst/>
            </a:prstGeom>
            <a:ln w="38100">
              <a:solidFill>
                <a:srgbClr val="008080"/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1066800" y="5865420"/>
              <a:ext cx="1676400" cy="1980"/>
            </a:xfrm>
            <a:prstGeom prst="line">
              <a:avLst/>
            </a:prstGeom>
            <a:ln w="38100">
              <a:solidFill>
                <a:srgbClr val="008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24"/>
          <p:cNvGrpSpPr/>
          <p:nvPr/>
        </p:nvGrpSpPr>
        <p:grpSpPr>
          <a:xfrm>
            <a:off x="1676400" y="4441330"/>
            <a:ext cx="609600" cy="283070"/>
            <a:chOff x="1676400" y="5127130"/>
            <a:chExt cx="609600" cy="283070"/>
          </a:xfrm>
        </p:grpSpPr>
        <p:cxnSp>
          <p:nvCxnSpPr>
            <p:cNvPr id="18" name="Straight Arrow Connector 17"/>
            <p:cNvCxnSpPr/>
            <p:nvPr/>
          </p:nvCxnSpPr>
          <p:spPr>
            <a:xfrm rot="5400000" flipH="1" flipV="1">
              <a:off x="1535338" y="5268192"/>
              <a:ext cx="282702" cy="577"/>
            </a:xfrm>
            <a:prstGeom prst="straightConnector1">
              <a:avLst/>
            </a:prstGeom>
            <a:ln w="38100">
              <a:solidFill>
                <a:srgbClr val="008080"/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 rot="5400000" flipH="1" flipV="1">
              <a:off x="2144361" y="5268192"/>
              <a:ext cx="282702" cy="577"/>
            </a:xfrm>
            <a:prstGeom prst="straightConnector1">
              <a:avLst/>
            </a:prstGeom>
            <a:ln w="38100">
              <a:solidFill>
                <a:srgbClr val="008080"/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1676688" y="5409464"/>
              <a:ext cx="609023" cy="736"/>
            </a:xfrm>
            <a:prstGeom prst="line">
              <a:avLst/>
            </a:prstGeom>
            <a:ln w="38100">
              <a:solidFill>
                <a:srgbClr val="008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TextBox 20"/>
          <p:cNvSpPr txBox="1"/>
          <p:nvPr/>
        </p:nvSpPr>
        <p:spPr>
          <a:xfrm>
            <a:off x="1600200" y="4724400"/>
            <a:ext cx="6960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 smtClean="0">
                <a:solidFill>
                  <a:srgbClr val="008080"/>
                </a:solidFill>
              </a:rPr>
              <a:t>10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endParaRPr lang="en-US" sz="2000" i="1" dirty="0">
              <a:solidFill>
                <a:srgbClr val="00808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752600" y="5248275"/>
            <a:ext cx="4251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5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endParaRPr lang="en-US" sz="2000" i="1" dirty="0">
              <a:solidFill>
                <a:srgbClr val="00808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886200" y="4038600"/>
            <a:ext cx="4572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5</a:t>
            </a:r>
            <a:r>
              <a:rPr lang="en-US" sz="2000" i="1" dirty="0" smtClean="0">
                <a:solidFill>
                  <a:srgbClr val="008080"/>
                </a:solidFill>
              </a:rPr>
              <a:t>x − </a:t>
            </a:r>
            <a:r>
              <a:rPr lang="en-US" sz="2000" dirty="0" smtClean="0">
                <a:solidFill>
                  <a:srgbClr val="008080"/>
                </a:solidFill>
              </a:rPr>
              <a:t>10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 = </a:t>
            </a:r>
            <a:r>
              <a:rPr lang="en-US" sz="2000" i="1" dirty="0" smtClean="0">
                <a:solidFill>
                  <a:srgbClr val="008080"/>
                </a:solidFill>
              </a:rPr>
              <a:t>−</a:t>
            </a:r>
            <a:r>
              <a:rPr lang="en-US" sz="2000" dirty="0" smtClean="0">
                <a:solidFill>
                  <a:srgbClr val="008080"/>
                </a:solidFill>
              </a:rPr>
              <a:t>5</a:t>
            </a:r>
            <a:r>
              <a:rPr lang="en-US" sz="2000" i="1" dirty="0" smtClean="0">
                <a:solidFill>
                  <a:srgbClr val="008080"/>
                </a:solidFill>
              </a:rPr>
              <a:t>x ≠ </a:t>
            </a:r>
            <a:r>
              <a:rPr lang="en-US" sz="2000" dirty="0" smtClean="0">
                <a:solidFill>
                  <a:srgbClr val="008080"/>
                </a:solidFill>
              </a:rPr>
              <a:t>23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</a:p>
          <a:p>
            <a:r>
              <a:rPr lang="en-US" sz="2000" dirty="0" smtClean="0">
                <a:solidFill>
                  <a:srgbClr val="008080"/>
                </a:solidFill>
              </a:rPr>
              <a:t>In fact, (5</a:t>
            </a:r>
            <a:r>
              <a:rPr lang="en-US" sz="2000" i="1" dirty="0">
                <a:solidFill>
                  <a:srgbClr val="008080"/>
                </a:solidFill>
              </a:rPr>
              <a:t>x −</a:t>
            </a:r>
            <a:r>
              <a:rPr lang="en-US" sz="2000" dirty="0" smtClean="0">
                <a:solidFill>
                  <a:srgbClr val="008080"/>
                </a:solidFill>
                <a:latin typeface="Symbol" pitchFamily="18" charset="2"/>
              </a:rPr>
              <a:t> </a:t>
            </a:r>
            <a:r>
              <a:rPr lang="en-US" sz="2000" dirty="0" smtClean="0">
                <a:solidFill>
                  <a:srgbClr val="008080"/>
                </a:solidFill>
              </a:rPr>
              <a:t>10) should not even be tried because it has a common factor of 5 and 5 is not a common factor of the trinomial. </a:t>
            </a:r>
            <a:endParaRPr lang="en-US" sz="2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Using the Trial-and-Error Method: Leading Coefficient Not 1 (cont.)</a:t>
            </a:r>
            <a:endParaRPr lang="en-US" dirty="0"/>
          </a:p>
        </p:txBody>
      </p:sp>
      <p:graphicFrame>
        <p:nvGraphicFramePr>
          <p:cNvPr id="148483" name="Object 3"/>
          <p:cNvGraphicFramePr>
            <a:graphicFrameLocks noChangeAspect="1"/>
          </p:cNvGraphicFramePr>
          <p:nvPr/>
        </p:nvGraphicFramePr>
        <p:xfrm>
          <a:off x="762000" y="1905000"/>
          <a:ext cx="2209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3" imgW="2209680" imgH="469800" progId="Equation.DSMT4">
                  <p:embed/>
                </p:oleObj>
              </mc:Choice>
              <mc:Fallback>
                <p:oleObj name="Equation" r:id="rId3" imgW="2209680" imgH="469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905000"/>
                        <a:ext cx="2209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39"/>
          <p:cNvGrpSpPr/>
          <p:nvPr/>
        </p:nvGrpSpPr>
        <p:grpSpPr>
          <a:xfrm>
            <a:off x="990600" y="2362994"/>
            <a:ext cx="1753393" cy="761206"/>
            <a:chOff x="990600" y="2362994"/>
            <a:chExt cx="1753393" cy="761206"/>
          </a:xfrm>
        </p:grpSpPr>
        <p:cxnSp>
          <p:nvCxnSpPr>
            <p:cNvPr id="9" name="Straight Arrow Connector 8"/>
            <p:cNvCxnSpPr/>
            <p:nvPr/>
          </p:nvCxnSpPr>
          <p:spPr>
            <a:xfrm rot="5400000" flipH="1" flipV="1">
              <a:off x="611322" y="2742272"/>
              <a:ext cx="760216" cy="1659"/>
            </a:xfrm>
            <a:prstGeom prst="straightConnector1">
              <a:avLst/>
            </a:prstGeom>
            <a:ln w="38100">
              <a:solidFill>
                <a:srgbClr val="008080"/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rot="5400000" flipH="1" flipV="1">
              <a:off x="2363056" y="2742272"/>
              <a:ext cx="760216" cy="1659"/>
            </a:xfrm>
            <a:prstGeom prst="straightConnector1">
              <a:avLst/>
            </a:prstGeom>
            <a:ln w="38100">
              <a:solidFill>
                <a:srgbClr val="008080"/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991430" y="3122220"/>
              <a:ext cx="1751735" cy="1980"/>
            </a:xfrm>
            <a:prstGeom prst="line">
              <a:avLst/>
            </a:prstGeom>
            <a:ln w="38100">
              <a:solidFill>
                <a:srgbClr val="008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8"/>
          <p:cNvGrpSpPr/>
          <p:nvPr/>
        </p:nvGrpSpPr>
        <p:grpSpPr>
          <a:xfrm>
            <a:off x="1659773" y="2383931"/>
            <a:ext cx="457201" cy="283069"/>
            <a:chOff x="1659773" y="2383931"/>
            <a:chExt cx="457201" cy="283069"/>
          </a:xfrm>
        </p:grpSpPr>
        <p:cxnSp>
          <p:nvCxnSpPr>
            <p:cNvPr id="18" name="Straight Arrow Connector 17"/>
            <p:cNvCxnSpPr/>
            <p:nvPr/>
          </p:nvCxnSpPr>
          <p:spPr>
            <a:xfrm rot="5400000" flipH="1" flipV="1">
              <a:off x="1518639" y="2525065"/>
              <a:ext cx="282702" cy="433"/>
            </a:xfrm>
            <a:prstGeom prst="straightConnector1">
              <a:avLst/>
            </a:prstGeom>
            <a:ln w="38100">
              <a:solidFill>
                <a:srgbClr val="008080"/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 rot="5400000" flipH="1" flipV="1">
              <a:off x="1975407" y="2525065"/>
              <a:ext cx="282702" cy="433"/>
            </a:xfrm>
            <a:prstGeom prst="straightConnector1">
              <a:avLst/>
            </a:prstGeom>
            <a:ln w="38100">
              <a:solidFill>
                <a:srgbClr val="008080"/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1659990" y="2666264"/>
              <a:ext cx="456767" cy="736"/>
            </a:xfrm>
            <a:prstGeom prst="line">
              <a:avLst/>
            </a:prstGeom>
            <a:ln w="38100">
              <a:solidFill>
                <a:srgbClr val="008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TextBox 20"/>
          <p:cNvSpPr txBox="1"/>
          <p:nvPr/>
        </p:nvSpPr>
        <p:spPr>
          <a:xfrm>
            <a:off x="1665316" y="2667000"/>
            <a:ext cx="4363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endParaRPr lang="en-US" sz="2000" i="1" dirty="0">
              <a:solidFill>
                <a:srgbClr val="00808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654840" y="3190875"/>
            <a:ext cx="5549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50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endParaRPr lang="en-US" sz="2000" i="1" dirty="0">
              <a:solidFill>
                <a:srgbClr val="00808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886200" y="198120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50</a:t>
            </a:r>
            <a:r>
              <a:rPr lang="en-US" sz="2000" i="1" dirty="0" smtClean="0">
                <a:solidFill>
                  <a:srgbClr val="008080"/>
                </a:solidFill>
              </a:rPr>
              <a:t>x − x</a:t>
            </a:r>
            <a:r>
              <a:rPr lang="en-US" sz="2000" dirty="0" smtClean="0">
                <a:solidFill>
                  <a:srgbClr val="008080"/>
                </a:solidFill>
              </a:rPr>
              <a:t> = 49</a:t>
            </a:r>
            <a:r>
              <a:rPr lang="en-US" sz="2000" i="1" dirty="0" smtClean="0">
                <a:solidFill>
                  <a:srgbClr val="008080"/>
                </a:solidFill>
              </a:rPr>
              <a:t>x ≠ </a:t>
            </a:r>
            <a:r>
              <a:rPr lang="en-US" sz="2000" dirty="0" smtClean="0">
                <a:solidFill>
                  <a:srgbClr val="008080"/>
                </a:solidFill>
              </a:rPr>
              <a:t>23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</a:p>
        </p:txBody>
      </p:sp>
      <p:graphicFrame>
        <p:nvGraphicFramePr>
          <p:cNvPr id="26" name="Object 3"/>
          <p:cNvGraphicFramePr>
            <a:graphicFrameLocks noChangeAspect="1"/>
          </p:cNvGraphicFramePr>
          <p:nvPr/>
        </p:nvGraphicFramePr>
        <p:xfrm>
          <a:off x="892175" y="3800475"/>
          <a:ext cx="2044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5" imgW="2044440" imgH="469800" progId="Equation.DSMT4">
                  <p:embed/>
                </p:oleObj>
              </mc:Choice>
              <mc:Fallback>
                <p:oleObj name="Equation" r:id="rId5" imgW="2044440" imgH="469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2175" y="3800475"/>
                        <a:ext cx="2044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40"/>
          <p:cNvGrpSpPr/>
          <p:nvPr/>
        </p:nvGrpSpPr>
        <p:grpSpPr>
          <a:xfrm>
            <a:off x="1066006" y="4258409"/>
            <a:ext cx="1677988" cy="761206"/>
            <a:chOff x="1066006" y="4258409"/>
            <a:chExt cx="1677988" cy="761206"/>
          </a:xfrm>
        </p:grpSpPr>
        <p:cxnSp>
          <p:nvCxnSpPr>
            <p:cNvPr id="35" name="Straight Arrow Connector 34"/>
            <p:cNvCxnSpPr/>
            <p:nvPr/>
          </p:nvCxnSpPr>
          <p:spPr>
            <a:xfrm rot="5400000" flipH="1" flipV="1">
              <a:off x="686692" y="4637723"/>
              <a:ext cx="760216" cy="1588"/>
            </a:xfrm>
            <a:prstGeom prst="straightConnector1">
              <a:avLst/>
            </a:prstGeom>
            <a:ln w="38100">
              <a:solidFill>
                <a:srgbClr val="008080"/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 rot="5400000" flipH="1" flipV="1">
              <a:off x="2363092" y="4637723"/>
              <a:ext cx="760216" cy="1588"/>
            </a:xfrm>
            <a:prstGeom prst="straightConnector1">
              <a:avLst/>
            </a:prstGeom>
            <a:ln w="38100">
              <a:solidFill>
                <a:srgbClr val="008080"/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1066800" y="5017635"/>
              <a:ext cx="1676400" cy="1980"/>
            </a:xfrm>
            <a:prstGeom prst="line">
              <a:avLst/>
            </a:prstGeom>
            <a:ln w="38100">
              <a:solidFill>
                <a:srgbClr val="008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41"/>
          <p:cNvGrpSpPr/>
          <p:nvPr/>
        </p:nvGrpSpPr>
        <p:grpSpPr>
          <a:xfrm>
            <a:off x="1730431" y="4279342"/>
            <a:ext cx="533402" cy="283176"/>
            <a:chOff x="1730431" y="4279342"/>
            <a:chExt cx="533402" cy="283176"/>
          </a:xfrm>
        </p:grpSpPr>
        <p:cxnSp>
          <p:nvCxnSpPr>
            <p:cNvPr id="32" name="Straight Arrow Connector 31"/>
            <p:cNvCxnSpPr/>
            <p:nvPr/>
          </p:nvCxnSpPr>
          <p:spPr>
            <a:xfrm rot="5400000" flipH="1" flipV="1">
              <a:off x="1589333" y="4420443"/>
              <a:ext cx="282702" cy="505"/>
            </a:xfrm>
            <a:prstGeom prst="straightConnector1">
              <a:avLst/>
            </a:prstGeom>
            <a:ln w="38100">
              <a:solidFill>
                <a:srgbClr val="008080"/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 rot="5400000" flipH="1" flipV="1">
              <a:off x="2122230" y="4420440"/>
              <a:ext cx="282702" cy="505"/>
            </a:xfrm>
            <a:prstGeom prst="straightConnector1">
              <a:avLst/>
            </a:prstGeom>
            <a:ln w="38100">
              <a:solidFill>
                <a:srgbClr val="008080"/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1730683" y="4561782"/>
              <a:ext cx="532896" cy="736"/>
            </a:xfrm>
            <a:prstGeom prst="line">
              <a:avLst/>
            </a:prstGeom>
            <a:ln w="38100">
              <a:solidFill>
                <a:srgbClr val="008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extBox 29"/>
          <p:cNvSpPr txBox="1"/>
          <p:nvPr/>
        </p:nvSpPr>
        <p:spPr>
          <a:xfrm>
            <a:off x="1783490" y="4572000"/>
            <a:ext cx="4251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2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endParaRPr lang="en-US" sz="2000" i="1" dirty="0">
              <a:solidFill>
                <a:srgbClr val="00808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676400" y="5086290"/>
            <a:ext cx="6960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 smtClean="0">
                <a:solidFill>
                  <a:srgbClr val="008080"/>
                </a:solidFill>
              </a:rPr>
              <a:t>25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endParaRPr lang="en-US" sz="2000" i="1" dirty="0">
              <a:solidFill>
                <a:srgbClr val="008080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3886200" y="3876615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−25</a:t>
            </a:r>
            <a:r>
              <a:rPr lang="en-US" sz="2000" i="1" dirty="0" smtClean="0">
                <a:solidFill>
                  <a:srgbClr val="008080"/>
                </a:solidFill>
              </a:rPr>
              <a:t>x </a:t>
            </a:r>
            <a:r>
              <a:rPr lang="en-US" sz="2000" dirty="0" smtClean="0">
                <a:solidFill>
                  <a:srgbClr val="008080"/>
                </a:solidFill>
              </a:rPr>
              <a:t>+ 2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 = </a:t>
            </a:r>
            <a:r>
              <a:rPr lang="en-US" sz="2000" i="1" dirty="0" smtClean="0">
                <a:solidFill>
                  <a:srgbClr val="008080"/>
                </a:solidFill>
              </a:rPr>
              <a:t>−</a:t>
            </a:r>
            <a:r>
              <a:rPr lang="en-US" sz="2000" dirty="0" smtClean="0">
                <a:solidFill>
                  <a:srgbClr val="008080"/>
                </a:solidFill>
              </a:rPr>
              <a:t>23</a:t>
            </a:r>
            <a:r>
              <a:rPr lang="en-US" sz="2000" i="1" dirty="0" smtClean="0">
                <a:solidFill>
                  <a:srgbClr val="008080"/>
                </a:solidFill>
              </a:rPr>
              <a:t>x ≠ </a:t>
            </a:r>
            <a:r>
              <a:rPr lang="en-US" sz="2000" dirty="0" smtClean="0">
                <a:solidFill>
                  <a:srgbClr val="008080"/>
                </a:solidFill>
              </a:rPr>
              <a:t>23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30" grpId="0"/>
      <p:bldP spid="31" grpId="0"/>
      <p:bldP spid="3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Using the Trial-and-Error Method: Leading Coefficient Not 1 (cont.)</a:t>
            </a:r>
            <a:endParaRPr lang="en-US" dirty="0"/>
          </a:p>
        </p:txBody>
      </p:sp>
      <p:graphicFrame>
        <p:nvGraphicFramePr>
          <p:cNvPr id="26" name="Object 3"/>
          <p:cNvGraphicFramePr>
            <a:graphicFrameLocks noChangeAspect="1"/>
          </p:cNvGraphicFramePr>
          <p:nvPr/>
        </p:nvGraphicFramePr>
        <p:xfrm>
          <a:off x="892175" y="2114490"/>
          <a:ext cx="2044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3" imgW="2044440" imgH="469800" progId="Equation.DSMT4">
                  <p:embed/>
                </p:oleObj>
              </mc:Choice>
              <mc:Fallback>
                <p:oleObj name="Equation" r:id="rId3" imgW="2044440" imgH="469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2175" y="2114490"/>
                        <a:ext cx="2044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38"/>
          <p:cNvGrpSpPr/>
          <p:nvPr/>
        </p:nvGrpSpPr>
        <p:grpSpPr>
          <a:xfrm>
            <a:off x="1066006" y="2572424"/>
            <a:ext cx="1677988" cy="761206"/>
            <a:chOff x="1066006" y="2572424"/>
            <a:chExt cx="1677988" cy="761206"/>
          </a:xfrm>
        </p:grpSpPr>
        <p:cxnSp>
          <p:nvCxnSpPr>
            <p:cNvPr id="35" name="Straight Arrow Connector 34"/>
            <p:cNvCxnSpPr/>
            <p:nvPr/>
          </p:nvCxnSpPr>
          <p:spPr>
            <a:xfrm rot="5400000" flipH="1" flipV="1">
              <a:off x="686692" y="2951738"/>
              <a:ext cx="760216" cy="1588"/>
            </a:xfrm>
            <a:prstGeom prst="straightConnector1">
              <a:avLst/>
            </a:prstGeom>
            <a:ln w="38100">
              <a:solidFill>
                <a:srgbClr val="008080"/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 rot="5400000" flipH="1" flipV="1">
              <a:off x="2363092" y="2951738"/>
              <a:ext cx="760216" cy="1588"/>
            </a:xfrm>
            <a:prstGeom prst="straightConnector1">
              <a:avLst/>
            </a:prstGeom>
            <a:ln w="38100">
              <a:solidFill>
                <a:srgbClr val="008080"/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1066800" y="3331650"/>
              <a:ext cx="1676400" cy="1980"/>
            </a:xfrm>
            <a:prstGeom prst="line">
              <a:avLst/>
            </a:prstGeom>
            <a:ln w="38100">
              <a:solidFill>
                <a:srgbClr val="008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28"/>
          <p:cNvGrpSpPr/>
          <p:nvPr/>
        </p:nvGrpSpPr>
        <p:grpSpPr>
          <a:xfrm>
            <a:off x="1730431" y="2593357"/>
            <a:ext cx="533402" cy="283176"/>
            <a:chOff x="1730431" y="2593357"/>
            <a:chExt cx="533402" cy="283176"/>
          </a:xfrm>
        </p:grpSpPr>
        <p:cxnSp>
          <p:nvCxnSpPr>
            <p:cNvPr id="32" name="Straight Arrow Connector 31"/>
            <p:cNvCxnSpPr/>
            <p:nvPr/>
          </p:nvCxnSpPr>
          <p:spPr>
            <a:xfrm rot="5400000" flipH="1" flipV="1">
              <a:off x="1589333" y="2734458"/>
              <a:ext cx="282702" cy="505"/>
            </a:xfrm>
            <a:prstGeom prst="straightConnector1">
              <a:avLst/>
            </a:prstGeom>
            <a:ln w="38100">
              <a:solidFill>
                <a:srgbClr val="008080"/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 rot="5400000" flipH="1" flipV="1">
              <a:off x="2122230" y="2734455"/>
              <a:ext cx="282702" cy="505"/>
            </a:xfrm>
            <a:prstGeom prst="straightConnector1">
              <a:avLst/>
            </a:prstGeom>
            <a:ln w="38100">
              <a:solidFill>
                <a:srgbClr val="008080"/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1730683" y="2875797"/>
              <a:ext cx="532896" cy="736"/>
            </a:xfrm>
            <a:prstGeom prst="line">
              <a:avLst/>
            </a:prstGeom>
            <a:ln w="38100">
              <a:solidFill>
                <a:srgbClr val="008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extBox 29"/>
          <p:cNvSpPr txBox="1"/>
          <p:nvPr/>
        </p:nvSpPr>
        <p:spPr>
          <a:xfrm>
            <a:off x="1676400" y="2876490"/>
            <a:ext cx="5661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 smtClean="0">
                <a:solidFill>
                  <a:srgbClr val="008080"/>
                </a:solidFill>
              </a:rPr>
              <a:t>2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endParaRPr lang="en-US" sz="2000" i="1" dirty="0">
              <a:solidFill>
                <a:srgbClr val="00808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731040" y="3486090"/>
            <a:ext cx="5549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25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endParaRPr lang="en-US" sz="2000" i="1" dirty="0">
              <a:solidFill>
                <a:srgbClr val="008080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3886200" y="219063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25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 − 2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 = 23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</a:p>
        </p:txBody>
      </p:sp>
      <p:graphicFrame>
        <p:nvGraphicFramePr>
          <p:cNvPr id="150532" name="Object 4"/>
          <p:cNvGraphicFramePr>
            <a:graphicFrameLocks noChangeAspect="1"/>
          </p:cNvGraphicFramePr>
          <p:nvPr/>
        </p:nvGraphicFramePr>
        <p:xfrm>
          <a:off x="530352" y="4197350"/>
          <a:ext cx="3530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5" imgW="3530520" imgH="469800" progId="Equation.DSMT4">
                  <p:embed/>
                </p:oleObj>
              </mc:Choice>
              <mc:Fallback>
                <p:oleObj name="Equation" r:id="rId5" imgW="3530520" imgH="469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197350"/>
                        <a:ext cx="3530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4127500" y="4216400"/>
          <a:ext cx="2425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7" imgW="2425680" imgH="469800" progId="Equation.DSMT4">
                  <p:embed/>
                </p:oleObj>
              </mc:Choice>
              <mc:Fallback>
                <p:oleObj name="Equation" r:id="rId7" imgW="242568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7500" y="4216400"/>
                        <a:ext cx="2425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3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Using the Trial-and-Error Method: Leading Coefficient Not 1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1277"/>
            <a:ext cx="8229600" cy="2123658"/>
          </a:xfrm>
        </p:spPr>
        <p:txBody>
          <a:bodyPr>
            <a:spAutoFit/>
          </a:bodyPr>
          <a:lstStyle/>
          <a:p>
            <a:r>
              <a:rPr lang="en-US" b="1" dirty="0" smtClean="0"/>
              <a:t>Solution:</a:t>
            </a:r>
          </a:p>
          <a:p>
            <a:pPr>
              <a:spcBef>
                <a:spcPts val="2400"/>
              </a:spcBef>
            </a:pPr>
            <a:r>
              <a:rPr lang="en-US" dirty="0" smtClean="0"/>
              <a:t>Note that while </a:t>
            </a:r>
            <a:r>
              <a:rPr lang="en-US" dirty="0" smtClean="0">
                <a:solidFill>
                  <a:srgbClr val="0000FF"/>
                </a:solidFill>
              </a:rPr>
              <a:t>2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baseline="30000" dirty="0" smtClean="0">
                <a:solidFill>
                  <a:srgbClr val="0000FF"/>
                </a:solidFill>
              </a:rPr>
              <a:t>2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dirty="0" smtClean="0">
                <a:solidFill>
                  <a:srgbClr val="0000FF"/>
                </a:solidFill>
              </a:rPr>
              <a:t> 6</a:t>
            </a:r>
            <a:r>
              <a:rPr lang="en-US" i="1" dirty="0" smtClean="0">
                <a:solidFill>
                  <a:srgbClr val="0000FF"/>
                </a:solidFill>
              </a:rPr>
              <a:t>x </a:t>
            </a:r>
            <a:r>
              <a:rPr lang="en-US" dirty="0" smtClean="0">
                <a:solidFill>
                  <a:srgbClr val="0000FF"/>
                </a:solidFill>
              </a:rPr>
              <a:t>+ 10 </a:t>
            </a:r>
            <a:r>
              <a:rPr lang="en-US" b="1" dirty="0" smtClean="0"/>
              <a:t>is factorable </a:t>
            </a:r>
            <a:r>
              <a:rPr lang="en-US" dirty="0" smtClean="0"/>
              <a:t>(because 2 is a common monomial factor), the trinomial 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baseline="30000" dirty="0" smtClean="0">
                <a:solidFill>
                  <a:srgbClr val="0000FF"/>
                </a:solidFill>
              </a:rPr>
              <a:t>2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dirty="0" smtClean="0">
                <a:solidFill>
                  <a:srgbClr val="0000FF"/>
                </a:solidFill>
              </a:rPr>
              <a:t> 3</a:t>
            </a:r>
            <a:r>
              <a:rPr lang="en-US" i="1" dirty="0" smtClean="0">
                <a:solidFill>
                  <a:srgbClr val="0000FF"/>
                </a:solidFill>
              </a:rPr>
              <a:t>x </a:t>
            </a:r>
            <a:r>
              <a:rPr lang="en-US" dirty="0" smtClean="0">
                <a:solidFill>
                  <a:srgbClr val="0000FF"/>
                </a:solidFill>
              </a:rPr>
              <a:t>+ 5 </a:t>
            </a:r>
            <a:r>
              <a:rPr lang="en-US" dirty="0" smtClean="0"/>
              <a:t>is </a:t>
            </a:r>
            <a:r>
              <a:rPr lang="en-US" b="1" dirty="0" smtClean="0"/>
              <a:t>not factorable</a:t>
            </a:r>
            <a:r>
              <a:rPr lang="en-US" dirty="0" smtClean="0"/>
              <a:t>.</a:t>
            </a:r>
            <a:endParaRPr lang="en-US" dirty="0"/>
          </a:p>
        </p:txBody>
      </p:sp>
      <p:graphicFrame>
        <p:nvGraphicFramePr>
          <p:cNvPr id="151554" name="Object 2"/>
          <p:cNvGraphicFramePr>
            <a:graphicFrameLocks noChangeAspect="1"/>
          </p:cNvGraphicFramePr>
          <p:nvPr/>
        </p:nvGraphicFramePr>
        <p:xfrm>
          <a:off x="530352" y="1280160"/>
          <a:ext cx="3390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3" imgW="3390840" imgH="380880" progId="Equation.DSMT4">
                  <p:embed/>
                </p:oleObj>
              </mc:Choice>
              <mc:Fallback>
                <p:oleObj name="Equation" r:id="rId3" imgW="3390840" imgH="3808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3390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1555" name="Object 3"/>
          <p:cNvGraphicFramePr>
            <a:graphicFrameLocks noChangeAspect="1"/>
          </p:cNvGraphicFramePr>
          <p:nvPr/>
        </p:nvGraphicFramePr>
        <p:xfrm>
          <a:off x="2209800" y="2000250"/>
          <a:ext cx="1866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5" imgW="1866600" imgH="380880" progId="Equation.DSMT4">
                  <p:embed/>
                </p:oleObj>
              </mc:Choice>
              <mc:Fallback>
                <p:oleObj name="Equation" r:id="rId5" imgW="1866600" imgH="3808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000250"/>
                        <a:ext cx="1866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4178300" y="1955800"/>
          <a:ext cx="2222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7" imgW="2222280" imgH="571320" progId="Equation.DSMT4">
                  <p:embed/>
                </p:oleObj>
              </mc:Choice>
              <mc:Fallback>
                <p:oleObj name="Equation" r:id="rId7" imgW="222228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8300" y="1955800"/>
                        <a:ext cx="22225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939</Words>
  <Application>Microsoft Office PowerPoint</Application>
  <PresentationFormat>On-screen Show (4:3)</PresentationFormat>
  <Paragraphs>158</Paragraphs>
  <Slides>28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Arial</vt:lpstr>
      <vt:lpstr>Courier New</vt:lpstr>
      <vt:lpstr>Calibri</vt:lpstr>
      <vt:lpstr>Symbol</vt:lpstr>
      <vt:lpstr>Office Theme</vt:lpstr>
      <vt:lpstr>Equation</vt:lpstr>
      <vt:lpstr>Section 4.6</vt:lpstr>
      <vt:lpstr>Objectives</vt:lpstr>
      <vt:lpstr>Example 1: Factoring Trinomials with  Leading Coefficient 1</vt:lpstr>
      <vt:lpstr>Example 1: Factoring Trinomials with  Leading Coefficient 1 (cont.)</vt:lpstr>
      <vt:lpstr>The Trial-and-Error Method of Factoring</vt:lpstr>
      <vt:lpstr>Example 2: Using the Trial-and-Error Method: Leading Coefficient Not 1</vt:lpstr>
      <vt:lpstr>Example 2: Using the Trial-and-Error Method: Leading Coefficient Not 1 (cont.)</vt:lpstr>
      <vt:lpstr>Example 2: Using the Trial-and-Error Method: Leading Coefficient Not 1 (cont.)</vt:lpstr>
      <vt:lpstr>Example 2: Using the Trial-and-Error Method: Leading Coefficient Not 1 (cont.)</vt:lpstr>
      <vt:lpstr>Example 2: Using the Trial-and-Error Method: Leading Coefficient Not 1 (cont.)</vt:lpstr>
      <vt:lpstr>Example 2: Using the Trial-and-Error Method: Leading Coefficient Not 1 (cont.)</vt:lpstr>
      <vt:lpstr>Example 2: Using the Trial-and-Error Method: Leading Coefficient Not 1 (cont.)</vt:lpstr>
      <vt:lpstr>Example 3: Factoring Involving Binomial Expressions</vt:lpstr>
      <vt:lpstr>Example 3: Factoring Involving Binomial Expressions</vt:lpstr>
      <vt:lpstr>ac-Method of Factoring</vt:lpstr>
      <vt:lpstr>ac-Method of Factoring</vt:lpstr>
      <vt:lpstr>ac-Method of Factoring</vt:lpstr>
      <vt:lpstr>ac-Method of Factoring</vt:lpstr>
      <vt:lpstr>Example 4: Using the ac-Method</vt:lpstr>
      <vt:lpstr>Example 4: Using the ac-Method (cont.)</vt:lpstr>
      <vt:lpstr>Example 4: Using the ac-Method (cont.)</vt:lpstr>
      <vt:lpstr>Example 4: Using the ac-Method (cont.)</vt:lpstr>
      <vt:lpstr>Example 4: Using the ac-Method (cont.)</vt:lpstr>
      <vt:lpstr>Example 4: Using the ac-Method (cont.)</vt:lpstr>
      <vt:lpstr>ac-Method of Factoring</vt:lpstr>
      <vt:lpstr>ac-Method of Factoring</vt:lpstr>
      <vt:lpstr>Practice Problems</vt:lpstr>
      <vt:lpstr>Practice Problem Answers 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Algebra</dc:title>
  <dc:creator>Hawkes Learning Systems</dc:creator>
  <cp:lastModifiedBy>Kara Roche</cp:lastModifiedBy>
  <cp:revision>36</cp:revision>
  <dcterms:created xsi:type="dcterms:W3CDTF">2013-04-26T14:43:13Z</dcterms:created>
  <dcterms:modified xsi:type="dcterms:W3CDTF">2017-07-31T17:56:42Z</dcterms:modified>
</cp:coreProperties>
</file>