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88878-FECB-4F50-B150-4A819A4A436F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B3A9B-E13F-45E8-9B81-2A22D47708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4781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Factoring Techniques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Sums and Differences of Two Cubes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5509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300"/>
              </a:spcBef>
              <a:buNone/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ts val="300"/>
              </a:spcBef>
              <a:buNone/>
              <a:tabLst>
                <a:tab pos="463550" algn="l"/>
              </a:tabLst>
            </a:pPr>
            <a:r>
              <a:rPr lang="en-US" b="1" dirty="0">
                <a:solidFill>
                  <a:srgbClr val="C00000"/>
                </a:solidFill>
              </a:rPr>
              <a:t>Important Notes about the Sum and Difference of Two Cubes:</a:t>
            </a:r>
          </a:p>
          <a:p>
            <a:pPr marL="0" indent="0">
              <a:spcBef>
                <a:spcPts val="300"/>
              </a:spcBef>
              <a:buNone/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In each case, the middle terms drop out and only 	two terms are left.</a:t>
            </a:r>
          </a:p>
          <a:p>
            <a:pPr marL="0" indent="0">
              <a:spcBef>
                <a:spcPts val="300"/>
              </a:spcBef>
              <a:buNone/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The expressions in parentheses are not perfect 	square trinomials. These trinomials are not 	factorable.</a:t>
            </a:r>
          </a:p>
          <a:p>
            <a:pPr marL="0" indent="0">
              <a:spcBef>
                <a:spcPts val="300"/>
              </a:spcBef>
              <a:buNone/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The sign in the binomial agrees with the sign in the 	result.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Factoring Sums and Differences of Two Cubes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dirty="0"/>
              <a:t>Factor completely.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0352" y="20574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1498320" imgH="380880" progId="Equation.DSMT4">
                  <p:embed/>
                </p:oleObj>
              </mc:Choice>
              <mc:Fallback>
                <p:oleObj name="Equation" r:id="rId3" imgW="14983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2819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2757055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1041120" imgH="380880" progId="Equation.DSMT4">
                  <p:embed/>
                </p:oleObj>
              </mc:Choice>
              <mc:Fallback>
                <p:oleObj name="Equation" r:id="rId7" imgW="1041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57055"/>
                        <a:ext cx="104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276600" y="2667000"/>
          <a:ext cx="1612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1612800" imgH="634680" progId="Equation.DSMT4">
                  <p:embed/>
                </p:oleObj>
              </mc:Choice>
              <mc:Fallback>
                <p:oleObj name="Equation" r:id="rId9" imgW="161280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667000"/>
                        <a:ext cx="1612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76600" y="3352800"/>
          <a:ext cx="3467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3466800" imgH="571320" progId="Equation.DSMT4">
                  <p:embed/>
                </p:oleObj>
              </mc:Choice>
              <mc:Fallback>
                <p:oleObj name="Equation" r:id="rId11" imgW="34668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352800"/>
                        <a:ext cx="3467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Factoring Sums and Differences of Two Cubes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30352" y="1295400"/>
          <a:ext cx="2120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2120760" imgH="444240" progId="Equation.DSMT4">
                  <p:embed/>
                </p:oleObj>
              </mc:Choice>
              <mc:Fallback>
                <p:oleObj name="Equation" r:id="rId3" imgW="21207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2120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1905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352" y="2374900"/>
          <a:ext cx="7772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7" imgW="7772400" imgH="749160" progId="Equation.DSMT4">
                  <p:embed/>
                </p:oleObj>
              </mc:Choice>
              <mc:Fallback>
                <p:oleObj name="Equation" r:id="rId7" imgW="7772400" imgH="749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74900"/>
                        <a:ext cx="77724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3255820"/>
          <a:ext cx="1638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9" imgW="1638000" imgH="444240" progId="Equation.DSMT4">
                  <p:embed/>
                </p:oleObj>
              </mc:Choice>
              <mc:Fallback>
                <p:oleObj name="Equation" r:id="rId9" imgW="1638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55820"/>
                        <a:ext cx="1638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292925" y="3214255"/>
          <a:ext cx="215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1" imgW="2158920" imgH="571320" progId="Equation.DSMT4">
                  <p:embed/>
                </p:oleObj>
              </mc:Choice>
              <mc:Fallback>
                <p:oleObj name="Equation" r:id="rId11" imgW="21589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925" y="3214255"/>
                        <a:ext cx="215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292925" y="3849255"/>
          <a:ext cx="2311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13" imgW="2311200" imgH="761760" progId="Equation.DSMT4">
                  <p:embed/>
                </p:oleObj>
              </mc:Choice>
              <mc:Fallback>
                <p:oleObj name="Equation" r:id="rId13" imgW="2311200" imgH="761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925" y="3849255"/>
                        <a:ext cx="2311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292925" y="4674755"/>
          <a:ext cx="502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5" imgW="5029200" imgH="761760" progId="Equation.DSMT4">
                  <p:embed/>
                </p:oleObj>
              </mc:Choice>
              <mc:Fallback>
                <p:oleObj name="Equation" r:id="rId15" imgW="5029200" imgH="761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925" y="4674755"/>
                        <a:ext cx="5029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292925" y="5458690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7" imgW="4152600" imgH="571320" progId="Equation.DSMT4">
                  <p:embed/>
                </p:oleObj>
              </mc:Choice>
              <mc:Fallback>
                <p:oleObj name="Equation" r:id="rId17" imgW="415260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925" y="5458690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Factoring Sums and Differences of Two Cubes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41693"/>
            <a:ext cx="8229600" cy="95410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Note: </a:t>
            </a:r>
            <a:r>
              <a:rPr lang="en-US" dirty="0"/>
              <a:t>Remember that the second polynomial is not a perfect square trinomial and cannot be factored.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0352" y="1280160"/>
          <a:ext cx="1651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1650960" imgH="444240" progId="Equation.DSMT4">
                  <p:embed/>
                </p:oleObj>
              </mc:Choice>
              <mc:Fallback>
                <p:oleObj name="Equation" r:id="rId3" imgW="16509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651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133600" y="1974275"/>
          <a:ext cx="119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1193760" imgH="444240" progId="Equation.DSMT4">
                  <p:embed/>
                </p:oleObj>
              </mc:Choice>
              <mc:Fallback>
                <p:oleObj name="Equation" r:id="rId7" imgW="11937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74275"/>
                        <a:ext cx="1193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22070" y="1898075"/>
          <a:ext cx="2108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2108160" imgH="634680" progId="Equation.DSMT4">
                  <p:embed/>
                </p:oleObj>
              </mc:Choice>
              <mc:Fallback>
                <p:oleObj name="Equation" r:id="rId9" imgW="2108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070" y="1898075"/>
                        <a:ext cx="2108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422070" y="2736275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4152600" imgH="571320" progId="Equation.DSMT4">
                  <p:embed/>
                </p:oleObj>
              </mc:Choice>
              <mc:Fallback>
                <p:oleObj name="Equation" r:id="rId11" imgW="41526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070" y="2736275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Completely factor each of the following polynomials. If a polynomial cannot be factored, write not factorable.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547688" y="2387600"/>
          <a:ext cx="64643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464160" imgH="1726920" progId="Equation.DSMT4">
                  <p:embed/>
                </p:oleObj>
              </mc:Choice>
              <mc:Fallback>
                <p:oleObj name="Equation" r:id="rId3" imgW="6464160" imgH="1726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387600"/>
                        <a:ext cx="64643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560388" y="1447800"/>
          <a:ext cx="7823200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7823160" imgH="1892160" progId="Equation.DSMT4">
                  <p:embed/>
                </p:oleObj>
              </mc:Choice>
              <mc:Fallback>
                <p:oleObj name="Equation" r:id="rId3" imgW="7823160" imgH="1892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1447800"/>
                        <a:ext cx="7823200" cy="189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Factor the difference of squares.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Factor perfect square trinomials.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Factor the sums and differences of two cubes.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Factoring the Difference of Two Squares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dirty="0"/>
              <a:t>Factor completely.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1981200"/>
          <a:ext cx="179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1790640" imgH="380880" progId="Equation.DSMT4">
                  <p:embed/>
                </p:oleObj>
              </mc:Choice>
              <mc:Fallback>
                <p:oleObj name="Equation" r:id="rId3" imgW="1790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179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0352" y="26289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289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30352" y="3200400"/>
          <a:ext cx="133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1333440" imgH="380880" progId="Equation.DSMT4">
                  <p:embed/>
                </p:oleObj>
              </mc:Choice>
              <mc:Fallback>
                <p:oleObj name="Equation" r:id="rId7" imgW="13334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133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960420" y="315191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1714320" imgH="571320" progId="Equation.DSMT4">
                  <p:embed/>
                </p:oleObj>
              </mc:Choice>
              <mc:Fallback>
                <p:oleObj name="Equation" r:id="rId9" imgW="17143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420" y="315191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800600" y="3276600"/>
          <a:ext cx="238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1" imgW="2387520" imgH="266400" progId="Equation.DSMT4">
                  <p:embed/>
                </p:oleObj>
              </mc:Choice>
              <mc:Fallback>
                <p:oleObj name="Equation" r:id="rId11" imgW="238752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76600"/>
                        <a:ext cx="238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960420" y="3837710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3" imgW="2489040" imgH="469800" progId="Equation.DSMT4">
                  <p:embed/>
                </p:oleObj>
              </mc:Choice>
              <mc:Fallback>
                <p:oleObj name="Equation" r:id="rId13" imgW="24890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420" y="3837710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800600" y="3934690"/>
          <a:ext cx="321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5" imgW="3213000" imgH="647640" progId="Equation.DSMT4">
                  <p:embed/>
                </p:oleObj>
              </mc:Choice>
              <mc:Fallback>
                <p:oleObj name="Equation" r:id="rId15" imgW="321300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934690"/>
                        <a:ext cx="321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Factoring the Difference of Two Squares (cont.)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0352" y="1447800"/>
          <a:ext cx="75184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7518240" imgH="1206360" progId="Equation.DSMT4">
                  <p:embed/>
                </p:oleObj>
              </mc:Choice>
              <mc:Fallback>
                <p:oleObj name="Equation" r:id="rId3" imgW="7518240" imgH="120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75184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2895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3505200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1218960" imgH="380880" progId="Equation.DSMT4">
                  <p:embed/>
                </p:oleObj>
              </mc:Choice>
              <mc:Fallback>
                <p:oleObj name="Equation" r:id="rId7" imgW="1218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77290" y="3456710"/>
          <a:ext cx="5588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5587920" imgH="571320" progId="Equation.DSMT4">
                  <p:embed/>
                </p:oleObj>
              </mc:Choice>
              <mc:Fallback>
                <p:oleObj name="Equation" r:id="rId9" imgW="55879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290" y="3456710"/>
                        <a:ext cx="5588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of Two Squares: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–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 = 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7350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0000"/>
                </a:solidFill>
              </a:rPr>
              <a:t>Sum of Two Squares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sum of two squares </a:t>
            </a:r>
            <a:r>
              <a:rPr lang="en-US" dirty="0">
                <a:solidFill>
                  <a:srgbClr val="000000"/>
                </a:solidFill>
              </a:rPr>
              <a:t>is an expression of the form  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and is </a:t>
            </a:r>
            <a:r>
              <a:rPr lang="en-US" b="1" dirty="0">
                <a:solidFill>
                  <a:srgbClr val="C00000"/>
                </a:solidFill>
              </a:rPr>
              <a:t>not factorable</a:t>
            </a:r>
            <a:r>
              <a:rPr lang="en-US" dirty="0">
                <a:solidFill>
                  <a:srgbClr val="000000"/>
                </a:solidFill>
              </a:rPr>
              <a:t>. For example,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36 is the sum of two squares and is not factorable. There are no factors with integer coefficients whose product is        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36. To understand this situation, write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and note that there are no factors of +36 that will add to 0.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3022600" y="4114800"/>
          <a:ext cx="309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3098520" imgH="380880" progId="Equation.DSMT4">
                  <p:embed/>
                </p:oleObj>
              </mc:Choice>
              <mc:Fallback>
                <p:oleObj name="Equation" r:id="rId3" imgW="3098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114800"/>
                        <a:ext cx="309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Factoring Perfect Square Trinomials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dirty="0"/>
              <a:t>Factor completely.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0352" y="2015835"/>
          <a:ext cx="232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2323800" imgH="444240" progId="Equation.DSMT4">
                  <p:embed/>
                </p:oleObj>
              </mc:Choice>
              <mc:Fallback>
                <p:oleObj name="Equation" r:id="rId3" imgW="23238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15835"/>
                        <a:ext cx="2324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268224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8224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3124200"/>
          <a:ext cx="7213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7213320" imgH="444240" progId="Equation.DSMT4">
                  <p:embed/>
                </p:oleObj>
              </mc:Choice>
              <mc:Fallback>
                <p:oleObj name="Equation" r:id="rId7" imgW="72133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7213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178625" y="3802495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1866600" imgH="444240" progId="Equation.DSMT4">
                  <p:embed/>
                </p:oleObj>
              </mc:Choice>
              <mc:Fallback>
                <p:oleObj name="Equation" r:id="rId9" imgW="1866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25" y="3802495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156365" y="3733800"/>
          <a:ext cx="293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1" imgW="2933640" imgH="533160" progId="Equation.DSMT4">
                  <p:embed/>
                </p:oleObj>
              </mc:Choice>
              <mc:Fallback>
                <p:oleObj name="Equation" r:id="rId11" imgW="29336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365" y="3733800"/>
                        <a:ext cx="2933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156365" y="4343400"/>
          <a:ext cx="1485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3" imgW="1485720" imgH="533160" progId="Equation.DSMT4">
                  <p:embed/>
                </p:oleObj>
              </mc:Choice>
              <mc:Fallback>
                <p:oleObj name="Equation" r:id="rId13" imgW="148572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365" y="4343400"/>
                        <a:ext cx="1485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Factoring Perfect Square Trinomials (cont.)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280160"/>
          <a:ext cx="374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3746160" imgH="533160" progId="Equation.DSMT4">
                  <p:embed/>
                </p:oleObj>
              </mc:Choice>
              <mc:Fallback>
                <p:oleObj name="Equation" r:id="rId3" imgW="37461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74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0352" y="2514600"/>
          <a:ext cx="750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7" imgW="7505640" imgH="380880" progId="Equation.DSMT4">
                  <p:embed/>
                </p:oleObj>
              </mc:Choice>
              <mc:Fallback>
                <p:oleObj name="Equation" r:id="rId7" imgW="75056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750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914400" y="3200400"/>
          <a:ext cx="3289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9" imgW="3288960" imgH="533160" progId="Equation.DSMT4">
                  <p:embed/>
                </p:oleObj>
              </mc:Choice>
              <mc:Fallback>
                <p:oleObj name="Equation" r:id="rId9" imgW="3288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00400"/>
                        <a:ext cx="3289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322615" y="3200400"/>
          <a:ext cx="365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1" imgW="3657600" imgH="533160" progId="Equation.DSMT4">
                  <p:embed/>
                </p:oleObj>
              </mc:Choice>
              <mc:Fallback>
                <p:oleObj name="Equation" r:id="rId11" imgW="36576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615" y="3200400"/>
                        <a:ext cx="365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22615" y="3810000"/>
          <a:ext cx="2108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3" imgW="2108160" imgH="596880" progId="Equation.DSMT4">
                  <p:embed/>
                </p:oleObj>
              </mc:Choice>
              <mc:Fallback>
                <p:oleObj name="Equation" r:id="rId13" imgW="2108160" imgH="596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615" y="3810000"/>
                        <a:ext cx="2108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322615" y="4572000"/>
          <a:ext cx="1320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5" imgW="1320480" imgH="533160" progId="Equation.DSMT4">
                  <p:embed/>
                </p:oleObj>
              </mc:Choice>
              <mc:Fallback>
                <p:oleObj name="Equation" r:id="rId15" imgW="132048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615" y="4572000"/>
                        <a:ext cx="1320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Factoring Perfect Square Trinomials (cont.)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1280160"/>
          <a:ext cx="2908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2908080" imgH="444240" progId="Equation.DSMT4">
                  <p:embed/>
                </p:oleObj>
              </mc:Choice>
              <mc:Fallback>
                <p:oleObj name="Equation" r:id="rId3" imgW="29080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908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19812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0225" y="2514600"/>
          <a:ext cx="8026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8026200" imgH="749160" progId="Equation.DSMT4">
                  <p:embed/>
                </p:oleObj>
              </mc:Choice>
              <mc:Fallback>
                <p:oleObj name="Equation" r:id="rId7" imgW="8026200" imgH="749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2514600"/>
                        <a:ext cx="80264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752600" y="3622960"/>
          <a:ext cx="2451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2450880" imgH="444240" progId="Equation.DSMT4">
                  <p:embed/>
                </p:oleObj>
              </mc:Choice>
              <mc:Fallback>
                <p:oleObj name="Equation" r:id="rId9" imgW="24508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22960"/>
                        <a:ext cx="2451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343400" y="3581400"/>
          <a:ext cx="2933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2933640" imgH="571320" progId="Equation.DSMT4">
                  <p:embed/>
                </p:oleObj>
              </mc:Choice>
              <mc:Fallback>
                <p:oleObj name="Equation" r:id="rId11" imgW="29336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581400"/>
                        <a:ext cx="2933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343400" y="4419600"/>
          <a:ext cx="1892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3" imgW="1892160" imgH="533160" progId="Equation.DSMT4">
                  <p:embed/>
                </p:oleObj>
              </mc:Choice>
              <mc:Fallback>
                <p:oleObj name="Equation" r:id="rId13" imgW="189216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419600"/>
                        <a:ext cx="1892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Factoring Perfect Square Trinomials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3400" y="1280160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2831760" imgH="571320" progId="Equation.DSMT4">
                  <p:embed/>
                </p:oleObj>
              </mc:Choice>
              <mc:Fallback>
                <p:oleObj name="Equation" r:id="rId3" imgW="283176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3400" y="1981200"/>
          <a:ext cx="154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1549080" imgH="304560" progId="Equation.DSMT4">
                  <p:embed/>
                </p:oleObj>
              </mc:Choice>
              <mc:Fallback>
                <p:oleObj name="Equation" r:id="rId5" imgW="15490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154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33400" y="2578100"/>
          <a:ext cx="7531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7530840" imgH="876240" progId="Equation.DSMT4">
                  <p:embed/>
                </p:oleObj>
              </mc:Choice>
              <mc:Fallback>
                <p:oleObj name="Equation" r:id="rId7" imgW="753084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78100"/>
                        <a:ext cx="7531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30352" y="3657600"/>
          <a:ext cx="237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9" imgW="2374560" imgH="571320" progId="Equation.DSMT4">
                  <p:embed/>
                </p:oleObj>
              </mc:Choice>
              <mc:Fallback>
                <p:oleObj name="Equation" r:id="rId9" imgW="23745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57600"/>
                        <a:ext cx="2374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020290" y="3671455"/>
          <a:ext cx="195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1" imgW="1955520" imgH="533160" progId="Equation.DSMT4">
                  <p:embed/>
                </p:oleObj>
              </mc:Choice>
              <mc:Fallback>
                <p:oleObj name="Equation" r:id="rId11" imgW="195552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290" y="3671455"/>
                        <a:ext cx="195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020290" y="4433455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3" imgW="3136680" imgH="469800" progId="Equation.DSMT4">
                  <p:embed/>
                </p:oleObj>
              </mc:Choice>
              <mc:Fallback>
                <p:oleObj name="Equation" r:id="rId13" imgW="31366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290" y="4433455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279</Words>
  <Application>Microsoft Office PowerPoint</Application>
  <PresentationFormat>On-screen Show (4:3)</PresentationFormat>
  <Paragraphs>33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Courier New</vt:lpstr>
      <vt:lpstr>Office Theme</vt:lpstr>
      <vt:lpstr>Equation</vt:lpstr>
      <vt:lpstr>Section 4.7</vt:lpstr>
      <vt:lpstr>Objectives</vt:lpstr>
      <vt:lpstr>Example 1: Factoring the Difference of Two Squares</vt:lpstr>
      <vt:lpstr>Example 1: Factoring the Difference of Two Squares (cont.)</vt:lpstr>
      <vt:lpstr>Difference of Two Squares: x2 – a2 = (x + a)(x - a)</vt:lpstr>
      <vt:lpstr>Example 2: Factoring Perfect Square Trinomials</vt:lpstr>
      <vt:lpstr>Example 2: Factoring Perfect Square Trinomials (cont.)</vt:lpstr>
      <vt:lpstr>Example 2: Factoring Perfect Square Trinomials (cont.)</vt:lpstr>
      <vt:lpstr>Example 2: Factoring Perfect Square Trinomials (cont.)</vt:lpstr>
      <vt:lpstr>Sums and Differences of Two Cubes </vt:lpstr>
      <vt:lpstr>Example 3: Factoring Sums and Differences of Two Cubes</vt:lpstr>
      <vt:lpstr>Example 3: Factoring Sums and Differences of Two Cubes</vt:lpstr>
      <vt:lpstr>Example 3: Factoring Sums and Differences of Two Cubes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28</cp:revision>
  <dcterms:created xsi:type="dcterms:W3CDTF">2013-04-26T14:43:13Z</dcterms:created>
  <dcterms:modified xsi:type="dcterms:W3CDTF">2016-09-30T23:45:00Z</dcterms:modified>
</cp:coreProperties>
</file>