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6"/>
  </p:notesMasterIdLst>
  <p:handoutMasterIdLst>
    <p:handoutMasterId r:id="rId27"/>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80" r:id="rId16"/>
    <p:sldId id="271" r:id="rId17"/>
    <p:sldId id="272" r:id="rId18"/>
    <p:sldId id="273" r:id="rId19"/>
    <p:sldId id="274" r:id="rId20"/>
    <p:sldId id="281" r:id="rId21"/>
    <p:sldId id="275" r:id="rId22"/>
    <p:sldId id="276" r:id="rId23"/>
    <p:sldId id="277" r:id="rId24"/>
    <p:sldId id="279" r:id="rId25"/>
  </p:sldIdLst>
  <p:sldSz cx="9144000" cy="6858000" type="screen4x3"/>
  <p:notesSz cx="6858000" cy="9144000"/>
  <p:embeddedFontLst>
    <p:embeddedFont>
      <p:font typeface="Calibri" panose="020F0502020204030204" pitchFamily="34" charset="0"/>
      <p:regular r:id="rId28"/>
      <p:bold r:id="rId29"/>
      <p:italic r:id="rId30"/>
      <p:boldItalic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714"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font" Target="fonts/font3.fntdata"/><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10/11/2016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3816290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807E76-1687-481B-8EA0-B2DD2C983155}" type="datetimeFigureOut">
              <a:rPr lang="en-US" smtClean="0"/>
              <a:pPr/>
              <a:t>10/11/2016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129751-6F83-4DD6-8B32-5056612C6AD1}" type="slidenum">
              <a:rPr lang="en-US" smtClean="0"/>
              <a:pPr/>
              <a:t>‹#›</a:t>
            </a:fld>
            <a:endParaRPr lang="en-US" dirty="0"/>
          </a:p>
        </p:txBody>
      </p:sp>
    </p:spTree>
    <p:extLst>
      <p:ext uri="{BB962C8B-B14F-4D97-AF65-F5344CB8AC3E}">
        <p14:creationId xmlns:p14="http://schemas.microsoft.com/office/powerpoint/2010/main" val="16699891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0.wmf"/></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5.png"/><Relationship Id="rId4" Type="http://schemas.openxmlformats.org/officeDocument/2006/relationships/image" Target="../media/image14.wmf"/></Relationships>
</file>

<file path=ppt/slides/_rels/slide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9.wmf"/></Relationships>
</file>

<file path=ppt/slides/_rels/slide2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2.wmf"/><Relationship Id="rId5" Type="http://schemas.openxmlformats.org/officeDocument/2006/relationships/oleObject" Target="../embeddings/oleObject8.bin"/><Relationship Id="rId4" Type="http://schemas.openxmlformats.org/officeDocument/2006/relationships/image" Target="../media/image2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4.9</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Using a Graphing Calculator to Solve Equations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dirty="0"/>
              <a:t>Example 1: Using One Graph to Solve a Polynomial Equation (cont.)</a:t>
            </a:r>
            <a:endParaRPr lang="en-US" dirty="0"/>
          </a:p>
        </p:txBody>
      </p:sp>
      <p:sp>
        <p:nvSpPr>
          <p:cNvPr id="3" name="Content Placeholder 2"/>
          <p:cNvSpPr>
            <a:spLocks noGrp="1"/>
          </p:cNvSpPr>
          <p:nvPr>
            <p:ph idx="1"/>
          </p:nvPr>
        </p:nvSpPr>
        <p:spPr/>
        <p:txBody>
          <a:bodyPr/>
          <a:lstStyle/>
          <a:p>
            <a:pPr marL="0" indent="0">
              <a:buNone/>
            </a:pPr>
            <a:r>
              <a:rPr lang="en-US" dirty="0"/>
              <a:t>With the              &gt; </a:t>
            </a:r>
            <a:r>
              <a:rPr lang="en-US" b="1" dirty="0"/>
              <a:t>CALC</a:t>
            </a:r>
            <a:r>
              <a:rPr lang="en-US" dirty="0"/>
              <a:t> &gt; </a:t>
            </a:r>
            <a:r>
              <a:rPr lang="en-US" b="1" dirty="0"/>
              <a:t>2:zero</a:t>
            </a:r>
            <a:r>
              <a:rPr lang="en-US" dirty="0"/>
              <a:t> sequence of commands you will find the following zeros (and therefore solutions to the equation): </a:t>
            </a:r>
          </a:p>
          <a:p>
            <a:pPr marL="0" indent="0" algn="ctr">
              <a:buNone/>
            </a:pPr>
            <a:r>
              <a:rPr lang="en-US" i="1" dirty="0">
                <a:solidFill>
                  <a:srgbClr val="FF0000"/>
                </a:solidFill>
              </a:rPr>
              <a:t>x</a:t>
            </a:r>
            <a:r>
              <a:rPr lang="en-US" dirty="0">
                <a:solidFill>
                  <a:srgbClr val="FF0000"/>
                </a:solidFill>
              </a:rPr>
              <a:t> = −3, </a:t>
            </a:r>
            <a:r>
              <a:rPr lang="en-US" i="1" dirty="0">
                <a:solidFill>
                  <a:srgbClr val="FF0000"/>
                </a:solidFill>
              </a:rPr>
              <a:t>x</a:t>
            </a:r>
            <a:r>
              <a:rPr lang="en-US" dirty="0">
                <a:solidFill>
                  <a:srgbClr val="FF0000"/>
                </a:solidFill>
              </a:rPr>
              <a:t> = 1, and </a:t>
            </a:r>
            <a:r>
              <a:rPr lang="en-US" i="1" dirty="0">
                <a:solidFill>
                  <a:srgbClr val="FF0000"/>
                </a:solidFill>
              </a:rPr>
              <a:t>x</a:t>
            </a:r>
            <a:r>
              <a:rPr lang="en-US" dirty="0">
                <a:solidFill>
                  <a:srgbClr val="FF0000"/>
                </a:solidFill>
              </a:rPr>
              <a:t> = 5. </a:t>
            </a:r>
          </a:p>
        </p:txBody>
      </p:sp>
      <p:pic>
        <p:nvPicPr>
          <p:cNvPr id="6" name="Picture 5" descr="2nd.png"/>
          <p:cNvPicPr>
            <a:picLocks noChangeAspect="1"/>
          </p:cNvPicPr>
          <p:nvPr/>
        </p:nvPicPr>
        <p:blipFill>
          <a:blip r:embed="rId2"/>
          <a:stretch>
            <a:fillRect/>
          </a:stretch>
        </p:blipFill>
        <p:spPr>
          <a:xfrm>
            <a:off x="1869744" y="1371600"/>
            <a:ext cx="978694" cy="478631"/>
          </a:xfrm>
          <a:prstGeom prst="rect">
            <a:avLst/>
          </a:prstGeom>
        </p:spPr>
      </p:pic>
      <p:pic>
        <p:nvPicPr>
          <p:cNvPr id="7" name="Picture 6" descr="sample.png"/>
          <p:cNvPicPr>
            <a:picLocks noChangeAspect="1"/>
          </p:cNvPicPr>
          <p:nvPr/>
        </p:nvPicPr>
        <p:blipFill>
          <a:blip r:embed="rId3"/>
          <a:stretch>
            <a:fillRect/>
          </a:stretch>
        </p:blipFill>
        <p:spPr>
          <a:xfrm>
            <a:off x="2971800" y="3200400"/>
            <a:ext cx="3200400" cy="264566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dirty="0"/>
              <a:t>Example 1: Using One Graph to Solve a Polynomial Equation (cont.)</a:t>
            </a:r>
            <a:endParaRPr lang="en-US" dirty="0"/>
          </a:p>
        </p:txBody>
      </p:sp>
      <p:sp>
        <p:nvSpPr>
          <p:cNvPr id="3" name="Content Placeholder 2"/>
          <p:cNvSpPr>
            <a:spLocks noGrp="1"/>
          </p:cNvSpPr>
          <p:nvPr>
            <p:ph idx="1"/>
          </p:nvPr>
        </p:nvSpPr>
        <p:spPr/>
        <p:txBody>
          <a:bodyPr/>
          <a:lstStyle/>
          <a:p>
            <a:pPr marL="0" indent="0">
              <a:buNone/>
            </a:pPr>
            <a:r>
              <a:rPr lang="en-US" dirty="0"/>
              <a:t>[</a:t>
            </a:r>
            <a:r>
              <a:rPr lang="en-US" b="1" dirty="0"/>
              <a:t>Note: </a:t>
            </a:r>
            <a:r>
              <a:rPr lang="en-US" dirty="0"/>
              <a:t>See Section 2.4 for a more in-depth explanation of the zero function. With the                  command you will find only approximations of the zeros.] </a:t>
            </a:r>
          </a:p>
        </p:txBody>
      </p:sp>
      <p:pic>
        <p:nvPicPr>
          <p:cNvPr id="8" name="Picture 7" descr="TRACE.png"/>
          <p:cNvPicPr>
            <a:picLocks noChangeAspect="1"/>
          </p:cNvPicPr>
          <p:nvPr/>
        </p:nvPicPr>
        <p:blipFill>
          <a:blip r:embed="rId2"/>
          <a:stretch>
            <a:fillRect/>
          </a:stretch>
        </p:blipFill>
        <p:spPr>
          <a:xfrm>
            <a:off x="4902531" y="1860756"/>
            <a:ext cx="1304925" cy="32385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dirty="0"/>
              <a:t>Example 2 : Using Two Graphs to Solve a Polynomial Equation </a:t>
            </a:r>
            <a:endParaRPr lang="en-US" dirty="0"/>
          </a:p>
        </p:txBody>
      </p:sp>
      <p:sp>
        <p:nvSpPr>
          <p:cNvPr id="3" name="Content Placeholder 2"/>
          <p:cNvSpPr>
            <a:spLocks noGrp="1"/>
          </p:cNvSpPr>
          <p:nvPr>
            <p:ph idx="1"/>
          </p:nvPr>
        </p:nvSpPr>
        <p:spPr/>
        <p:txBody>
          <a:bodyPr/>
          <a:lstStyle/>
          <a:p>
            <a:pPr marL="0" indent="0">
              <a:buNone/>
            </a:pPr>
            <a:r>
              <a:rPr lang="en-US" dirty="0"/>
              <a:t>Solve the polynomial equation </a:t>
            </a:r>
            <a:r>
              <a:rPr lang="en-US" i="1" dirty="0"/>
              <a:t> </a:t>
            </a:r>
          </a:p>
          <a:p>
            <a:pPr marL="0" indent="0">
              <a:buNone/>
            </a:pPr>
            <a:r>
              <a:rPr lang="en-US" b="1" dirty="0"/>
              <a:t>Solution: </a:t>
            </a:r>
          </a:p>
          <a:p>
            <a:pPr marL="0" indent="0">
              <a:buNone/>
            </a:pPr>
            <a:r>
              <a:rPr lang="en-US" dirty="0"/>
              <a:t>Strategy: Graph the function indicated on each side of the equation. Find the points of intersection of these two graphs. The </a:t>
            </a:r>
            <a:r>
              <a:rPr lang="en-US" i="1" dirty="0"/>
              <a:t>x</a:t>
            </a:r>
            <a:r>
              <a:rPr lang="en-US" dirty="0"/>
              <a:t>-values of these points are the roots of the original equation.</a:t>
            </a:r>
            <a:r>
              <a:rPr lang="en-US" i="1" dirty="0"/>
              <a:t> </a:t>
            </a:r>
            <a:endParaRPr lang="en-US" dirty="0"/>
          </a:p>
        </p:txBody>
      </p:sp>
      <p:graphicFrame>
        <p:nvGraphicFramePr>
          <p:cNvPr id="2050" name="Object 2"/>
          <p:cNvGraphicFramePr>
            <a:graphicFrameLocks noChangeAspect="1"/>
          </p:cNvGraphicFramePr>
          <p:nvPr/>
        </p:nvGraphicFramePr>
        <p:xfrm>
          <a:off x="5071920" y="1357745"/>
          <a:ext cx="1765300" cy="381000"/>
        </p:xfrm>
        <a:graphic>
          <a:graphicData uri="http://schemas.openxmlformats.org/presentationml/2006/ole">
            <mc:AlternateContent xmlns:mc="http://schemas.openxmlformats.org/markup-compatibility/2006">
              <mc:Choice xmlns:v="urn:schemas-microsoft-com:vml" Requires="v">
                <p:oleObj spid="_x0000_s2053" name="Equation" r:id="rId3" imgW="1765080" imgH="380880" progId="Equation.DSMT4">
                  <p:embed/>
                </p:oleObj>
              </mc:Choice>
              <mc:Fallback>
                <p:oleObj name="Equation" r:id="rId3" imgW="1765080" imgH="3808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71920" y="1357745"/>
                        <a:ext cx="1765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2 : Using Two Graphs to Solve a Polynomial Equation (cont.) </a:t>
            </a:r>
            <a:endParaRPr lang="en-US" dirty="0"/>
          </a:p>
        </p:txBody>
      </p:sp>
      <p:sp>
        <p:nvSpPr>
          <p:cNvPr id="3" name="Content Placeholder 2"/>
          <p:cNvSpPr>
            <a:spLocks noGrp="1"/>
          </p:cNvSpPr>
          <p:nvPr>
            <p:ph idx="1"/>
          </p:nvPr>
        </p:nvSpPr>
        <p:spPr/>
        <p:txBody>
          <a:bodyPr/>
          <a:lstStyle/>
          <a:p>
            <a:pPr marL="0" indent="0">
              <a:buNone/>
            </a:pPr>
            <a:r>
              <a:rPr lang="en-US" dirty="0"/>
              <a:t>Enter the functions as follows: </a:t>
            </a:r>
          </a:p>
        </p:txBody>
      </p:sp>
      <p:pic>
        <p:nvPicPr>
          <p:cNvPr id="5" name="Picture 4" descr="sample.png"/>
          <p:cNvPicPr>
            <a:picLocks noChangeAspect="1"/>
          </p:cNvPicPr>
          <p:nvPr/>
        </p:nvPicPr>
        <p:blipFill>
          <a:blip r:embed="rId2"/>
          <a:stretch>
            <a:fillRect/>
          </a:stretch>
        </p:blipFill>
        <p:spPr>
          <a:xfrm>
            <a:off x="2971800" y="2057400"/>
            <a:ext cx="3200400" cy="264566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2 : Using Two Graphs to Solve a Polynomial Equation (cont.) </a:t>
            </a:r>
            <a:endParaRPr lang="en-US" dirty="0"/>
          </a:p>
        </p:txBody>
      </p:sp>
      <p:sp>
        <p:nvSpPr>
          <p:cNvPr id="3" name="Content Placeholder 2"/>
          <p:cNvSpPr>
            <a:spLocks noGrp="1"/>
          </p:cNvSpPr>
          <p:nvPr>
            <p:ph idx="1"/>
          </p:nvPr>
        </p:nvSpPr>
        <p:spPr>
          <a:xfrm>
            <a:off x="457200" y="1280160"/>
            <a:ext cx="8229600" cy="2936188"/>
          </a:xfrm>
        </p:spPr>
        <p:txBody>
          <a:bodyPr>
            <a:spAutoFit/>
          </a:bodyPr>
          <a:lstStyle/>
          <a:p>
            <a:pPr marL="0" indent="0">
              <a:buNone/>
            </a:pPr>
            <a:r>
              <a:rPr lang="en-US" dirty="0"/>
              <a:t>With the standard window the graphs will appear as follows: </a:t>
            </a:r>
          </a:p>
          <a:p>
            <a:pPr marL="0" indent="0">
              <a:buNone/>
            </a:pPr>
            <a:endParaRPr lang="en-US" dirty="0"/>
          </a:p>
          <a:p>
            <a:pPr marL="0" indent="0">
              <a:buNone/>
            </a:pPr>
            <a:endParaRPr lang="en-US" dirty="0"/>
          </a:p>
          <a:p>
            <a:pPr marL="0" indent="0">
              <a:buNone/>
            </a:pPr>
            <a:endParaRPr lang="en-US" dirty="0"/>
          </a:p>
          <a:p>
            <a:pPr marL="0" indent="0">
              <a:spcBef>
                <a:spcPts val="0"/>
              </a:spcBef>
              <a:buNone/>
            </a:pPr>
            <a:endParaRPr lang="en-US" dirty="0"/>
          </a:p>
        </p:txBody>
      </p:sp>
      <p:pic>
        <p:nvPicPr>
          <p:cNvPr id="6" name="Picture 5" descr="sample.png"/>
          <p:cNvPicPr>
            <a:picLocks noChangeAspect="1"/>
          </p:cNvPicPr>
          <p:nvPr/>
        </p:nvPicPr>
        <p:blipFill>
          <a:blip r:embed="rId2"/>
          <a:stretch>
            <a:fillRect/>
          </a:stretch>
        </p:blipFill>
        <p:spPr>
          <a:xfrm>
            <a:off x="2971800" y="2231138"/>
            <a:ext cx="3200400" cy="264566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2 : Using Two Graphs to Solve a Polynomial Equation (cont.) </a:t>
            </a:r>
            <a:endParaRPr lang="en-US" dirty="0"/>
          </a:p>
        </p:txBody>
      </p:sp>
      <p:sp>
        <p:nvSpPr>
          <p:cNvPr id="3" name="Content Placeholder 2"/>
          <p:cNvSpPr>
            <a:spLocks noGrp="1"/>
          </p:cNvSpPr>
          <p:nvPr>
            <p:ph idx="1"/>
          </p:nvPr>
        </p:nvSpPr>
        <p:spPr>
          <a:xfrm>
            <a:off x="457200" y="1280160"/>
            <a:ext cx="8229600" cy="2400657"/>
          </a:xfrm>
        </p:spPr>
        <p:txBody>
          <a:bodyPr>
            <a:spAutoFit/>
          </a:bodyPr>
          <a:lstStyle/>
          <a:p>
            <a:pPr marL="0" indent="0">
              <a:spcBef>
                <a:spcPts val="600"/>
              </a:spcBef>
              <a:buNone/>
            </a:pPr>
            <a:r>
              <a:rPr lang="en-US" dirty="0"/>
              <a:t>With the             &gt; </a:t>
            </a:r>
            <a:r>
              <a:rPr lang="en-US" b="1" dirty="0"/>
              <a:t>CALC &gt; 5:intersect </a:t>
            </a:r>
            <a:r>
              <a:rPr lang="en-US" dirty="0"/>
              <a:t>sequence of commands you will find the following approximate       </a:t>
            </a:r>
            <a:r>
              <a:rPr lang="en-US" i="1" dirty="0"/>
              <a:t>x</a:t>
            </a:r>
            <a:r>
              <a:rPr lang="en-US" dirty="0"/>
              <a:t>-values of the points of intersection (and therefore approximate solutions to the equation): </a:t>
            </a:r>
          </a:p>
          <a:p>
            <a:pPr>
              <a:spcBef>
                <a:spcPts val="600"/>
              </a:spcBef>
            </a:pPr>
            <a:r>
              <a:rPr lang="en-US" i="1" dirty="0">
                <a:solidFill>
                  <a:srgbClr val="FF0000"/>
                </a:solidFill>
              </a:rPr>
              <a:t>x</a:t>
            </a:r>
            <a:r>
              <a:rPr lang="en-US" dirty="0">
                <a:solidFill>
                  <a:srgbClr val="FF0000"/>
                </a:solidFill>
              </a:rPr>
              <a:t> ≈ −.28 and </a:t>
            </a:r>
            <a:r>
              <a:rPr lang="en-US" i="1" dirty="0">
                <a:solidFill>
                  <a:srgbClr val="FF0000"/>
                </a:solidFill>
              </a:rPr>
              <a:t>x</a:t>
            </a:r>
            <a:r>
              <a:rPr lang="en-US" dirty="0">
                <a:solidFill>
                  <a:srgbClr val="FF0000"/>
                </a:solidFill>
              </a:rPr>
              <a:t> ≈ 1.78 </a:t>
            </a:r>
            <a:r>
              <a:rPr lang="en-US" dirty="0"/>
              <a:t>(accurate to two decimal places).</a:t>
            </a:r>
          </a:p>
        </p:txBody>
      </p:sp>
      <p:pic>
        <p:nvPicPr>
          <p:cNvPr id="7" name="Picture 6" descr="2nd.png"/>
          <p:cNvPicPr>
            <a:picLocks noChangeAspect="1"/>
          </p:cNvPicPr>
          <p:nvPr/>
        </p:nvPicPr>
        <p:blipFill>
          <a:blip r:embed="rId2"/>
          <a:stretch>
            <a:fillRect/>
          </a:stretch>
        </p:blipFill>
        <p:spPr>
          <a:xfrm>
            <a:off x="1836760" y="1371600"/>
            <a:ext cx="978694" cy="47863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2 : Using Two Graphs to Solve a Polynomial Equation (cont.) </a:t>
            </a:r>
            <a:endParaRPr lang="en-US" dirty="0"/>
          </a:p>
        </p:txBody>
      </p:sp>
      <p:sp>
        <p:nvSpPr>
          <p:cNvPr id="3" name="Content Placeholder 2"/>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buNone/>
            </a:pPr>
            <a:r>
              <a:rPr lang="en-US" dirty="0"/>
              <a:t>[</a:t>
            </a:r>
            <a:r>
              <a:rPr lang="en-US" b="1" dirty="0"/>
              <a:t>Note: </a:t>
            </a:r>
            <a:r>
              <a:rPr lang="en-US" dirty="0"/>
              <a:t>See Section 3.1 for an explanation of the intersect function.]</a:t>
            </a:r>
          </a:p>
        </p:txBody>
      </p:sp>
      <p:pic>
        <p:nvPicPr>
          <p:cNvPr id="7" name="Picture 6" descr="sample.png"/>
          <p:cNvPicPr>
            <a:picLocks noChangeAspect="1"/>
          </p:cNvPicPr>
          <p:nvPr/>
        </p:nvPicPr>
        <p:blipFill>
          <a:blip r:embed="rId2"/>
          <a:stretch>
            <a:fillRect/>
          </a:stretch>
        </p:blipFill>
        <p:spPr>
          <a:xfrm>
            <a:off x="2971800" y="1371600"/>
            <a:ext cx="3200400" cy="2645662"/>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3: Using Two Graphs to Solve an Absolute Value Equation</a:t>
            </a:r>
            <a:endParaRPr lang="en-US" dirty="0"/>
          </a:p>
        </p:txBody>
      </p:sp>
      <p:sp>
        <p:nvSpPr>
          <p:cNvPr id="3" name="Content Placeholder 2"/>
          <p:cNvSpPr>
            <a:spLocks noGrp="1"/>
          </p:cNvSpPr>
          <p:nvPr>
            <p:ph idx="1"/>
          </p:nvPr>
        </p:nvSpPr>
        <p:spPr/>
        <p:txBody>
          <a:bodyPr/>
          <a:lstStyle/>
          <a:p>
            <a:pPr marL="0" indent="0">
              <a:buNone/>
            </a:pPr>
            <a:r>
              <a:rPr lang="en-US" dirty="0"/>
              <a:t>Solve the equation </a:t>
            </a:r>
            <a:r>
              <a:rPr lang="en-US" i="1" dirty="0"/>
              <a:t> </a:t>
            </a:r>
          </a:p>
          <a:p>
            <a:pPr marL="0" indent="0">
              <a:buNone/>
            </a:pPr>
            <a:r>
              <a:rPr lang="en-US" b="1" dirty="0"/>
              <a:t>Solution: </a:t>
            </a:r>
          </a:p>
          <a:p>
            <a:pPr marL="0" indent="0">
              <a:buNone/>
            </a:pPr>
            <a:r>
              <a:rPr lang="en-US" dirty="0"/>
              <a:t>Strategy: Graph the functions indicated on each side of the equation. This includes the constant function. Find the points of intersection of these two graphs. The       </a:t>
            </a:r>
            <a:r>
              <a:rPr lang="en-US" i="1" dirty="0"/>
              <a:t>x</a:t>
            </a:r>
            <a:r>
              <a:rPr lang="en-US" dirty="0"/>
              <a:t>-values of these points are the roots of the original equation. Remember that the absolute value command can be found in the              &gt; </a:t>
            </a:r>
            <a:r>
              <a:rPr lang="en-US" b="1" dirty="0"/>
              <a:t>NUM</a:t>
            </a:r>
            <a:r>
              <a:rPr lang="en-US" b="1" i="1" dirty="0"/>
              <a:t> </a:t>
            </a:r>
            <a:r>
              <a:rPr lang="en-US" dirty="0"/>
              <a:t>menu.</a:t>
            </a:r>
            <a:r>
              <a:rPr lang="en-US" b="1" i="1" dirty="0"/>
              <a:t> </a:t>
            </a:r>
            <a:endParaRPr lang="en-US" dirty="0"/>
          </a:p>
        </p:txBody>
      </p:sp>
      <p:graphicFrame>
        <p:nvGraphicFramePr>
          <p:cNvPr id="4098" name="Object 2"/>
          <p:cNvGraphicFramePr>
            <a:graphicFrameLocks noChangeAspect="1"/>
          </p:cNvGraphicFramePr>
          <p:nvPr/>
        </p:nvGraphicFramePr>
        <p:xfrm>
          <a:off x="3412508" y="1357745"/>
          <a:ext cx="1562100" cy="469900"/>
        </p:xfrm>
        <a:graphic>
          <a:graphicData uri="http://schemas.openxmlformats.org/presentationml/2006/ole">
            <mc:AlternateContent xmlns:mc="http://schemas.openxmlformats.org/markup-compatibility/2006">
              <mc:Choice xmlns:v="urn:schemas-microsoft-com:vml" Requires="v">
                <p:oleObj spid="_x0000_s3077" name="Equation" r:id="rId3" imgW="1562040" imgH="469800" progId="Equation.DSMT4">
                  <p:embed/>
                </p:oleObj>
              </mc:Choice>
              <mc:Fallback>
                <p:oleObj name="Equation" r:id="rId3" imgW="1562040" imgH="469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2508" y="1357745"/>
                        <a:ext cx="1562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5" name="Picture 4" descr="MATH.png"/>
          <p:cNvPicPr>
            <a:picLocks noChangeAspect="1"/>
          </p:cNvPicPr>
          <p:nvPr/>
        </p:nvPicPr>
        <p:blipFill>
          <a:blip r:embed="rId5"/>
          <a:stretch>
            <a:fillRect/>
          </a:stretch>
        </p:blipFill>
        <p:spPr>
          <a:xfrm>
            <a:off x="3364706" y="4495800"/>
            <a:ext cx="978694" cy="47863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3: Using Two Graphs to Solve an Absolute Value Equation (cont.)</a:t>
            </a:r>
            <a:endParaRPr lang="en-US" dirty="0"/>
          </a:p>
        </p:txBody>
      </p:sp>
      <p:sp>
        <p:nvSpPr>
          <p:cNvPr id="3" name="Content Placeholder 2"/>
          <p:cNvSpPr>
            <a:spLocks noGrp="1"/>
          </p:cNvSpPr>
          <p:nvPr>
            <p:ph idx="1"/>
          </p:nvPr>
        </p:nvSpPr>
        <p:spPr/>
        <p:txBody>
          <a:bodyPr/>
          <a:lstStyle/>
          <a:p>
            <a:pPr marL="0" indent="0">
              <a:buNone/>
            </a:pPr>
            <a:r>
              <a:rPr lang="en-US" dirty="0"/>
              <a:t>Enter the functions as follows: </a:t>
            </a:r>
          </a:p>
        </p:txBody>
      </p:sp>
      <p:pic>
        <p:nvPicPr>
          <p:cNvPr id="6" name="Picture 5" descr="sample.png"/>
          <p:cNvPicPr>
            <a:picLocks noChangeAspect="1"/>
          </p:cNvPicPr>
          <p:nvPr/>
        </p:nvPicPr>
        <p:blipFill>
          <a:blip r:embed="rId2"/>
          <a:stretch>
            <a:fillRect/>
          </a:stretch>
        </p:blipFill>
        <p:spPr>
          <a:xfrm>
            <a:off x="2971800" y="2133600"/>
            <a:ext cx="3200400" cy="264566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3: Using Two Graphs to Solve an Absolute Value Equation (cont.)</a:t>
            </a:r>
            <a:endParaRPr lang="en-US" dirty="0"/>
          </a:p>
        </p:txBody>
      </p:sp>
      <p:sp>
        <p:nvSpPr>
          <p:cNvPr id="3" name="Content Placeholder 2"/>
          <p:cNvSpPr>
            <a:spLocks noGrp="1"/>
          </p:cNvSpPr>
          <p:nvPr>
            <p:ph idx="1"/>
          </p:nvPr>
        </p:nvSpPr>
        <p:spPr>
          <a:xfrm>
            <a:off x="457200" y="1280160"/>
            <a:ext cx="8229600" cy="2850011"/>
          </a:xfrm>
        </p:spPr>
        <p:txBody>
          <a:bodyPr>
            <a:spAutoFit/>
          </a:bodyPr>
          <a:lstStyle/>
          <a:p>
            <a:pPr marL="0" indent="0">
              <a:buNone/>
            </a:pPr>
            <a:r>
              <a:rPr lang="en-US" dirty="0"/>
              <a:t>With the standard window the graphs will appear as follows: </a:t>
            </a:r>
          </a:p>
          <a:p>
            <a:pPr marL="0" indent="0">
              <a:buNone/>
            </a:pPr>
            <a:endParaRPr lang="en-US" dirty="0"/>
          </a:p>
          <a:p>
            <a:pPr marL="0" indent="0">
              <a:buNone/>
            </a:pPr>
            <a:endParaRPr lang="en-US" dirty="0"/>
          </a:p>
          <a:p>
            <a:pPr marL="0" indent="0">
              <a:spcBef>
                <a:spcPts val="0"/>
              </a:spcBef>
              <a:buNone/>
            </a:pPr>
            <a:endParaRPr lang="en-US" dirty="0"/>
          </a:p>
          <a:p>
            <a:pPr marL="0" indent="0">
              <a:spcBef>
                <a:spcPts val="0"/>
              </a:spcBef>
              <a:buNone/>
            </a:pPr>
            <a:endParaRPr lang="en-US" dirty="0"/>
          </a:p>
        </p:txBody>
      </p:sp>
      <p:pic>
        <p:nvPicPr>
          <p:cNvPr id="5" name="Picture 4" descr="sample.png"/>
          <p:cNvPicPr>
            <a:picLocks noChangeAspect="1"/>
          </p:cNvPicPr>
          <p:nvPr/>
        </p:nvPicPr>
        <p:blipFill>
          <a:blip r:embed="rId2"/>
          <a:stretch>
            <a:fillRect/>
          </a:stretch>
        </p:blipFill>
        <p:spPr>
          <a:xfrm>
            <a:off x="2971800" y="2362200"/>
            <a:ext cx="3200400" cy="264566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lnSpc>
                <a:spcPct val="80000"/>
              </a:lnSpc>
            </a:pPr>
            <a:r>
              <a:rPr lang="en-US" dirty="0"/>
              <a:t>Objectives</a:t>
            </a:r>
          </a:p>
        </p:txBody>
      </p:sp>
      <p:sp>
        <p:nvSpPr>
          <p:cNvPr id="15363" name="Content Placeholder 2"/>
          <p:cNvSpPr>
            <a:spLocks noGrp="1"/>
          </p:cNvSpPr>
          <p:nvPr>
            <p:ph idx="1"/>
          </p:nvPr>
        </p:nvSpPr>
        <p:spPr>
          <a:xfrm>
            <a:off x="457200" y="1280160"/>
            <a:ext cx="8229600" cy="4228850"/>
          </a:xfrm>
        </p:spPr>
        <p:txBody>
          <a:bodyPr>
            <a:spAutoFit/>
          </a:bodyPr>
          <a:lstStyle/>
          <a:p>
            <a:pPr marL="457200" indent="-457200">
              <a:buFont typeface="Courier New" pitchFamily="49" charset="0"/>
              <a:buChar char="o"/>
              <a:tabLst>
                <a:tab pos="682625" algn="l"/>
              </a:tabLst>
            </a:pPr>
            <a:r>
              <a:rPr lang="en-US" dirty="0"/>
              <a:t>Use a TI-84 Plus graphing calculator to solve (or estimate the solutions of) polynomial equations by using one of the following strategies: </a:t>
            </a:r>
          </a:p>
          <a:p>
            <a:pPr marL="457200" indent="-457200">
              <a:tabLst>
                <a:tab pos="682625" algn="l"/>
              </a:tabLst>
            </a:pPr>
            <a:r>
              <a:rPr lang="en-US" dirty="0"/>
              <a:t>	</a:t>
            </a:r>
            <a:r>
              <a:rPr lang="en-US" b="1" dirty="0"/>
              <a:t>a.	</a:t>
            </a:r>
            <a:r>
              <a:rPr lang="en-US" dirty="0"/>
              <a:t>graph one function and find the zeros of the 		function, or </a:t>
            </a:r>
          </a:p>
          <a:p>
            <a:pPr marL="457200" indent="-457200">
              <a:tabLst>
                <a:tab pos="682625" algn="l"/>
              </a:tabLst>
            </a:pPr>
            <a:r>
              <a:rPr lang="en-US" dirty="0"/>
              <a:t>	</a:t>
            </a:r>
            <a:r>
              <a:rPr lang="en-US" b="1" dirty="0"/>
              <a:t>b.	</a:t>
            </a:r>
            <a:r>
              <a:rPr lang="en-US" dirty="0"/>
              <a:t>graph two functions and find the points of 			intersection of the functions. </a:t>
            </a:r>
          </a:p>
          <a:p>
            <a:pPr marL="457200" indent="-457200">
              <a:buFont typeface="Courier New" pitchFamily="49" charset="0"/>
              <a:buChar char="o"/>
              <a:tabLst>
                <a:tab pos="682625" algn="l"/>
              </a:tabLst>
            </a:pPr>
            <a:r>
              <a:rPr lang="en-US" dirty="0"/>
              <a:t>Use a TI-84 Plus graphing calculator to solve absolute value equations and inequalities.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3: Using Two Graphs to Solve an Absolute Value Equation (cont.)</a:t>
            </a:r>
            <a:endParaRPr lang="en-US" dirty="0"/>
          </a:p>
        </p:txBody>
      </p:sp>
      <p:sp>
        <p:nvSpPr>
          <p:cNvPr id="3" name="Content Placeholder 2"/>
          <p:cNvSpPr>
            <a:spLocks noGrp="1"/>
          </p:cNvSpPr>
          <p:nvPr>
            <p:ph idx="1"/>
          </p:nvPr>
        </p:nvSpPr>
        <p:spPr>
          <a:xfrm>
            <a:off x="457200" y="1280160"/>
            <a:ext cx="8229600" cy="4462760"/>
          </a:xfrm>
        </p:spPr>
        <p:txBody>
          <a:bodyPr>
            <a:spAutoFit/>
          </a:bodyPr>
          <a:lstStyle/>
          <a:p>
            <a:pPr marL="0" indent="0">
              <a:spcBef>
                <a:spcPts val="1800"/>
              </a:spcBef>
              <a:buNone/>
            </a:pPr>
            <a:r>
              <a:rPr lang="en-US" dirty="0"/>
              <a:t>With the              &gt; </a:t>
            </a:r>
            <a:r>
              <a:rPr lang="en-US" b="1" dirty="0"/>
              <a:t>CALC &gt; 5:intersect </a:t>
            </a:r>
            <a:r>
              <a:rPr lang="en-US" dirty="0"/>
              <a:t>sequence of commands you will find the following </a:t>
            </a:r>
            <a:r>
              <a:rPr lang="en-US" i="1" dirty="0"/>
              <a:t>x</a:t>
            </a:r>
            <a:r>
              <a:rPr lang="en-US" dirty="0"/>
              <a:t>-values at the points of intersection (and therefore the solutions to the equation):</a:t>
            </a:r>
          </a:p>
          <a:p>
            <a:pPr algn="ctr">
              <a:spcBef>
                <a:spcPts val="1800"/>
              </a:spcBef>
            </a:pPr>
            <a:endParaRPr lang="en-US" i="1" dirty="0">
              <a:solidFill>
                <a:srgbClr val="FF0000"/>
              </a:solidFill>
            </a:endParaRPr>
          </a:p>
          <a:p>
            <a:pPr algn="ctr">
              <a:spcBef>
                <a:spcPts val="1800"/>
              </a:spcBef>
            </a:pPr>
            <a:endParaRPr lang="en-US" i="1" dirty="0">
              <a:solidFill>
                <a:srgbClr val="FF0000"/>
              </a:solidFill>
            </a:endParaRPr>
          </a:p>
          <a:p>
            <a:pPr algn="ctr">
              <a:spcBef>
                <a:spcPts val="1800"/>
              </a:spcBef>
            </a:pPr>
            <a:endParaRPr lang="en-US" i="1" dirty="0">
              <a:solidFill>
                <a:srgbClr val="FF0000"/>
              </a:solidFill>
            </a:endParaRPr>
          </a:p>
          <a:p>
            <a:pPr algn="ctr">
              <a:spcBef>
                <a:spcPts val="1800"/>
              </a:spcBef>
            </a:pPr>
            <a:endParaRPr lang="en-US" i="1" dirty="0">
              <a:solidFill>
                <a:srgbClr val="FF0000"/>
              </a:solidFill>
            </a:endParaRPr>
          </a:p>
        </p:txBody>
      </p:sp>
      <p:pic>
        <p:nvPicPr>
          <p:cNvPr id="7" name="Picture 6" descr="2nd.png"/>
          <p:cNvPicPr>
            <a:picLocks noChangeAspect="1"/>
          </p:cNvPicPr>
          <p:nvPr/>
        </p:nvPicPr>
        <p:blipFill>
          <a:blip r:embed="rId2"/>
          <a:stretch>
            <a:fillRect/>
          </a:stretch>
        </p:blipFill>
        <p:spPr>
          <a:xfrm>
            <a:off x="1840706" y="1371600"/>
            <a:ext cx="978694" cy="478631"/>
          </a:xfrm>
          <a:prstGeom prst="rect">
            <a:avLst/>
          </a:prstGeom>
        </p:spPr>
      </p:pic>
      <p:pic>
        <p:nvPicPr>
          <p:cNvPr id="5" name="Picture 4" descr="sample.png"/>
          <p:cNvPicPr>
            <a:picLocks noChangeAspect="1"/>
          </p:cNvPicPr>
          <p:nvPr/>
        </p:nvPicPr>
        <p:blipFill>
          <a:blip r:embed="rId3"/>
          <a:stretch>
            <a:fillRect/>
          </a:stretch>
        </p:blipFill>
        <p:spPr>
          <a:xfrm>
            <a:off x="2982835" y="2895600"/>
            <a:ext cx="3200400" cy="2645662"/>
          </a:xfrm>
          <a:prstGeom prst="rect">
            <a:avLst/>
          </a:prstGeom>
        </p:spPr>
      </p:pic>
      <p:sp>
        <p:nvSpPr>
          <p:cNvPr id="6" name="Rectangle 5"/>
          <p:cNvSpPr/>
          <p:nvPr/>
        </p:nvSpPr>
        <p:spPr>
          <a:xfrm>
            <a:off x="3048000" y="5562600"/>
            <a:ext cx="3070071" cy="523220"/>
          </a:xfrm>
          <a:prstGeom prst="rect">
            <a:avLst/>
          </a:prstGeom>
        </p:spPr>
        <p:txBody>
          <a:bodyPr wrap="none">
            <a:spAutoFit/>
          </a:bodyPr>
          <a:lstStyle/>
          <a:p>
            <a:pPr algn="ctr">
              <a:spcBef>
                <a:spcPts val="1800"/>
              </a:spcBef>
            </a:pPr>
            <a:r>
              <a:rPr lang="en-US" sz="2800" i="1" dirty="0">
                <a:solidFill>
                  <a:srgbClr val="FF0000"/>
                </a:solidFill>
              </a:rPr>
              <a:t>x</a:t>
            </a:r>
            <a:r>
              <a:rPr lang="en-US" sz="2800" dirty="0">
                <a:solidFill>
                  <a:srgbClr val="FF0000"/>
                </a:solidFill>
              </a:rPr>
              <a:t> = −1.5 and </a:t>
            </a:r>
            <a:r>
              <a:rPr lang="en-US" sz="2800" i="1" dirty="0">
                <a:solidFill>
                  <a:srgbClr val="FF0000"/>
                </a:solidFill>
              </a:rPr>
              <a:t>x</a:t>
            </a:r>
            <a:r>
              <a:rPr lang="en-US" sz="2800" dirty="0">
                <a:solidFill>
                  <a:srgbClr val="FF0000"/>
                </a:solidFill>
              </a:rPr>
              <a:t> = 6.5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3: Using Two Graphs to Solve an Absolute Value Equation (cont.)</a:t>
            </a:r>
            <a:endParaRPr lang="en-US" dirty="0"/>
          </a:p>
        </p:txBody>
      </p:sp>
      <p:sp>
        <p:nvSpPr>
          <p:cNvPr id="3" name="Content Placeholder 2"/>
          <p:cNvSpPr>
            <a:spLocks noGrp="1"/>
          </p:cNvSpPr>
          <p:nvPr>
            <p:ph idx="1"/>
          </p:nvPr>
        </p:nvSpPr>
        <p:spPr>
          <a:xfrm>
            <a:off x="457200" y="1408093"/>
            <a:ext cx="8229600" cy="954107"/>
          </a:xfrm>
        </p:spPr>
        <p:txBody>
          <a:bodyPr>
            <a:spAutoFit/>
          </a:bodyPr>
          <a:lstStyle/>
          <a:p>
            <a:pPr marL="0" indent="0">
              <a:buNone/>
            </a:pPr>
            <a:r>
              <a:rPr lang="en-US" dirty="0"/>
              <a:t>[</a:t>
            </a:r>
            <a:r>
              <a:rPr lang="en-US" b="1" dirty="0"/>
              <a:t>Note: </a:t>
            </a:r>
            <a:r>
              <a:rPr lang="en-US" dirty="0"/>
              <a:t>These values of </a:t>
            </a:r>
            <a:r>
              <a:rPr lang="en-US" i="1" dirty="0"/>
              <a:t>x</a:t>
            </a:r>
            <a:r>
              <a:rPr lang="en-US" dirty="0"/>
              <a:t> are exact. The              command will not give these exact values.]</a:t>
            </a:r>
          </a:p>
        </p:txBody>
      </p:sp>
      <p:pic>
        <p:nvPicPr>
          <p:cNvPr id="9" name="Picture 8" descr="TRACE.png"/>
          <p:cNvPicPr>
            <a:picLocks noChangeAspect="1"/>
          </p:cNvPicPr>
          <p:nvPr/>
        </p:nvPicPr>
        <p:blipFill>
          <a:blip r:embed="rId2"/>
          <a:stretch>
            <a:fillRect/>
          </a:stretch>
        </p:blipFill>
        <p:spPr>
          <a:xfrm>
            <a:off x="6172200" y="1549230"/>
            <a:ext cx="1304925" cy="32385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Using a Graphing Calculator to Solve Absolute Value Inequalities</a:t>
            </a:r>
          </a:p>
        </p:txBody>
      </p:sp>
      <p:sp>
        <p:nvSpPr>
          <p:cNvPr id="3" name="Content Placeholder 2"/>
          <p:cNvSpPr>
            <a:spLocks noGrp="1"/>
          </p:cNvSpPr>
          <p:nvPr>
            <p:ph idx="1"/>
          </p:nvPr>
        </p:nvSpPr>
        <p:spPr/>
        <p:txBody>
          <a:bodyPr/>
          <a:lstStyle/>
          <a:p>
            <a:pPr marL="0" indent="0">
              <a:buNone/>
            </a:pPr>
            <a:r>
              <a:rPr lang="en-US" dirty="0"/>
              <a:t>Use a graphing calculator to solve the inequalities: </a:t>
            </a:r>
          </a:p>
          <a:p>
            <a:pPr marL="0" indent="0">
              <a:buNone/>
            </a:pPr>
            <a:endParaRPr lang="en-US" dirty="0"/>
          </a:p>
          <a:p>
            <a:pPr marL="0" indent="0">
              <a:spcBef>
                <a:spcPts val="2400"/>
              </a:spcBef>
              <a:buNone/>
            </a:pPr>
            <a:r>
              <a:rPr lang="en-US" dirty="0"/>
              <a:t>Both inequalities can be solved by using the graphs from Example 3.</a:t>
            </a:r>
          </a:p>
          <a:p>
            <a:pPr marL="0" indent="0">
              <a:buNone/>
            </a:pPr>
            <a:r>
              <a:rPr lang="en-US" b="1" dirty="0"/>
              <a:t>Solution:</a:t>
            </a:r>
          </a:p>
          <a:p>
            <a:pPr marL="0" indent="0">
              <a:buNone/>
            </a:pPr>
            <a:r>
              <a:rPr lang="en-US" dirty="0"/>
              <a:t>We change the window for a clearer view: Use the interval [−10, 10] for </a:t>
            </a:r>
            <a:r>
              <a:rPr lang="en-US" i="1" dirty="0"/>
              <a:t>x</a:t>
            </a:r>
            <a:r>
              <a:rPr lang="en-US" dirty="0"/>
              <a:t> and the interval [−1, 15] for </a:t>
            </a:r>
            <a:r>
              <a:rPr lang="en-US" i="1" dirty="0"/>
              <a:t>y</a:t>
            </a:r>
            <a:r>
              <a:rPr lang="en-US" dirty="0"/>
              <a:t>.</a:t>
            </a:r>
          </a:p>
        </p:txBody>
      </p:sp>
      <p:graphicFrame>
        <p:nvGraphicFramePr>
          <p:cNvPr id="6146" name="Object 2"/>
          <p:cNvGraphicFramePr>
            <a:graphicFrameLocks noChangeAspect="1"/>
          </p:cNvGraphicFramePr>
          <p:nvPr/>
        </p:nvGraphicFramePr>
        <p:xfrm>
          <a:off x="530352" y="1953490"/>
          <a:ext cx="5588000" cy="469900"/>
        </p:xfrm>
        <a:graphic>
          <a:graphicData uri="http://schemas.openxmlformats.org/presentationml/2006/ole">
            <mc:AlternateContent xmlns:mc="http://schemas.openxmlformats.org/markup-compatibility/2006">
              <mc:Choice xmlns:v="urn:schemas-microsoft-com:vml" Requires="v">
                <p:oleObj spid="_x0000_s4101" name="Equation" r:id="rId3" imgW="5587920" imgH="469800" progId="Equation.DSMT4">
                  <p:embed/>
                </p:oleObj>
              </mc:Choice>
              <mc:Fallback>
                <p:oleObj name="Equation" r:id="rId3" imgW="5587920" imgH="469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953490"/>
                        <a:ext cx="5588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Using a Graphing Calculator to Solve Absolute Value Inequalities (cont.)</a:t>
            </a:r>
          </a:p>
        </p:txBody>
      </p:sp>
      <p:sp>
        <p:nvSpPr>
          <p:cNvPr id="3" name="Content Placeholder 2"/>
          <p:cNvSpPr>
            <a:spLocks noGrp="1"/>
          </p:cNvSpPr>
          <p:nvPr>
            <p:ph idx="1"/>
          </p:nvPr>
        </p:nvSpPr>
        <p:spPr/>
        <p:txBody>
          <a:bodyPr>
            <a:normAutofit/>
          </a:bodyPr>
          <a:lstStyle/>
          <a:p>
            <a:pPr marL="0" indent="0">
              <a:buNone/>
              <a:tabLst>
                <a:tab pos="463550" algn="l"/>
              </a:tabLst>
            </a:pPr>
            <a:r>
              <a:rPr lang="en-US" dirty="0"/>
              <a:t>This gives:</a:t>
            </a:r>
          </a:p>
          <a:p>
            <a:pPr marL="0" indent="0">
              <a:buNone/>
              <a:tabLst>
                <a:tab pos="463550" algn="l"/>
              </a:tabLst>
            </a:pPr>
            <a:endParaRPr lang="en-US" dirty="0"/>
          </a:p>
          <a:p>
            <a:pPr marL="0" indent="0">
              <a:buNone/>
              <a:tabLst>
                <a:tab pos="463550" algn="l"/>
              </a:tabLst>
            </a:pPr>
            <a:endParaRPr lang="en-US" dirty="0"/>
          </a:p>
          <a:p>
            <a:pPr marL="0" indent="0">
              <a:buNone/>
              <a:tabLst>
                <a:tab pos="463550" algn="l"/>
              </a:tabLst>
            </a:pPr>
            <a:endParaRPr lang="en-US" dirty="0"/>
          </a:p>
          <a:p>
            <a:pPr marL="0" indent="0">
              <a:buNone/>
              <a:tabLst>
                <a:tab pos="463550" algn="l"/>
              </a:tabLst>
            </a:pPr>
            <a:endParaRPr lang="en-US" dirty="0"/>
          </a:p>
        </p:txBody>
      </p:sp>
      <p:pic>
        <p:nvPicPr>
          <p:cNvPr id="5" name="Picture 4" descr="sample.png"/>
          <p:cNvPicPr>
            <a:picLocks noChangeAspect="1"/>
          </p:cNvPicPr>
          <p:nvPr/>
        </p:nvPicPr>
        <p:blipFill>
          <a:blip r:embed="rId2"/>
          <a:stretch>
            <a:fillRect/>
          </a:stretch>
        </p:blipFill>
        <p:spPr>
          <a:xfrm>
            <a:off x="2971800" y="1981199"/>
            <a:ext cx="3200400" cy="264566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Using a Graphing Calculator to Solve Absolute Value Inequalities (cont.)</a:t>
            </a:r>
          </a:p>
        </p:txBody>
      </p:sp>
      <p:sp>
        <p:nvSpPr>
          <p:cNvPr id="3" name="Content Placeholder 2"/>
          <p:cNvSpPr>
            <a:spLocks noGrp="1"/>
          </p:cNvSpPr>
          <p:nvPr>
            <p:ph idx="1"/>
          </p:nvPr>
        </p:nvSpPr>
        <p:spPr>
          <a:xfrm>
            <a:off x="457200" y="1280160"/>
            <a:ext cx="8229600" cy="4573560"/>
          </a:xfrm>
        </p:spPr>
        <p:txBody>
          <a:bodyPr>
            <a:spAutoFit/>
          </a:bodyPr>
          <a:lstStyle/>
          <a:p>
            <a:pPr>
              <a:tabLst>
                <a:tab pos="463550" algn="l"/>
              </a:tabLst>
            </a:pPr>
            <a:r>
              <a:rPr lang="en-US" b="1" dirty="0"/>
              <a:t>a.	</a:t>
            </a:r>
            <a:r>
              <a:rPr lang="en-US" dirty="0"/>
              <a:t>From Example 3, we know that the intersections 	occur at </a:t>
            </a:r>
            <a:r>
              <a:rPr lang="en-US" i="1" dirty="0"/>
              <a:t>x</a:t>
            </a:r>
            <a:r>
              <a:rPr lang="en-US" dirty="0"/>
              <a:t> = </a:t>
            </a:r>
            <a:r>
              <a:rPr lang="en-US" dirty="0">
                <a:latin typeface="Symbol" pitchFamily="18" charset="2"/>
              </a:rPr>
              <a:t>-</a:t>
            </a:r>
            <a:r>
              <a:rPr lang="en-US" dirty="0"/>
              <a:t>1.5 and </a:t>
            </a:r>
            <a:r>
              <a:rPr lang="en-US" i="1" dirty="0"/>
              <a:t>x</a:t>
            </a:r>
            <a:r>
              <a:rPr lang="en-US" dirty="0"/>
              <a:t> = 6.5. Looking at the graph 	we see that the graph of the absolute value is below 	the line </a:t>
            </a:r>
            <a:r>
              <a:rPr lang="en-US" i="1" dirty="0"/>
              <a:t>y</a:t>
            </a:r>
            <a:r>
              <a:rPr lang="en-US" dirty="0"/>
              <a:t> = 8 on the interval (</a:t>
            </a:r>
            <a:r>
              <a:rPr lang="en-US" dirty="0">
                <a:latin typeface="Symbol" pitchFamily="18" charset="2"/>
              </a:rPr>
              <a:t>-</a:t>
            </a:r>
            <a:r>
              <a:rPr lang="en-US" dirty="0"/>
              <a:t>1.5, 6.5). Thus the 	interval </a:t>
            </a:r>
            <a:r>
              <a:rPr lang="en-US" dirty="0">
                <a:solidFill>
                  <a:srgbClr val="FF0000"/>
                </a:solidFill>
              </a:rPr>
              <a:t>(</a:t>
            </a:r>
            <a:r>
              <a:rPr lang="en-US" dirty="0">
                <a:solidFill>
                  <a:srgbClr val="FF0000"/>
                </a:solidFill>
                <a:latin typeface="Symbol" pitchFamily="18" charset="2"/>
              </a:rPr>
              <a:t>-</a:t>
            </a:r>
            <a:r>
              <a:rPr lang="en-US" dirty="0">
                <a:solidFill>
                  <a:srgbClr val="FF0000"/>
                </a:solidFill>
              </a:rPr>
              <a:t>1.5, 6.5) </a:t>
            </a:r>
            <a:r>
              <a:rPr lang="en-US" dirty="0"/>
              <a:t>is the solution set for</a:t>
            </a:r>
          </a:p>
          <a:p>
            <a:pPr>
              <a:tabLst>
                <a:tab pos="463550" algn="l"/>
              </a:tabLst>
            </a:pPr>
            <a:r>
              <a:rPr lang="en-US" b="1" dirty="0"/>
              <a:t>b.	</a:t>
            </a:r>
            <a:r>
              <a:rPr lang="en-US" dirty="0"/>
              <a:t>Looking at the graph we see that the graph of the 	absolute value is above the line </a:t>
            </a:r>
            <a:r>
              <a:rPr lang="en-US" i="1" dirty="0"/>
              <a:t>y</a:t>
            </a:r>
            <a:r>
              <a:rPr lang="en-US" dirty="0"/>
              <a:t> = 8 on the 	intervals (</a:t>
            </a:r>
            <a:r>
              <a:rPr lang="en-US" dirty="0">
                <a:latin typeface="Symbol" pitchFamily="18" charset="2"/>
              </a:rPr>
              <a:t>-</a:t>
            </a:r>
            <a:r>
              <a:rPr lang="en-US" dirty="0">
                <a:latin typeface="Symbol" pitchFamily="18" charset="2"/>
                <a:sym typeface="Symbol"/>
              </a:rPr>
              <a:t></a:t>
            </a:r>
            <a:r>
              <a:rPr lang="en-US" dirty="0"/>
              <a:t>, </a:t>
            </a:r>
            <a:r>
              <a:rPr lang="en-US" dirty="0">
                <a:latin typeface="Symbol" pitchFamily="18" charset="2"/>
              </a:rPr>
              <a:t>-</a:t>
            </a:r>
            <a:r>
              <a:rPr lang="en-US" dirty="0"/>
              <a:t>1.5) and (6.5, </a:t>
            </a:r>
            <a:r>
              <a:rPr lang="en-US" dirty="0">
                <a:latin typeface="Symbol" pitchFamily="18" charset="2"/>
                <a:sym typeface="Symbol"/>
              </a:rPr>
              <a:t></a:t>
            </a:r>
            <a:r>
              <a:rPr lang="en-US" dirty="0"/>
              <a:t>).  Thus the solution 	set is </a:t>
            </a:r>
            <a:r>
              <a:rPr lang="en-US" dirty="0">
                <a:solidFill>
                  <a:srgbClr val="FF0000"/>
                </a:solidFill>
              </a:rPr>
              <a:t>(</a:t>
            </a:r>
            <a:r>
              <a:rPr lang="en-US" dirty="0">
                <a:solidFill>
                  <a:srgbClr val="FF0000"/>
                </a:solidFill>
                <a:latin typeface="Symbol" pitchFamily="18" charset="2"/>
              </a:rPr>
              <a:t>-</a:t>
            </a:r>
            <a:r>
              <a:rPr lang="en-US" dirty="0">
                <a:solidFill>
                  <a:srgbClr val="FF0000"/>
                </a:solidFill>
                <a:latin typeface="Symbol" pitchFamily="18" charset="2"/>
                <a:sym typeface="Symbol"/>
              </a:rPr>
              <a:t></a:t>
            </a:r>
            <a:r>
              <a:rPr lang="en-US" dirty="0">
                <a:solidFill>
                  <a:srgbClr val="FF0000"/>
                </a:solidFill>
              </a:rPr>
              <a:t>, </a:t>
            </a:r>
            <a:r>
              <a:rPr lang="en-US" dirty="0">
                <a:solidFill>
                  <a:srgbClr val="FF0000"/>
                </a:solidFill>
                <a:latin typeface="Symbol" pitchFamily="18" charset="2"/>
              </a:rPr>
              <a:t>-</a:t>
            </a:r>
            <a:r>
              <a:rPr lang="en-US" dirty="0">
                <a:solidFill>
                  <a:srgbClr val="FF0000"/>
                </a:solidFill>
              </a:rPr>
              <a:t>1.5)</a:t>
            </a:r>
            <a:r>
              <a:rPr lang="en-US" dirty="0">
                <a:solidFill>
                  <a:srgbClr val="FF0000"/>
                </a:solidFill>
                <a:sym typeface="Symbol" panose="05050102010706020507" pitchFamily="18" charset="2"/>
              </a:rPr>
              <a:t></a:t>
            </a:r>
            <a:r>
              <a:rPr lang="en-US" dirty="0">
                <a:solidFill>
                  <a:srgbClr val="FF0000"/>
                </a:solidFill>
              </a:rPr>
              <a:t>(6.5, </a:t>
            </a:r>
            <a:r>
              <a:rPr lang="en-US" dirty="0">
                <a:solidFill>
                  <a:srgbClr val="FF0000"/>
                </a:solidFill>
                <a:sym typeface="Symbol"/>
              </a:rPr>
              <a:t></a:t>
            </a:r>
            <a:r>
              <a:rPr lang="en-US" dirty="0">
                <a:solidFill>
                  <a:srgbClr val="FF0000"/>
                </a:solidFill>
              </a:rPr>
              <a:t>) </a:t>
            </a:r>
            <a:r>
              <a:rPr lang="en-US" dirty="0"/>
              <a:t>for </a:t>
            </a:r>
          </a:p>
          <a:p>
            <a:pPr marL="0" indent="0">
              <a:buNone/>
              <a:tabLst>
                <a:tab pos="463550" algn="l"/>
              </a:tabLst>
            </a:pPr>
            <a:r>
              <a:rPr lang="en-US" dirty="0"/>
              <a:t> </a:t>
            </a:r>
          </a:p>
        </p:txBody>
      </p:sp>
      <p:graphicFrame>
        <p:nvGraphicFramePr>
          <p:cNvPr id="7171" name="Object 3"/>
          <p:cNvGraphicFramePr>
            <a:graphicFrameLocks noChangeAspect="1"/>
          </p:cNvGraphicFramePr>
          <p:nvPr/>
        </p:nvGraphicFramePr>
        <p:xfrm>
          <a:off x="6819900" y="3041070"/>
          <a:ext cx="1562100" cy="469900"/>
        </p:xfrm>
        <a:graphic>
          <a:graphicData uri="http://schemas.openxmlformats.org/presentationml/2006/ole">
            <mc:AlternateContent xmlns:mc="http://schemas.openxmlformats.org/markup-compatibility/2006">
              <mc:Choice xmlns:v="urn:schemas-microsoft-com:vml" Requires="v">
                <p:oleObj spid="_x0000_s28680" name="Equation" r:id="rId3" imgW="1562040" imgH="469800" progId="Equation.DSMT4">
                  <p:embed/>
                </p:oleObj>
              </mc:Choice>
              <mc:Fallback>
                <p:oleObj name="Equation" r:id="rId3" imgW="1562040" imgH="46980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19900" y="3041070"/>
                        <a:ext cx="1562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5295900" y="4822535"/>
          <a:ext cx="1562100" cy="469900"/>
        </p:xfrm>
        <a:graphic>
          <a:graphicData uri="http://schemas.openxmlformats.org/presentationml/2006/ole">
            <mc:AlternateContent xmlns:mc="http://schemas.openxmlformats.org/markup-compatibility/2006">
              <mc:Choice xmlns:v="urn:schemas-microsoft-com:vml" Requires="v">
                <p:oleObj spid="_x0000_s28681" name="Equation" r:id="rId5" imgW="1562040" imgH="469800" progId="Equation.DSMT4">
                  <p:embed/>
                </p:oleObj>
              </mc:Choice>
              <mc:Fallback>
                <p:oleObj name="Equation" r:id="rId5" imgW="156204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95900" y="4822535"/>
                        <a:ext cx="1562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6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a Graphing Calculator to Solve Equations </a:t>
            </a:r>
          </a:p>
        </p:txBody>
      </p:sp>
      <p:sp>
        <p:nvSpPr>
          <p:cNvPr id="3" name="Content Placeholder 2"/>
          <p:cNvSpPr>
            <a:spLocks noGrp="1"/>
          </p:cNvSpPr>
          <p:nvPr>
            <p:ph idx="1"/>
          </p:nvPr>
        </p:nvSpPr>
        <p:spPr>
          <a:noFill/>
          <a:ln w="28575">
            <a:solidFill>
              <a:srgbClr val="FF0000"/>
            </a:solidFill>
          </a:ln>
        </p:spPr>
        <p:txBody>
          <a:bodyPr>
            <a:spAutoFit/>
          </a:bodyPr>
          <a:lstStyle/>
          <a:p>
            <a:pPr marL="0" indent="0" algn="ctr">
              <a:buNone/>
            </a:pPr>
            <a:r>
              <a:rPr lang="en-US" b="1" dirty="0">
                <a:solidFill>
                  <a:srgbClr val="000000"/>
                </a:solidFill>
              </a:rPr>
              <a:t>Notes</a:t>
            </a:r>
          </a:p>
          <a:p>
            <a:pPr marL="0" indent="0">
              <a:buNone/>
            </a:pPr>
            <a:r>
              <a:rPr lang="en-US" dirty="0">
                <a:solidFill>
                  <a:srgbClr val="000000"/>
                </a:solidFill>
              </a:rPr>
              <a:t>When a polynomial is second-degree or higher, the same factor may occur multiple times. This means that the corresponding zero may appear more than once. That is, if a binomial factor is squared, then the corresponding zero is said to be of multiplicity 2. If the factor is cubed, then the corresponding zero is of multiplicity 3, and so on. For example,                         </a:t>
            </a:r>
            <a:r>
              <a:rPr lang="en-US" i="1" dirty="0">
                <a:solidFill>
                  <a:srgbClr val="000000"/>
                </a:solidFill>
              </a:rPr>
              <a:t>P</a:t>
            </a:r>
            <a:r>
              <a:rPr lang="en-US" dirty="0">
                <a:solidFill>
                  <a:srgbClr val="000000"/>
                </a:solidFill>
              </a:rPr>
              <a:t>(</a:t>
            </a:r>
            <a:r>
              <a:rPr lang="en-US" i="1" dirty="0">
                <a:solidFill>
                  <a:srgbClr val="000000"/>
                </a:solidFill>
              </a:rPr>
              <a:t>x</a:t>
            </a:r>
            <a:r>
              <a:rPr lang="en-US" dirty="0">
                <a:solidFill>
                  <a:srgbClr val="000000"/>
                </a:solidFill>
              </a:rPr>
              <a:t>) = </a:t>
            </a:r>
            <a:r>
              <a:rPr lang="en-US" i="1" dirty="0">
                <a:solidFill>
                  <a:srgbClr val="000000"/>
                </a:solidFill>
              </a:rPr>
              <a:t>x</a:t>
            </a:r>
            <a:r>
              <a:rPr lang="en-US" baseline="30000" dirty="0">
                <a:solidFill>
                  <a:srgbClr val="000000"/>
                </a:solidFill>
              </a:rPr>
              <a:t>3</a:t>
            </a:r>
            <a:r>
              <a:rPr lang="en-US" dirty="0">
                <a:solidFill>
                  <a:srgbClr val="000000"/>
                </a:solidFill>
              </a:rPr>
              <a:t> – 3</a:t>
            </a:r>
            <a:r>
              <a:rPr lang="en-US" i="1" dirty="0">
                <a:solidFill>
                  <a:srgbClr val="000000"/>
                </a:solidFill>
              </a:rPr>
              <a:t>x</a:t>
            </a:r>
            <a:r>
              <a:rPr lang="en-US" baseline="30000" dirty="0">
                <a:solidFill>
                  <a:srgbClr val="000000"/>
                </a:solidFill>
              </a:rPr>
              <a:t>2</a:t>
            </a:r>
            <a:r>
              <a:rPr lang="en-US" dirty="0">
                <a:solidFill>
                  <a:srgbClr val="000000"/>
                </a:solidFill>
              </a:rPr>
              <a:t> − 24</a:t>
            </a:r>
            <a:r>
              <a:rPr lang="en-US" i="1" dirty="0">
                <a:solidFill>
                  <a:srgbClr val="000000"/>
                </a:solidFill>
              </a:rPr>
              <a:t>x</a:t>
            </a:r>
            <a:r>
              <a:rPr lang="en-US" dirty="0">
                <a:solidFill>
                  <a:srgbClr val="000000"/>
                </a:solidFill>
              </a:rPr>
              <a:t> + 80  = (</a:t>
            </a:r>
            <a:r>
              <a:rPr lang="en-US" i="1" dirty="0">
                <a:solidFill>
                  <a:srgbClr val="000000"/>
                </a:solidFill>
              </a:rPr>
              <a:t>x</a:t>
            </a:r>
            <a:r>
              <a:rPr lang="en-US" dirty="0">
                <a:solidFill>
                  <a:srgbClr val="000000"/>
                </a:solidFill>
              </a:rPr>
              <a:t> + 5)(</a:t>
            </a:r>
            <a:r>
              <a:rPr lang="en-US" i="1" dirty="0">
                <a:solidFill>
                  <a:srgbClr val="000000"/>
                </a:solidFill>
              </a:rPr>
              <a:t>x</a:t>
            </a:r>
            <a:r>
              <a:rPr lang="en-US" dirty="0">
                <a:solidFill>
                  <a:srgbClr val="000000"/>
                </a:solidFill>
              </a:rPr>
              <a:t> – 4)</a:t>
            </a:r>
            <a:r>
              <a:rPr lang="en-US" baseline="30000" dirty="0">
                <a:solidFill>
                  <a:srgbClr val="000000"/>
                </a:solidFill>
              </a:rPr>
              <a:t>2</a:t>
            </a:r>
            <a:r>
              <a:rPr lang="en-US" dirty="0">
                <a:solidFill>
                  <a:srgbClr val="000000"/>
                </a:solidFill>
              </a:rPr>
              <a:t> and there are technically three zeros, </a:t>
            </a:r>
            <a:r>
              <a:rPr lang="en-US" dirty="0">
                <a:solidFill>
                  <a:srgbClr val="000000"/>
                </a:solidFill>
                <a:latin typeface="Symbol" pitchFamily="18" charset="2"/>
              </a:rPr>
              <a:t>-</a:t>
            </a:r>
            <a:r>
              <a:rPr lang="en-US" dirty="0">
                <a:solidFill>
                  <a:srgbClr val="000000"/>
                </a:solidFill>
              </a:rPr>
              <a:t>5, 4, and 4.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a Graphing Calculator to Solve Equations </a:t>
            </a:r>
          </a:p>
        </p:txBody>
      </p:sp>
      <p:sp>
        <p:nvSpPr>
          <p:cNvPr id="3" name="Content Placeholder 2"/>
          <p:cNvSpPr>
            <a:spLocks noGrp="1"/>
          </p:cNvSpPr>
          <p:nvPr>
            <p:ph idx="1"/>
          </p:nvPr>
        </p:nvSpPr>
        <p:spPr>
          <a:xfrm>
            <a:off x="457200" y="1280160"/>
            <a:ext cx="8229600" cy="2332946"/>
          </a:xfrm>
          <a:noFill/>
          <a:ln w="28575">
            <a:solidFill>
              <a:srgbClr val="FF0000"/>
            </a:solidFill>
          </a:ln>
        </p:spPr>
        <p:txBody>
          <a:bodyPr>
            <a:spAutoFit/>
          </a:bodyPr>
          <a:lstStyle/>
          <a:p>
            <a:pPr marL="0" indent="0" algn="ctr">
              <a:buNone/>
            </a:pPr>
            <a:r>
              <a:rPr lang="en-US" b="1" dirty="0">
                <a:solidFill>
                  <a:srgbClr val="000000"/>
                </a:solidFill>
              </a:rPr>
              <a:t>Notes (cont.)</a:t>
            </a:r>
          </a:p>
          <a:p>
            <a:pPr marL="0" indent="0">
              <a:buNone/>
            </a:pPr>
            <a:r>
              <a:rPr lang="en-US" dirty="0">
                <a:solidFill>
                  <a:srgbClr val="000000"/>
                </a:solidFill>
              </a:rPr>
              <a:t>But 4 appears twice, so 4 is a zero of multiplicity 2 and the only distinct zeros are </a:t>
            </a:r>
            <a:r>
              <a:rPr lang="en-US" dirty="0">
                <a:solidFill>
                  <a:srgbClr val="000000"/>
                </a:solidFill>
                <a:latin typeface="Symbol" pitchFamily="18" charset="2"/>
              </a:rPr>
              <a:t>-</a:t>
            </a:r>
            <a:r>
              <a:rPr lang="en-US" dirty="0">
                <a:solidFill>
                  <a:srgbClr val="000000"/>
                </a:solidFill>
              </a:rPr>
              <a:t>5 and 4. As we will see, this has a major effect on the nature of the corresponding graph of the function.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a Graphing Calculator to Solve Equations </a:t>
            </a:r>
          </a:p>
        </p:txBody>
      </p:sp>
      <p:sp>
        <p:nvSpPr>
          <p:cNvPr id="3" name="Content Placeholder 2"/>
          <p:cNvSpPr>
            <a:spLocks noGrp="1"/>
          </p:cNvSpPr>
          <p:nvPr>
            <p:ph idx="1"/>
          </p:nvPr>
        </p:nvSpPr>
        <p:spPr>
          <a:xfrm>
            <a:off x="411480" y="1280160"/>
            <a:ext cx="8321040" cy="4401205"/>
          </a:xfrm>
          <a:solidFill>
            <a:srgbClr val="FFFFCC"/>
          </a:solidFill>
          <a:ln w="28575">
            <a:solidFill>
              <a:srgbClr val="000000"/>
            </a:solidFill>
          </a:ln>
        </p:spPr>
        <p:txBody>
          <a:bodyPr>
            <a:spAutoFit/>
          </a:bodyPr>
          <a:lstStyle/>
          <a:p>
            <a:pPr marL="0" indent="0" algn="ctr">
              <a:spcBef>
                <a:spcPts val="0"/>
              </a:spcBef>
              <a:buNone/>
              <a:tabLst>
                <a:tab pos="463550" algn="l"/>
              </a:tabLst>
            </a:pPr>
            <a:r>
              <a:rPr lang="pt-BR" b="1" dirty="0">
                <a:solidFill>
                  <a:srgbClr val="000000"/>
                </a:solidFill>
              </a:rPr>
              <a:t>Zeros of Polynomial Functions</a:t>
            </a:r>
          </a:p>
          <a:p>
            <a:pPr marL="0" indent="0">
              <a:spcBef>
                <a:spcPts val="0"/>
              </a:spcBef>
              <a:buNone/>
              <a:tabLst>
                <a:tab pos="463550" algn="l"/>
              </a:tabLst>
            </a:pPr>
            <a:r>
              <a:rPr lang="en-US" b="1" dirty="0">
                <a:solidFill>
                  <a:srgbClr val="000000"/>
                </a:solidFill>
              </a:rPr>
              <a:t>1.	</a:t>
            </a:r>
            <a:r>
              <a:rPr lang="en-US" dirty="0">
                <a:solidFill>
                  <a:srgbClr val="000000"/>
                </a:solidFill>
              </a:rPr>
              <a:t>Nonconstant linear functions have 1 zero. (The 	graph crosses the </a:t>
            </a:r>
            <a:r>
              <a:rPr lang="en-US" i="1" dirty="0">
                <a:solidFill>
                  <a:srgbClr val="000000"/>
                </a:solidFill>
              </a:rPr>
              <a:t>x</a:t>
            </a:r>
            <a:r>
              <a:rPr lang="en-US" dirty="0">
                <a:solidFill>
                  <a:srgbClr val="000000"/>
                </a:solidFill>
              </a:rPr>
              <a:t>-axis once.) </a:t>
            </a:r>
          </a:p>
          <a:p>
            <a:pPr marL="0" indent="0">
              <a:spcBef>
                <a:spcPts val="0"/>
              </a:spcBef>
              <a:buNone/>
              <a:tabLst>
                <a:tab pos="463550" algn="l"/>
              </a:tabLst>
            </a:pPr>
            <a:r>
              <a:rPr lang="en-US" b="1" dirty="0">
                <a:solidFill>
                  <a:srgbClr val="000000"/>
                </a:solidFill>
              </a:rPr>
              <a:t>2.	</a:t>
            </a:r>
            <a:r>
              <a:rPr lang="en-US" dirty="0">
                <a:solidFill>
                  <a:srgbClr val="000000"/>
                </a:solidFill>
              </a:rPr>
              <a:t>Quadratic functions have 2 zeros or none. (The 	graph crosses the </a:t>
            </a:r>
            <a:r>
              <a:rPr lang="en-US" i="1" dirty="0">
                <a:solidFill>
                  <a:srgbClr val="000000"/>
                </a:solidFill>
              </a:rPr>
              <a:t>x</a:t>
            </a:r>
            <a:r>
              <a:rPr lang="en-US" dirty="0">
                <a:solidFill>
                  <a:srgbClr val="000000"/>
                </a:solidFill>
              </a:rPr>
              <a:t>-axis twice, just touches the         	</a:t>
            </a:r>
            <a:r>
              <a:rPr lang="en-US" i="1" dirty="0">
                <a:solidFill>
                  <a:srgbClr val="000000"/>
                </a:solidFill>
              </a:rPr>
              <a:t>x</a:t>
            </a:r>
            <a:r>
              <a:rPr lang="en-US" dirty="0">
                <a:solidFill>
                  <a:srgbClr val="000000"/>
                </a:solidFill>
              </a:rPr>
              <a:t>-axis, or doesn’t cross at all.) </a:t>
            </a:r>
          </a:p>
          <a:p>
            <a:pPr marL="0" indent="0">
              <a:spcBef>
                <a:spcPts val="0"/>
              </a:spcBef>
              <a:buNone/>
              <a:tabLst>
                <a:tab pos="463550" algn="l"/>
              </a:tabLst>
            </a:pPr>
            <a:r>
              <a:rPr lang="en-US" b="1" dirty="0">
                <a:solidFill>
                  <a:srgbClr val="000000"/>
                </a:solidFill>
              </a:rPr>
              <a:t>3.	</a:t>
            </a:r>
            <a:r>
              <a:rPr lang="en-US" dirty="0">
                <a:solidFill>
                  <a:srgbClr val="000000"/>
                </a:solidFill>
              </a:rPr>
              <a:t>Cubic functions have 3 zeros or 1 zero. (The graph 	crosses the </a:t>
            </a:r>
            <a:r>
              <a:rPr lang="en-US" i="1" dirty="0">
                <a:solidFill>
                  <a:srgbClr val="000000"/>
                </a:solidFill>
              </a:rPr>
              <a:t>x</a:t>
            </a:r>
            <a:r>
              <a:rPr lang="en-US" dirty="0">
                <a:solidFill>
                  <a:srgbClr val="000000"/>
                </a:solidFill>
              </a:rPr>
              <a:t>-axis three times, crosses once and just 	touches once, or crosses just once.) </a:t>
            </a:r>
          </a:p>
          <a:p>
            <a:pPr marL="0" indent="0">
              <a:spcBef>
                <a:spcPts val="0"/>
              </a:spcBef>
              <a:buNone/>
              <a:tabLst>
                <a:tab pos="463550" algn="l"/>
              </a:tabLst>
            </a:pPr>
            <a:r>
              <a:rPr lang="en-US" b="1" dirty="0">
                <a:solidFill>
                  <a:srgbClr val="000000"/>
                </a:solidFill>
              </a:rPr>
              <a:t>Note:</a:t>
            </a:r>
            <a:r>
              <a:rPr lang="en-US" dirty="0">
                <a:solidFill>
                  <a:srgbClr val="000000"/>
                </a:solidFill>
              </a:rPr>
              <a:t> A zero of multiplicity </a:t>
            </a:r>
            <a:r>
              <a:rPr lang="en-US" i="1" dirty="0">
                <a:solidFill>
                  <a:srgbClr val="000000"/>
                </a:solidFill>
              </a:rPr>
              <a:t>n</a:t>
            </a:r>
            <a:r>
              <a:rPr lang="en-US" dirty="0">
                <a:solidFill>
                  <a:srgbClr val="000000"/>
                </a:solidFill>
              </a:rPr>
              <a:t> is considered to be </a:t>
            </a:r>
            <a:r>
              <a:rPr lang="en-US" i="1" dirty="0">
                <a:solidFill>
                  <a:srgbClr val="000000"/>
                </a:solidFill>
              </a:rPr>
              <a:t>n</a:t>
            </a:r>
            <a:r>
              <a:rPr lang="en-US" dirty="0">
                <a:solidFill>
                  <a:srgbClr val="000000"/>
                </a:solidFill>
              </a:rPr>
              <a:t> zeros.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a Graphing Calculator to Solve Equations </a:t>
            </a:r>
          </a:p>
        </p:txBody>
      </p:sp>
      <p:sp>
        <p:nvSpPr>
          <p:cNvPr id="3" name="Content Placeholder 2"/>
          <p:cNvSpPr>
            <a:spLocks noGrp="1"/>
          </p:cNvSpPr>
          <p:nvPr>
            <p:ph idx="1"/>
          </p:nvPr>
        </p:nvSpPr>
        <p:spPr>
          <a:xfrm>
            <a:off x="457200" y="1280160"/>
            <a:ext cx="8229600" cy="3280898"/>
          </a:xfrm>
          <a:ln w="28575">
            <a:solidFill>
              <a:srgbClr val="FF0000"/>
            </a:solidFill>
          </a:ln>
        </p:spPr>
        <p:txBody>
          <a:bodyPr>
            <a:spAutoFit/>
          </a:bodyPr>
          <a:lstStyle/>
          <a:p>
            <a:pPr marL="0" indent="0" algn="ctr">
              <a:buNone/>
            </a:pPr>
            <a:r>
              <a:rPr lang="en-US" b="1" dirty="0">
                <a:solidFill>
                  <a:srgbClr val="000000"/>
                </a:solidFill>
              </a:rPr>
              <a:t>Notes</a:t>
            </a:r>
          </a:p>
          <a:p>
            <a:pPr marL="0" indent="0">
              <a:buNone/>
            </a:pPr>
            <a:r>
              <a:rPr lang="en-US" b="1" dirty="0">
                <a:solidFill>
                  <a:srgbClr val="C00000"/>
                </a:solidFill>
              </a:rPr>
              <a:t>Important Note about the Graphs of Polynomial Functions: </a:t>
            </a:r>
          </a:p>
          <a:p>
            <a:pPr marL="0" indent="0">
              <a:buNone/>
            </a:pPr>
            <a:r>
              <a:rPr lang="en-US" dirty="0">
                <a:solidFill>
                  <a:srgbClr val="000000"/>
                </a:solidFill>
              </a:rPr>
              <a:t>The graph of every polynomial function is a smooth continuous graph. (That is, there are no holes, jumps from one point to another, or sharp points in the graph of a polynomial function.)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dirty="0"/>
              <a:t>Example 1: Using One Graph to Solve a Polynomial Equation </a:t>
            </a:r>
            <a:endParaRPr lang="en-US" dirty="0"/>
          </a:p>
        </p:txBody>
      </p:sp>
      <p:sp>
        <p:nvSpPr>
          <p:cNvPr id="3" name="Content Placeholder 2"/>
          <p:cNvSpPr>
            <a:spLocks noGrp="1"/>
          </p:cNvSpPr>
          <p:nvPr>
            <p:ph idx="1"/>
          </p:nvPr>
        </p:nvSpPr>
        <p:spPr/>
        <p:txBody>
          <a:bodyPr/>
          <a:lstStyle/>
          <a:p>
            <a:pPr marL="0" indent="0">
              <a:buNone/>
            </a:pPr>
            <a:r>
              <a:rPr lang="en-US" dirty="0"/>
              <a:t>Use a TI-84 Plus graphing calculator to solve the equation</a:t>
            </a:r>
          </a:p>
          <a:p>
            <a:pPr marL="0" indent="0">
              <a:buNone/>
            </a:pPr>
            <a:r>
              <a:rPr lang="en-US" b="1" dirty="0"/>
              <a:t>Solution: </a:t>
            </a:r>
          </a:p>
          <a:p>
            <a:pPr marL="0" indent="0">
              <a:buNone/>
            </a:pPr>
            <a:r>
              <a:rPr lang="en-US" dirty="0"/>
              <a:t>Strategy: Manipulate the equation so that one side is 0. Graph the indicated function on the nonzero side. The zeros of this function are the roots of the original equation.  </a:t>
            </a:r>
          </a:p>
          <a:p>
            <a:pPr marL="0" indent="0">
              <a:buNone/>
            </a:pPr>
            <a:endParaRPr lang="en-US" dirty="0"/>
          </a:p>
        </p:txBody>
      </p:sp>
      <p:graphicFrame>
        <p:nvGraphicFramePr>
          <p:cNvPr id="1026" name="Object 2"/>
          <p:cNvGraphicFramePr>
            <a:graphicFrameLocks noChangeAspect="1"/>
          </p:cNvGraphicFramePr>
          <p:nvPr/>
        </p:nvGraphicFramePr>
        <p:xfrm>
          <a:off x="1940256" y="1752600"/>
          <a:ext cx="2755900" cy="381000"/>
        </p:xfrm>
        <a:graphic>
          <a:graphicData uri="http://schemas.openxmlformats.org/presentationml/2006/ole">
            <mc:AlternateContent xmlns:mc="http://schemas.openxmlformats.org/markup-compatibility/2006">
              <mc:Choice xmlns:v="urn:schemas-microsoft-com:vml" Requires="v">
                <p:oleObj spid="_x0000_s1036" name="Equation" r:id="rId3" imgW="2755800" imgH="380880" progId="Equation.DSMT4">
                  <p:embed/>
                </p:oleObj>
              </mc:Choice>
              <mc:Fallback>
                <p:oleObj name="Equation" r:id="rId3" imgW="2755800" imgH="3808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40256" y="1752600"/>
                        <a:ext cx="2755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3318165" y="4696690"/>
          <a:ext cx="2667000" cy="381000"/>
        </p:xfrm>
        <a:graphic>
          <a:graphicData uri="http://schemas.openxmlformats.org/presentationml/2006/ole">
            <mc:AlternateContent xmlns:mc="http://schemas.openxmlformats.org/markup-compatibility/2006">
              <mc:Choice xmlns:v="urn:schemas-microsoft-com:vml" Requires="v">
                <p:oleObj spid="_x0000_s1037" name="Equation" r:id="rId5" imgW="2666880" imgH="380880" progId="Equation.DSMT4">
                  <p:embed/>
                </p:oleObj>
              </mc:Choice>
              <mc:Fallback>
                <p:oleObj name="Equation" r:id="rId5" imgW="266688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18165" y="4696690"/>
                        <a:ext cx="2667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1828800" y="5257800"/>
          <a:ext cx="3162300" cy="381000"/>
        </p:xfrm>
        <a:graphic>
          <a:graphicData uri="http://schemas.openxmlformats.org/presentationml/2006/ole">
            <mc:AlternateContent xmlns:mc="http://schemas.openxmlformats.org/markup-compatibility/2006">
              <mc:Choice xmlns:v="urn:schemas-microsoft-com:vml" Requires="v">
                <p:oleObj spid="_x0000_s1038" name="Equation" r:id="rId7" imgW="3162240" imgH="380880" progId="Equation.DSMT4">
                  <p:embed/>
                </p:oleObj>
              </mc:Choice>
              <mc:Fallback>
                <p:oleObj name="Equation" r:id="rId7" imgW="316224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8800" y="5257800"/>
                        <a:ext cx="3162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dirty="0"/>
              <a:t>Example 1: Using One Graph to Solve a Polynomial Equation (cont.)</a:t>
            </a:r>
            <a:endParaRPr lang="en-US" dirty="0"/>
          </a:p>
        </p:txBody>
      </p:sp>
      <p:sp>
        <p:nvSpPr>
          <p:cNvPr id="3" name="Content Placeholder 2"/>
          <p:cNvSpPr>
            <a:spLocks noGrp="1"/>
          </p:cNvSpPr>
          <p:nvPr>
            <p:ph idx="1"/>
          </p:nvPr>
        </p:nvSpPr>
        <p:spPr/>
        <p:txBody>
          <a:bodyPr/>
          <a:lstStyle/>
          <a:p>
            <a:pPr>
              <a:buNone/>
            </a:pPr>
            <a:r>
              <a:rPr lang="en-US" dirty="0"/>
              <a:t>Enter the function as follows: </a:t>
            </a:r>
          </a:p>
        </p:txBody>
      </p:sp>
      <p:pic>
        <p:nvPicPr>
          <p:cNvPr id="4" name="Picture 3" descr="sample.png"/>
          <p:cNvPicPr>
            <a:picLocks noChangeAspect="1"/>
          </p:cNvPicPr>
          <p:nvPr/>
        </p:nvPicPr>
        <p:blipFill>
          <a:blip r:embed="rId2"/>
          <a:stretch>
            <a:fillRect/>
          </a:stretch>
        </p:blipFill>
        <p:spPr>
          <a:xfrm>
            <a:off x="2971800" y="1981200"/>
            <a:ext cx="3200400" cy="264566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dirty="0"/>
              <a:t>Example 1: Using One Graph to Solve a Polynomial Equation (cont.)</a:t>
            </a:r>
            <a:endParaRPr lang="en-US" dirty="0"/>
          </a:p>
        </p:txBody>
      </p:sp>
      <p:sp>
        <p:nvSpPr>
          <p:cNvPr id="3" name="Content Placeholder 2"/>
          <p:cNvSpPr>
            <a:spLocks noGrp="1"/>
          </p:cNvSpPr>
          <p:nvPr>
            <p:ph idx="1"/>
          </p:nvPr>
        </p:nvSpPr>
        <p:spPr>
          <a:xfrm>
            <a:off x="457200" y="1280160"/>
            <a:ext cx="8229600" cy="4918269"/>
          </a:xfrm>
        </p:spPr>
        <p:txBody>
          <a:bodyPr>
            <a:spAutoFit/>
          </a:bodyPr>
          <a:lstStyle/>
          <a:p>
            <a:pPr marL="0" indent="0">
              <a:buNone/>
            </a:pPr>
            <a:r>
              <a:rPr lang="en-US" dirty="0"/>
              <a:t>With the standard window the graph will appear as follows: </a:t>
            </a:r>
          </a:p>
          <a:p>
            <a:pPr marL="0" indent="0">
              <a:buNone/>
            </a:pPr>
            <a:endParaRPr lang="en-US" dirty="0"/>
          </a:p>
          <a:p>
            <a:pPr marL="0" indent="0">
              <a:spcBef>
                <a:spcPts val="0"/>
              </a:spcBef>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b="1" dirty="0"/>
              <a:t>Note: </a:t>
            </a:r>
            <a:r>
              <a:rPr lang="en-US" dirty="0"/>
              <a:t>You may want to increase the </a:t>
            </a:r>
            <a:r>
              <a:rPr lang="en-US" i="1" dirty="0"/>
              <a:t>y</a:t>
            </a:r>
            <a:r>
              <a:rPr lang="en-US" dirty="0"/>
              <a:t>-values on the window to see a more complete graph. This will not change the zeros. </a:t>
            </a:r>
          </a:p>
        </p:txBody>
      </p:sp>
      <p:pic>
        <p:nvPicPr>
          <p:cNvPr id="5" name="Picture 4" descr="sample.png"/>
          <p:cNvPicPr>
            <a:picLocks noChangeAspect="1"/>
          </p:cNvPicPr>
          <p:nvPr/>
        </p:nvPicPr>
        <p:blipFill>
          <a:blip r:embed="rId2"/>
          <a:stretch>
            <a:fillRect/>
          </a:stretch>
        </p:blipFill>
        <p:spPr>
          <a:xfrm>
            <a:off x="2971800" y="2057400"/>
            <a:ext cx="3200400" cy="264566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991</Words>
  <Application>Microsoft Office PowerPoint</Application>
  <PresentationFormat>On-screen Show (4:3)</PresentationFormat>
  <Paragraphs>94</Paragraphs>
  <Slides>24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Calibri</vt:lpstr>
      <vt:lpstr>Symbol</vt:lpstr>
      <vt:lpstr>Courier New</vt:lpstr>
      <vt:lpstr>Arial</vt:lpstr>
      <vt:lpstr>Office Theme</vt:lpstr>
      <vt:lpstr>Equation</vt:lpstr>
      <vt:lpstr>Section 4.9</vt:lpstr>
      <vt:lpstr>Objectives</vt:lpstr>
      <vt:lpstr>Using a Graphing Calculator to Solve Equations </vt:lpstr>
      <vt:lpstr>Using a Graphing Calculator to Solve Equations </vt:lpstr>
      <vt:lpstr>Using a Graphing Calculator to Solve Equations </vt:lpstr>
      <vt:lpstr>Using a Graphing Calculator to Solve Equations </vt:lpstr>
      <vt:lpstr>Example 1: Using One Graph to Solve a Polynomial Equation </vt:lpstr>
      <vt:lpstr>Example 1: Using One Graph to Solve a Polynomial Equation (cont.)</vt:lpstr>
      <vt:lpstr>Example 1: Using One Graph to Solve a Polynomial Equation (cont.)</vt:lpstr>
      <vt:lpstr>Example 1: Using One Graph to Solve a Polynomial Equation (cont.)</vt:lpstr>
      <vt:lpstr>Example 1: Using One Graph to Solve a Polynomial Equation (cont.)</vt:lpstr>
      <vt:lpstr>Example 2 : Using Two Graphs to Solve a Polynomial Equation </vt:lpstr>
      <vt:lpstr>Example 2 : Using Two Graphs to Solve a Polynomial Equation (cont.) </vt:lpstr>
      <vt:lpstr>Example 2 : Using Two Graphs to Solve a Polynomial Equation (cont.) </vt:lpstr>
      <vt:lpstr>Example 2 : Using Two Graphs to Solve a Polynomial Equation (cont.) </vt:lpstr>
      <vt:lpstr>Example 2 : Using Two Graphs to Solve a Polynomial Equation (cont.) </vt:lpstr>
      <vt:lpstr>Example 3: Using Two Graphs to Solve an Absolute Value Equation</vt:lpstr>
      <vt:lpstr>Example 3: Using Two Graphs to Solve an Absolute Value Equation (cont.)</vt:lpstr>
      <vt:lpstr>Example 3: Using Two Graphs to Solve an Absolute Value Equation (cont.)</vt:lpstr>
      <vt:lpstr>Example 3: Using Two Graphs to Solve an Absolute Value Equation (cont.)</vt:lpstr>
      <vt:lpstr>Example 3: Using Two Graphs to Solve an Absolute Value Equation (cont.)</vt:lpstr>
      <vt:lpstr>Example 4: Using a Graphing Calculator to Solve Absolute Value Inequalities</vt:lpstr>
      <vt:lpstr>Example 4: Using a Graphing Calculator to Solve Absolute Value Inequalities (cont.)</vt:lpstr>
      <vt:lpstr>Example 4: Using a Graphing Calculator to Solve Absolute Value Inequalities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Algebra</dc:title>
  <dc:creator>Hawkes Learning Systems</dc:creator>
  <cp:lastModifiedBy>Nakita Jean-Charles</cp:lastModifiedBy>
  <cp:revision>33</cp:revision>
  <dcterms:created xsi:type="dcterms:W3CDTF">2013-04-26T14:43:13Z</dcterms:created>
  <dcterms:modified xsi:type="dcterms:W3CDTF">2016-10-11T15:05:39Z</dcterms:modified>
</cp:coreProperties>
</file>