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embeddedFontLst>
    <p:embeddedFont>
      <p:font typeface="Calibri" panose="020F0502020204030204" pitchFamily="3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2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5" Type="http://schemas.openxmlformats.org/officeDocument/2006/relationships/image" Target="../media/image71.wmf"/><Relationship Id="rId4" Type="http://schemas.openxmlformats.org/officeDocument/2006/relationships/image" Target="../media/image7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 Id="rId5" Type="http://schemas.openxmlformats.org/officeDocument/2006/relationships/image" Target="../media/image76.wmf"/><Relationship Id="rId4" Type="http://schemas.openxmlformats.org/officeDocument/2006/relationships/image" Target="../media/image75.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5" Type="http://schemas.openxmlformats.org/officeDocument/2006/relationships/image" Target="../media/image87.wmf"/><Relationship Id="rId4" Type="http://schemas.openxmlformats.org/officeDocument/2006/relationships/image" Target="../media/image86.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5" Type="http://schemas.openxmlformats.org/officeDocument/2006/relationships/image" Target="../media/image92.wmf"/><Relationship Id="rId4" Type="http://schemas.openxmlformats.org/officeDocument/2006/relationships/image" Target="../media/image9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9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825651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1D4F1E-D1DC-4A55-BC1B-C5B313F499F9}" type="datetimeFigureOut">
              <a:rPr lang="en-US" smtClean="0"/>
              <a:pPr/>
              <a:t>9/30/2016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974A68-CBAC-46D8-A336-499809F4F504}" type="slidenum">
              <a:rPr lang="en-US" smtClean="0"/>
              <a:pPr/>
              <a:t>‹#›</a:t>
            </a:fld>
            <a:endParaRPr lang="en-US" dirty="0"/>
          </a:p>
        </p:txBody>
      </p:sp>
    </p:spTree>
    <p:extLst>
      <p:ext uri="{BB962C8B-B14F-4D97-AF65-F5344CB8AC3E}">
        <p14:creationId xmlns:p14="http://schemas.microsoft.com/office/powerpoint/2010/main" val="452905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1.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25.bin"/><Relationship Id="rId4" Type="http://schemas.openxmlformats.org/officeDocument/2006/relationships/image" Target="../media/image25.wmf"/></Relationships>
</file>

<file path=ppt/slides/_rels/slide12.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s>
</file>

<file path=ppt/slides/_rels/slide17.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12.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_rels/slide18.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5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53.wmf"/></Relationships>
</file>

<file path=ppt/slides/_rels/slide21.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5" Type="http://schemas.openxmlformats.org/officeDocument/2006/relationships/oleObject" Target="../embeddings/oleObject54.bin"/><Relationship Id="rId4" Type="http://schemas.openxmlformats.org/officeDocument/2006/relationships/image" Target="../media/image54.wmf"/></Relationships>
</file>

<file path=ppt/slides/_rels/slide22.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61.wmf"/><Relationship Id="rId2" Type="http://schemas.openxmlformats.org/officeDocument/2006/relationships/slideLayout" Target="../slideLayouts/slideLayout2.xml"/><Relationship Id="rId16" Type="http://schemas.openxmlformats.org/officeDocument/2006/relationships/image" Target="../media/image63.wmf"/><Relationship Id="rId1" Type="http://schemas.openxmlformats.org/officeDocument/2006/relationships/vmlDrawing" Target="../drawings/vmlDrawing17.vml"/><Relationship Id="rId6" Type="http://schemas.openxmlformats.org/officeDocument/2006/relationships/image" Target="../media/image58.wmf"/><Relationship Id="rId11" Type="http://schemas.openxmlformats.org/officeDocument/2006/relationships/oleObject" Target="../embeddings/oleObject60.bin"/><Relationship Id="rId5" Type="http://schemas.openxmlformats.org/officeDocument/2006/relationships/oleObject" Target="../embeddings/oleObject57.bin"/><Relationship Id="rId15" Type="http://schemas.openxmlformats.org/officeDocument/2006/relationships/oleObject" Target="../embeddings/oleObject62.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s>
</file>

<file path=ppt/slides/_rels/slide23.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5.wmf"/><Relationship Id="rId5" Type="http://schemas.openxmlformats.org/officeDocument/2006/relationships/oleObject" Target="../embeddings/oleObject64.bin"/><Relationship Id="rId4" Type="http://schemas.openxmlformats.org/officeDocument/2006/relationships/image" Target="../media/image64.wmf"/></Relationships>
</file>

<file path=ppt/slides/_rels/slide24.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8.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9.bin"/></Relationships>
</file>

<file path=ppt/slides/_rels/slide25.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6.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3.wmf"/><Relationship Id="rId11" Type="http://schemas.openxmlformats.org/officeDocument/2006/relationships/oleObject" Target="../embeddings/oleObject75.bin"/><Relationship Id="rId5" Type="http://schemas.openxmlformats.org/officeDocument/2006/relationships/oleObject" Target="../embeddings/oleObject72.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4.bin"/></Relationships>
</file>

<file path=ppt/slides/_rels/slide26.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81.bin"/><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8.wmf"/><Relationship Id="rId11" Type="http://schemas.openxmlformats.org/officeDocument/2006/relationships/oleObject" Target="../embeddings/oleObject80.bin"/><Relationship Id="rId5" Type="http://schemas.openxmlformats.org/officeDocument/2006/relationships/oleObject" Target="../embeddings/oleObject77.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79.bin"/><Relationship Id="rId14" Type="http://schemas.openxmlformats.org/officeDocument/2006/relationships/image" Target="../media/image82.wmf"/></Relationships>
</file>

<file path=ppt/slides/_rels/slide27.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7.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84.wmf"/><Relationship Id="rId11" Type="http://schemas.openxmlformats.org/officeDocument/2006/relationships/oleObject" Target="../embeddings/oleObject86.bin"/><Relationship Id="rId5" Type="http://schemas.openxmlformats.org/officeDocument/2006/relationships/oleObject" Target="../embeddings/oleObject83.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85.bin"/></Relationships>
</file>

<file path=ppt/slides/_rels/slide28.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92.wmf"/><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89.wmf"/><Relationship Id="rId11" Type="http://schemas.openxmlformats.org/officeDocument/2006/relationships/oleObject" Target="../embeddings/oleObject91.bin"/><Relationship Id="rId5" Type="http://schemas.openxmlformats.org/officeDocument/2006/relationships/oleObject" Target="../embeddings/oleObject88.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90.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9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93.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94.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7.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Adding Rational Expressions with Different Denominators (cont.)</a:t>
            </a:r>
          </a:p>
        </p:txBody>
      </p:sp>
      <p:sp>
        <p:nvSpPr>
          <p:cNvPr id="3" name="Content Placeholder 2"/>
          <p:cNvSpPr>
            <a:spLocks noGrp="1"/>
          </p:cNvSpPr>
          <p:nvPr>
            <p:ph idx="1"/>
          </p:nvPr>
        </p:nvSpPr>
        <p:spPr/>
        <p:txBody>
          <a:bodyPr/>
          <a:lstStyle/>
          <a:p>
            <a:pPr marL="0" indent="0">
              <a:buNone/>
            </a:pPr>
            <a:endParaRPr lang="en-US" b="1" dirty="0"/>
          </a:p>
          <a:p>
            <a:pPr marL="0" indent="0">
              <a:buNone/>
            </a:pPr>
            <a:endParaRPr lang="en-US" b="1" dirty="0"/>
          </a:p>
          <a:p>
            <a:pPr marL="0" indent="0">
              <a:buNone/>
            </a:pPr>
            <a:r>
              <a:rPr lang="en-US" b="1" dirty="0"/>
              <a:t>Solution: </a:t>
            </a:r>
          </a:p>
          <a:p>
            <a:pPr marL="0" indent="0">
              <a:buNone/>
            </a:pPr>
            <a:r>
              <a:rPr lang="en-US" dirty="0"/>
              <a:t>First, find the LCM for the polynomial denominators.</a:t>
            </a:r>
          </a:p>
          <a:p>
            <a:pPr marL="0" indent="0">
              <a:buNone/>
            </a:pPr>
            <a:r>
              <a:rPr lang="en-US" b="1" dirty="0"/>
              <a:t>Step 1:</a:t>
            </a:r>
            <a:r>
              <a:rPr lang="en-US" dirty="0"/>
              <a:t> Factor each expression completely:</a:t>
            </a:r>
            <a:endParaRPr lang="en-US" dirty="0">
              <a:solidFill>
                <a:srgbClr val="000000"/>
              </a:solidFill>
            </a:endParaRPr>
          </a:p>
        </p:txBody>
      </p:sp>
      <p:graphicFrame>
        <p:nvGraphicFramePr>
          <p:cNvPr id="6147" name="Object 3"/>
          <p:cNvGraphicFramePr>
            <a:graphicFrameLocks noChangeAspect="1"/>
          </p:cNvGraphicFramePr>
          <p:nvPr/>
        </p:nvGraphicFramePr>
        <p:xfrm>
          <a:off x="547688" y="1296988"/>
          <a:ext cx="4470400" cy="838200"/>
        </p:xfrm>
        <a:graphic>
          <a:graphicData uri="http://schemas.openxmlformats.org/presentationml/2006/ole">
            <mc:AlternateContent xmlns:mc="http://schemas.openxmlformats.org/markup-compatibility/2006">
              <mc:Choice xmlns:v="urn:schemas-microsoft-com:vml" Requires="v">
                <p:oleObj spid="_x0000_s6155" name="Equation" r:id="rId3" imgW="4470120" imgH="838080" progId="Equation.DSMT4">
                  <p:embed/>
                </p:oleObj>
              </mc:Choice>
              <mc:Fallback>
                <p:oleObj name="Equation" r:id="rId3" imgW="447012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296988"/>
                        <a:ext cx="447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2728452" y="4038600"/>
          <a:ext cx="2870200" cy="533400"/>
        </p:xfrm>
        <a:graphic>
          <a:graphicData uri="http://schemas.openxmlformats.org/presentationml/2006/ole">
            <mc:AlternateContent xmlns:mc="http://schemas.openxmlformats.org/markup-compatibility/2006">
              <mc:Choice xmlns:v="urn:schemas-microsoft-com:vml" Requires="v">
                <p:oleObj spid="_x0000_s6156" name="Equation" r:id="rId5" imgW="2869920" imgH="533160" progId="Equation.DSMT4">
                  <p:embed/>
                </p:oleObj>
              </mc:Choice>
              <mc:Fallback>
                <p:oleObj name="Equation" r:id="rId5" imgW="286992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28452" y="4038600"/>
                        <a:ext cx="2870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392948" y="4684252"/>
          <a:ext cx="3022600" cy="482600"/>
        </p:xfrm>
        <a:graphic>
          <a:graphicData uri="http://schemas.openxmlformats.org/presentationml/2006/ole">
            <mc:AlternateContent xmlns:mc="http://schemas.openxmlformats.org/markup-compatibility/2006">
              <mc:Choice xmlns:v="urn:schemas-microsoft-com:vml" Requires="v">
                <p:oleObj spid="_x0000_s6157" name="Equation" r:id="rId7" imgW="3022560" imgH="482400" progId="Equation.DSMT4">
                  <p:embed/>
                </p:oleObj>
              </mc:Choice>
              <mc:Fallback>
                <p:oleObj name="Equation" r:id="rId7" imgW="3022560" imgH="482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2948" y="4684252"/>
                        <a:ext cx="3022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352800" y="5289756"/>
          <a:ext cx="2311400" cy="368300"/>
        </p:xfrm>
        <a:graphic>
          <a:graphicData uri="http://schemas.openxmlformats.org/presentationml/2006/ole">
            <mc:AlternateContent xmlns:mc="http://schemas.openxmlformats.org/markup-compatibility/2006">
              <mc:Choice xmlns:v="urn:schemas-microsoft-com:vml" Requires="v">
                <p:oleObj spid="_x0000_s6158" name="Equation" r:id="rId9" imgW="2311200" imgH="368280" progId="Equation.DSMT4">
                  <p:embed/>
                </p:oleObj>
              </mc:Choice>
              <mc:Fallback>
                <p:oleObj name="Equation" r:id="rId9" imgW="231120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5289756"/>
                        <a:ext cx="2311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Adding Rational Expressions with Different Denominators (cont.)</a:t>
            </a:r>
          </a:p>
        </p:txBody>
      </p:sp>
      <p:sp>
        <p:nvSpPr>
          <p:cNvPr id="3" name="Content Placeholder 2"/>
          <p:cNvSpPr>
            <a:spLocks noGrp="1"/>
          </p:cNvSpPr>
          <p:nvPr>
            <p:ph idx="1"/>
          </p:nvPr>
        </p:nvSpPr>
        <p:spPr>
          <a:xfrm>
            <a:off x="457200" y="1157748"/>
            <a:ext cx="8229600" cy="4572000"/>
          </a:xfrm>
        </p:spPr>
        <p:txBody>
          <a:bodyPr/>
          <a:lstStyle/>
          <a:p>
            <a:pPr marL="0" indent="0">
              <a:buNone/>
            </a:pPr>
            <a:r>
              <a:rPr lang="en-US" b="1" dirty="0"/>
              <a:t>Step 2: </a:t>
            </a:r>
          </a:p>
          <a:p>
            <a:pPr marL="0" indent="0">
              <a:spcBef>
                <a:spcPts val="0"/>
              </a:spcBef>
              <a:buNone/>
            </a:pPr>
            <a:r>
              <a:rPr lang="en-US" dirty="0"/>
              <a:t>Form the product of 2, (</a:t>
            </a:r>
            <a:r>
              <a:rPr lang="en-US" i="1" dirty="0"/>
              <a:t>x</a:t>
            </a:r>
            <a:r>
              <a:rPr lang="en-US" dirty="0"/>
              <a:t> + 3)</a:t>
            </a:r>
            <a:r>
              <a:rPr lang="en-US" baseline="30000" dirty="0"/>
              <a:t>2</a:t>
            </a:r>
            <a:r>
              <a:rPr lang="en-US" dirty="0"/>
              <a:t>, and (</a:t>
            </a:r>
            <a:r>
              <a:rPr lang="en-US" i="1" dirty="0"/>
              <a:t>x</a:t>
            </a:r>
            <a:r>
              <a:rPr lang="en-US" dirty="0"/>
              <a:t> – 3). That is, use each factor the most number of times it appears in any one factorization.</a:t>
            </a:r>
          </a:p>
          <a:p>
            <a:pPr marL="0" indent="0">
              <a:spcBef>
                <a:spcPts val="0"/>
              </a:spcBef>
              <a:buNone/>
            </a:pPr>
            <a:endParaRPr lang="en-US" dirty="0"/>
          </a:p>
          <a:p>
            <a:pPr marL="0" indent="0">
              <a:spcBef>
                <a:spcPts val="0"/>
              </a:spcBef>
              <a:buNone/>
            </a:pPr>
            <a:r>
              <a:rPr lang="en-US" dirty="0"/>
              <a:t>Now use the LCM as the LCD of the fractions and add as follows:  </a:t>
            </a:r>
            <a:endParaRPr lang="en-US" dirty="0">
              <a:solidFill>
                <a:srgbClr val="000000"/>
              </a:solidFill>
            </a:endParaRPr>
          </a:p>
        </p:txBody>
      </p:sp>
      <p:graphicFrame>
        <p:nvGraphicFramePr>
          <p:cNvPr id="7172" name="Object 4"/>
          <p:cNvGraphicFramePr>
            <a:graphicFrameLocks noChangeAspect="1"/>
          </p:cNvGraphicFramePr>
          <p:nvPr/>
        </p:nvGraphicFramePr>
        <p:xfrm>
          <a:off x="2997200" y="2836608"/>
          <a:ext cx="3149600" cy="533400"/>
        </p:xfrm>
        <a:graphic>
          <a:graphicData uri="http://schemas.openxmlformats.org/presentationml/2006/ole">
            <mc:AlternateContent xmlns:mc="http://schemas.openxmlformats.org/markup-compatibility/2006">
              <mc:Choice xmlns:v="urn:schemas-microsoft-com:vml" Requires="v">
                <p:oleObj spid="_x0000_s7177" name="Equation" r:id="rId3" imgW="3149280" imgH="533160" progId="Equation.DSMT4">
                  <p:embed/>
                </p:oleObj>
              </mc:Choice>
              <mc:Fallback>
                <p:oleObj name="Equation" r:id="rId3" imgW="3149280" imgH="5331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2836608"/>
                        <a:ext cx="3149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914400" y="4208208"/>
          <a:ext cx="3987800" cy="838200"/>
        </p:xfrm>
        <a:graphic>
          <a:graphicData uri="http://schemas.openxmlformats.org/presentationml/2006/ole">
            <mc:AlternateContent xmlns:mc="http://schemas.openxmlformats.org/markup-compatibility/2006">
              <mc:Choice xmlns:v="urn:schemas-microsoft-com:vml" Requires="v">
                <p:oleObj spid="_x0000_s7178" name="Equation" r:id="rId5" imgW="3987720" imgH="838080" progId="Equation.DSMT4">
                  <p:embed/>
                </p:oleObj>
              </mc:Choice>
              <mc:Fallback>
                <p:oleObj name="Equation" r:id="rId5" imgW="39877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208208"/>
                        <a:ext cx="398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nvGraphicFramePr>
        <p:xfrm>
          <a:off x="2971800" y="5061156"/>
          <a:ext cx="5092700" cy="990600"/>
        </p:xfrm>
        <a:graphic>
          <a:graphicData uri="http://schemas.openxmlformats.org/presentationml/2006/ole">
            <mc:AlternateContent xmlns:mc="http://schemas.openxmlformats.org/markup-compatibility/2006">
              <mc:Choice xmlns:v="urn:schemas-microsoft-com:vml" Requires="v">
                <p:oleObj spid="_x0000_s7179" name="Equation" r:id="rId7" imgW="5092560" imgH="990360" progId="Equation.DSMT4">
                  <p:embed/>
                </p:oleObj>
              </mc:Choice>
              <mc:Fallback>
                <p:oleObj name="Equation" r:id="rId7" imgW="509256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5061156"/>
                        <a:ext cx="5092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Adding Rational Expressions with Different Denominators (cont.)</a:t>
            </a:r>
          </a:p>
        </p:txBody>
      </p:sp>
      <p:graphicFrame>
        <p:nvGraphicFramePr>
          <p:cNvPr id="8195" name="Object 3"/>
          <p:cNvGraphicFramePr>
            <a:graphicFrameLocks noChangeAspect="1"/>
          </p:cNvGraphicFramePr>
          <p:nvPr/>
        </p:nvGraphicFramePr>
        <p:xfrm>
          <a:off x="1752600" y="1295400"/>
          <a:ext cx="6134100" cy="2120900"/>
        </p:xfrm>
        <a:graphic>
          <a:graphicData uri="http://schemas.openxmlformats.org/presentationml/2006/ole">
            <mc:AlternateContent xmlns:mc="http://schemas.openxmlformats.org/markup-compatibility/2006">
              <mc:Choice xmlns:v="urn:schemas-microsoft-com:vml" Requires="v">
                <p:oleObj spid="_x0000_s8201" name="Equation" r:id="rId3" imgW="6134040" imgH="2120760" progId="Equation.DSMT4">
                  <p:embed/>
                </p:oleObj>
              </mc:Choice>
              <mc:Fallback>
                <p:oleObj name="Equation" r:id="rId3" imgW="6134040" imgH="2120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295400"/>
                        <a:ext cx="6134100" cy="212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1752600" y="3596148"/>
          <a:ext cx="4216400" cy="1130300"/>
        </p:xfrm>
        <a:graphic>
          <a:graphicData uri="http://schemas.openxmlformats.org/presentationml/2006/ole">
            <mc:AlternateContent xmlns:mc="http://schemas.openxmlformats.org/markup-compatibility/2006">
              <mc:Choice xmlns:v="urn:schemas-microsoft-com:vml" Requires="v">
                <p:oleObj spid="_x0000_s8202" name="Equation" r:id="rId5" imgW="4216320" imgH="1130040" progId="Equation.DSMT4">
                  <p:embed/>
                </p:oleObj>
              </mc:Choice>
              <mc:Fallback>
                <p:oleObj name="Equation" r:id="rId5" imgW="421632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3596148"/>
                        <a:ext cx="42164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52600" y="4838700"/>
          <a:ext cx="2628900" cy="1028700"/>
        </p:xfrm>
        <a:graphic>
          <a:graphicData uri="http://schemas.openxmlformats.org/presentationml/2006/ole">
            <mc:AlternateContent xmlns:mc="http://schemas.openxmlformats.org/markup-compatibility/2006">
              <mc:Choice xmlns:v="urn:schemas-microsoft-com:vml" Requires="v">
                <p:oleObj spid="_x0000_s8203" name="Equation" r:id="rId7" imgW="2628720" imgH="1028520" progId="Equation.DSMT4">
                  <p:embed/>
                </p:oleObj>
              </mc:Choice>
              <mc:Fallback>
                <p:oleObj name="Equation" r:id="rId7" imgW="262872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838700"/>
                        <a:ext cx="262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 with Rational Expressions</a:t>
            </a:r>
          </a:p>
        </p:txBody>
      </p:sp>
      <p:sp>
        <p:nvSpPr>
          <p:cNvPr id="3" name="Content Placeholder 2"/>
          <p:cNvSpPr>
            <a:spLocks noGrp="1"/>
          </p:cNvSpPr>
          <p:nvPr>
            <p:ph idx="1"/>
          </p:nvPr>
        </p:nvSpPr>
        <p:spPr>
          <a:xfrm>
            <a:off x="457200" y="1280160"/>
            <a:ext cx="8229600" cy="3711785"/>
          </a:xfrm>
          <a:ln w="28575">
            <a:solidFill>
              <a:srgbClr val="FF0000"/>
            </a:solidFill>
          </a:ln>
        </p:spPr>
        <p:txBody>
          <a:bodyPr>
            <a:spAutoFit/>
          </a:bodyPr>
          <a:lstStyle/>
          <a:p>
            <a:pPr marL="0" indent="0" algn="ctr">
              <a:buNone/>
            </a:pPr>
            <a:r>
              <a:rPr lang="en-US" b="1" dirty="0">
                <a:solidFill>
                  <a:srgbClr val="000000"/>
                </a:solidFill>
              </a:rPr>
              <a:t>Notes</a:t>
            </a:r>
          </a:p>
          <a:p>
            <a:pPr marL="0" indent="0">
              <a:buNone/>
            </a:pPr>
            <a:r>
              <a:rPr lang="en-US" b="1" dirty="0">
                <a:solidFill>
                  <a:srgbClr val="C00000"/>
                </a:solidFill>
              </a:rPr>
              <a:t>Important Note About the Form of Answers:</a:t>
            </a:r>
          </a:p>
          <a:p>
            <a:pPr marL="0" indent="0">
              <a:buNone/>
            </a:pPr>
            <a:r>
              <a:rPr lang="en-US" dirty="0">
                <a:solidFill>
                  <a:srgbClr val="000000"/>
                </a:solidFill>
              </a:rPr>
              <a:t>In Examples 2a and 2b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 with Rational Expressions</a:t>
            </a:r>
          </a:p>
        </p:txBody>
      </p:sp>
      <p:sp>
        <p:nvSpPr>
          <p:cNvPr id="3" name="Content Placeholder 2"/>
          <p:cNvSpPr>
            <a:spLocks noGrp="1"/>
          </p:cNvSpPr>
          <p:nvPr>
            <p:ph idx="1"/>
          </p:nvPr>
        </p:nvSpPr>
        <p:spPr>
          <a:xfrm>
            <a:off x="457200" y="1280161"/>
            <a:ext cx="8229600" cy="2453640"/>
          </a:xfrm>
          <a:solidFill>
            <a:srgbClr val="FFFFCC"/>
          </a:solidFill>
          <a:ln w="28575">
            <a:solidFill>
              <a:srgbClr val="000000"/>
            </a:solidFill>
          </a:ln>
        </p:spPr>
        <p:txBody>
          <a:bodyPr>
            <a:noAutofit/>
          </a:bodyPr>
          <a:lstStyle/>
          <a:p>
            <a:pPr algn="ctr">
              <a:buNone/>
            </a:pPr>
            <a:r>
              <a:rPr lang="en-US" b="1" dirty="0">
                <a:solidFill>
                  <a:srgbClr val="000000"/>
                </a:solidFill>
              </a:rPr>
              <a:t>Placement of Negative Signs</a:t>
            </a:r>
          </a:p>
          <a:p>
            <a:pPr>
              <a:buNone/>
            </a:pPr>
            <a:r>
              <a:rPr lang="en-US" dirty="0">
                <a:solidFill>
                  <a:srgbClr val="000000"/>
                </a:solidFill>
              </a:rPr>
              <a:t>If</a:t>
            </a:r>
            <a:r>
              <a:rPr lang="en-US" i="1" dirty="0">
                <a:solidFill>
                  <a:srgbClr val="000000"/>
                </a:solidFill>
              </a:rPr>
              <a:t> P </a:t>
            </a:r>
            <a:r>
              <a:rPr lang="en-US" dirty="0">
                <a:solidFill>
                  <a:srgbClr val="000000"/>
                </a:solidFill>
              </a:rPr>
              <a:t>and</a:t>
            </a:r>
            <a:r>
              <a:rPr lang="en-US" i="1" dirty="0">
                <a:solidFill>
                  <a:srgbClr val="000000"/>
                </a:solidFill>
              </a:rPr>
              <a:t> Q </a:t>
            </a:r>
            <a:r>
              <a:rPr lang="en-US" dirty="0">
                <a:solidFill>
                  <a:srgbClr val="000000"/>
                </a:solidFill>
              </a:rPr>
              <a:t>are polynomials and</a:t>
            </a:r>
            <a:r>
              <a:rPr lang="en-US" i="1" dirty="0">
                <a:solidFill>
                  <a:srgbClr val="000000"/>
                </a:solidFill>
              </a:rPr>
              <a:t> Q </a:t>
            </a:r>
            <a:r>
              <a:rPr lang="en-US" dirty="0">
                <a:solidFill>
                  <a:srgbClr val="000000"/>
                </a:solidFill>
              </a:rPr>
              <a:t>≠ 0, then</a:t>
            </a:r>
          </a:p>
          <a:p>
            <a:pPr>
              <a:buNone/>
            </a:pPr>
            <a:endParaRPr lang="en-US" i="1" dirty="0">
              <a:solidFill>
                <a:srgbClr val="000000"/>
              </a:solidFill>
            </a:endParaRPr>
          </a:p>
          <a:p>
            <a:pPr>
              <a:buNone/>
            </a:pPr>
            <a:endParaRPr lang="en-US" i="1" dirty="0">
              <a:solidFill>
                <a:srgbClr val="000000"/>
              </a:solidFill>
            </a:endParaRPr>
          </a:p>
          <a:p>
            <a:pPr>
              <a:buNone/>
            </a:pPr>
            <a:endParaRPr lang="en-US" dirty="0">
              <a:solidFill>
                <a:srgbClr val="000000"/>
              </a:solidFill>
            </a:endParaRPr>
          </a:p>
        </p:txBody>
      </p:sp>
      <p:graphicFrame>
        <p:nvGraphicFramePr>
          <p:cNvPr id="18434" name="Object 2"/>
          <p:cNvGraphicFramePr>
            <a:graphicFrameLocks noChangeAspect="1"/>
          </p:cNvGraphicFramePr>
          <p:nvPr/>
        </p:nvGraphicFramePr>
        <p:xfrm>
          <a:off x="3276600" y="2590800"/>
          <a:ext cx="2349500" cy="876300"/>
        </p:xfrm>
        <a:graphic>
          <a:graphicData uri="http://schemas.openxmlformats.org/presentationml/2006/ole">
            <mc:AlternateContent xmlns:mc="http://schemas.openxmlformats.org/markup-compatibility/2006">
              <mc:Choice xmlns:v="urn:schemas-microsoft-com:vml" Requires="v">
                <p:oleObj spid="_x0000_s9220" name="Equation" r:id="rId3" imgW="2349360" imgH="876240" progId="Equation.DSMT4">
                  <p:embed/>
                </p:oleObj>
              </mc:Choice>
              <mc:Fallback>
                <p:oleObj name="Equation" r:id="rId3" imgW="2349360" imgH="876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590800"/>
                        <a:ext cx="2349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 with Rational Expressions</a:t>
            </a:r>
          </a:p>
        </p:txBody>
      </p:sp>
      <p:sp>
        <p:nvSpPr>
          <p:cNvPr id="3" name="Content Placeholder 2"/>
          <p:cNvSpPr>
            <a:spLocks noGrp="1"/>
          </p:cNvSpPr>
          <p:nvPr>
            <p:ph idx="1"/>
          </p:nvPr>
        </p:nvSpPr>
        <p:spPr>
          <a:xfrm>
            <a:off x="457200" y="1280161"/>
            <a:ext cx="8229600" cy="2453640"/>
          </a:xfrm>
          <a:solidFill>
            <a:srgbClr val="FFFFCC"/>
          </a:solidFill>
          <a:ln w="28575">
            <a:solidFill>
              <a:srgbClr val="000000"/>
            </a:solidFill>
          </a:ln>
        </p:spPr>
        <p:txBody>
          <a:bodyPr>
            <a:noAutofit/>
          </a:bodyPr>
          <a:lstStyle/>
          <a:p>
            <a:pPr algn="ctr">
              <a:buNone/>
            </a:pPr>
            <a:r>
              <a:rPr lang="en-US" b="1" dirty="0">
                <a:solidFill>
                  <a:srgbClr val="000000"/>
                </a:solidFill>
              </a:rPr>
              <a:t>Subtracting Rational Expressions</a:t>
            </a:r>
          </a:p>
          <a:p>
            <a:pPr>
              <a:buNone/>
            </a:pPr>
            <a:r>
              <a:rPr lang="en-US" dirty="0">
                <a:solidFill>
                  <a:srgbClr val="000000"/>
                </a:solidFill>
              </a:rPr>
              <a:t>For polynomials</a:t>
            </a:r>
            <a:r>
              <a:rPr lang="en-US" i="1" dirty="0">
                <a:solidFill>
                  <a:srgbClr val="000000"/>
                </a:solidFill>
              </a:rPr>
              <a:t> P, Q, </a:t>
            </a:r>
            <a:r>
              <a:rPr lang="en-US" dirty="0">
                <a:solidFill>
                  <a:srgbClr val="000000"/>
                </a:solidFill>
              </a:rPr>
              <a:t>and </a:t>
            </a:r>
            <a:r>
              <a:rPr lang="en-US" i="1" dirty="0">
                <a:solidFill>
                  <a:srgbClr val="000000"/>
                </a:solidFill>
              </a:rPr>
              <a:t>R, </a:t>
            </a:r>
            <a:r>
              <a:rPr lang="en-US" dirty="0">
                <a:solidFill>
                  <a:srgbClr val="000000"/>
                </a:solidFill>
              </a:rPr>
              <a:t>with</a:t>
            </a:r>
            <a:r>
              <a:rPr lang="en-US" i="1" dirty="0">
                <a:solidFill>
                  <a:srgbClr val="000000"/>
                </a:solidFill>
              </a:rPr>
              <a:t> Q </a:t>
            </a:r>
            <a:r>
              <a:rPr lang="en-US" dirty="0">
                <a:solidFill>
                  <a:srgbClr val="000000"/>
                </a:solidFill>
              </a:rPr>
              <a:t>≠ 0,</a:t>
            </a:r>
          </a:p>
          <a:p>
            <a:pPr>
              <a:buNone/>
            </a:pPr>
            <a:endParaRPr lang="en-US" i="1" dirty="0">
              <a:solidFill>
                <a:srgbClr val="000000"/>
              </a:solidFill>
            </a:endParaRPr>
          </a:p>
          <a:p>
            <a:pPr>
              <a:buNone/>
            </a:pPr>
            <a:endParaRPr lang="en-US" i="1" dirty="0">
              <a:solidFill>
                <a:srgbClr val="000000"/>
              </a:solidFill>
            </a:endParaRPr>
          </a:p>
          <a:p>
            <a:pPr>
              <a:buNone/>
            </a:pPr>
            <a:endParaRPr lang="en-US" dirty="0">
              <a:solidFill>
                <a:srgbClr val="000000"/>
              </a:solidFill>
            </a:endParaRPr>
          </a:p>
        </p:txBody>
      </p:sp>
      <p:graphicFrame>
        <p:nvGraphicFramePr>
          <p:cNvPr id="19459" name="Object 3"/>
          <p:cNvGraphicFramePr>
            <a:graphicFrameLocks noChangeAspect="1"/>
          </p:cNvGraphicFramePr>
          <p:nvPr/>
        </p:nvGraphicFramePr>
        <p:xfrm>
          <a:off x="3486150" y="2590800"/>
          <a:ext cx="2171700" cy="876300"/>
        </p:xfrm>
        <a:graphic>
          <a:graphicData uri="http://schemas.openxmlformats.org/presentationml/2006/ole">
            <mc:AlternateContent xmlns:mc="http://schemas.openxmlformats.org/markup-compatibility/2006">
              <mc:Choice xmlns:v="urn:schemas-microsoft-com:vml" Requires="v">
                <p:oleObj spid="_x0000_s10244" name="Equation" r:id="rId3" imgW="2171520" imgH="876240" progId="Equation.DSMT4">
                  <p:embed/>
                </p:oleObj>
              </mc:Choice>
              <mc:Fallback>
                <p:oleObj name="Equation" r:id="rId3" imgW="2171520" imgH="876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2590800"/>
                        <a:ext cx="2171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Subtracting Rational Expressions with a Common Denominator</a:t>
            </a:r>
          </a:p>
        </p:txBody>
      </p:sp>
      <p:sp>
        <p:nvSpPr>
          <p:cNvPr id="3" name="Content Placeholder 2"/>
          <p:cNvSpPr>
            <a:spLocks noGrp="1"/>
          </p:cNvSpPr>
          <p:nvPr>
            <p:ph idx="1"/>
          </p:nvPr>
        </p:nvSpPr>
        <p:spPr/>
        <p:txBody>
          <a:bodyPr/>
          <a:lstStyle/>
          <a:p>
            <a:pPr marL="0" indent="0">
              <a:buNone/>
            </a:pPr>
            <a:r>
              <a:rPr lang="en-US" dirty="0"/>
              <a:t>Find each difference and reduce if possible. Assume that no denominator is equal to 0.</a:t>
            </a:r>
          </a:p>
        </p:txBody>
      </p:sp>
      <p:graphicFrame>
        <p:nvGraphicFramePr>
          <p:cNvPr id="11267" name="Object 3"/>
          <p:cNvGraphicFramePr>
            <a:graphicFrameLocks noChangeAspect="1"/>
          </p:cNvGraphicFramePr>
          <p:nvPr/>
        </p:nvGraphicFramePr>
        <p:xfrm>
          <a:off x="533400" y="2209800"/>
          <a:ext cx="2959100" cy="901700"/>
        </p:xfrm>
        <a:graphic>
          <a:graphicData uri="http://schemas.openxmlformats.org/presentationml/2006/ole">
            <mc:AlternateContent xmlns:mc="http://schemas.openxmlformats.org/markup-compatibility/2006">
              <mc:Choice xmlns:v="urn:schemas-microsoft-com:vml" Requires="v">
                <p:oleObj spid="_x0000_s11279" name="Equation" r:id="rId3" imgW="2958840" imgH="901440" progId="Equation.DSMT4">
                  <p:embed/>
                </p:oleObj>
              </mc:Choice>
              <mc:Fallback>
                <p:oleObj name="Equation" r:id="rId3" imgW="29588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09800"/>
                        <a:ext cx="2959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33400" y="3429000"/>
          <a:ext cx="1384300" cy="304800"/>
        </p:xfrm>
        <a:graphic>
          <a:graphicData uri="http://schemas.openxmlformats.org/presentationml/2006/ole">
            <mc:AlternateContent xmlns:mc="http://schemas.openxmlformats.org/markup-compatibility/2006">
              <mc:Choice xmlns:v="urn:schemas-microsoft-com:vml" Requires="v">
                <p:oleObj spid="_x0000_s11280"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4290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057400" y="3183192"/>
          <a:ext cx="2501900" cy="901700"/>
        </p:xfrm>
        <a:graphic>
          <a:graphicData uri="http://schemas.openxmlformats.org/presentationml/2006/ole">
            <mc:AlternateContent xmlns:mc="http://schemas.openxmlformats.org/markup-compatibility/2006">
              <mc:Choice xmlns:v="urn:schemas-microsoft-com:vml" Requires="v">
                <p:oleObj spid="_x0000_s11281" name="Equation" r:id="rId7" imgW="2501640" imgH="901440" progId="Equation.DSMT4">
                  <p:embed/>
                </p:oleObj>
              </mc:Choice>
              <mc:Fallback>
                <p:oleObj name="Equation" r:id="rId7" imgW="25016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3183192"/>
                        <a:ext cx="250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133600" y="4146756"/>
          <a:ext cx="6426200" cy="939800"/>
        </p:xfrm>
        <a:graphic>
          <a:graphicData uri="http://schemas.openxmlformats.org/presentationml/2006/ole">
            <mc:AlternateContent xmlns:mc="http://schemas.openxmlformats.org/markup-compatibility/2006">
              <mc:Choice xmlns:v="urn:schemas-microsoft-com:vml" Requires="v">
                <p:oleObj spid="_x0000_s11282" name="Equation" r:id="rId9" imgW="6426000" imgH="939600" progId="Equation.DSMT4">
                  <p:embed/>
                </p:oleObj>
              </mc:Choice>
              <mc:Fallback>
                <p:oleObj name="Equation" r:id="rId9" imgW="6426000" imgH="939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4146756"/>
                        <a:ext cx="6426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148348" y="5150056"/>
          <a:ext cx="2730500" cy="901700"/>
        </p:xfrm>
        <a:graphic>
          <a:graphicData uri="http://schemas.openxmlformats.org/presentationml/2006/ole">
            <mc:AlternateContent xmlns:mc="http://schemas.openxmlformats.org/markup-compatibility/2006">
              <mc:Choice xmlns:v="urn:schemas-microsoft-com:vml" Requires="v">
                <p:oleObj spid="_x0000_s11283" name="Equation" r:id="rId11" imgW="2730240" imgH="901440" progId="Equation.DSMT4">
                  <p:embed/>
                </p:oleObj>
              </mc:Choice>
              <mc:Fallback>
                <p:oleObj name="Equation" r:id="rId11" imgW="2730240" imgH="9014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8348" y="5150056"/>
                        <a:ext cx="2730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908756" y="5135308"/>
          <a:ext cx="1435100" cy="901700"/>
        </p:xfrm>
        <a:graphic>
          <a:graphicData uri="http://schemas.openxmlformats.org/presentationml/2006/ole">
            <mc:AlternateContent xmlns:mc="http://schemas.openxmlformats.org/markup-compatibility/2006">
              <mc:Choice xmlns:v="urn:schemas-microsoft-com:vml" Requires="v">
                <p:oleObj spid="_x0000_s11284" name="Equation" r:id="rId13" imgW="1434960" imgH="901440" progId="Equation.DSMT4">
                  <p:embed/>
                </p:oleObj>
              </mc:Choice>
              <mc:Fallback>
                <p:oleObj name="Equation" r:id="rId13" imgW="143496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08756" y="5135308"/>
                        <a:ext cx="1435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Subtracting Rational Expressions with a Common Denominator (cont.)</a:t>
            </a:r>
          </a:p>
        </p:txBody>
      </p:sp>
      <p:graphicFrame>
        <p:nvGraphicFramePr>
          <p:cNvPr id="12291" name="Object 3"/>
          <p:cNvGraphicFramePr>
            <a:graphicFrameLocks noChangeAspect="1"/>
          </p:cNvGraphicFramePr>
          <p:nvPr/>
        </p:nvGraphicFramePr>
        <p:xfrm>
          <a:off x="546100" y="1143000"/>
          <a:ext cx="3949700" cy="876300"/>
        </p:xfrm>
        <a:graphic>
          <a:graphicData uri="http://schemas.openxmlformats.org/presentationml/2006/ole">
            <mc:AlternateContent xmlns:mc="http://schemas.openxmlformats.org/markup-compatibility/2006">
              <mc:Choice xmlns:v="urn:schemas-microsoft-com:vml" Requires="v">
                <p:oleObj spid="_x0000_s12305" name="Equation" r:id="rId3" imgW="3949560" imgH="876240" progId="Equation.DSMT4">
                  <p:embed/>
                </p:oleObj>
              </mc:Choice>
              <mc:Fallback>
                <p:oleObj name="Equation" r:id="rId3" imgW="394956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143000"/>
                        <a:ext cx="3949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533400" y="2376948"/>
          <a:ext cx="1384300" cy="304800"/>
        </p:xfrm>
        <a:graphic>
          <a:graphicData uri="http://schemas.openxmlformats.org/presentationml/2006/ole">
            <mc:AlternateContent xmlns:mc="http://schemas.openxmlformats.org/markup-compatibility/2006">
              <mc:Choice xmlns:v="urn:schemas-microsoft-com:vml" Requires="v">
                <p:oleObj spid="_x0000_s12306"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3769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180304" y="2086896"/>
          <a:ext cx="3492500" cy="876300"/>
        </p:xfrm>
        <a:graphic>
          <a:graphicData uri="http://schemas.openxmlformats.org/presentationml/2006/ole">
            <mc:AlternateContent xmlns:mc="http://schemas.openxmlformats.org/markup-compatibility/2006">
              <mc:Choice xmlns:v="urn:schemas-microsoft-com:vml" Requires="v">
                <p:oleObj spid="_x0000_s12307" name="Equation" r:id="rId7" imgW="3492360" imgH="876240" progId="Equation.DSMT4">
                  <p:embed/>
                </p:oleObj>
              </mc:Choice>
              <mc:Fallback>
                <p:oleObj name="Equation" r:id="rId7" imgW="349236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0304" y="2086896"/>
                        <a:ext cx="349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159000" y="3094704"/>
          <a:ext cx="6451600" cy="901700"/>
        </p:xfrm>
        <a:graphic>
          <a:graphicData uri="http://schemas.openxmlformats.org/presentationml/2006/ole">
            <mc:AlternateContent xmlns:mc="http://schemas.openxmlformats.org/markup-compatibility/2006">
              <mc:Choice xmlns:v="urn:schemas-microsoft-com:vml" Requires="v">
                <p:oleObj spid="_x0000_s12308" name="Equation" r:id="rId9" imgW="6451560" imgH="901440" progId="Equation.DSMT4">
                  <p:embed/>
                </p:oleObj>
              </mc:Choice>
              <mc:Fallback>
                <p:oleObj name="Equation" r:id="rId9" imgW="64515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094704"/>
                        <a:ext cx="6451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133600" y="4176252"/>
          <a:ext cx="1879600" cy="876300"/>
        </p:xfrm>
        <a:graphic>
          <a:graphicData uri="http://schemas.openxmlformats.org/presentationml/2006/ole">
            <mc:AlternateContent xmlns:mc="http://schemas.openxmlformats.org/markup-compatibility/2006">
              <mc:Choice xmlns:v="urn:schemas-microsoft-com:vml" Requires="v">
                <p:oleObj spid="_x0000_s12309" name="Equation" r:id="rId11" imgW="1879560" imgH="876240" progId="Equation.DSMT4">
                  <p:embed/>
                </p:oleObj>
              </mc:Choice>
              <mc:Fallback>
                <p:oleObj name="Equation" r:id="rId11" imgW="187956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4176252"/>
                        <a:ext cx="1879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129548" y="4190794"/>
          <a:ext cx="4686300" cy="990600"/>
        </p:xfrm>
        <a:graphic>
          <a:graphicData uri="http://schemas.openxmlformats.org/presentationml/2006/ole">
            <mc:AlternateContent xmlns:mc="http://schemas.openxmlformats.org/markup-compatibility/2006">
              <mc:Choice xmlns:v="urn:schemas-microsoft-com:vml" Requires="v">
                <p:oleObj spid="_x0000_s12310" name="Equation" r:id="rId13" imgW="4686120" imgH="990360" progId="Equation.DSMT4">
                  <p:embed/>
                </p:oleObj>
              </mc:Choice>
              <mc:Fallback>
                <p:oleObj name="Equation" r:id="rId13" imgW="4686120" imgH="990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9548" y="4190794"/>
                        <a:ext cx="4686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4129548" y="5181600"/>
          <a:ext cx="1054100" cy="838200"/>
        </p:xfrm>
        <a:graphic>
          <a:graphicData uri="http://schemas.openxmlformats.org/presentationml/2006/ole">
            <mc:AlternateContent xmlns:mc="http://schemas.openxmlformats.org/markup-compatibility/2006">
              <mc:Choice xmlns:v="urn:schemas-microsoft-com:vml" Requires="v">
                <p:oleObj spid="_x0000_s12311" name="Equation" r:id="rId15" imgW="1054080" imgH="838080" progId="Equation.DSMT4">
                  <p:embed/>
                </p:oleObj>
              </mc:Choice>
              <mc:Fallback>
                <p:oleObj name="Equation" r:id="rId15" imgW="10540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29548" y="51816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10800000" flipV="1">
            <a:off x="5410200" y="41910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334000" y="47244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Subtracting Rational Expressions with a Common Denominator (cont.)</a:t>
            </a:r>
          </a:p>
        </p:txBody>
      </p:sp>
      <p:sp>
        <p:nvSpPr>
          <p:cNvPr id="3" name="Content Placeholder 2"/>
          <p:cNvSpPr>
            <a:spLocks noGrp="1"/>
          </p:cNvSpPr>
          <p:nvPr>
            <p:ph idx="1"/>
          </p:nvPr>
        </p:nvSpPr>
        <p:spPr/>
        <p:txBody>
          <a:bodyPr/>
          <a:lstStyle/>
          <a:p>
            <a:pPr marL="0" indent="0">
              <a:buNone/>
            </a:pPr>
            <a:endParaRPr lang="en-US" b="1" dirty="0"/>
          </a:p>
          <a:p>
            <a:pPr marL="0" indent="0">
              <a:spcBef>
                <a:spcPts val="3000"/>
              </a:spcBef>
              <a:buNone/>
            </a:pPr>
            <a:r>
              <a:rPr lang="en-US" b="1" dirty="0"/>
              <a:t>Solution: </a:t>
            </a:r>
            <a:r>
              <a:rPr lang="en-US" dirty="0"/>
              <a:t>Each denominator is the </a:t>
            </a:r>
            <a:r>
              <a:rPr lang="en-US" b="1" dirty="0"/>
              <a:t>opposite</a:t>
            </a:r>
            <a:r>
              <a:rPr lang="en-US" dirty="0"/>
              <a:t> of the other. Multiply both the numerator and denominator of the second fraction by </a:t>
            </a:r>
            <a:r>
              <a:rPr lang="en-US" dirty="0">
                <a:latin typeface="Symbol" panose="05050102010706020507" pitchFamily="18" charset="2"/>
              </a:rPr>
              <a:t>-</a:t>
            </a:r>
            <a:r>
              <a:rPr lang="en-US" dirty="0"/>
              <a:t>1 so that both denominators will be the same, in this case </a:t>
            </a:r>
            <a:r>
              <a:rPr lang="en-US" i="1" dirty="0"/>
              <a:t>x </a:t>
            </a:r>
            <a:r>
              <a:rPr lang="en-US" dirty="0">
                <a:latin typeface="Symbol" pitchFamily="18" charset="2"/>
              </a:rPr>
              <a:t>-</a:t>
            </a:r>
            <a:r>
              <a:rPr lang="en-US" dirty="0"/>
              <a:t> 5.</a:t>
            </a:r>
          </a:p>
        </p:txBody>
      </p:sp>
      <p:graphicFrame>
        <p:nvGraphicFramePr>
          <p:cNvPr id="22530" name="Object 2"/>
          <p:cNvGraphicFramePr>
            <a:graphicFrameLocks noChangeAspect="1"/>
          </p:cNvGraphicFramePr>
          <p:nvPr/>
        </p:nvGraphicFramePr>
        <p:xfrm>
          <a:off x="547688" y="1172496"/>
          <a:ext cx="2286000" cy="838200"/>
        </p:xfrm>
        <a:graphic>
          <a:graphicData uri="http://schemas.openxmlformats.org/presentationml/2006/ole">
            <mc:AlternateContent xmlns:mc="http://schemas.openxmlformats.org/markup-compatibility/2006">
              <mc:Choice xmlns:v="urn:schemas-microsoft-com:vml" Requires="v">
                <p:oleObj spid="_x0000_s13327" name="Equation" r:id="rId3" imgW="2286000" imgH="838080" progId="Equation.DSMT4">
                  <p:embed/>
                </p:oleObj>
              </mc:Choice>
              <mc:Fallback>
                <p:oleObj name="Equation" r:id="rId3" imgW="22860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172496"/>
                        <a:ext cx="228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219200" y="3979608"/>
          <a:ext cx="1803400" cy="838200"/>
        </p:xfrm>
        <a:graphic>
          <a:graphicData uri="http://schemas.openxmlformats.org/presentationml/2006/ole">
            <mc:AlternateContent xmlns:mc="http://schemas.openxmlformats.org/markup-compatibility/2006">
              <mc:Choice xmlns:v="urn:schemas-microsoft-com:vml" Requires="v">
                <p:oleObj spid="_x0000_s13328" name="Equation" r:id="rId5" imgW="1803240" imgH="838080" progId="Equation.DSMT4">
                  <p:embed/>
                </p:oleObj>
              </mc:Choice>
              <mc:Fallback>
                <p:oleObj name="Equation" r:id="rId5" imgW="1803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79608"/>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3048000" y="3932904"/>
          <a:ext cx="3149600" cy="990600"/>
        </p:xfrm>
        <a:graphic>
          <a:graphicData uri="http://schemas.openxmlformats.org/presentationml/2006/ole">
            <mc:AlternateContent xmlns:mc="http://schemas.openxmlformats.org/markup-compatibility/2006">
              <mc:Choice xmlns:v="urn:schemas-microsoft-com:vml" Requires="v">
                <p:oleObj spid="_x0000_s13329" name="Equation" r:id="rId7" imgW="3149280" imgH="990360" progId="Equation.DSMT4">
                  <p:embed/>
                </p:oleObj>
              </mc:Choice>
              <mc:Fallback>
                <p:oleObj name="Equation" r:id="rId7" imgW="314928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3932904"/>
                        <a:ext cx="3149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062748" y="5075904"/>
          <a:ext cx="2082800" cy="838200"/>
        </p:xfrm>
        <a:graphic>
          <a:graphicData uri="http://schemas.openxmlformats.org/presentationml/2006/ole">
            <mc:AlternateContent xmlns:mc="http://schemas.openxmlformats.org/markup-compatibility/2006">
              <mc:Choice xmlns:v="urn:schemas-microsoft-com:vml" Requires="v">
                <p:oleObj spid="_x0000_s13330" name="Equation" r:id="rId9" imgW="2082600" imgH="838080" progId="Equation.DSMT4">
                  <p:embed/>
                </p:oleObj>
              </mc:Choice>
              <mc:Fallback>
                <p:oleObj name="Equation" r:id="rId9" imgW="2082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62748" y="5075904"/>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5166852" y="5031660"/>
          <a:ext cx="1473200" cy="876300"/>
        </p:xfrm>
        <a:graphic>
          <a:graphicData uri="http://schemas.openxmlformats.org/presentationml/2006/ole">
            <mc:AlternateContent xmlns:mc="http://schemas.openxmlformats.org/markup-compatibility/2006">
              <mc:Choice xmlns:v="urn:schemas-microsoft-com:vml" Requires="v">
                <p:oleObj spid="_x0000_s13331" name="Equation" r:id="rId11" imgW="1473120" imgH="876240" progId="Equation.DSMT4">
                  <p:embed/>
                </p:oleObj>
              </mc:Choice>
              <mc:Fallback>
                <p:oleObj name="Equation" r:id="rId11" imgW="147312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66852" y="5031660"/>
                        <a:ext cx="1473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6661356" y="5061156"/>
          <a:ext cx="1028700" cy="838200"/>
        </p:xfrm>
        <a:graphic>
          <a:graphicData uri="http://schemas.openxmlformats.org/presentationml/2006/ole">
            <mc:AlternateContent xmlns:mc="http://schemas.openxmlformats.org/markup-compatibility/2006">
              <mc:Choice xmlns:v="urn:schemas-microsoft-com:vml" Requires="v">
                <p:oleObj spid="_x0000_s13332" name="Equation" r:id="rId13" imgW="1028520" imgH="838080" progId="Equation.DSMT4">
                  <p:embed/>
                </p:oleObj>
              </mc:Choice>
              <mc:Fallback>
                <p:oleObj name="Equation" r:id="rId13" imgW="10285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61356" y="506115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352800" y="4173792"/>
            <a:ext cx="4724400" cy="13716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352800" y="4097592"/>
            <a:ext cx="4648200" cy="1371600"/>
          </a:xfrm>
          <a:prstGeom prst="line">
            <a:avLst/>
          </a:prstGeom>
          <a:ln w="254000">
            <a:solidFill>
              <a:srgbClr val="FFAFA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Subtraction with Rational Expressions</a:t>
            </a:r>
          </a:p>
        </p:txBody>
      </p:sp>
      <p:sp>
        <p:nvSpPr>
          <p:cNvPr id="3" name="Content Placeholder 2"/>
          <p:cNvSpPr>
            <a:spLocks noGrp="1"/>
          </p:cNvSpPr>
          <p:nvPr>
            <p:ph idx="1"/>
          </p:nvPr>
        </p:nvSpPr>
        <p:spPr>
          <a:xfrm>
            <a:off x="457200" y="1280160"/>
            <a:ext cx="8229600" cy="4434840"/>
          </a:xfrm>
          <a:ln w="28575">
            <a:solidFill>
              <a:srgbClr val="FF0000"/>
            </a:solidFill>
          </a:ln>
        </p:spPr>
        <p:txBody>
          <a:bodyPr>
            <a:noAutofit/>
          </a:bodyPr>
          <a:lstStyle/>
          <a:p>
            <a:pPr marL="0" indent="0" algn="ctr">
              <a:buNone/>
            </a:pPr>
            <a:r>
              <a:rPr lang="en-US" b="1" dirty="0">
                <a:solidFill>
                  <a:srgbClr val="000000"/>
                </a:solidFill>
              </a:rPr>
              <a:t>Notes</a:t>
            </a:r>
          </a:p>
          <a:p>
            <a:pPr marL="0" indent="0">
              <a:buNone/>
            </a:pPr>
            <a:r>
              <a:rPr lang="en-US" b="1" dirty="0">
                <a:solidFill>
                  <a:srgbClr val="C00000"/>
                </a:solidFill>
              </a:rPr>
              <a:t>COMMON ERROR </a:t>
            </a:r>
          </a:p>
          <a:p>
            <a:pPr marL="0" indent="0">
              <a:buNone/>
            </a:pPr>
            <a:r>
              <a:rPr lang="en-US" dirty="0">
                <a:solidFill>
                  <a:srgbClr val="000000"/>
                </a:solidFill>
              </a:rPr>
              <a:t>Many beginning students make a mistake when subtracting rational expressions by not subtracting the entire numerator. They make a mistake similar to the following. </a:t>
            </a:r>
          </a:p>
          <a:p>
            <a:pPr marL="0" indent="0">
              <a:buNone/>
            </a:pPr>
            <a:endParaRPr lang="en-US" dirty="0">
              <a:solidFill>
                <a:srgbClr val="000000"/>
              </a:solidFill>
            </a:endParaRPr>
          </a:p>
          <a:p>
            <a:pPr marL="0" indent="0">
              <a:buNone/>
            </a:pPr>
            <a:endParaRPr lang="en-US" dirty="0">
              <a:solidFill>
                <a:srgbClr val="000000"/>
              </a:solidFill>
            </a:endParaRPr>
          </a:p>
          <a:p>
            <a:pPr marL="0" indent="0">
              <a:lnSpc>
                <a:spcPct val="150000"/>
              </a:lnSpc>
              <a:buNone/>
            </a:pPr>
            <a:endParaRPr lang="en-US" dirty="0">
              <a:solidFill>
                <a:srgbClr val="000000"/>
              </a:solidFill>
            </a:endParaRPr>
          </a:p>
        </p:txBody>
      </p:sp>
      <p:graphicFrame>
        <p:nvGraphicFramePr>
          <p:cNvPr id="23554" name="Object 2"/>
          <p:cNvGraphicFramePr>
            <a:graphicFrameLocks noChangeAspect="1"/>
          </p:cNvGraphicFramePr>
          <p:nvPr/>
        </p:nvGraphicFramePr>
        <p:xfrm>
          <a:off x="1289050" y="4478592"/>
          <a:ext cx="6565900" cy="838200"/>
        </p:xfrm>
        <a:graphic>
          <a:graphicData uri="http://schemas.openxmlformats.org/presentationml/2006/ole">
            <mc:AlternateContent xmlns:mc="http://schemas.openxmlformats.org/markup-compatibility/2006">
              <mc:Choice xmlns:v="urn:schemas-microsoft-com:vml" Requires="v">
                <p:oleObj spid="_x0000_s14340" name="Equation" r:id="rId3" imgW="6565680" imgH="838080" progId="Equation.DSMT4">
                  <p:embed/>
                </p:oleObj>
              </mc:Choice>
              <mc:Fallback>
                <p:oleObj name="Equation" r:id="rId3" imgW="65656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9050" y="4478592"/>
                        <a:ext cx="656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1040285"/>
          </a:xfrm>
        </p:spPr>
        <p:txBody>
          <a:bodyPr>
            <a:spAutoFit/>
          </a:bodyPr>
          <a:lstStyle/>
          <a:p>
            <a:pPr marL="457200" indent="-457200">
              <a:buFont typeface="Courier New" pitchFamily="49" charset="0"/>
              <a:buChar char="o"/>
            </a:pPr>
            <a:r>
              <a:rPr lang="en-US" dirty="0"/>
              <a:t>Add rational expressions. </a:t>
            </a:r>
          </a:p>
          <a:p>
            <a:pPr marL="457200" indent="-457200">
              <a:buFont typeface="Courier New" pitchFamily="49" charset="0"/>
              <a:buChar char="o"/>
            </a:pPr>
            <a:r>
              <a:rPr lang="en-US" dirty="0"/>
              <a:t>Subtract rational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685800" y="3338052"/>
            <a:ext cx="7772400" cy="1447800"/>
          </a:xfrm>
          <a:prstGeom prst="ellipse">
            <a:avLst/>
          </a:prstGeom>
          <a:noFill/>
          <a:ln w="254000">
            <a:solidFill>
              <a:srgbClr val="AFAFFF"/>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Subtraction with Rational Expressions</a:t>
            </a:r>
          </a:p>
        </p:txBody>
      </p:sp>
      <p:sp>
        <p:nvSpPr>
          <p:cNvPr id="3" name="Content Placeholder 2"/>
          <p:cNvSpPr>
            <a:spLocks noGrp="1"/>
          </p:cNvSpPr>
          <p:nvPr>
            <p:ph idx="1"/>
          </p:nvPr>
        </p:nvSpPr>
        <p:spPr>
          <a:xfrm>
            <a:off x="457200" y="1280160"/>
            <a:ext cx="8229600" cy="3901440"/>
          </a:xfrm>
          <a:ln w="28575">
            <a:solidFill>
              <a:srgbClr val="FF0000"/>
            </a:solidFill>
          </a:ln>
        </p:spPr>
        <p:txBody>
          <a:bodyPr>
            <a:noAutofit/>
          </a:bodyPr>
          <a:lstStyle/>
          <a:p>
            <a:pPr marL="0" indent="0" algn="ctr">
              <a:buNone/>
            </a:pPr>
            <a:r>
              <a:rPr lang="en-US" b="1" dirty="0">
                <a:solidFill>
                  <a:srgbClr val="000000"/>
                </a:solidFill>
              </a:rPr>
              <a:t>Notes (cont.)</a:t>
            </a:r>
          </a:p>
          <a:p>
            <a:pPr marL="0" indent="0">
              <a:buNone/>
            </a:pPr>
            <a:r>
              <a:rPr lang="en-US" dirty="0">
                <a:solidFill>
                  <a:srgbClr val="000000"/>
                </a:solidFill>
              </a:rPr>
              <a:t>By using parentheses, you can avoid such mistakes.</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r>
              <a:rPr lang="en-US" dirty="0">
                <a:solidFill>
                  <a:srgbClr val="000000"/>
                </a:solidFill>
              </a:rPr>
              <a:t> </a:t>
            </a:r>
          </a:p>
          <a:p>
            <a:pPr marL="0" indent="0">
              <a:buNone/>
            </a:pPr>
            <a:endParaRPr lang="en-US" dirty="0">
              <a:solidFill>
                <a:srgbClr val="000000"/>
              </a:solidFill>
            </a:endParaRPr>
          </a:p>
          <a:p>
            <a:pPr marL="0" indent="0">
              <a:lnSpc>
                <a:spcPct val="150000"/>
              </a:lnSpc>
              <a:buNone/>
            </a:pPr>
            <a:endParaRPr lang="en-US" dirty="0">
              <a:solidFill>
                <a:srgbClr val="000000"/>
              </a:solidFill>
            </a:endParaRPr>
          </a:p>
        </p:txBody>
      </p:sp>
      <p:graphicFrame>
        <p:nvGraphicFramePr>
          <p:cNvPr id="24579" name="Object 3"/>
          <p:cNvGraphicFramePr>
            <a:graphicFrameLocks noChangeAspect="1"/>
          </p:cNvGraphicFramePr>
          <p:nvPr/>
        </p:nvGraphicFramePr>
        <p:xfrm>
          <a:off x="768350" y="2576052"/>
          <a:ext cx="7607300" cy="1905000"/>
        </p:xfrm>
        <a:graphic>
          <a:graphicData uri="http://schemas.openxmlformats.org/presentationml/2006/ole">
            <mc:AlternateContent xmlns:mc="http://schemas.openxmlformats.org/markup-compatibility/2006">
              <mc:Choice xmlns:v="urn:schemas-microsoft-com:vml" Requires="v">
                <p:oleObj spid="_x0000_s15364" name="Equation" r:id="rId3" imgW="7607160" imgH="1904760" progId="Equation.DSMT4">
                  <p:embed/>
                </p:oleObj>
              </mc:Choice>
              <mc:Fallback>
                <p:oleObj name="Equation" r:id="rId3" imgW="7607160" imgH="19047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350" y="2576052"/>
                        <a:ext cx="76073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a:t>
            </a:r>
            <a:endParaRPr lang="en-US" dirty="0"/>
          </a:p>
        </p:txBody>
      </p:sp>
      <p:sp>
        <p:nvSpPr>
          <p:cNvPr id="3" name="Content Placeholder 2"/>
          <p:cNvSpPr>
            <a:spLocks noGrp="1"/>
          </p:cNvSpPr>
          <p:nvPr>
            <p:ph idx="1"/>
          </p:nvPr>
        </p:nvSpPr>
        <p:spPr/>
        <p:txBody>
          <a:bodyPr/>
          <a:lstStyle/>
          <a:p>
            <a:pPr marL="0" indent="0">
              <a:buNone/>
            </a:pPr>
            <a:r>
              <a:rPr lang="en-US" dirty="0"/>
              <a:t>Find each difference and reduce if possible. Assume that no denominator is equal to 0. </a:t>
            </a:r>
          </a:p>
        </p:txBody>
      </p:sp>
      <p:graphicFrame>
        <p:nvGraphicFramePr>
          <p:cNvPr id="16387" name="Object 3"/>
          <p:cNvGraphicFramePr>
            <a:graphicFrameLocks noChangeAspect="1"/>
          </p:cNvGraphicFramePr>
          <p:nvPr/>
        </p:nvGraphicFramePr>
        <p:xfrm>
          <a:off x="533400" y="2438400"/>
          <a:ext cx="2578100" cy="838200"/>
        </p:xfrm>
        <a:graphic>
          <a:graphicData uri="http://schemas.openxmlformats.org/presentationml/2006/ole">
            <mc:AlternateContent xmlns:mc="http://schemas.openxmlformats.org/markup-compatibility/2006">
              <mc:Choice xmlns:v="urn:schemas-microsoft-com:vml" Requires="v">
                <p:oleObj spid="_x0000_s16393" name="Equation" r:id="rId3" imgW="2577960" imgH="838080" progId="Equation.DSMT4">
                  <p:embed/>
                </p:oleObj>
              </mc:Choice>
              <mc:Fallback>
                <p:oleObj name="Equation" r:id="rId3" imgW="25779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4384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533400" y="3505200"/>
          <a:ext cx="1384300" cy="304800"/>
        </p:xfrm>
        <a:graphic>
          <a:graphicData uri="http://schemas.openxmlformats.org/presentationml/2006/ole">
            <mc:AlternateContent xmlns:mc="http://schemas.openxmlformats.org/markup-compatibility/2006">
              <mc:Choice xmlns:v="urn:schemas-microsoft-com:vml" Requires="v">
                <p:oleObj spid="_x0000_s1639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5052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533400" y="4023852"/>
          <a:ext cx="6223000" cy="1054100"/>
        </p:xfrm>
        <a:graphic>
          <a:graphicData uri="http://schemas.openxmlformats.org/presentationml/2006/ole">
            <mc:AlternateContent xmlns:mc="http://schemas.openxmlformats.org/markup-compatibility/2006">
              <mc:Choice xmlns:v="urn:schemas-microsoft-com:vml" Requires="v">
                <p:oleObj spid="_x0000_s16395" name="Equation" r:id="rId7" imgW="6222960" imgH="1054080" progId="Equation.DSMT4">
                  <p:embed/>
                </p:oleObj>
              </mc:Choice>
              <mc:Fallback>
                <p:oleObj name="Equation" r:id="rId7" imgW="6222960" imgH="1054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4023852"/>
                        <a:ext cx="62230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graphicFrame>
        <p:nvGraphicFramePr>
          <p:cNvPr id="17411" name="Object 3"/>
          <p:cNvGraphicFramePr>
            <a:graphicFrameLocks noChangeAspect="1"/>
          </p:cNvGraphicFramePr>
          <p:nvPr/>
        </p:nvGraphicFramePr>
        <p:xfrm>
          <a:off x="653844" y="1280652"/>
          <a:ext cx="2108200" cy="838200"/>
        </p:xfrm>
        <a:graphic>
          <a:graphicData uri="http://schemas.openxmlformats.org/presentationml/2006/ole">
            <mc:AlternateContent xmlns:mc="http://schemas.openxmlformats.org/markup-compatibility/2006">
              <mc:Choice xmlns:v="urn:schemas-microsoft-com:vml" Requires="v">
                <p:oleObj spid="_x0000_s17425" name="Equation" r:id="rId3" imgW="2108160" imgH="838080" progId="Equation.DSMT4">
                  <p:embed/>
                </p:oleObj>
              </mc:Choice>
              <mc:Fallback>
                <p:oleObj name="Equation" r:id="rId3" imgW="2108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3844" y="1280652"/>
                        <a:ext cx="210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548148" y="2344992"/>
          <a:ext cx="4432300" cy="990600"/>
        </p:xfrm>
        <a:graphic>
          <a:graphicData uri="http://schemas.openxmlformats.org/presentationml/2006/ole">
            <mc:AlternateContent xmlns:mc="http://schemas.openxmlformats.org/markup-compatibility/2006">
              <mc:Choice xmlns:v="urn:schemas-microsoft-com:vml" Requires="v">
                <p:oleObj spid="_x0000_s17426" name="Equation" r:id="rId5" imgW="4431960" imgH="990360" progId="Equation.DSMT4">
                  <p:embed/>
                </p:oleObj>
              </mc:Choice>
              <mc:Fallback>
                <p:oleObj name="Equation" r:id="rId5" imgW="443196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344992"/>
                        <a:ext cx="4432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5014452" y="2239296"/>
          <a:ext cx="3263900" cy="1092200"/>
        </p:xfrm>
        <a:graphic>
          <a:graphicData uri="http://schemas.openxmlformats.org/presentationml/2006/ole">
            <mc:AlternateContent xmlns:mc="http://schemas.openxmlformats.org/markup-compatibility/2006">
              <mc:Choice xmlns:v="urn:schemas-microsoft-com:vml" Requires="v">
                <p:oleObj spid="_x0000_s17427" name="Equation" r:id="rId7" imgW="3263760" imgH="1091880" progId="Equation.DSMT4">
                  <p:embed/>
                </p:oleObj>
              </mc:Choice>
              <mc:Fallback>
                <p:oleObj name="Equation" r:id="rId7" imgW="3263760" imgH="1091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14452" y="2239296"/>
                        <a:ext cx="32639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548148" y="3429000"/>
          <a:ext cx="3022600" cy="990600"/>
        </p:xfrm>
        <a:graphic>
          <a:graphicData uri="http://schemas.openxmlformats.org/presentationml/2006/ole">
            <mc:AlternateContent xmlns:mc="http://schemas.openxmlformats.org/markup-compatibility/2006">
              <mc:Choice xmlns:v="urn:schemas-microsoft-com:vml" Requires="v">
                <p:oleObj spid="_x0000_s17428" name="Equation" r:id="rId9" imgW="3022560" imgH="990360" progId="Equation.DSMT4">
                  <p:embed/>
                </p:oleObj>
              </mc:Choice>
              <mc:Fallback>
                <p:oleObj name="Equation" r:id="rId9" imgW="302256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148" y="3429000"/>
                        <a:ext cx="302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3581400" y="3429000"/>
          <a:ext cx="2209800" cy="990600"/>
        </p:xfrm>
        <a:graphic>
          <a:graphicData uri="http://schemas.openxmlformats.org/presentationml/2006/ole">
            <mc:AlternateContent xmlns:mc="http://schemas.openxmlformats.org/markup-compatibility/2006">
              <mc:Choice xmlns:v="urn:schemas-microsoft-com:vml" Requires="v">
                <p:oleObj spid="_x0000_s17429" name="Equation" r:id="rId11" imgW="2209680" imgH="990360" progId="Equation.DSMT4">
                  <p:embed/>
                </p:oleObj>
              </mc:Choice>
              <mc:Fallback>
                <p:oleObj name="Equation" r:id="rId11" imgW="22096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81400" y="3429000"/>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8148" y="4616450"/>
          <a:ext cx="2374900" cy="990600"/>
        </p:xfrm>
        <a:graphic>
          <a:graphicData uri="http://schemas.openxmlformats.org/presentationml/2006/ole">
            <mc:AlternateContent xmlns:mc="http://schemas.openxmlformats.org/markup-compatibility/2006">
              <mc:Choice xmlns:v="urn:schemas-microsoft-com:vml" Requires="v">
                <p:oleObj spid="_x0000_s17430" name="Equation" r:id="rId13" imgW="2374560" imgH="990360" progId="Equation.DSMT4">
                  <p:embed/>
                </p:oleObj>
              </mc:Choice>
              <mc:Fallback>
                <p:oleObj name="Equation" r:id="rId13" imgW="2374560" imgH="990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148" y="4616450"/>
                        <a:ext cx="2374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3033252" y="4692444"/>
          <a:ext cx="1193800" cy="838200"/>
        </p:xfrm>
        <a:graphic>
          <a:graphicData uri="http://schemas.openxmlformats.org/presentationml/2006/ole">
            <mc:AlternateContent xmlns:mc="http://schemas.openxmlformats.org/markup-compatibility/2006">
              <mc:Choice xmlns:v="urn:schemas-microsoft-com:vml" Requires="v">
                <p:oleObj spid="_x0000_s17431" name="Equation" r:id="rId15" imgW="1193760" imgH="838080" progId="Equation.DSMT4">
                  <p:embed/>
                </p:oleObj>
              </mc:Choice>
              <mc:Fallback>
                <p:oleObj name="Equation" r:id="rId15" imgW="11937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33252" y="4692444"/>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10800000" flipV="1">
            <a:off x="1905000" y="4648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1828800" y="51816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4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graphicFrame>
        <p:nvGraphicFramePr>
          <p:cNvPr id="18435" name="Object 3"/>
          <p:cNvGraphicFramePr>
            <a:graphicFrameLocks noChangeAspect="1"/>
          </p:cNvGraphicFramePr>
          <p:nvPr/>
        </p:nvGraphicFramePr>
        <p:xfrm>
          <a:off x="533400" y="1371600"/>
          <a:ext cx="3213100" cy="901700"/>
        </p:xfrm>
        <a:graphic>
          <a:graphicData uri="http://schemas.openxmlformats.org/presentationml/2006/ole">
            <mc:AlternateContent xmlns:mc="http://schemas.openxmlformats.org/markup-compatibility/2006">
              <mc:Choice xmlns:v="urn:schemas-microsoft-com:vml" Requires="v">
                <p:oleObj spid="_x0000_s18441" name="Equation" r:id="rId3" imgW="3213000" imgH="901440" progId="Equation.DSMT4">
                  <p:embed/>
                </p:oleObj>
              </mc:Choice>
              <mc:Fallback>
                <p:oleObj name="Equation" r:id="rId3" imgW="32130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321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533400" y="2514600"/>
          <a:ext cx="1384300" cy="304800"/>
        </p:xfrm>
        <a:graphic>
          <a:graphicData uri="http://schemas.openxmlformats.org/presentationml/2006/ole">
            <mc:AlternateContent xmlns:mc="http://schemas.openxmlformats.org/markup-compatibility/2006">
              <mc:Choice xmlns:v="urn:schemas-microsoft-com:vml" Requires="v">
                <p:oleObj spid="_x0000_s18442"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146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533400" y="3109452"/>
          <a:ext cx="7162800" cy="1206500"/>
        </p:xfrm>
        <a:graphic>
          <a:graphicData uri="http://schemas.openxmlformats.org/presentationml/2006/ole">
            <mc:AlternateContent xmlns:mc="http://schemas.openxmlformats.org/markup-compatibility/2006">
              <mc:Choice xmlns:v="urn:schemas-microsoft-com:vml" Requires="v">
                <p:oleObj spid="_x0000_s18443" name="Equation" r:id="rId7" imgW="7162560" imgH="1206360" progId="Equation.DSMT4">
                  <p:embed/>
                </p:oleObj>
              </mc:Choice>
              <mc:Fallback>
                <p:oleObj name="Equation" r:id="rId7" imgW="7162560" imgH="1206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09452"/>
                        <a:ext cx="7162800" cy="120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graphicFrame>
        <p:nvGraphicFramePr>
          <p:cNvPr id="19459" name="Object 3"/>
          <p:cNvGraphicFramePr>
            <a:graphicFrameLocks noChangeAspect="1"/>
          </p:cNvGraphicFramePr>
          <p:nvPr/>
        </p:nvGraphicFramePr>
        <p:xfrm>
          <a:off x="548640" y="1447800"/>
          <a:ext cx="2755900" cy="901700"/>
        </p:xfrm>
        <a:graphic>
          <a:graphicData uri="http://schemas.openxmlformats.org/presentationml/2006/ole">
            <mc:AlternateContent xmlns:mc="http://schemas.openxmlformats.org/markup-compatibility/2006">
              <mc:Choice xmlns:v="urn:schemas-microsoft-com:vml" Requires="v">
                <p:oleObj spid="_x0000_s19469" name="Equation" r:id="rId3" imgW="2755800" imgH="901440" progId="Equation.DSMT4">
                  <p:embed/>
                </p:oleObj>
              </mc:Choice>
              <mc:Fallback>
                <p:oleObj name="Equation" r:id="rId3" imgW="27558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447800"/>
                        <a:ext cx="275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793544" y="2438400"/>
          <a:ext cx="6032500" cy="952500"/>
        </p:xfrm>
        <a:graphic>
          <a:graphicData uri="http://schemas.openxmlformats.org/presentationml/2006/ole">
            <mc:AlternateContent xmlns:mc="http://schemas.openxmlformats.org/markup-compatibility/2006">
              <mc:Choice xmlns:v="urn:schemas-microsoft-com:vml" Requires="v">
                <p:oleObj spid="_x0000_s19470" name="Equation" r:id="rId5" imgW="6032160" imgH="952200" progId="Equation.DSMT4">
                  <p:embed/>
                </p:oleObj>
              </mc:Choice>
              <mc:Fallback>
                <p:oleObj name="Equation" r:id="rId5" imgW="603216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3544" y="2438400"/>
                        <a:ext cx="603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793544" y="3490452"/>
          <a:ext cx="4051300" cy="1117600"/>
        </p:xfrm>
        <a:graphic>
          <a:graphicData uri="http://schemas.openxmlformats.org/presentationml/2006/ole">
            <mc:AlternateContent xmlns:mc="http://schemas.openxmlformats.org/markup-compatibility/2006">
              <mc:Choice xmlns:v="urn:schemas-microsoft-com:vml" Requires="v">
                <p:oleObj spid="_x0000_s19471" name="Equation" r:id="rId7" imgW="4051080" imgH="1117440" progId="Equation.DSMT4">
                  <p:embed/>
                </p:oleObj>
              </mc:Choice>
              <mc:Fallback>
                <p:oleObj name="Equation" r:id="rId7" imgW="4051080" imgH="1117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544" y="3490452"/>
                        <a:ext cx="40513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4876800" y="3585496"/>
          <a:ext cx="3810000" cy="1016000"/>
        </p:xfrm>
        <a:graphic>
          <a:graphicData uri="http://schemas.openxmlformats.org/presentationml/2006/ole">
            <mc:AlternateContent xmlns:mc="http://schemas.openxmlformats.org/markup-compatibility/2006">
              <mc:Choice xmlns:v="urn:schemas-microsoft-com:vml" Requires="v">
                <p:oleObj spid="_x0000_s19472" name="Equation" r:id="rId9" imgW="3809880" imgH="1015920" progId="Equation.DSMT4">
                  <p:embed/>
                </p:oleObj>
              </mc:Choice>
              <mc:Fallback>
                <p:oleObj name="Equation" r:id="rId9" imgW="3809880" imgH="10159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76800" y="3585496"/>
                        <a:ext cx="3810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4876800" y="4724400"/>
          <a:ext cx="2565400" cy="1016000"/>
        </p:xfrm>
        <a:graphic>
          <a:graphicData uri="http://schemas.openxmlformats.org/presentationml/2006/ole">
            <mc:AlternateContent xmlns:mc="http://schemas.openxmlformats.org/markup-compatibility/2006">
              <mc:Choice xmlns:v="urn:schemas-microsoft-com:vml" Requires="v">
                <p:oleObj spid="_x0000_s19473" name="Equation" r:id="rId11" imgW="2565360" imgH="1015920" progId="Equation.DSMT4">
                  <p:embed/>
                </p:oleObj>
              </mc:Choice>
              <mc:Fallback>
                <p:oleObj name="Equation" r:id="rId11" imgW="2565360" imgH="10159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76800" y="4724400"/>
                        <a:ext cx="2565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sp>
        <p:nvSpPr>
          <p:cNvPr id="5" name="Rectangle 4"/>
          <p:cNvSpPr/>
          <p:nvPr/>
        </p:nvSpPr>
        <p:spPr>
          <a:xfrm>
            <a:off x="4724400" y="1447800"/>
            <a:ext cx="4191000" cy="1015663"/>
          </a:xfrm>
          <a:prstGeom prst="rect">
            <a:avLst/>
          </a:prstGeom>
        </p:spPr>
        <p:txBody>
          <a:bodyPr wrap="square">
            <a:spAutoFit/>
          </a:bodyPr>
          <a:lstStyle/>
          <a:p>
            <a:r>
              <a:rPr lang="en-US" sz="2000" b="1" dirty="0">
                <a:solidFill>
                  <a:srgbClr val="008080"/>
                </a:solidFill>
              </a:rPr>
              <a:t>Hint: </a:t>
            </a:r>
            <a:r>
              <a:rPr lang="en-US" sz="2000" dirty="0">
                <a:solidFill>
                  <a:srgbClr val="008080"/>
                </a:solidFill>
              </a:rPr>
              <a:t>In this problem, both expressions can be reduced before looking for the LCD. </a:t>
            </a:r>
          </a:p>
        </p:txBody>
      </p:sp>
      <p:graphicFrame>
        <p:nvGraphicFramePr>
          <p:cNvPr id="20483" name="Object 3"/>
          <p:cNvGraphicFramePr>
            <a:graphicFrameLocks noChangeAspect="1"/>
          </p:cNvGraphicFramePr>
          <p:nvPr/>
        </p:nvGraphicFramePr>
        <p:xfrm>
          <a:off x="533400" y="1219200"/>
          <a:ext cx="4089400" cy="876300"/>
        </p:xfrm>
        <a:graphic>
          <a:graphicData uri="http://schemas.openxmlformats.org/presentationml/2006/ole">
            <mc:AlternateContent xmlns:mc="http://schemas.openxmlformats.org/markup-compatibility/2006">
              <mc:Choice xmlns:v="urn:schemas-microsoft-com:vml" Requires="v">
                <p:oleObj spid="_x0000_s20493" name="Equation" r:id="rId3" imgW="4089240" imgH="876240" progId="Equation.DSMT4">
                  <p:embed/>
                </p:oleObj>
              </mc:Choice>
              <mc:Fallback>
                <p:oleObj name="Equation" r:id="rId3" imgW="408924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4089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533400" y="2254044"/>
          <a:ext cx="1384300" cy="304800"/>
        </p:xfrm>
        <a:graphic>
          <a:graphicData uri="http://schemas.openxmlformats.org/presentationml/2006/ole">
            <mc:AlternateContent xmlns:mc="http://schemas.openxmlformats.org/markup-compatibility/2006">
              <mc:Choice xmlns:v="urn:schemas-microsoft-com:vml" Requires="v">
                <p:oleObj spid="_x0000_s2049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254044"/>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1005348" y="2743200"/>
          <a:ext cx="3619500" cy="876300"/>
        </p:xfrm>
        <a:graphic>
          <a:graphicData uri="http://schemas.openxmlformats.org/presentationml/2006/ole">
            <mc:AlternateContent xmlns:mc="http://schemas.openxmlformats.org/markup-compatibility/2006">
              <mc:Choice xmlns:v="urn:schemas-microsoft-com:vml" Requires="v">
                <p:oleObj spid="_x0000_s20495" name="Equation" r:id="rId7" imgW="3619440" imgH="876240" progId="Equation.DSMT4">
                  <p:embed/>
                </p:oleObj>
              </mc:Choice>
              <mc:Fallback>
                <p:oleObj name="Equation" r:id="rId7" imgW="361944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5348" y="2743200"/>
                        <a:ext cx="3619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2590800" y="5029200"/>
          <a:ext cx="2095500" cy="838200"/>
        </p:xfrm>
        <a:graphic>
          <a:graphicData uri="http://schemas.openxmlformats.org/presentationml/2006/ole">
            <mc:AlternateContent xmlns:mc="http://schemas.openxmlformats.org/markup-compatibility/2006">
              <mc:Choice xmlns:v="urn:schemas-microsoft-com:vml" Requires="v">
                <p:oleObj spid="_x0000_s20496" name="Equation" r:id="rId9" imgW="2095200" imgH="838080" progId="Equation.DSMT4">
                  <p:embed/>
                </p:oleObj>
              </mc:Choice>
              <mc:Fallback>
                <p:oleObj name="Equation" r:id="rId9" imgW="20952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0800" y="50292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2590800" y="3824748"/>
          <a:ext cx="4470400" cy="990600"/>
        </p:xfrm>
        <a:graphic>
          <a:graphicData uri="http://schemas.openxmlformats.org/presentationml/2006/ole">
            <mc:AlternateContent xmlns:mc="http://schemas.openxmlformats.org/markup-compatibility/2006">
              <mc:Choice xmlns:v="urn:schemas-microsoft-com:vml" Requires="v">
                <p:oleObj spid="_x0000_s20497" name="Equation" r:id="rId11" imgW="4470120" imgH="990360" progId="Equation.DSMT4">
                  <p:embed/>
                </p:oleObj>
              </mc:Choice>
              <mc:Fallback>
                <p:oleObj name="Equation" r:id="rId11" imgW="447012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0800" y="3824748"/>
                        <a:ext cx="447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34290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810000" y="43434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5638800" y="38100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5075904" y="43434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sp>
        <p:nvSpPr>
          <p:cNvPr id="3" name="Content Placeholder 2"/>
          <p:cNvSpPr>
            <a:spLocks noGrp="1"/>
          </p:cNvSpPr>
          <p:nvPr>
            <p:ph idx="1"/>
          </p:nvPr>
        </p:nvSpPr>
        <p:spPr/>
        <p:txBody>
          <a:bodyPr/>
          <a:lstStyle/>
          <a:p>
            <a:pPr>
              <a:buNone/>
            </a:pPr>
            <a:r>
              <a:rPr lang="en-US" dirty="0"/>
              <a:t>Now subtract these two expressions with </a:t>
            </a:r>
          </a:p>
        </p:txBody>
      </p:sp>
      <p:graphicFrame>
        <p:nvGraphicFramePr>
          <p:cNvPr id="30722" name="Object 2"/>
          <p:cNvGraphicFramePr>
            <a:graphicFrameLocks noChangeAspect="1"/>
          </p:cNvGraphicFramePr>
          <p:nvPr/>
        </p:nvGraphicFramePr>
        <p:xfrm>
          <a:off x="2971800" y="1875504"/>
          <a:ext cx="2870200" cy="469900"/>
        </p:xfrm>
        <a:graphic>
          <a:graphicData uri="http://schemas.openxmlformats.org/presentationml/2006/ole">
            <mc:AlternateContent xmlns:mc="http://schemas.openxmlformats.org/markup-compatibility/2006">
              <mc:Choice xmlns:v="urn:schemas-microsoft-com:vml" Requires="v">
                <p:oleObj spid="_x0000_s21519" name="Equation" r:id="rId3" imgW="2869920" imgH="469800" progId="Equation.DSMT4">
                  <p:embed/>
                </p:oleObj>
              </mc:Choice>
              <mc:Fallback>
                <p:oleObj name="Equation" r:id="rId3" imgW="286992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1875504"/>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533400" y="2681748"/>
          <a:ext cx="1816100" cy="838200"/>
        </p:xfrm>
        <a:graphic>
          <a:graphicData uri="http://schemas.openxmlformats.org/presentationml/2006/ole">
            <mc:AlternateContent xmlns:mc="http://schemas.openxmlformats.org/markup-compatibility/2006">
              <mc:Choice xmlns:v="urn:schemas-microsoft-com:vml" Requires="v">
                <p:oleObj spid="_x0000_s21520" name="Equation" r:id="rId5" imgW="1815840" imgH="838080" progId="Equation.DSMT4">
                  <p:embed/>
                </p:oleObj>
              </mc:Choice>
              <mc:Fallback>
                <p:oleObj name="Equation" r:id="rId5" imgW="1815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81748"/>
                        <a:ext cx="181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2376948" y="2637504"/>
          <a:ext cx="4470400" cy="990600"/>
        </p:xfrm>
        <a:graphic>
          <a:graphicData uri="http://schemas.openxmlformats.org/presentationml/2006/ole">
            <mc:AlternateContent xmlns:mc="http://schemas.openxmlformats.org/markup-compatibility/2006">
              <mc:Choice xmlns:v="urn:schemas-microsoft-com:vml" Requires="v">
                <p:oleObj spid="_x0000_s21521" name="Equation" r:id="rId7" imgW="4470120" imgH="990360" progId="Equation.DSMT4">
                  <p:embed/>
                </p:oleObj>
              </mc:Choice>
              <mc:Fallback>
                <p:oleObj name="Equation" r:id="rId7" imgW="447012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76948" y="2637504"/>
                        <a:ext cx="447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2391696" y="3733800"/>
          <a:ext cx="3162300" cy="1092200"/>
        </p:xfrm>
        <a:graphic>
          <a:graphicData uri="http://schemas.openxmlformats.org/presentationml/2006/ole">
            <mc:AlternateContent xmlns:mc="http://schemas.openxmlformats.org/markup-compatibility/2006">
              <mc:Choice xmlns:v="urn:schemas-microsoft-com:vml" Requires="v">
                <p:oleObj spid="_x0000_s21522" name="Equation" r:id="rId9" imgW="3162240" imgH="1091880" progId="Equation.DSMT4">
                  <p:embed/>
                </p:oleObj>
              </mc:Choice>
              <mc:Fallback>
                <p:oleObj name="Equation" r:id="rId9" imgW="3162240" imgH="1091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91696" y="3733800"/>
                        <a:ext cx="31623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1" name="Object 7"/>
          <p:cNvGraphicFramePr>
            <a:graphicFrameLocks noChangeAspect="1"/>
          </p:cNvGraphicFramePr>
          <p:nvPr/>
        </p:nvGraphicFramePr>
        <p:xfrm>
          <a:off x="5611352" y="3824748"/>
          <a:ext cx="2679700" cy="990600"/>
        </p:xfrm>
        <a:graphic>
          <a:graphicData uri="http://schemas.openxmlformats.org/presentationml/2006/ole">
            <mc:AlternateContent xmlns:mc="http://schemas.openxmlformats.org/markup-compatibility/2006">
              <mc:Choice xmlns:v="urn:schemas-microsoft-com:vml" Requires="v">
                <p:oleObj spid="_x0000_s21523" name="Equation" r:id="rId11" imgW="2679480" imgH="990360" progId="Equation.DSMT4">
                  <p:embed/>
                </p:oleObj>
              </mc:Choice>
              <mc:Fallback>
                <p:oleObj name="Equation" r:id="rId11" imgW="26794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11352" y="3824748"/>
                        <a:ext cx="2679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2" name="Object 8"/>
          <p:cNvGraphicFramePr>
            <a:graphicFrameLocks noChangeAspect="1"/>
          </p:cNvGraphicFramePr>
          <p:nvPr/>
        </p:nvGraphicFramePr>
        <p:xfrm>
          <a:off x="5611352" y="4876800"/>
          <a:ext cx="2235200" cy="990600"/>
        </p:xfrm>
        <a:graphic>
          <a:graphicData uri="http://schemas.openxmlformats.org/presentationml/2006/ole">
            <mc:AlternateContent xmlns:mc="http://schemas.openxmlformats.org/markup-compatibility/2006">
              <mc:Choice xmlns:v="urn:schemas-microsoft-com:vml" Requires="v">
                <p:oleObj spid="_x0000_s21524" name="Equation" r:id="rId13" imgW="2234880" imgH="990360" progId="Equation.DSMT4">
                  <p:embed/>
                </p:oleObj>
              </mc:Choice>
              <mc:Fallback>
                <p:oleObj name="Equation" r:id="rId13" imgW="2234880" imgH="990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11352" y="4876800"/>
                        <a:ext cx="2235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graphicFrame>
        <p:nvGraphicFramePr>
          <p:cNvPr id="22531" name="Object 3"/>
          <p:cNvGraphicFramePr>
            <a:graphicFrameLocks noChangeAspect="1"/>
          </p:cNvGraphicFramePr>
          <p:nvPr/>
        </p:nvGraphicFramePr>
        <p:xfrm>
          <a:off x="548640" y="1174956"/>
          <a:ext cx="5689600" cy="901700"/>
        </p:xfrm>
        <a:graphic>
          <a:graphicData uri="http://schemas.openxmlformats.org/presentationml/2006/ole">
            <mc:AlternateContent xmlns:mc="http://schemas.openxmlformats.org/markup-compatibility/2006">
              <mc:Choice xmlns:v="urn:schemas-microsoft-com:vml" Requires="v">
                <p:oleObj spid="_x0000_s22542" name="Equation" r:id="rId3" imgW="5689440" imgH="901440" progId="Equation.DSMT4">
                  <p:embed/>
                </p:oleObj>
              </mc:Choice>
              <mc:Fallback>
                <p:oleObj name="Equation" r:id="rId3" imgW="56894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174956"/>
                        <a:ext cx="5689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548640" y="2224548"/>
          <a:ext cx="1384300" cy="304800"/>
        </p:xfrm>
        <a:graphic>
          <a:graphicData uri="http://schemas.openxmlformats.org/presentationml/2006/ole">
            <mc:AlternateContent xmlns:mc="http://schemas.openxmlformats.org/markup-compatibility/2006">
              <mc:Choice xmlns:v="urn:schemas-microsoft-com:vml" Requires="v">
                <p:oleObj spid="_x0000_s22543"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224548"/>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4408948" y="3991896"/>
          <a:ext cx="3759200" cy="469900"/>
        </p:xfrm>
        <a:graphic>
          <a:graphicData uri="http://schemas.openxmlformats.org/presentationml/2006/ole">
            <mc:AlternateContent xmlns:mc="http://schemas.openxmlformats.org/markup-compatibility/2006">
              <mc:Choice xmlns:v="urn:schemas-microsoft-com:vml" Requires="v">
                <p:oleObj spid="_x0000_s22544" name="Equation" r:id="rId7" imgW="3759120" imgH="469800" progId="Equation.DSMT4">
                  <p:embed/>
                </p:oleObj>
              </mc:Choice>
              <mc:Fallback>
                <p:oleObj name="Equation" r:id="rId7" imgW="37591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08948" y="3991896"/>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3" name="Group 12"/>
          <p:cNvGrpSpPr/>
          <p:nvPr/>
        </p:nvGrpSpPr>
        <p:grpSpPr>
          <a:xfrm>
            <a:off x="3661696" y="2667000"/>
            <a:ext cx="533400" cy="3124200"/>
            <a:chOff x="3352800" y="2667000"/>
            <a:chExt cx="533400" cy="3124200"/>
          </a:xfrm>
        </p:grpSpPr>
        <p:cxnSp>
          <p:nvCxnSpPr>
            <p:cNvPr id="10" name="Straight Connector 9"/>
            <p:cNvCxnSpPr/>
            <p:nvPr/>
          </p:nvCxnSpPr>
          <p:spPr>
            <a:xfrm rot="16200000" flipH="1">
              <a:off x="2857500" y="3238500"/>
              <a:ext cx="1600200" cy="4572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857500" y="4762500"/>
              <a:ext cx="1524000" cy="533400"/>
            </a:xfrm>
            <a:prstGeom prst="line">
              <a:avLst/>
            </a:prstGeom>
            <a:ln w="12700">
              <a:solidFill>
                <a:srgbClr val="008080"/>
              </a:solidFill>
            </a:ln>
          </p:spPr>
          <p:style>
            <a:lnRef idx="1">
              <a:schemeClr val="accent1"/>
            </a:lnRef>
            <a:fillRef idx="0">
              <a:schemeClr val="accent1"/>
            </a:fillRef>
            <a:effectRef idx="0">
              <a:schemeClr val="accent1"/>
            </a:effectRef>
            <a:fontRef idx="minor">
              <a:schemeClr val="tx1"/>
            </a:fontRef>
          </p:style>
        </p:cxnSp>
      </p:grpSp>
      <p:graphicFrame>
        <p:nvGraphicFramePr>
          <p:cNvPr id="22535" name="Object 7"/>
          <p:cNvGraphicFramePr>
            <a:graphicFrameLocks noChangeAspect="1"/>
          </p:cNvGraphicFramePr>
          <p:nvPr/>
        </p:nvGraphicFramePr>
        <p:xfrm>
          <a:off x="548640" y="2772696"/>
          <a:ext cx="3086100" cy="1397000"/>
        </p:xfrm>
        <a:graphic>
          <a:graphicData uri="http://schemas.openxmlformats.org/presentationml/2006/ole">
            <mc:AlternateContent xmlns:mc="http://schemas.openxmlformats.org/markup-compatibility/2006">
              <mc:Choice xmlns:v="urn:schemas-microsoft-com:vml" Requires="v">
                <p:oleObj spid="_x0000_s22545" name="Equation" r:id="rId9" imgW="3085920" imgH="1396800" progId="Equation.DSMT4">
                  <p:embed/>
                </p:oleObj>
              </mc:Choice>
              <mc:Fallback>
                <p:oleObj name="Equation" r:id="rId9" imgW="3085920" imgH="1396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8640" y="2772696"/>
                        <a:ext cx="30861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548640" y="4328652"/>
          <a:ext cx="3098800" cy="1485900"/>
        </p:xfrm>
        <a:graphic>
          <a:graphicData uri="http://schemas.openxmlformats.org/presentationml/2006/ole">
            <mc:AlternateContent xmlns:mc="http://schemas.openxmlformats.org/markup-compatibility/2006">
              <mc:Choice xmlns:v="urn:schemas-microsoft-com:vml" Requires="v">
                <p:oleObj spid="_x0000_s22546" name="Equation" r:id="rId11" imgW="3098520" imgH="1485720" progId="Equation.DSMT4">
                  <p:embed/>
                </p:oleObj>
              </mc:Choice>
              <mc:Fallback>
                <p:oleObj name="Equation" r:id="rId11" imgW="3098520" imgH="14857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4328652"/>
                        <a:ext cx="30988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4: Subtracting Rational Expressions with Different Denominators (cont.) </a:t>
            </a:r>
            <a:endParaRPr lang="en-US" dirty="0"/>
          </a:p>
        </p:txBody>
      </p:sp>
      <p:graphicFrame>
        <p:nvGraphicFramePr>
          <p:cNvPr id="23555" name="Object 3"/>
          <p:cNvGraphicFramePr>
            <a:graphicFrameLocks noChangeAspect="1"/>
          </p:cNvGraphicFramePr>
          <p:nvPr/>
        </p:nvGraphicFramePr>
        <p:xfrm>
          <a:off x="548148" y="1371600"/>
          <a:ext cx="5194300" cy="901700"/>
        </p:xfrm>
        <a:graphic>
          <a:graphicData uri="http://schemas.openxmlformats.org/presentationml/2006/ole">
            <mc:AlternateContent xmlns:mc="http://schemas.openxmlformats.org/markup-compatibility/2006">
              <mc:Choice xmlns:v="urn:schemas-microsoft-com:vml" Requires="v">
                <p:oleObj spid="_x0000_s23565" name="Equation" r:id="rId3" imgW="5194080" imgH="901440" progId="Equation.DSMT4">
                  <p:embed/>
                </p:oleObj>
              </mc:Choice>
              <mc:Fallback>
                <p:oleObj name="Equation" r:id="rId3" imgW="519408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371600"/>
                        <a:ext cx="5194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990600" y="2376948"/>
          <a:ext cx="6337300" cy="990600"/>
        </p:xfrm>
        <a:graphic>
          <a:graphicData uri="http://schemas.openxmlformats.org/presentationml/2006/ole">
            <mc:AlternateContent xmlns:mc="http://schemas.openxmlformats.org/markup-compatibility/2006">
              <mc:Choice xmlns:v="urn:schemas-microsoft-com:vml" Requires="v">
                <p:oleObj spid="_x0000_s23566" name="Equation" r:id="rId5" imgW="6337080" imgH="990360" progId="Equation.DSMT4">
                  <p:embed/>
                </p:oleObj>
              </mc:Choice>
              <mc:Fallback>
                <p:oleObj name="Equation" r:id="rId5" imgW="633708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376948"/>
                        <a:ext cx="6337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990600" y="3460956"/>
          <a:ext cx="3898900" cy="1092200"/>
        </p:xfrm>
        <a:graphic>
          <a:graphicData uri="http://schemas.openxmlformats.org/presentationml/2006/ole">
            <mc:AlternateContent xmlns:mc="http://schemas.openxmlformats.org/markup-compatibility/2006">
              <mc:Choice xmlns:v="urn:schemas-microsoft-com:vml" Requires="v">
                <p:oleObj spid="_x0000_s23567" name="Equation" r:id="rId7" imgW="3898800" imgH="1091880" progId="Equation.DSMT4">
                  <p:embed/>
                </p:oleObj>
              </mc:Choice>
              <mc:Fallback>
                <p:oleObj name="Equation" r:id="rId7" imgW="3898800" imgH="1091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3460956"/>
                        <a:ext cx="38989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990600" y="4662948"/>
          <a:ext cx="3670300" cy="990600"/>
        </p:xfrm>
        <a:graphic>
          <a:graphicData uri="http://schemas.openxmlformats.org/presentationml/2006/ole">
            <mc:AlternateContent xmlns:mc="http://schemas.openxmlformats.org/markup-compatibility/2006">
              <mc:Choice xmlns:v="urn:schemas-microsoft-com:vml" Requires="v">
                <p:oleObj spid="_x0000_s23568" name="Equation" r:id="rId9" imgW="3670200" imgH="990360" progId="Equation.DSMT4">
                  <p:embed/>
                </p:oleObj>
              </mc:Choice>
              <mc:Fallback>
                <p:oleObj name="Equation" r:id="rId9" imgW="36702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4662948"/>
                        <a:ext cx="3670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709652" y="4694904"/>
          <a:ext cx="3162300" cy="952500"/>
        </p:xfrm>
        <a:graphic>
          <a:graphicData uri="http://schemas.openxmlformats.org/presentationml/2006/ole">
            <mc:AlternateContent xmlns:mc="http://schemas.openxmlformats.org/markup-compatibility/2006">
              <mc:Choice xmlns:v="urn:schemas-microsoft-com:vml" Requires="v">
                <p:oleObj spid="_x0000_s23569" name="Equation" r:id="rId11" imgW="3162240" imgH="952200" progId="Equation.DSMT4">
                  <p:embed/>
                </p:oleObj>
              </mc:Choice>
              <mc:Fallback>
                <p:oleObj name="Equation" r:id="rId11" imgW="316224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09652" y="4694904"/>
                        <a:ext cx="3162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368040"/>
          </a:xfrm>
          <a:solidFill>
            <a:srgbClr val="FFFFCC"/>
          </a:solidFill>
          <a:ln w="28575">
            <a:solidFill>
              <a:srgbClr val="000000"/>
            </a:solidFill>
          </a:ln>
        </p:spPr>
        <p:txBody>
          <a:bodyPr>
            <a:noAutofit/>
          </a:bodyPr>
          <a:lstStyle/>
          <a:p>
            <a:pPr marL="0" indent="0">
              <a:buNone/>
            </a:pPr>
            <a:r>
              <a:rPr lang="en-US" dirty="0">
                <a:solidFill>
                  <a:srgbClr val="000000"/>
                </a:solidFill>
              </a:rPr>
              <a:t>Perform the indicated operations and reduce if possible. Assume that no denominator is 0. </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graphicFrame>
        <p:nvGraphicFramePr>
          <p:cNvPr id="33794" name="Object 2"/>
          <p:cNvGraphicFramePr>
            <a:graphicFrameLocks noChangeAspect="1"/>
          </p:cNvGraphicFramePr>
          <p:nvPr/>
        </p:nvGraphicFramePr>
        <p:xfrm>
          <a:off x="547688" y="2438400"/>
          <a:ext cx="7569200" cy="1905000"/>
        </p:xfrm>
        <a:graphic>
          <a:graphicData uri="http://schemas.openxmlformats.org/presentationml/2006/ole">
            <mc:AlternateContent xmlns:mc="http://schemas.openxmlformats.org/markup-compatibility/2006">
              <mc:Choice xmlns:v="urn:schemas-microsoft-com:vml" Requires="v">
                <p:oleObj spid="_x0000_s24580" name="Equation" r:id="rId3" imgW="7569000" imgH="1904760" progId="Equation.DSMT4">
                  <p:embed/>
                </p:oleObj>
              </mc:Choice>
              <mc:Fallback>
                <p:oleObj name="Equation" r:id="rId3" imgW="7569000" imgH="19047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438400"/>
                        <a:ext cx="75692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 with Rational Expressions</a:t>
            </a:r>
          </a:p>
        </p:txBody>
      </p:sp>
      <p:sp>
        <p:nvSpPr>
          <p:cNvPr id="3" name="Content Placeholder 2"/>
          <p:cNvSpPr>
            <a:spLocks noGrp="1"/>
          </p:cNvSpPr>
          <p:nvPr>
            <p:ph idx="1"/>
          </p:nvPr>
        </p:nvSpPr>
        <p:spPr>
          <a:xfrm>
            <a:off x="457200" y="1280160"/>
            <a:ext cx="8229600" cy="2377440"/>
          </a:xfrm>
          <a:solidFill>
            <a:srgbClr val="FFFFCC"/>
          </a:solidFill>
          <a:ln w="28575">
            <a:solidFill>
              <a:srgbClr val="000000"/>
            </a:solidFill>
          </a:ln>
        </p:spPr>
        <p:txBody>
          <a:bodyPr>
            <a:noAutofit/>
          </a:bodyPr>
          <a:lstStyle/>
          <a:p>
            <a:pPr algn="ctr">
              <a:buNone/>
            </a:pPr>
            <a:r>
              <a:rPr lang="en-US" b="1" dirty="0">
                <a:solidFill>
                  <a:srgbClr val="000000"/>
                </a:solidFill>
              </a:rPr>
              <a:t>Adding Rational Expressions</a:t>
            </a:r>
          </a:p>
          <a:p>
            <a:pPr>
              <a:buNone/>
            </a:pPr>
            <a:r>
              <a:rPr lang="en-US" dirty="0">
                <a:solidFill>
                  <a:srgbClr val="000000"/>
                </a:solidFill>
              </a:rPr>
              <a:t>For polynomials </a:t>
            </a:r>
            <a:r>
              <a:rPr lang="en-US" i="1" dirty="0">
                <a:solidFill>
                  <a:srgbClr val="000000"/>
                </a:solidFill>
              </a:rPr>
              <a:t>P, Q, </a:t>
            </a:r>
            <a:r>
              <a:rPr lang="en-US" dirty="0">
                <a:solidFill>
                  <a:srgbClr val="000000"/>
                </a:solidFill>
              </a:rPr>
              <a:t>and</a:t>
            </a:r>
            <a:r>
              <a:rPr lang="en-US" i="1" dirty="0">
                <a:solidFill>
                  <a:srgbClr val="000000"/>
                </a:solidFill>
              </a:rPr>
              <a:t> R, </a:t>
            </a:r>
            <a:r>
              <a:rPr lang="en-US" dirty="0">
                <a:solidFill>
                  <a:srgbClr val="000000"/>
                </a:solidFill>
              </a:rPr>
              <a:t>with</a:t>
            </a:r>
            <a:r>
              <a:rPr lang="en-US" i="1" dirty="0">
                <a:solidFill>
                  <a:srgbClr val="000000"/>
                </a:solidFill>
              </a:rPr>
              <a:t> Q ≠ </a:t>
            </a:r>
            <a:r>
              <a:rPr lang="en-US" dirty="0">
                <a:solidFill>
                  <a:srgbClr val="000000"/>
                </a:solidFill>
              </a:rPr>
              <a:t>0,</a:t>
            </a:r>
          </a:p>
          <a:p>
            <a:pPr>
              <a:buNone/>
            </a:pPr>
            <a:endParaRPr lang="en-US" dirty="0">
              <a:solidFill>
                <a:srgbClr val="000000"/>
              </a:solidFill>
            </a:endParaRPr>
          </a:p>
          <a:p>
            <a:pPr>
              <a:buNone/>
            </a:pPr>
            <a:endParaRPr lang="en-US" dirty="0">
              <a:solidFill>
                <a:srgbClr val="000000"/>
              </a:solidFill>
            </a:endParaRPr>
          </a:p>
        </p:txBody>
      </p:sp>
      <p:graphicFrame>
        <p:nvGraphicFramePr>
          <p:cNvPr id="1026" name="Object 2"/>
          <p:cNvGraphicFramePr>
            <a:graphicFrameLocks noChangeAspect="1"/>
          </p:cNvGraphicFramePr>
          <p:nvPr/>
        </p:nvGraphicFramePr>
        <p:xfrm>
          <a:off x="3486150" y="2590800"/>
          <a:ext cx="2171700" cy="876300"/>
        </p:xfrm>
        <a:graphic>
          <a:graphicData uri="http://schemas.openxmlformats.org/presentationml/2006/ole">
            <mc:AlternateContent xmlns:mc="http://schemas.openxmlformats.org/markup-compatibility/2006">
              <mc:Choice xmlns:v="urn:schemas-microsoft-com:vml" Requires="v">
                <p:oleObj spid="_x0000_s1028" name="Equation" r:id="rId3" imgW="2171520" imgH="876240" progId="Equation.DSMT4">
                  <p:embed/>
                </p:oleObj>
              </mc:Choice>
              <mc:Fallback>
                <p:oleObj name="Equation" r:id="rId3" imgW="2171520" imgH="876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6150" y="2590800"/>
                        <a:ext cx="2171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graphicFrame>
        <p:nvGraphicFramePr>
          <p:cNvPr id="34818" name="Object 2"/>
          <p:cNvGraphicFramePr>
            <a:graphicFrameLocks noChangeAspect="1"/>
          </p:cNvGraphicFramePr>
          <p:nvPr/>
        </p:nvGraphicFramePr>
        <p:xfrm>
          <a:off x="547688" y="1371600"/>
          <a:ext cx="6515100" cy="2108200"/>
        </p:xfrm>
        <a:graphic>
          <a:graphicData uri="http://schemas.openxmlformats.org/presentationml/2006/ole">
            <mc:AlternateContent xmlns:mc="http://schemas.openxmlformats.org/markup-compatibility/2006">
              <mc:Choice xmlns:v="urn:schemas-microsoft-com:vml" Requires="v">
                <p:oleObj spid="_x0000_s25604" name="Equation" r:id="rId3" imgW="6514920" imgH="2108160" progId="Equation.DSMT4">
                  <p:embed/>
                </p:oleObj>
              </mc:Choice>
              <mc:Fallback>
                <p:oleObj name="Equation" r:id="rId3" imgW="6514920" imgH="21081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371600"/>
                        <a:ext cx="6515100"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Adding Rational Expressions with a Common Denominator</a:t>
            </a:r>
          </a:p>
        </p:txBody>
      </p:sp>
      <p:sp>
        <p:nvSpPr>
          <p:cNvPr id="3" name="Content Placeholder 2"/>
          <p:cNvSpPr>
            <a:spLocks noGrp="1"/>
          </p:cNvSpPr>
          <p:nvPr>
            <p:ph idx="1"/>
          </p:nvPr>
        </p:nvSpPr>
        <p:spPr>
          <a:xfrm>
            <a:off x="457200" y="1280160"/>
            <a:ext cx="8595360" cy="4690515"/>
          </a:xfrm>
        </p:spPr>
        <p:txBody>
          <a:bodyPr>
            <a:spAutoFit/>
          </a:bodyPr>
          <a:lstStyle/>
          <a:p>
            <a:pPr marL="0" indent="0">
              <a:buNone/>
            </a:pPr>
            <a:r>
              <a:rPr lang="en-US" dirty="0"/>
              <a:t>Find each sum and reduce if possible. (Note the importance of the factoring techniques we studied in Chapter 4.)</a:t>
            </a:r>
          </a:p>
          <a:p>
            <a:pPr marL="0" indent="0">
              <a:spcBef>
                <a:spcPts val="0"/>
              </a:spcBef>
              <a:buNone/>
            </a:pPr>
            <a:endParaRPr lang="en-US" dirty="0"/>
          </a:p>
          <a:p>
            <a:pPr marL="0" indent="0">
              <a:buNone/>
            </a:pPr>
            <a:endParaRPr lang="en-US" dirty="0"/>
          </a:p>
          <a:p>
            <a:pPr marL="0" indent="0">
              <a:buNone/>
            </a:pPr>
            <a:endParaRPr lang="en-US" dirty="0"/>
          </a:p>
          <a:p>
            <a:pPr marL="0" indent="0">
              <a:buNone/>
            </a:pPr>
            <a:endParaRPr lang="en-US" dirty="0"/>
          </a:p>
          <a:p>
            <a:pPr marL="0" indent="0">
              <a:spcBef>
                <a:spcPts val="3600"/>
              </a:spcBef>
              <a:buNone/>
            </a:pPr>
            <a:r>
              <a:rPr lang="en-US" dirty="0"/>
              <a:t>Remember, if we cancel the entire expression in the numerator (or denominator) we are left with a factor of 1.</a:t>
            </a:r>
          </a:p>
        </p:txBody>
      </p:sp>
      <p:graphicFrame>
        <p:nvGraphicFramePr>
          <p:cNvPr id="4" name="Object 3"/>
          <p:cNvGraphicFramePr>
            <a:graphicFrameLocks noChangeAspect="1"/>
          </p:cNvGraphicFramePr>
          <p:nvPr/>
        </p:nvGraphicFramePr>
        <p:xfrm>
          <a:off x="533400" y="2696496"/>
          <a:ext cx="2501900" cy="838200"/>
        </p:xfrm>
        <a:graphic>
          <a:graphicData uri="http://schemas.openxmlformats.org/presentationml/2006/ole">
            <mc:AlternateContent xmlns:mc="http://schemas.openxmlformats.org/markup-compatibility/2006">
              <mc:Choice xmlns:v="urn:schemas-microsoft-com:vml" Requires="v">
                <p:oleObj spid="_x0000_s2063" name="Equation" r:id="rId3" imgW="2501640" imgH="838080" progId="Equation.DSMT4">
                  <p:embed/>
                </p:oleObj>
              </mc:Choice>
              <mc:Fallback>
                <p:oleObj name="Equation" r:id="rId3" imgW="250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96496"/>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533400" y="3687096"/>
          <a:ext cx="1384300" cy="304800"/>
        </p:xfrm>
        <a:graphic>
          <a:graphicData uri="http://schemas.openxmlformats.org/presentationml/2006/ole">
            <mc:AlternateContent xmlns:mc="http://schemas.openxmlformats.org/markup-compatibility/2006">
              <mc:Choice xmlns:v="urn:schemas-microsoft-com:vml" Requires="v">
                <p:oleObj spid="_x0000_s2064"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6870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3400" y="4129548"/>
          <a:ext cx="2044700" cy="838200"/>
        </p:xfrm>
        <a:graphic>
          <a:graphicData uri="http://schemas.openxmlformats.org/presentationml/2006/ole">
            <mc:AlternateContent xmlns:mc="http://schemas.openxmlformats.org/markup-compatibility/2006">
              <mc:Choice xmlns:v="urn:schemas-microsoft-com:vml" Requires="v">
                <p:oleObj spid="_x0000_s2065" name="Equation" r:id="rId7" imgW="2044440" imgH="838080" progId="Equation.DSMT4">
                  <p:embed/>
                </p:oleObj>
              </mc:Choice>
              <mc:Fallback>
                <p:oleObj name="Equation" r:id="rId7" imgW="2044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4129548"/>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20296" y="4129548"/>
          <a:ext cx="1155700" cy="838200"/>
        </p:xfrm>
        <a:graphic>
          <a:graphicData uri="http://schemas.openxmlformats.org/presentationml/2006/ole">
            <mc:AlternateContent xmlns:mc="http://schemas.openxmlformats.org/markup-compatibility/2006">
              <mc:Choice xmlns:v="urn:schemas-microsoft-com:vml" Requires="v">
                <p:oleObj spid="_x0000_s2066" name="Equation" r:id="rId9" imgW="1155600" imgH="838080" progId="Equation.DSMT4">
                  <p:embed/>
                </p:oleObj>
              </mc:Choice>
              <mc:Fallback>
                <p:oleObj name="Equation" r:id="rId9" imgW="1155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0296" y="412954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810000" y="4120944"/>
          <a:ext cx="2184400" cy="952500"/>
        </p:xfrm>
        <a:graphic>
          <a:graphicData uri="http://schemas.openxmlformats.org/presentationml/2006/ole">
            <mc:AlternateContent xmlns:mc="http://schemas.openxmlformats.org/markup-compatibility/2006">
              <mc:Choice xmlns:v="urn:schemas-microsoft-com:vml" Requires="v">
                <p:oleObj spid="_x0000_s2067" name="Equation" r:id="rId11" imgW="2184120" imgH="952200" progId="Equation.DSMT4">
                  <p:embed/>
                </p:oleObj>
              </mc:Choice>
              <mc:Fallback>
                <p:oleObj name="Equation" r:id="rId11" imgW="2184120" imgH="952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4120944"/>
                        <a:ext cx="2184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6019800" y="4129548"/>
          <a:ext cx="2717800" cy="838200"/>
        </p:xfrm>
        <a:graphic>
          <a:graphicData uri="http://schemas.openxmlformats.org/presentationml/2006/ole">
            <mc:AlternateContent xmlns:mc="http://schemas.openxmlformats.org/markup-compatibility/2006">
              <mc:Choice xmlns:v="urn:schemas-microsoft-com:vml" Requires="v">
                <p:oleObj spid="_x0000_s2068" name="Equation" r:id="rId13" imgW="2717640" imgH="838080" progId="Equation.DSMT4">
                  <p:embed/>
                </p:oleObj>
              </mc:Choice>
              <mc:Fallback>
                <p:oleObj name="Equation" r:id="rId13" imgW="2717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19800" y="4129548"/>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Adding Rational Expressions with a Common Denominator (cont.)</a:t>
            </a:r>
          </a:p>
        </p:txBody>
      </p:sp>
      <p:graphicFrame>
        <p:nvGraphicFramePr>
          <p:cNvPr id="3" name="Object 3"/>
          <p:cNvGraphicFramePr>
            <a:graphicFrameLocks noChangeAspect="1"/>
          </p:cNvGraphicFramePr>
          <p:nvPr/>
        </p:nvGraphicFramePr>
        <p:xfrm>
          <a:off x="548148" y="1295400"/>
          <a:ext cx="4254500" cy="838200"/>
        </p:xfrm>
        <a:graphic>
          <a:graphicData uri="http://schemas.openxmlformats.org/presentationml/2006/ole">
            <mc:AlternateContent xmlns:mc="http://schemas.openxmlformats.org/markup-compatibility/2006">
              <mc:Choice xmlns:v="urn:schemas-microsoft-com:vml" Requires="v">
                <p:oleObj spid="_x0000_s3087" name="Equation" r:id="rId3" imgW="4254480" imgH="838080" progId="Equation.DSMT4">
                  <p:embed/>
                </p:oleObj>
              </mc:Choice>
              <mc:Fallback>
                <p:oleObj name="Equation" r:id="rId3" imgW="4254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295400"/>
                        <a:ext cx="425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48148" y="2391696"/>
          <a:ext cx="1384300" cy="304800"/>
        </p:xfrm>
        <a:graphic>
          <a:graphicData uri="http://schemas.openxmlformats.org/presentationml/2006/ole">
            <mc:AlternateContent xmlns:mc="http://schemas.openxmlformats.org/markup-compatibility/2006">
              <mc:Choice xmlns:v="urn:schemas-microsoft-com:vml" Requires="v">
                <p:oleObj spid="_x0000_s3088" name="Equation" r:id="rId5" imgW="1384200" imgH="304560" progId="Equation.DSMT4">
                  <p:embed/>
                </p:oleObj>
              </mc:Choice>
              <mc:Fallback>
                <p:oleObj name="Equation" r:id="rId5" imgW="13842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148" y="2391696"/>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48148" y="2895600"/>
          <a:ext cx="3771900" cy="838200"/>
        </p:xfrm>
        <a:graphic>
          <a:graphicData uri="http://schemas.openxmlformats.org/presentationml/2006/ole">
            <mc:AlternateContent xmlns:mc="http://schemas.openxmlformats.org/markup-compatibility/2006">
              <mc:Choice xmlns:v="urn:schemas-microsoft-com:vml" Requires="v">
                <p:oleObj spid="_x0000_s3089" name="Equation" r:id="rId7" imgW="3771720" imgH="838080" progId="Equation.DSMT4">
                  <p:embed/>
                </p:oleObj>
              </mc:Choice>
              <mc:Fallback>
                <p:oleObj name="Equation" r:id="rId7" imgW="37717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8148" y="2895600"/>
                        <a:ext cx="377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4337256" y="2893140"/>
          <a:ext cx="2019300" cy="838200"/>
        </p:xfrm>
        <a:graphic>
          <a:graphicData uri="http://schemas.openxmlformats.org/presentationml/2006/ole">
            <mc:AlternateContent xmlns:mc="http://schemas.openxmlformats.org/markup-compatibility/2006">
              <mc:Choice xmlns:v="urn:schemas-microsoft-com:vml" Requires="v">
                <p:oleObj spid="_x0000_s3090" name="Equation" r:id="rId9" imgW="2019240" imgH="838080" progId="Equation.DSMT4">
                  <p:embed/>
                </p:oleObj>
              </mc:Choice>
              <mc:Fallback>
                <p:oleObj name="Equation" r:id="rId9" imgW="2019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7256" y="2893140"/>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4343400" y="3945192"/>
          <a:ext cx="2209800" cy="990600"/>
        </p:xfrm>
        <a:graphic>
          <a:graphicData uri="http://schemas.openxmlformats.org/presentationml/2006/ole">
            <mc:AlternateContent xmlns:mc="http://schemas.openxmlformats.org/markup-compatibility/2006">
              <mc:Choice xmlns:v="urn:schemas-microsoft-com:vml" Requires="v">
                <p:oleObj spid="_x0000_s3091" name="Equation" r:id="rId11" imgW="2209680" imgH="990360" progId="Equation.DSMT4">
                  <p:embed/>
                </p:oleObj>
              </mc:Choice>
              <mc:Fallback>
                <p:oleObj name="Equation" r:id="rId11" imgW="22096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43400" y="3945192"/>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343400" y="5029200"/>
          <a:ext cx="2959100" cy="838200"/>
        </p:xfrm>
        <a:graphic>
          <a:graphicData uri="http://schemas.openxmlformats.org/presentationml/2006/ole">
            <mc:AlternateContent xmlns:mc="http://schemas.openxmlformats.org/markup-compatibility/2006">
              <mc:Choice xmlns:v="urn:schemas-microsoft-com:vml" Requires="v">
                <p:oleObj spid="_x0000_s3092" name="Equation" r:id="rId13" imgW="2958840" imgH="838080" progId="Equation.DSMT4">
                  <p:embed/>
                </p:oleObj>
              </mc:Choice>
              <mc:Fallback>
                <p:oleObj name="Equation" r:id="rId13" imgW="29588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50292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 with Rational Expressions</a:t>
            </a:r>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marL="463550" indent="-463550" algn="ctr">
              <a:buNone/>
            </a:pPr>
            <a:r>
              <a:rPr lang="en-US" b="1" dirty="0">
                <a:solidFill>
                  <a:srgbClr val="000000"/>
                </a:solidFill>
              </a:rPr>
              <a:t>To Find the LCM for a Set of Polynomials</a:t>
            </a:r>
          </a:p>
          <a:p>
            <a:pPr marL="463550" indent="-463550">
              <a:buNone/>
            </a:pPr>
            <a:r>
              <a:rPr lang="en-US" b="1" dirty="0">
                <a:solidFill>
                  <a:srgbClr val="000000"/>
                </a:solidFill>
              </a:rPr>
              <a:t>1.</a:t>
            </a:r>
            <a:r>
              <a:rPr lang="en-US" dirty="0">
                <a:solidFill>
                  <a:srgbClr val="000000"/>
                </a:solidFill>
              </a:rPr>
              <a:t>	Completely factor each polynomial (including prime factors for numerical factors).</a:t>
            </a:r>
          </a:p>
          <a:p>
            <a:pPr marL="463550" indent="-463550">
              <a:buNone/>
            </a:pPr>
            <a:r>
              <a:rPr lang="en-US" b="1" dirty="0">
                <a:solidFill>
                  <a:srgbClr val="000000"/>
                </a:solidFill>
              </a:rPr>
              <a:t>2.	</a:t>
            </a:r>
            <a:r>
              <a:rPr lang="en-US" dirty="0">
                <a:solidFill>
                  <a:srgbClr val="000000"/>
                </a:solidFill>
              </a:rPr>
              <a:t>Form the product of all factors that appear, using each factor the most number of times it appears in any one polynomial.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 with Rational Expressions</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marL="463550" indent="-463550" algn="ctr">
              <a:buNone/>
            </a:pPr>
            <a:r>
              <a:rPr lang="en-US" b="1" dirty="0">
                <a:solidFill>
                  <a:srgbClr val="000000"/>
                </a:solidFill>
              </a:rPr>
              <a:t>Procedure for Adding Rational Expressions with Different Denominators</a:t>
            </a:r>
          </a:p>
          <a:p>
            <a:pPr marL="463550" indent="-463550">
              <a:buNone/>
            </a:pPr>
            <a:r>
              <a:rPr lang="en-US" b="1" dirty="0">
                <a:solidFill>
                  <a:srgbClr val="000000"/>
                </a:solidFill>
              </a:rPr>
              <a:t>1.	</a:t>
            </a:r>
            <a:r>
              <a:rPr lang="en-US" dirty="0">
                <a:solidFill>
                  <a:srgbClr val="000000"/>
                </a:solidFill>
              </a:rPr>
              <a:t>Find the LCD (the LCM of the denominators).</a:t>
            </a:r>
          </a:p>
          <a:p>
            <a:pPr marL="463550" indent="-463550">
              <a:buNone/>
            </a:pPr>
            <a:r>
              <a:rPr lang="en-US" b="1" dirty="0">
                <a:solidFill>
                  <a:srgbClr val="000000"/>
                </a:solidFill>
              </a:rPr>
              <a:t>2.	</a:t>
            </a:r>
            <a:r>
              <a:rPr lang="en-US" dirty="0">
                <a:solidFill>
                  <a:srgbClr val="000000"/>
                </a:solidFill>
              </a:rPr>
              <a:t>Rewrite each fraction in an equivalent form with the LCD as the denominator.</a:t>
            </a:r>
          </a:p>
          <a:p>
            <a:pPr marL="463550" indent="-463550">
              <a:buNone/>
            </a:pPr>
            <a:r>
              <a:rPr lang="en-US" b="1" dirty="0">
                <a:solidFill>
                  <a:srgbClr val="000000"/>
                </a:solidFill>
              </a:rPr>
              <a:t>3.	</a:t>
            </a:r>
            <a:r>
              <a:rPr lang="en-US" dirty="0">
                <a:solidFill>
                  <a:srgbClr val="000000"/>
                </a:solidFill>
              </a:rPr>
              <a:t>Add the numerators and keep the common denominator.</a:t>
            </a:r>
          </a:p>
          <a:p>
            <a:pPr marL="463550" indent="-463550">
              <a:buNone/>
            </a:pPr>
            <a:r>
              <a:rPr lang="en-US" b="1" dirty="0">
                <a:solidFill>
                  <a:srgbClr val="000000"/>
                </a:solidFill>
              </a:rPr>
              <a:t>4.	</a:t>
            </a:r>
            <a:r>
              <a:rPr lang="en-US" dirty="0">
                <a:solidFill>
                  <a:srgbClr val="000000"/>
                </a:solidFill>
              </a:rPr>
              <a:t>Reduce if possible.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Adding Rational Expressions with Different Denominators</a:t>
            </a:r>
          </a:p>
        </p:txBody>
      </p:sp>
      <p:sp>
        <p:nvSpPr>
          <p:cNvPr id="3" name="Content Placeholder 2"/>
          <p:cNvSpPr>
            <a:spLocks noGrp="1"/>
          </p:cNvSpPr>
          <p:nvPr>
            <p:ph idx="1"/>
          </p:nvPr>
        </p:nvSpPr>
        <p:spPr/>
        <p:txBody>
          <a:bodyPr/>
          <a:lstStyle/>
          <a:p>
            <a:pPr marL="0" indent="0">
              <a:buNone/>
            </a:pPr>
            <a:r>
              <a:rPr lang="en-US" dirty="0"/>
              <a:t>Find each sum and reduce if possible. Assume that no denominator is equal to 0.</a:t>
            </a:r>
          </a:p>
          <a:p>
            <a:pPr marL="0" indent="0">
              <a:buNone/>
            </a:pPr>
            <a:endParaRPr lang="en-US" dirty="0"/>
          </a:p>
          <a:p>
            <a:pPr marL="0" indent="0">
              <a:buNone/>
            </a:pPr>
            <a:endParaRPr lang="en-US" dirty="0"/>
          </a:p>
          <a:p>
            <a:pPr marL="0" indent="0">
              <a:spcBef>
                <a:spcPts val="1800"/>
              </a:spcBef>
              <a:buNone/>
            </a:pPr>
            <a:r>
              <a:rPr lang="en-US" b="1" dirty="0"/>
              <a:t>Solution:</a:t>
            </a:r>
          </a:p>
          <a:p>
            <a:pPr marL="0" indent="0">
              <a:buNone/>
            </a:pPr>
            <a:r>
              <a:rPr lang="en-US" dirty="0"/>
              <a:t>In this case, neither denominator can be factored so the LCD is the product of these factors. That is, </a:t>
            </a:r>
          </a:p>
        </p:txBody>
      </p:sp>
      <p:graphicFrame>
        <p:nvGraphicFramePr>
          <p:cNvPr id="4098" name="Object 2"/>
          <p:cNvGraphicFramePr>
            <a:graphicFrameLocks noChangeAspect="1"/>
          </p:cNvGraphicFramePr>
          <p:nvPr/>
        </p:nvGraphicFramePr>
        <p:xfrm>
          <a:off x="547688" y="2362200"/>
          <a:ext cx="2286000" cy="901700"/>
        </p:xfrm>
        <a:graphic>
          <a:graphicData uri="http://schemas.openxmlformats.org/presentationml/2006/ole">
            <mc:AlternateContent xmlns:mc="http://schemas.openxmlformats.org/markup-compatibility/2006">
              <mc:Choice xmlns:v="urn:schemas-microsoft-com:vml" Requires="v">
                <p:oleObj spid="_x0000_s4102" name="Equation" r:id="rId3" imgW="2286000" imgH="901440" progId="Equation.DSMT4">
                  <p:embed/>
                </p:oleObj>
              </mc:Choice>
              <mc:Fallback>
                <p:oleObj name="Equation" r:id="rId3" imgW="228600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362200"/>
                        <a:ext cx="2286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2971800" y="4940300"/>
          <a:ext cx="2844800" cy="469900"/>
        </p:xfrm>
        <a:graphic>
          <a:graphicData uri="http://schemas.openxmlformats.org/presentationml/2006/ole">
            <mc:AlternateContent xmlns:mc="http://schemas.openxmlformats.org/markup-compatibility/2006">
              <mc:Choice xmlns:v="urn:schemas-microsoft-com:vml" Requires="v">
                <p:oleObj spid="_x0000_s4103" name="Equation" r:id="rId5" imgW="2844720" imgH="469800" progId="Equation.DSMT4">
                  <p:embed/>
                </p:oleObj>
              </mc:Choice>
              <mc:Fallback>
                <p:oleObj name="Equation" r:id="rId5" imgW="284472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940300"/>
                        <a:ext cx="284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Adding Rational Expressions with Different Denominators (cont.)</a:t>
            </a:r>
          </a:p>
        </p:txBody>
      </p:sp>
      <p:sp>
        <p:nvSpPr>
          <p:cNvPr id="3" name="Content Placeholder 2"/>
          <p:cNvSpPr>
            <a:spLocks noGrp="1"/>
          </p:cNvSpPr>
          <p:nvPr>
            <p:ph idx="1"/>
          </p:nvPr>
        </p:nvSpPr>
        <p:spPr/>
        <p:txBody>
          <a:bodyPr/>
          <a:lstStyle/>
          <a:p>
            <a:pPr marL="0" indent="0">
              <a:buNone/>
            </a:pPr>
            <a:r>
              <a:rPr lang="en-US" dirty="0"/>
              <a:t>Now, using the Fundamental Principle, we have</a:t>
            </a:r>
            <a:endParaRPr lang="en-US" dirty="0">
              <a:solidFill>
                <a:srgbClr val="000000"/>
              </a:solidFill>
            </a:endParaRPr>
          </a:p>
        </p:txBody>
      </p:sp>
      <p:graphicFrame>
        <p:nvGraphicFramePr>
          <p:cNvPr id="5123" name="Object 3"/>
          <p:cNvGraphicFramePr>
            <a:graphicFrameLocks noChangeAspect="1"/>
          </p:cNvGraphicFramePr>
          <p:nvPr/>
        </p:nvGraphicFramePr>
        <p:xfrm>
          <a:off x="1219200" y="2013156"/>
          <a:ext cx="1803400" cy="901700"/>
        </p:xfrm>
        <a:graphic>
          <a:graphicData uri="http://schemas.openxmlformats.org/presentationml/2006/ole">
            <mc:AlternateContent xmlns:mc="http://schemas.openxmlformats.org/markup-compatibility/2006">
              <mc:Choice xmlns:v="urn:schemas-microsoft-com:vml" Requires="v">
                <p:oleObj spid="_x0000_s5131" name="Equation" r:id="rId3" imgW="1803240" imgH="901440" progId="Equation.DSMT4">
                  <p:embed/>
                </p:oleObj>
              </mc:Choice>
              <mc:Fallback>
                <p:oleObj name="Equation" r:id="rId3" imgW="18032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013156"/>
                        <a:ext cx="1803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3048000" y="1981200"/>
          <a:ext cx="4445000" cy="952500"/>
        </p:xfrm>
        <a:graphic>
          <a:graphicData uri="http://schemas.openxmlformats.org/presentationml/2006/ole">
            <mc:AlternateContent xmlns:mc="http://schemas.openxmlformats.org/markup-compatibility/2006">
              <mc:Choice xmlns:v="urn:schemas-microsoft-com:vml" Requires="v">
                <p:oleObj spid="_x0000_s5132" name="Equation" r:id="rId5" imgW="4444920" imgH="952200" progId="Equation.DSMT4">
                  <p:embed/>
                </p:oleObj>
              </mc:Choice>
              <mc:Fallback>
                <p:oleObj name="Equation" r:id="rId5" imgW="44449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1981200"/>
                        <a:ext cx="444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048000" y="3138948"/>
          <a:ext cx="3175000" cy="1003300"/>
        </p:xfrm>
        <a:graphic>
          <a:graphicData uri="http://schemas.openxmlformats.org/presentationml/2006/ole">
            <mc:AlternateContent xmlns:mc="http://schemas.openxmlformats.org/markup-compatibility/2006">
              <mc:Choice xmlns:v="urn:schemas-microsoft-com:vml" Requires="v">
                <p:oleObj spid="_x0000_s5133" name="Equation" r:id="rId7" imgW="3174840" imgH="1002960" progId="Equation.DSMT4">
                  <p:embed/>
                </p:oleObj>
              </mc:Choice>
              <mc:Fallback>
                <p:oleObj name="Equation" r:id="rId7" imgW="3174840" imgH="1002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3138948"/>
                        <a:ext cx="3175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048000" y="4368800"/>
          <a:ext cx="2311400" cy="965200"/>
        </p:xfrm>
        <a:graphic>
          <a:graphicData uri="http://schemas.openxmlformats.org/presentationml/2006/ole">
            <mc:AlternateContent xmlns:mc="http://schemas.openxmlformats.org/markup-compatibility/2006">
              <mc:Choice xmlns:v="urn:schemas-microsoft-com:vml" Requires="v">
                <p:oleObj spid="_x0000_s5134" name="Equation" r:id="rId9" imgW="2311200" imgH="965160" progId="Equation.DSMT4">
                  <p:embed/>
                </p:oleObj>
              </mc:Choice>
              <mc:Fallback>
                <p:oleObj name="Equation" r:id="rId9" imgW="2311200" imgH="965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4368800"/>
                        <a:ext cx="2311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728</Words>
  <Application>Microsoft Office PowerPoint</Application>
  <PresentationFormat>On-screen Show (4:3)</PresentationFormat>
  <Paragraphs>92</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Arial</vt:lpstr>
      <vt:lpstr>Calibri</vt:lpstr>
      <vt:lpstr>Symbol</vt:lpstr>
      <vt:lpstr>Courier New</vt:lpstr>
      <vt:lpstr>Office Theme</vt:lpstr>
      <vt:lpstr>Equation</vt:lpstr>
      <vt:lpstr>Section 5.2</vt:lpstr>
      <vt:lpstr>Objectives</vt:lpstr>
      <vt:lpstr>Addition with Rational Expressions</vt:lpstr>
      <vt:lpstr>Example 1: Adding Rational Expressions with a Common Denominator</vt:lpstr>
      <vt:lpstr>Example 1: Adding Rational Expressions with a Common Denominator (cont.)</vt:lpstr>
      <vt:lpstr>Addition with Rational Expressions</vt:lpstr>
      <vt:lpstr>Addition with Rational Expressions</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Example 2: Adding Rational Expressions with Different Denominators (cont.)</vt:lpstr>
      <vt:lpstr>Addition with Rational Expressions</vt:lpstr>
      <vt:lpstr>Subtraction with Rational Expressions</vt:lpstr>
      <vt:lpstr>Subtraction with Rational Expressions</vt:lpstr>
      <vt:lpstr>Example 3: Subtracting Rational Expressions with a Common Denominator</vt:lpstr>
      <vt:lpstr>Example 3: Subtracting Rational Expressions with a Common Denominator (cont.)</vt:lpstr>
      <vt:lpstr>Example 3: Subtracting Rational Expressions with a Common Denominator (cont.)</vt:lpstr>
      <vt:lpstr>Subtraction with Rational Expressions</vt:lpstr>
      <vt:lpstr>Subtraction with Rational Expressions</vt:lpstr>
      <vt:lpstr>Example 4: Subtracting Rational Expressions with Different Denominators </vt:lpstr>
      <vt:lpstr>Example 4: Subtracting Rational Expressions with Different Denominators (cont.) </vt:lpstr>
      <vt:lpstr>Example 4: Subtracting Rational Expressions with Different Denominators (cont.) </vt:lpstr>
      <vt:lpstr>Example 4: Subtracting Rational Expressions with Different Denominators (cont.) </vt:lpstr>
      <vt:lpstr>Example 4: Subtracting Rational Expressions with Different Denominators (cont.) </vt:lpstr>
      <vt:lpstr>Example 4: Subtracting Rational Expressions with Different Denominators (cont.) </vt:lpstr>
      <vt:lpstr>Example 4: Subtracting Rational Expressions with Different Denominators (cont.) </vt:lpstr>
      <vt:lpstr>Example 4: Subtracting Rational Expressions with Different Denominators (cont.) </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33</cp:revision>
  <dcterms:created xsi:type="dcterms:W3CDTF">2013-04-26T14:43:13Z</dcterms:created>
  <dcterms:modified xsi:type="dcterms:W3CDTF">2016-10-01T00:41:11Z</dcterms:modified>
</cp:coreProperties>
</file>