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9144000" cy="6858000" type="screen4x3"/>
  <p:notesSz cx="6858000" cy="9144000"/>
  <p:embeddedFontLst>
    <p:embeddedFont>
      <p:font typeface="Calibri" panose="020F0502020204030204" pitchFamily="34" charset="0"/>
      <p:regular r:id="rId19"/>
      <p:bold r:id="rId20"/>
      <p:italic r:id="rId21"/>
      <p:boldItalic r:id="rId2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7D9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420" y="7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font" Target="fonts/font3.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2.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4.fntdata"/></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42.wmf"/><Relationship Id="rId1" Type="http://schemas.openxmlformats.org/officeDocument/2006/relationships/image" Target="../media/image41.w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43.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wmf"/><Relationship Id="rId1" Type="http://schemas.openxmlformats.org/officeDocument/2006/relationships/image" Target="../media/image8.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 Id="rId6" Type="http://schemas.openxmlformats.org/officeDocument/2006/relationships/image" Target="../media/image18.wmf"/><Relationship Id="rId5" Type="http://schemas.openxmlformats.org/officeDocument/2006/relationships/image" Target="../media/image17.wmf"/><Relationship Id="rId4" Type="http://schemas.openxmlformats.org/officeDocument/2006/relationships/image" Target="../media/image1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4" Type="http://schemas.openxmlformats.org/officeDocument/2006/relationships/image" Target="../media/image2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 Id="rId4" Type="http://schemas.openxmlformats.org/officeDocument/2006/relationships/image" Target="../media/image26.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wmf"/><Relationship Id="rId1" Type="http://schemas.openxmlformats.org/officeDocument/2006/relationships/image" Target="../media/image30.wmf"/><Relationship Id="rId4" Type="http://schemas.openxmlformats.org/officeDocument/2006/relationships/image" Target="../media/image33.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 Id="rId4" Type="http://schemas.openxmlformats.org/officeDocument/2006/relationships/image" Target="../media/image4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9/30/2016</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401657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D3A2A4F-9AA5-4E2A-B752-15ECC09A8BFF}" type="datetimeFigureOut">
              <a:rPr lang="en-US" smtClean="0"/>
              <a:pPr/>
              <a:t>9/30/2016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E402E9E-740E-45AB-BEDF-11CA7F2E1D72}" type="slidenum">
              <a:rPr lang="en-US" smtClean="0"/>
              <a:pPr/>
              <a:t>‹#›</a:t>
            </a:fld>
            <a:endParaRPr lang="en-US" dirty="0"/>
          </a:p>
        </p:txBody>
      </p:sp>
    </p:spTree>
    <p:extLst>
      <p:ext uri="{BB962C8B-B14F-4D97-AF65-F5344CB8AC3E}">
        <p14:creationId xmlns:p14="http://schemas.microsoft.com/office/powerpoint/2010/main" val="3014130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29.wmf"/><Relationship Id="rId3" Type="http://schemas.openxmlformats.org/officeDocument/2006/relationships/oleObject" Target="../embeddings/oleObject26.bin"/><Relationship Id="rId7"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28.wmf"/><Relationship Id="rId5" Type="http://schemas.openxmlformats.org/officeDocument/2006/relationships/oleObject" Target="../embeddings/oleObject27.bin"/><Relationship Id="rId4" Type="http://schemas.openxmlformats.org/officeDocument/2006/relationships/image" Target="../media/image27.wmf"/></Relationships>
</file>

<file path=ppt/slides/_rels/slide11.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9.bin"/><Relationship Id="rId7"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1.wmf"/><Relationship Id="rId5" Type="http://schemas.openxmlformats.org/officeDocument/2006/relationships/oleObject" Target="../embeddings/oleObject30.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2.bin"/></Relationships>
</file>

<file path=ppt/slides/_rels/slide12.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5.wmf"/><Relationship Id="rId5" Type="http://schemas.openxmlformats.org/officeDocument/2006/relationships/oleObject" Target="../embeddings/oleObject34.bin"/><Relationship Id="rId4" Type="http://schemas.openxmlformats.org/officeDocument/2006/relationships/image" Target="../media/image34.wmf"/></Relationships>
</file>

<file path=ppt/slides/_rels/slide13.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8.wmf"/><Relationship Id="rId5" Type="http://schemas.openxmlformats.org/officeDocument/2006/relationships/oleObject" Target="../embeddings/oleObject37.bin"/><Relationship Id="rId10" Type="http://schemas.openxmlformats.org/officeDocument/2006/relationships/image" Target="../media/image40.wmf"/><Relationship Id="rId4" Type="http://schemas.openxmlformats.org/officeDocument/2006/relationships/image" Target="../media/image37.wmf"/><Relationship Id="rId9" Type="http://schemas.openxmlformats.org/officeDocument/2006/relationships/oleObject" Target="../embeddings/oleObject39.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2.wmf"/><Relationship Id="rId5" Type="http://schemas.openxmlformats.org/officeDocument/2006/relationships/oleObject" Target="../embeddings/oleObject41.bin"/><Relationship Id="rId4" Type="http://schemas.openxmlformats.org/officeDocument/2006/relationships/image" Target="../media/image41.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43.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5.wmf"/><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5.xml.rels><?xml version="1.0" encoding="UTF-8" standalone="yes"?>
<Relationships xmlns="http://schemas.openxmlformats.org/package/2006/relationships"><Relationship Id="rId8" Type="http://schemas.openxmlformats.org/officeDocument/2006/relationships/image" Target="../media/image10.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9.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1.wmf"/><Relationship Id="rId4" Type="http://schemas.openxmlformats.org/officeDocument/2006/relationships/image" Target="../media/image8.wmf"/><Relationship Id="rId9" Type="http://schemas.openxmlformats.org/officeDocument/2006/relationships/oleObject" Target="../embeddings/oleObject10.bin"/></Relationships>
</file>

<file path=ppt/slides/_rels/slide6.xml.rels><?xml version="1.0" encoding="UTF-8" standalone="yes"?>
<Relationships xmlns="http://schemas.openxmlformats.org/package/2006/relationships"><Relationship Id="rId8" Type="http://schemas.openxmlformats.org/officeDocument/2006/relationships/image" Target="../media/image15.wmf"/><Relationship Id="rId13" Type="http://schemas.openxmlformats.org/officeDocument/2006/relationships/oleObject" Target="../embeddings/oleObject17.bin"/><Relationship Id="rId3" Type="http://schemas.openxmlformats.org/officeDocument/2006/relationships/oleObject" Target="../embeddings/oleObject12.bin"/><Relationship Id="rId7" Type="http://schemas.openxmlformats.org/officeDocument/2006/relationships/oleObject" Target="../embeddings/oleObject14.bin"/><Relationship Id="rId12" Type="http://schemas.openxmlformats.org/officeDocument/2006/relationships/image" Target="../media/image17.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11" Type="http://schemas.openxmlformats.org/officeDocument/2006/relationships/oleObject" Target="../embeddings/oleObject16.bin"/><Relationship Id="rId5" Type="http://schemas.openxmlformats.org/officeDocument/2006/relationships/oleObject" Target="../embeddings/oleObject13.bin"/><Relationship Id="rId10" Type="http://schemas.openxmlformats.org/officeDocument/2006/relationships/image" Target="../media/image16.wmf"/><Relationship Id="rId4" Type="http://schemas.openxmlformats.org/officeDocument/2006/relationships/image" Target="../media/image13.wmf"/><Relationship Id="rId9" Type="http://schemas.openxmlformats.org/officeDocument/2006/relationships/oleObject" Target="../embeddings/oleObject15.bin"/><Relationship Id="rId14" Type="http://schemas.openxmlformats.org/officeDocument/2006/relationships/image" Target="../media/image18.wmf"/></Relationships>
</file>

<file path=ppt/slides/_rels/slide7.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8.bin"/><Relationship Id="rId7"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20.wmf"/><Relationship Id="rId5" Type="http://schemas.openxmlformats.org/officeDocument/2006/relationships/oleObject" Target="../embeddings/oleObject19.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1.bin"/></Relationships>
</file>

<file path=ppt/slides/_rels/slide8.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2.bin"/><Relationship Id="rId7"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24.wmf"/><Relationship Id="rId5" Type="http://schemas.openxmlformats.org/officeDocument/2006/relationships/oleObject" Target="../embeddings/oleObject23.bin"/><Relationship Id="rId10" Type="http://schemas.openxmlformats.org/officeDocument/2006/relationships/image" Target="../media/image26.wmf"/><Relationship Id="rId4" Type="http://schemas.openxmlformats.org/officeDocument/2006/relationships/image" Target="../media/image23.wmf"/><Relationship Id="rId9" Type="http://schemas.openxmlformats.org/officeDocument/2006/relationships/oleObject" Target="../embeddings/oleObject25.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5.3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Complex Fractions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Second Method for Simplifying Complex Fractions</a:t>
            </a:r>
          </a:p>
        </p:txBody>
      </p:sp>
      <p:sp>
        <p:nvSpPr>
          <p:cNvPr id="3" name="Content Placeholder 2"/>
          <p:cNvSpPr>
            <a:spLocks noGrp="1"/>
          </p:cNvSpPr>
          <p:nvPr>
            <p:ph idx="1"/>
          </p:nvPr>
        </p:nvSpPr>
        <p:spPr/>
        <p:txBody>
          <a:bodyPr/>
          <a:lstStyle/>
          <a:p>
            <a:pPr marL="1588" indent="-1588">
              <a:buNone/>
              <a:tabLst>
                <a:tab pos="461963" algn="l"/>
              </a:tabLst>
              <a:defRPr/>
            </a:pPr>
            <a:r>
              <a:rPr lang="en-US" dirty="0"/>
              <a:t>Simplify the following complex fractions. </a:t>
            </a:r>
          </a:p>
          <a:p>
            <a:pPr marL="1588" indent="-1588">
              <a:buNone/>
              <a:tabLst>
                <a:tab pos="461963" algn="l"/>
              </a:tabLst>
              <a:defRPr/>
            </a:pPr>
            <a:endParaRPr lang="en-US" b="1" dirty="0"/>
          </a:p>
          <a:p>
            <a:pPr marL="1588" indent="-1588">
              <a:buNone/>
              <a:tabLst>
                <a:tab pos="461963" algn="l"/>
              </a:tabLst>
              <a:defRPr/>
            </a:pPr>
            <a:endParaRPr lang="en-US" b="1" dirty="0"/>
          </a:p>
          <a:p>
            <a:pPr marL="1588" indent="-1588">
              <a:buNone/>
              <a:tabLst>
                <a:tab pos="461963" algn="l"/>
              </a:tabLst>
              <a:defRPr/>
            </a:pPr>
            <a:endParaRPr lang="en-US" b="1" dirty="0"/>
          </a:p>
          <a:p>
            <a:pPr marL="1588" indent="-1588">
              <a:spcBef>
                <a:spcPts val="0"/>
              </a:spcBef>
              <a:buNone/>
              <a:tabLst>
                <a:tab pos="461963" algn="l"/>
              </a:tabLst>
              <a:defRPr/>
            </a:pPr>
            <a:r>
              <a:rPr lang="en-US" b="1" dirty="0"/>
              <a:t>Solution:</a:t>
            </a:r>
          </a:p>
        </p:txBody>
      </p:sp>
      <p:graphicFrame>
        <p:nvGraphicFramePr>
          <p:cNvPr id="39938" name="Object 4"/>
          <p:cNvGraphicFramePr>
            <a:graphicFrameLocks noChangeAspect="1"/>
          </p:cNvGraphicFramePr>
          <p:nvPr/>
        </p:nvGraphicFramePr>
        <p:xfrm>
          <a:off x="555810" y="1981200"/>
          <a:ext cx="1727200" cy="901700"/>
        </p:xfrm>
        <a:graphic>
          <a:graphicData uri="http://schemas.openxmlformats.org/presentationml/2006/ole">
            <mc:AlternateContent xmlns:mc="http://schemas.openxmlformats.org/markup-compatibility/2006">
              <mc:Choice xmlns:v="urn:schemas-microsoft-com:vml" Requires="v">
                <p:oleObj spid="_x0000_s6152" name="Equation" r:id="rId3" imgW="1726920" imgH="901440" progId="Equation.DSMT4">
                  <p:embed/>
                </p:oleObj>
              </mc:Choice>
              <mc:Fallback>
                <p:oleObj name="Equation" r:id="rId3" imgW="1726920" imgH="9014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55810" y="1981200"/>
                        <a:ext cx="1727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9939" name="Object 3"/>
          <p:cNvGraphicFramePr>
            <a:graphicFrameLocks noChangeAspect="1"/>
          </p:cNvGraphicFramePr>
          <p:nvPr/>
        </p:nvGraphicFramePr>
        <p:xfrm>
          <a:off x="2209800" y="3886200"/>
          <a:ext cx="1295400" cy="901700"/>
        </p:xfrm>
        <a:graphic>
          <a:graphicData uri="http://schemas.openxmlformats.org/presentationml/2006/ole">
            <mc:AlternateContent xmlns:mc="http://schemas.openxmlformats.org/markup-compatibility/2006">
              <mc:Choice xmlns:v="urn:schemas-microsoft-com:vml" Requires="v">
                <p:oleObj spid="_x0000_s6153" name="Equation" r:id="rId5" imgW="1295280" imgH="901440" progId="Equation.DSMT4">
                  <p:embed/>
                </p:oleObj>
              </mc:Choice>
              <mc:Fallback>
                <p:oleObj name="Equation" r:id="rId5" imgW="1295280" imgH="9014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209800" y="3886200"/>
                        <a:ext cx="1295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625644" y="3530600"/>
          <a:ext cx="1155700" cy="1727200"/>
        </p:xfrm>
        <a:graphic>
          <a:graphicData uri="http://schemas.openxmlformats.org/presentationml/2006/ole">
            <mc:AlternateContent xmlns:mc="http://schemas.openxmlformats.org/markup-compatibility/2006">
              <mc:Choice xmlns:v="urn:schemas-microsoft-com:vml" Requires="v">
                <p:oleObj spid="_x0000_s6154" name="Equation" r:id="rId7" imgW="1155600" imgH="1726920" progId="Equation.DSMT4">
                  <p:embed/>
                </p:oleObj>
              </mc:Choice>
              <mc:Fallback>
                <p:oleObj name="Equation" r:id="rId7" imgW="1155600" imgH="17269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625644" y="3530600"/>
                        <a:ext cx="1155700" cy="172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993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Second Method for Simplifying Complex Fractions (cont.)</a:t>
            </a:r>
          </a:p>
        </p:txBody>
      </p:sp>
      <p:sp>
        <p:nvSpPr>
          <p:cNvPr id="6" name="Rectangle 5"/>
          <p:cNvSpPr/>
          <p:nvPr/>
        </p:nvSpPr>
        <p:spPr>
          <a:xfrm>
            <a:off x="5486400" y="1509252"/>
            <a:ext cx="3200400" cy="1631216"/>
          </a:xfrm>
          <a:prstGeom prst="rect">
            <a:avLst/>
          </a:prstGeom>
        </p:spPr>
        <p:txBody>
          <a:bodyPr wrap="square">
            <a:spAutoFit/>
          </a:bodyPr>
          <a:lstStyle/>
          <a:p>
            <a:r>
              <a:rPr lang="en-US" sz="2000" dirty="0">
                <a:solidFill>
                  <a:srgbClr val="008080"/>
                </a:solidFill>
              </a:rPr>
              <a:t>Multiply by </a:t>
            </a:r>
            <a:r>
              <a:rPr lang="en-US" sz="2000" i="1" dirty="0">
                <a:solidFill>
                  <a:srgbClr val="008080"/>
                </a:solidFill>
              </a:rPr>
              <a:t>xy</a:t>
            </a:r>
            <a:r>
              <a:rPr lang="en-US" sz="2000" dirty="0">
                <a:solidFill>
                  <a:srgbClr val="008080"/>
                </a:solidFill>
              </a:rPr>
              <a:t>, the LCM of </a:t>
            </a:r>
          </a:p>
          <a:p>
            <a:r>
              <a:rPr lang="en-US" sz="2000" dirty="0">
                <a:solidFill>
                  <a:srgbClr val="008080"/>
                </a:solidFill>
              </a:rPr>
              <a:t>{</a:t>
            </a:r>
            <a:r>
              <a:rPr lang="en-US" sz="2000" i="1" dirty="0">
                <a:solidFill>
                  <a:srgbClr val="008080"/>
                </a:solidFill>
              </a:rPr>
              <a:t>x</a:t>
            </a:r>
            <a:r>
              <a:rPr lang="en-US" sz="2000" dirty="0">
                <a:solidFill>
                  <a:srgbClr val="008080"/>
                </a:solidFill>
              </a:rPr>
              <a:t>, </a:t>
            </a:r>
            <a:r>
              <a:rPr lang="en-US" sz="2000" i="1" dirty="0">
                <a:solidFill>
                  <a:srgbClr val="008080"/>
                </a:solidFill>
              </a:rPr>
              <a:t>y</a:t>
            </a:r>
            <a:r>
              <a:rPr lang="en-US" sz="2000" dirty="0">
                <a:solidFill>
                  <a:srgbClr val="008080"/>
                </a:solidFill>
              </a:rPr>
              <a:t>, 1}. This multiplication can be done because the net effect is that the fraction is multiplied by 1.</a:t>
            </a:r>
          </a:p>
        </p:txBody>
      </p:sp>
      <p:graphicFrame>
        <p:nvGraphicFramePr>
          <p:cNvPr id="7171" name="Object 3"/>
          <p:cNvGraphicFramePr>
            <a:graphicFrameLocks noChangeAspect="1"/>
          </p:cNvGraphicFramePr>
          <p:nvPr/>
        </p:nvGraphicFramePr>
        <p:xfrm>
          <a:off x="533400" y="1371600"/>
          <a:ext cx="1892300" cy="1841500"/>
        </p:xfrm>
        <a:graphic>
          <a:graphicData uri="http://schemas.openxmlformats.org/presentationml/2006/ole">
            <mc:AlternateContent xmlns:mc="http://schemas.openxmlformats.org/markup-compatibility/2006">
              <mc:Choice xmlns:v="urn:schemas-microsoft-com:vml" Requires="v">
                <p:oleObj spid="_x0000_s7179" name="Equation" r:id="rId3" imgW="1892160" imgH="1841400" progId="Equation.DSMT4">
                  <p:embed/>
                </p:oleObj>
              </mc:Choice>
              <mc:Fallback>
                <p:oleObj name="Equation" r:id="rId3" imgW="1892160" imgH="18414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371600"/>
                        <a:ext cx="1892300" cy="184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2" name="Object 4"/>
          <p:cNvGraphicFramePr>
            <a:graphicFrameLocks noChangeAspect="1"/>
          </p:cNvGraphicFramePr>
          <p:nvPr/>
        </p:nvGraphicFramePr>
        <p:xfrm>
          <a:off x="2652252" y="1835150"/>
          <a:ext cx="2171700" cy="1333500"/>
        </p:xfrm>
        <a:graphic>
          <a:graphicData uri="http://schemas.openxmlformats.org/presentationml/2006/ole">
            <mc:AlternateContent xmlns:mc="http://schemas.openxmlformats.org/markup-compatibility/2006">
              <mc:Choice xmlns:v="urn:schemas-microsoft-com:vml" Requires="v">
                <p:oleObj spid="_x0000_s7180" name="Equation" r:id="rId5" imgW="2171520" imgH="1333440" progId="Equation.DSMT4">
                  <p:embed/>
                </p:oleObj>
              </mc:Choice>
              <mc:Fallback>
                <p:oleObj name="Equation" r:id="rId5" imgW="2171520" imgH="1333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52252" y="1835150"/>
                        <a:ext cx="21717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3" name="Object 5"/>
          <p:cNvGraphicFramePr>
            <a:graphicFrameLocks noChangeAspect="1"/>
          </p:cNvGraphicFramePr>
          <p:nvPr/>
        </p:nvGraphicFramePr>
        <p:xfrm>
          <a:off x="2652252" y="3479800"/>
          <a:ext cx="1663700" cy="939800"/>
        </p:xfrm>
        <a:graphic>
          <a:graphicData uri="http://schemas.openxmlformats.org/presentationml/2006/ole">
            <mc:AlternateContent xmlns:mc="http://schemas.openxmlformats.org/markup-compatibility/2006">
              <mc:Choice xmlns:v="urn:schemas-microsoft-com:vml" Requires="v">
                <p:oleObj spid="_x0000_s7181" name="Equation" r:id="rId7" imgW="1663560" imgH="939600" progId="Equation.DSMT4">
                  <p:embed/>
                </p:oleObj>
              </mc:Choice>
              <mc:Fallback>
                <p:oleObj name="Equation" r:id="rId7" imgW="1663560" imgH="9396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52252" y="3479800"/>
                        <a:ext cx="16637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4381500" y="3903202"/>
          <a:ext cx="647700" cy="304800"/>
        </p:xfrm>
        <a:graphic>
          <a:graphicData uri="http://schemas.openxmlformats.org/presentationml/2006/ole">
            <mc:AlternateContent xmlns:mc="http://schemas.openxmlformats.org/markup-compatibility/2006">
              <mc:Choice xmlns:v="urn:schemas-microsoft-com:vml" Requires="v">
                <p:oleObj spid="_x0000_s7182" name="Equation" r:id="rId9" imgW="647640" imgH="304560" progId="Equation.DSMT4">
                  <p:embed/>
                </p:oleObj>
              </mc:Choice>
              <mc:Fallback>
                <p:oleObj name="Equation" r:id="rId9" imgW="647640" imgH="304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81500" y="3903202"/>
                        <a:ext cx="647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3314700" y="25527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933700" y="2857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4487196" y="2552700"/>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3931920" y="2849880"/>
            <a:ext cx="36576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10800000" flipV="1">
            <a:off x="2957052" y="3505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rot="10800000" flipV="1">
            <a:off x="3202861" y="4038600"/>
            <a:ext cx="8382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1"/>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71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Example 3: Second Method for Simplifying Complex Fractions (cont.)</a:t>
            </a:r>
          </a:p>
        </p:txBody>
      </p:sp>
      <p:sp>
        <p:nvSpPr>
          <p:cNvPr id="3" name="Content Placeholder 2"/>
          <p:cNvSpPr>
            <a:spLocks noGrp="1"/>
          </p:cNvSpPr>
          <p:nvPr>
            <p:ph idx="1"/>
          </p:nvPr>
        </p:nvSpPr>
        <p:spPr/>
        <p:txBody>
          <a:bodyPr/>
          <a:lstStyle/>
          <a:p>
            <a:pPr marL="1588" indent="-1588">
              <a:buNone/>
              <a:tabLst>
                <a:tab pos="461963" algn="l"/>
              </a:tabLst>
              <a:defRPr/>
            </a:pPr>
            <a:endParaRPr lang="en-US" b="1" dirty="0"/>
          </a:p>
          <a:p>
            <a:pPr marL="1588" indent="-1588">
              <a:buNone/>
              <a:tabLst>
                <a:tab pos="461963" algn="l"/>
              </a:tabLst>
              <a:defRPr/>
            </a:pPr>
            <a:endParaRPr lang="en-US" b="1" dirty="0"/>
          </a:p>
          <a:p>
            <a:pPr marL="1588" indent="-1588">
              <a:buNone/>
              <a:tabLst>
                <a:tab pos="461963" algn="l"/>
              </a:tabLst>
              <a:defRPr/>
            </a:pPr>
            <a:endParaRPr lang="en-US" b="1" dirty="0"/>
          </a:p>
          <a:p>
            <a:pPr marL="1588" indent="-1588">
              <a:buNone/>
              <a:tabLst>
                <a:tab pos="461963" algn="l"/>
              </a:tabLst>
              <a:defRPr/>
            </a:pPr>
            <a:r>
              <a:rPr lang="en-US" b="1" dirty="0"/>
              <a:t>Solution:</a:t>
            </a:r>
          </a:p>
        </p:txBody>
      </p:sp>
      <p:graphicFrame>
        <p:nvGraphicFramePr>
          <p:cNvPr id="39938" name="Object 4"/>
          <p:cNvGraphicFramePr>
            <a:graphicFrameLocks noChangeAspect="1"/>
          </p:cNvGraphicFramePr>
          <p:nvPr/>
        </p:nvGraphicFramePr>
        <p:xfrm>
          <a:off x="533400" y="1157748"/>
          <a:ext cx="1803400" cy="1663700"/>
        </p:xfrm>
        <a:graphic>
          <a:graphicData uri="http://schemas.openxmlformats.org/presentationml/2006/ole">
            <mc:AlternateContent xmlns:mc="http://schemas.openxmlformats.org/markup-compatibility/2006">
              <mc:Choice xmlns:v="urn:schemas-microsoft-com:vml" Requires="v">
                <p:oleObj spid="_x0000_s8201" name="Equation" r:id="rId3" imgW="1803240" imgH="1663560" progId="Equation.DSMT4">
                  <p:embed/>
                </p:oleObj>
              </mc:Choice>
              <mc:Fallback>
                <p:oleObj name="Equation" r:id="rId3" imgW="1803240" imgH="1663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157748"/>
                        <a:ext cx="18034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p:cNvSpPr/>
          <p:nvPr/>
        </p:nvSpPr>
        <p:spPr>
          <a:xfrm>
            <a:off x="6019800" y="3900948"/>
            <a:ext cx="2667000" cy="707886"/>
          </a:xfrm>
          <a:prstGeom prst="rect">
            <a:avLst/>
          </a:prstGeom>
        </p:spPr>
        <p:txBody>
          <a:bodyPr wrap="square">
            <a:spAutoFit/>
          </a:bodyPr>
          <a:lstStyle/>
          <a:p>
            <a:r>
              <a:rPr lang="en-US" sz="2000" dirty="0">
                <a:solidFill>
                  <a:srgbClr val="008080"/>
                </a:solidFill>
              </a:rPr>
              <a:t>Multiply by </a:t>
            </a:r>
            <a:r>
              <a:rPr lang="en-US" sz="2000" i="1" dirty="0">
                <a:solidFill>
                  <a:srgbClr val="FF00FF"/>
                </a:solidFill>
              </a:rPr>
              <a:t>x</a:t>
            </a:r>
            <a:r>
              <a:rPr lang="en-US" sz="2000" dirty="0">
                <a:solidFill>
                  <a:srgbClr val="FF00FF"/>
                </a:solidFill>
              </a:rPr>
              <a:t>(</a:t>
            </a:r>
            <a:r>
              <a:rPr lang="en-US" sz="2000" i="1" dirty="0">
                <a:solidFill>
                  <a:srgbClr val="FF00FF"/>
                </a:solidFill>
              </a:rPr>
              <a:t>x</a:t>
            </a:r>
            <a:r>
              <a:rPr lang="en-US" sz="2000" dirty="0">
                <a:solidFill>
                  <a:srgbClr val="FF00FF"/>
                </a:solidFill>
              </a:rPr>
              <a:t> + 3)</a:t>
            </a:r>
            <a:r>
              <a:rPr lang="en-US" sz="2000" dirty="0">
                <a:solidFill>
                  <a:srgbClr val="008080"/>
                </a:solidFill>
              </a:rPr>
              <a:t>, the LCM of {</a:t>
            </a:r>
            <a:r>
              <a:rPr lang="en-US" sz="2000" i="1" dirty="0">
                <a:solidFill>
                  <a:srgbClr val="008080"/>
                </a:solidFill>
              </a:rPr>
              <a:t>x</a:t>
            </a:r>
            <a:r>
              <a:rPr lang="en-US" sz="2000" dirty="0">
                <a:solidFill>
                  <a:srgbClr val="008080"/>
                </a:solidFill>
              </a:rPr>
              <a:t>, </a:t>
            </a:r>
            <a:r>
              <a:rPr lang="en-US" sz="2000" i="1" dirty="0">
                <a:solidFill>
                  <a:srgbClr val="008080"/>
                </a:solidFill>
              </a:rPr>
              <a:t>x</a:t>
            </a:r>
            <a:r>
              <a:rPr lang="en-US" sz="2000" dirty="0">
                <a:solidFill>
                  <a:srgbClr val="008080"/>
                </a:solidFill>
              </a:rPr>
              <a:t> + 3}.</a:t>
            </a:r>
          </a:p>
        </p:txBody>
      </p:sp>
      <p:graphicFrame>
        <p:nvGraphicFramePr>
          <p:cNvPr id="8196" name="Object 4"/>
          <p:cNvGraphicFramePr>
            <a:graphicFrameLocks noChangeAspect="1"/>
          </p:cNvGraphicFramePr>
          <p:nvPr/>
        </p:nvGraphicFramePr>
        <p:xfrm>
          <a:off x="685800" y="3505200"/>
          <a:ext cx="1371600" cy="1663700"/>
        </p:xfrm>
        <a:graphic>
          <a:graphicData uri="http://schemas.openxmlformats.org/presentationml/2006/ole">
            <mc:AlternateContent xmlns:mc="http://schemas.openxmlformats.org/markup-compatibility/2006">
              <mc:Choice xmlns:v="urn:schemas-microsoft-com:vml" Requires="v">
                <p:oleObj spid="_x0000_s8202" name="Equation" r:id="rId5" imgW="1371600" imgH="1663560" progId="Equation.DSMT4">
                  <p:embed/>
                </p:oleObj>
              </mc:Choice>
              <mc:Fallback>
                <p:oleObj name="Equation" r:id="rId5" imgW="1371600" imgH="16635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00" y="3505200"/>
                        <a:ext cx="13716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2180304" y="3433096"/>
          <a:ext cx="3289300" cy="1778000"/>
        </p:xfrm>
        <a:graphic>
          <a:graphicData uri="http://schemas.openxmlformats.org/presentationml/2006/ole">
            <mc:AlternateContent xmlns:mc="http://schemas.openxmlformats.org/markup-compatibility/2006">
              <mc:Choice xmlns:v="urn:schemas-microsoft-com:vml" Requires="v">
                <p:oleObj spid="_x0000_s8203" name="Equation" r:id="rId7" imgW="3288960" imgH="1777680" progId="Equation.DSMT4">
                  <p:embed/>
                </p:oleObj>
              </mc:Choice>
              <mc:Fallback>
                <p:oleObj name="Equation" r:id="rId7" imgW="3288960" imgH="17776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80304" y="3433096"/>
                        <a:ext cx="32893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Second Method for Simplifying Complex Fractions (cont.)</a:t>
            </a:r>
          </a:p>
        </p:txBody>
      </p:sp>
      <p:graphicFrame>
        <p:nvGraphicFramePr>
          <p:cNvPr id="9219" name="Object 3"/>
          <p:cNvGraphicFramePr>
            <a:graphicFrameLocks noChangeAspect="1"/>
          </p:cNvGraphicFramePr>
          <p:nvPr/>
        </p:nvGraphicFramePr>
        <p:xfrm>
          <a:off x="914400" y="1371600"/>
          <a:ext cx="4203700" cy="1663700"/>
        </p:xfrm>
        <a:graphic>
          <a:graphicData uri="http://schemas.openxmlformats.org/presentationml/2006/ole">
            <mc:AlternateContent xmlns:mc="http://schemas.openxmlformats.org/markup-compatibility/2006">
              <mc:Choice xmlns:v="urn:schemas-microsoft-com:vml" Requires="v">
                <p:oleObj spid="_x0000_s9227" name="Equation" r:id="rId3" imgW="4203360" imgH="1663560" progId="Equation.DSMT4">
                  <p:embed/>
                </p:oleObj>
              </mc:Choice>
              <mc:Fallback>
                <p:oleObj name="Equation" r:id="rId3" imgW="4203360" imgH="166356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1371600"/>
                        <a:ext cx="42037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914400" y="3276600"/>
          <a:ext cx="2895600" cy="990600"/>
        </p:xfrm>
        <a:graphic>
          <a:graphicData uri="http://schemas.openxmlformats.org/presentationml/2006/ole">
            <mc:AlternateContent xmlns:mc="http://schemas.openxmlformats.org/markup-compatibility/2006">
              <mc:Choice xmlns:v="urn:schemas-microsoft-com:vml" Requires="v">
                <p:oleObj spid="_x0000_s9228" name="Equation" r:id="rId5" imgW="2895480" imgH="990360" progId="Equation.DSMT4">
                  <p:embed/>
                </p:oleObj>
              </mc:Choice>
              <mc:Fallback>
                <p:oleObj name="Equation" r:id="rId5" imgW="2895480" imgH="9903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14400" y="3276600"/>
                        <a:ext cx="2895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960352" y="3338052"/>
          <a:ext cx="2197100" cy="952500"/>
        </p:xfrm>
        <a:graphic>
          <a:graphicData uri="http://schemas.openxmlformats.org/presentationml/2006/ole">
            <mc:AlternateContent xmlns:mc="http://schemas.openxmlformats.org/markup-compatibility/2006">
              <mc:Choice xmlns:v="urn:schemas-microsoft-com:vml" Requires="v">
                <p:oleObj spid="_x0000_s9229" name="Equation" r:id="rId7" imgW="2197080" imgH="952200" progId="Equation.DSMT4">
                  <p:embed/>
                </p:oleObj>
              </mc:Choice>
              <mc:Fallback>
                <p:oleObj name="Equation" r:id="rId7" imgW="2197080" imgH="952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60352" y="3338052"/>
                        <a:ext cx="21971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3960352" y="4495800"/>
          <a:ext cx="1409700" cy="990600"/>
        </p:xfrm>
        <a:graphic>
          <a:graphicData uri="http://schemas.openxmlformats.org/presentationml/2006/ole">
            <mc:AlternateContent xmlns:mc="http://schemas.openxmlformats.org/markup-compatibility/2006">
              <mc:Choice xmlns:v="urn:schemas-microsoft-com:vml" Requires="v">
                <p:oleObj spid="_x0000_s9230" name="Equation" r:id="rId9" imgW="1409400" imgH="990360" progId="Equation.DSMT4">
                  <p:embed/>
                </p:oleObj>
              </mc:Choice>
              <mc:Fallback>
                <p:oleObj name="Equation" r:id="rId9" imgW="140940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960352" y="4495800"/>
                        <a:ext cx="1409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10800000" flipV="1">
            <a:off x="2286000" y="1600200"/>
            <a:ext cx="9906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10800000" flipV="1">
            <a:off x="1219200" y="19050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886200" y="1676400"/>
            <a:ext cx="304800" cy="1524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581400" y="1905000"/>
            <a:ext cx="2286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3619500" y="2476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5400000">
            <a:off x="3238500" y="27813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8"/>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922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22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9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Problems</a:t>
            </a:r>
          </a:p>
        </p:txBody>
      </p:sp>
      <p:sp>
        <p:nvSpPr>
          <p:cNvPr id="4" name="Content Placeholder 2"/>
          <p:cNvSpPr>
            <a:spLocks noGrp="1"/>
          </p:cNvSpPr>
          <p:nvPr>
            <p:ph idx="1"/>
          </p:nvPr>
        </p:nvSpPr>
        <p:spPr>
          <a:xfrm>
            <a:off x="457200" y="1280160"/>
            <a:ext cx="8229600" cy="3977640"/>
          </a:xfrm>
          <a:solidFill>
            <a:srgbClr val="FFFFCC"/>
          </a:solidFill>
          <a:ln w="28575">
            <a:solidFill>
              <a:srgbClr val="000000"/>
            </a:solidFill>
          </a:ln>
        </p:spPr>
        <p:txBody>
          <a:bodyPr wrap="square">
            <a:noAutofit/>
          </a:bodyPr>
          <a:lstStyle/>
          <a:p>
            <a:pPr marL="0" indent="1588">
              <a:spcBef>
                <a:spcPct val="0"/>
              </a:spcBef>
              <a:buNone/>
            </a:pPr>
            <a:r>
              <a:rPr lang="en-US" dirty="0">
                <a:solidFill>
                  <a:srgbClr val="000000"/>
                </a:solidFill>
              </a:rPr>
              <a:t>Simplify each complex fraction. Use both methods to solve each problem. In this way you will find which method seems easier to you, and you will see that both methods result in the same answer.</a:t>
            </a:r>
          </a:p>
          <a:p>
            <a:pPr marL="0" indent="1588">
              <a:spcBef>
                <a:spcPct val="0"/>
              </a:spcBef>
              <a:buNone/>
            </a:pPr>
            <a:endParaRPr lang="en-US" dirty="0">
              <a:solidFill>
                <a:srgbClr val="000000"/>
              </a:solidFill>
            </a:endParaRPr>
          </a:p>
          <a:p>
            <a:pPr marL="0" indent="1588">
              <a:spcBef>
                <a:spcPct val="0"/>
              </a:spcBef>
              <a:buNone/>
            </a:pPr>
            <a:endParaRPr lang="en-US" dirty="0">
              <a:solidFill>
                <a:srgbClr val="000000"/>
              </a:solidFill>
            </a:endParaRPr>
          </a:p>
          <a:p>
            <a:pPr marL="0" lvl="8" indent="1588">
              <a:spcBef>
                <a:spcPct val="0"/>
              </a:spcBef>
              <a:buAutoNum type="arabicPeriod"/>
              <a:tabLst>
                <a:tab pos="3948113" algn="l"/>
              </a:tabLst>
            </a:pPr>
            <a:r>
              <a:rPr lang="en-US" sz="2800" b="1" dirty="0">
                <a:solidFill>
                  <a:srgbClr val="000000"/>
                </a:solidFill>
              </a:rPr>
              <a:t>	2.</a:t>
            </a:r>
          </a:p>
          <a:p>
            <a:pPr marL="0" indent="1588">
              <a:spcBef>
                <a:spcPct val="0"/>
              </a:spcBef>
              <a:buAutoNum type="arabicPeriod"/>
              <a:tabLst>
                <a:tab pos="3948113" algn="l"/>
              </a:tabLst>
            </a:pPr>
            <a:endParaRPr lang="en-US" b="1" dirty="0">
              <a:solidFill>
                <a:srgbClr val="000000"/>
              </a:solidFill>
            </a:endParaRPr>
          </a:p>
          <a:p>
            <a:pPr marL="0" indent="1588">
              <a:spcBef>
                <a:spcPct val="0"/>
              </a:spcBef>
              <a:buAutoNum type="arabicPeriod"/>
              <a:tabLst>
                <a:tab pos="3948113" algn="l"/>
              </a:tabLst>
            </a:pPr>
            <a:endParaRPr lang="en-US" b="1" dirty="0">
              <a:solidFill>
                <a:srgbClr val="000000"/>
              </a:solidFill>
            </a:endParaRPr>
          </a:p>
        </p:txBody>
      </p:sp>
      <p:graphicFrame>
        <p:nvGraphicFramePr>
          <p:cNvPr id="45058" name="Object 2"/>
          <p:cNvGraphicFramePr>
            <a:graphicFrameLocks noChangeAspect="1"/>
          </p:cNvGraphicFramePr>
          <p:nvPr/>
        </p:nvGraphicFramePr>
        <p:xfrm>
          <a:off x="1066800" y="3358732"/>
          <a:ext cx="1346200" cy="1663700"/>
        </p:xfrm>
        <a:graphic>
          <a:graphicData uri="http://schemas.openxmlformats.org/presentationml/2006/ole">
            <mc:AlternateContent xmlns:mc="http://schemas.openxmlformats.org/markup-compatibility/2006">
              <mc:Choice xmlns:v="urn:schemas-microsoft-com:vml" Requires="v">
                <p:oleObj spid="_x0000_s10246" name="Equation" r:id="rId3" imgW="1346040" imgH="1663560" progId="Equation.DSMT4">
                  <p:embed/>
                </p:oleObj>
              </mc:Choice>
              <mc:Fallback>
                <p:oleObj name="Equation" r:id="rId3" imgW="1346040" imgH="16635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358732"/>
                        <a:ext cx="13462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5059" name="Object 3"/>
          <p:cNvGraphicFramePr>
            <a:graphicFrameLocks noChangeAspect="1"/>
          </p:cNvGraphicFramePr>
          <p:nvPr/>
        </p:nvGraphicFramePr>
        <p:xfrm>
          <a:off x="5105400" y="3291348"/>
          <a:ext cx="1854200" cy="1790700"/>
        </p:xfrm>
        <a:graphic>
          <a:graphicData uri="http://schemas.openxmlformats.org/presentationml/2006/ole">
            <mc:AlternateContent xmlns:mc="http://schemas.openxmlformats.org/markup-compatibility/2006">
              <mc:Choice xmlns:v="urn:schemas-microsoft-com:vml" Requires="v">
                <p:oleObj spid="_x0000_s10247" name="Equation" r:id="rId5" imgW="1854000" imgH="1790640" progId="Equation.DSMT4">
                  <p:embed/>
                </p:oleObj>
              </mc:Choice>
              <mc:Fallback>
                <p:oleObj name="Equation" r:id="rId5" imgW="1854000" imgH="1790640" progId="Equation.DSMT4">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05400" y="3291348"/>
                        <a:ext cx="18542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Practice Problem Answers</a:t>
            </a:r>
          </a:p>
        </p:txBody>
      </p:sp>
      <p:sp>
        <p:nvSpPr>
          <p:cNvPr id="3" name="Content Placeholder 2"/>
          <p:cNvSpPr>
            <a:spLocks noGrp="1"/>
          </p:cNvSpPr>
          <p:nvPr>
            <p:ph idx="1"/>
          </p:nvPr>
        </p:nvSpPr>
        <p:spPr/>
        <p:txBody>
          <a:bodyPr/>
          <a:lstStyle/>
          <a:p>
            <a:pPr marL="463550" indent="-463550">
              <a:buNone/>
            </a:pPr>
            <a:r>
              <a:rPr lang="en-US" b="1" dirty="0"/>
              <a:t>1.	</a:t>
            </a:r>
            <a:r>
              <a:rPr lang="en-US" dirty="0"/>
              <a:t> </a:t>
            </a:r>
          </a:p>
          <a:p>
            <a:pPr marL="463550" indent="-463550">
              <a:buNone/>
            </a:pPr>
            <a:endParaRPr lang="en-US" dirty="0"/>
          </a:p>
          <a:p>
            <a:pPr marL="514350" indent="-514350">
              <a:spcBef>
                <a:spcPts val="2400"/>
              </a:spcBef>
              <a:buNone/>
            </a:pPr>
            <a:r>
              <a:rPr lang="en-US" b="1" dirty="0"/>
              <a:t>2.	</a:t>
            </a:r>
            <a:r>
              <a:rPr lang="en-US" dirty="0"/>
              <a:t> </a:t>
            </a:r>
            <a:r>
              <a:rPr lang="en-US" dirty="0">
                <a:solidFill>
                  <a:srgbClr val="FF0000"/>
                </a:solidFill>
                <a:latin typeface="Symbol" pitchFamily="18" charset="2"/>
              </a:rPr>
              <a:t>-</a:t>
            </a:r>
            <a:r>
              <a:rPr lang="en-US" dirty="0">
                <a:solidFill>
                  <a:srgbClr val="FF0000"/>
                </a:solidFill>
              </a:rPr>
              <a:t>1</a:t>
            </a:r>
            <a:endParaRPr lang="en-US" dirty="0"/>
          </a:p>
        </p:txBody>
      </p:sp>
      <p:graphicFrame>
        <p:nvGraphicFramePr>
          <p:cNvPr id="46082" name="Object 2"/>
          <p:cNvGraphicFramePr>
            <a:graphicFrameLocks noChangeAspect="1"/>
          </p:cNvGraphicFramePr>
          <p:nvPr/>
        </p:nvGraphicFramePr>
        <p:xfrm>
          <a:off x="1143000" y="1143000"/>
          <a:ext cx="1117600" cy="990600"/>
        </p:xfrm>
        <a:graphic>
          <a:graphicData uri="http://schemas.openxmlformats.org/presentationml/2006/ole">
            <mc:AlternateContent xmlns:mc="http://schemas.openxmlformats.org/markup-compatibility/2006">
              <mc:Choice xmlns:v="urn:schemas-microsoft-com:vml" Requires="v">
                <p:oleObj spid="_x0000_s11268" name="Equation" r:id="rId3" imgW="1117440" imgH="990360" progId="Equation.DSMT4">
                  <p:embed/>
                </p:oleObj>
              </mc:Choice>
              <mc:Fallback>
                <p:oleObj name="Equation" r:id="rId3" imgW="1117440" imgH="99036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1143000"/>
                        <a:ext cx="1117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pPr eaLnBrk="1" hangingPunct="1">
              <a:lnSpc>
                <a:spcPct val="80000"/>
              </a:lnSpc>
            </a:pPr>
            <a:r>
              <a:rPr lang="en-US" dirty="0"/>
              <a:t>Objectives</a:t>
            </a:r>
          </a:p>
        </p:txBody>
      </p:sp>
      <p:sp>
        <p:nvSpPr>
          <p:cNvPr id="11267" name="Content Placeholder 2"/>
          <p:cNvSpPr>
            <a:spLocks noGrp="1"/>
          </p:cNvSpPr>
          <p:nvPr>
            <p:ph idx="1"/>
          </p:nvPr>
        </p:nvSpPr>
        <p:spPr>
          <a:xfrm>
            <a:off x="457200" y="1280160"/>
            <a:ext cx="8229600" cy="523220"/>
          </a:xfrm>
        </p:spPr>
        <p:txBody>
          <a:bodyPr>
            <a:spAutoFit/>
          </a:bodyPr>
          <a:lstStyle/>
          <a:p>
            <a:pPr marL="457200" indent="-457200">
              <a:buFont typeface="Courier New" pitchFamily="49" charset="0"/>
              <a:buChar char="o"/>
            </a:pPr>
            <a:r>
              <a:rPr lang="en-US" dirty="0"/>
              <a:t>Simplify complex fractions.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dirty="0"/>
              <a:t>Simplifying Complex Fractions (First Method)</a:t>
            </a:r>
          </a:p>
        </p:txBody>
      </p:sp>
      <p:sp>
        <p:nvSpPr>
          <p:cNvPr id="4" name="Content Placeholder 2"/>
          <p:cNvSpPr>
            <a:spLocks noGrp="1"/>
          </p:cNvSpPr>
          <p:nvPr>
            <p:ph idx="1"/>
          </p:nvPr>
        </p:nvSpPr>
        <p:spPr>
          <a:xfrm>
            <a:off x="457200" y="1280160"/>
            <a:ext cx="8229600" cy="3884140"/>
          </a:xfrm>
          <a:solidFill>
            <a:srgbClr val="FFFFCC"/>
          </a:solidFill>
          <a:ln w="28575">
            <a:solidFill>
              <a:srgbClr val="000000"/>
            </a:solidFill>
          </a:ln>
        </p:spPr>
        <p:txBody>
          <a:bodyPr>
            <a:spAutoFit/>
          </a:bodyPr>
          <a:lstStyle/>
          <a:p>
            <a:pPr algn="ctr">
              <a:buNone/>
              <a:defRPr/>
            </a:pPr>
            <a:r>
              <a:rPr lang="en-US" b="1" dirty="0">
                <a:solidFill>
                  <a:srgbClr val="000000"/>
                </a:solidFill>
              </a:rPr>
              <a:t>Simplifying Complex Fractions (First Method)</a:t>
            </a:r>
          </a:p>
          <a:p>
            <a:pPr>
              <a:buNone/>
            </a:pPr>
            <a:r>
              <a:rPr lang="en-US" b="1" dirty="0">
                <a:solidFill>
                  <a:srgbClr val="000000"/>
                </a:solidFill>
              </a:rPr>
              <a:t>To simplify complex fractions:</a:t>
            </a:r>
          </a:p>
          <a:p>
            <a:pPr marL="0" indent="1588">
              <a:buNone/>
              <a:tabLst>
                <a:tab pos="461963" algn="l"/>
              </a:tabLst>
            </a:pPr>
            <a:r>
              <a:rPr lang="en-US" b="1" dirty="0">
                <a:solidFill>
                  <a:srgbClr val="000000"/>
                </a:solidFill>
              </a:rPr>
              <a:t>1.	</a:t>
            </a:r>
            <a:r>
              <a:rPr lang="en-US" dirty="0">
                <a:solidFill>
                  <a:srgbClr val="000000"/>
                </a:solidFill>
              </a:rPr>
              <a:t>Simplify the numerator so that it is a single rational 	expression. </a:t>
            </a:r>
          </a:p>
          <a:p>
            <a:pPr marL="0" indent="1588">
              <a:buNone/>
              <a:tabLst>
                <a:tab pos="461963" algn="l"/>
              </a:tabLst>
            </a:pPr>
            <a:r>
              <a:rPr lang="en-US" b="1" dirty="0">
                <a:solidFill>
                  <a:srgbClr val="000000"/>
                </a:solidFill>
              </a:rPr>
              <a:t>2.	</a:t>
            </a:r>
            <a:r>
              <a:rPr lang="en-US" dirty="0">
                <a:solidFill>
                  <a:srgbClr val="000000"/>
                </a:solidFill>
              </a:rPr>
              <a:t>Simplify the denominator so that it is a single 	rational expression.</a:t>
            </a:r>
          </a:p>
          <a:p>
            <a:pPr marL="0" indent="1588">
              <a:buNone/>
              <a:tabLst>
                <a:tab pos="461963" algn="l"/>
              </a:tabLst>
            </a:pPr>
            <a:r>
              <a:rPr lang="en-US" b="1" dirty="0">
                <a:solidFill>
                  <a:srgbClr val="000000"/>
                </a:solidFill>
              </a:rPr>
              <a:t>3.	</a:t>
            </a:r>
            <a:r>
              <a:rPr lang="en-US" dirty="0">
                <a:solidFill>
                  <a:srgbClr val="000000"/>
                </a:solidFill>
              </a:rPr>
              <a:t>Divide the numerator by the denominator and 	reduce to lowest terms.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itle 1"/>
          <p:cNvSpPr>
            <a:spLocks noGrp="1"/>
          </p:cNvSpPr>
          <p:nvPr>
            <p:ph type="title"/>
          </p:nvPr>
        </p:nvSpPr>
        <p:spPr/>
        <p:txBody>
          <a:bodyPr>
            <a:normAutofit/>
          </a:bodyPr>
          <a:lstStyle/>
          <a:p>
            <a:r>
              <a:rPr lang="en-US" dirty="0"/>
              <a:t>Example 1: First Method for Simplifying Complex Fractions</a:t>
            </a:r>
          </a:p>
        </p:txBody>
      </p:sp>
      <p:sp>
        <p:nvSpPr>
          <p:cNvPr id="4" name="Content Placeholder 2"/>
          <p:cNvSpPr>
            <a:spLocks noGrp="1"/>
          </p:cNvSpPr>
          <p:nvPr>
            <p:ph idx="1"/>
          </p:nvPr>
        </p:nvSpPr>
        <p:spPr/>
        <p:txBody>
          <a:bodyPr/>
          <a:lstStyle/>
          <a:p>
            <a:pPr marL="1588" indent="-1588">
              <a:buNone/>
              <a:tabLst>
                <a:tab pos="461963" algn="l"/>
              </a:tabLst>
              <a:defRPr/>
            </a:pPr>
            <a:endParaRPr lang="en-US" dirty="0"/>
          </a:p>
          <a:p>
            <a:pPr marL="1588" indent="-1588">
              <a:buNone/>
              <a:tabLst>
                <a:tab pos="461963" algn="l"/>
              </a:tabLst>
              <a:defRPr/>
            </a:pPr>
            <a:r>
              <a:rPr lang="en-US" dirty="0"/>
              <a:t>Simplify the complex fraction</a:t>
            </a:r>
            <a:endParaRPr lang="en-US" sz="1000" dirty="0"/>
          </a:p>
          <a:p>
            <a:pPr marL="1588" indent="-1588">
              <a:buNone/>
              <a:tabLst>
                <a:tab pos="461963" algn="l"/>
              </a:tabLst>
              <a:defRPr/>
            </a:pPr>
            <a:r>
              <a:rPr lang="en-US" dirty="0"/>
              <a:t> </a:t>
            </a:r>
          </a:p>
          <a:p>
            <a:pPr marL="1588" indent="-1588">
              <a:buNone/>
              <a:tabLst>
                <a:tab pos="461963" algn="l"/>
              </a:tabLst>
              <a:defRPr/>
            </a:pPr>
            <a:r>
              <a:rPr lang="en-US" b="1" dirty="0"/>
              <a:t>Solution:</a:t>
            </a:r>
          </a:p>
          <a:p>
            <a:pPr marL="1588" indent="-1588">
              <a:buNone/>
              <a:tabLst>
                <a:tab pos="461963" algn="l"/>
                <a:tab pos="1657350" algn="l"/>
              </a:tabLst>
              <a:defRPr/>
            </a:pPr>
            <a:endParaRPr lang="en-US" sz="2000" b="1" dirty="0">
              <a:solidFill>
                <a:srgbClr val="008080"/>
              </a:solidFill>
            </a:endParaRPr>
          </a:p>
          <a:p>
            <a:pPr marL="1588" indent="-1588">
              <a:buNone/>
              <a:tabLst>
                <a:tab pos="461963" algn="l"/>
                <a:tab pos="1657350" algn="l"/>
              </a:tabLst>
              <a:defRPr/>
            </a:pPr>
            <a:endParaRPr lang="en-US" sz="2000" b="1" dirty="0">
              <a:solidFill>
                <a:srgbClr val="008080"/>
              </a:solidFill>
            </a:endParaRPr>
          </a:p>
          <a:p>
            <a:pPr marL="1588" indent="-1588">
              <a:buNone/>
              <a:tabLst>
                <a:tab pos="461963" algn="l"/>
                <a:tab pos="1657350" algn="l"/>
              </a:tabLst>
              <a:defRPr/>
            </a:pPr>
            <a:r>
              <a:rPr lang="en-US" sz="2000" b="1" dirty="0">
                <a:solidFill>
                  <a:srgbClr val="008080"/>
                </a:solidFill>
              </a:rPr>
              <a:t>							</a:t>
            </a:r>
            <a:endParaRPr lang="en-US" sz="2000" dirty="0">
              <a:solidFill>
                <a:srgbClr val="008080"/>
              </a:solidFill>
            </a:endParaRPr>
          </a:p>
        </p:txBody>
      </p:sp>
      <p:graphicFrame>
        <p:nvGraphicFramePr>
          <p:cNvPr id="16389" name="Object 5"/>
          <p:cNvGraphicFramePr>
            <a:graphicFrameLocks noChangeAspect="1"/>
          </p:cNvGraphicFramePr>
          <p:nvPr/>
        </p:nvGraphicFramePr>
        <p:xfrm>
          <a:off x="4888452" y="1204452"/>
          <a:ext cx="673100" cy="1790700"/>
        </p:xfrm>
        <a:graphic>
          <a:graphicData uri="http://schemas.openxmlformats.org/presentationml/2006/ole">
            <mc:AlternateContent xmlns:mc="http://schemas.openxmlformats.org/markup-compatibility/2006">
              <mc:Choice xmlns:v="urn:schemas-microsoft-com:vml" Requires="v">
                <p:oleObj spid="_x0000_s1039" name="Equation" r:id="rId3" imgW="672840" imgH="1790640" progId="Equation.DSMT4">
                  <p:embed/>
                </p:oleObj>
              </mc:Choice>
              <mc:Fallback>
                <p:oleObj name="Equation" r:id="rId3" imgW="672840" imgH="179064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88452" y="1204452"/>
                        <a:ext cx="6731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1371600" y="3458496"/>
          <a:ext cx="673100" cy="1790700"/>
        </p:xfrm>
        <a:graphic>
          <a:graphicData uri="http://schemas.openxmlformats.org/presentationml/2006/ole">
            <mc:AlternateContent xmlns:mc="http://schemas.openxmlformats.org/markup-compatibility/2006">
              <mc:Choice xmlns:v="urn:schemas-microsoft-com:vml" Requires="v">
                <p:oleObj spid="_x0000_s1040" name="Equation" r:id="rId5" imgW="672840" imgH="1790640" progId="Equation.DSMT4">
                  <p:embed/>
                </p:oleObj>
              </mc:Choice>
              <mc:Fallback>
                <p:oleObj name="Equation" r:id="rId5" imgW="672840" imgH="17906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3458496"/>
                        <a:ext cx="67310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 name="Object 5"/>
          <p:cNvGraphicFramePr>
            <a:graphicFrameLocks noChangeAspect="1"/>
          </p:cNvGraphicFramePr>
          <p:nvPr/>
        </p:nvGraphicFramePr>
        <p:xfrm>
          <a:off x="2620296" y="4753896"/>
          <a:ext cx="152400" cy="203200"/>
        </p:xfrm>
        <a:graphic>
          <a:graphicData uri="http://schemas.openxmlformats.org/presentationml/2006/ole">
            <mc:AlternateContent xmlns:mc="http://schemas.openxmlformats.org/markup-compatibility/2006">
              <mc:Choice xmlns:v="urn:schemas-microsoft-com:vml" Requires="v">
                <p:oleObj spid="_x0000_s1041" name="Equation" r:id="rId7" imgW="152280" imgH="203040" progId="Equation.DSMT4">
                  <p:embed/>
                </p:oleObj>
              </mc:Choice>
              <mc:Fallback>
                <p:oleObj name="Equation" r:id="rId7" imgW="152280" imgH="2030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20296" y="4753896"/>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3200400" y="4838700"/>
          <a:ext cx="152400" cy="190500"/>
        </p:xfrm>
        <a:graphic>
          <a:graphicData uri="http://schemas.openxmlformats.org/presentationml/2006/ole">
            <mc:AlternateContent xmlns:mc="http://schemas.openxmlformats.org/markup-compatibility/2006">
              <mc:Choice xmlns:v="urn:schemas-microsoft-com:vml" Requires="v">
                <p:oleObj spid="_x0000_s1042" name="Equation" r:id="rId9" imgW="152280" imgH="190440" progId="Equation.DSMT4">
                  <p:embed/>
                </p:oleObj>
              </mc:Choice>
              <mc:Fallback>
                <p:oleObj name="Equation" r:id="rId9" imgW="152280" imgH="190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4838700"/>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2145888" y="3915696"/>
          <a:ext cx="1460500" cy="901700"/>
        </p:xfrm>
        <a:graphic>
          <a:graphicData uri="http://schemas.openxmlformats.org/presentationml/2006/ole">
            <mc:AlternateContent xmlns:mc="http://schemas.openxmlformats.org/markup-compatibility/2006">
              <mc:Choice xmlns:v="urn:schemas-microsoft-com:vml" Requires="v">
                <p:oleObj spid="_x0000_s1043" name="Equation" r:id="rId11" imgW="1460160" imgH="901440" progId="Equation.DSMT4">
                  <p:embed/>
                </p:oleObj>
              </mc:Choice>
              <mc:Fallback>
                <p:oleObj name="Equation" r:id="rId11" imgW="1460160" imgH="9014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45888" y="3915696"/>
                        <a:ext cx="1460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3704304" y="3945604"/>
          <a:ext cx="736600" cy="901700"/>
        </p:xfrm>
        <a:graphic>
          <a:graphicData uri="http://schemas.openxmlformats.org/presentationml/2006/ole">
            <mc:AlternateContent xmlns:mc="http://schemas.openxmlformats.org/markup-compatibility/2006">
              <mc:Choice xmlns:v="urn:schemas-microsoft-com:vml" Requires="v">
                <p:oleObj spid="_x0000_s1044" name="Equation" r:id="rId13" imgW="736560" imgH="901440" progId="Equation.DSMT4">
                  <p:embed/>
                </p:oleObj>
              </mc:Choice>
              <mc:Fallback>
                <p:oleObj name="Equation" r:id="rId13" imgW="736560" imgH="901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04304" y="3945604"/>
                        <a:ext cx="7366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5400000">
            <a:off x="3247104" y="393290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2438400" y="4404852"/>
            <a:ext cx="3810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2332704" y="3947652"/>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2567448" y="40005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rot="10800000" flipV="1">
            <a:off x="2971800" y="4419600"/>
            <a:ext cx="457200" cy="3810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rot="5400000">
            <a:off x="3306096" y="44958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4800600" y="4191000"/>
            <a:ext cx="3276600" cy="646331"/>
          </a:xfrm>
          <a:prstGeom prst="rect">
            <a:avLst/>
          </a:prstGeom>
        </p:spPr>
        <p:txBody>
          <a:bodyPr wrap="square">
            <a:spAutoFit/>
          </a:bodyPr>
          <a:lstStyle/>
          <a:p>
            <a:pPr marL="1588" indent="-1588">
              <a:buNone/>
              <a:tabLst>
                <a:tab pos="461963" algn="l"/>
                <a:tab pos="1657350" algn="l"/>
              </a:tabLst>
              <a:defRPr/>
            </a:pPr>
            <a:r>
              <a:rPr lang="en-US" dirty="0">
                <a:solidFill>
                  <a:srgbClr val="008080"/>
                </a:solidFill>
              </a:rPr>
              <a:t>Multiply by the reciprocal of the </a:t>
            </a:r>
          </a:p>
          <a:p>
            <a:pPr marL="1588" indent="-1588">
              <a:buNone/>
              <a:tabLst>
                <a:tab pos="461963" algn="l"/>
                <a:tab pos="1657350" algn="l"/>
              </a:tabLst>
              <a:defRPr/>
            </a:pPr>
            <a:r>
              <a:rPr lang="en-US" dirty="0">
                <a:solidFill>
                  <a:srgbClr val="008080"/>
                </a:solidFill>
              </a:rPr>
              <a:t>denominator.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3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8"/>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3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032"/>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itle 1"/>
          <p:cNvSpPr>
            <a:spLocks noGrp="1"/>
          </p:cNvSpPr>
          <p:nvPr>
            <p:ph type="title"/>
          </p:nvPr>
        </p:nvSpPr>
        <p:spPr/>
        <p:txBody>
          <a:bodyPr>
            <a:normAutofit/>
          </a:bodyPr>
          <a:lstStyle/>
          <a:p>
            <a:r>
              <a:rPr lang="en-US" dirty="0"/>
              <a:t>Example 2: First Method for Simplifying Complex Fractions</a:t>
            </a:r>
          </a:p>
        </p:txBody>
      </p:sp>
      <p:sp>
        <p:nvSpPr>
          <p:cNvPr id="4" name="Content Placeholder 2"/>
          <p:cNvSpPr>
            <a:spLocks noGrp="1"/>
          </p:cNvSpPr>
          <p:nvPr>
            <p:ph idx="1"/>
          </p:nvPr>
        </p:nvSpPr>
        <p:spPr/>
        <p:txBody>
          <a:bodyPr/>
          <a:lstStyle/>
          <a:p>
            <a:pPr marL="1588" indent="-1588">
              <a:buNone/>
              <a:tabLst>
                <a:tab pos="461963" algn="l"/>
              </a:tabLst>
              <a:defRPr/>
            </a:pPr>
            <a:r>
              <a:rPr lang="en-US" dirty="0"/>
              <a:t>Simplify the following complex fractions. </a:t>
            </a:r>
          </a:p>
          <a:p>
            <a:pPr marL="1588" indent="-1588">
              <a:buNone/>
              <a:tabLst>
                <a:tab pos="461963" algn="l"/>
              </a:tabLst>
              <a:defRPr/>
            </a:pPr>
            <a:endParaRPr lang="en-US" b="1" dirty="0"/>
          </a:p>
          <a:p>
            <a:pPr marL="1588" indent="-1588">
              <a:buNone/>
              <a:tabLst>
                <a:tab pos="461963" algn="l"/>
              </a:tabLst>
              <a:defRPr/>
            </a:pPr>
            <a:endParaRPr lang="en-US" b="1" dirty="0"/>
          </a:p>
          <a:p>
            <a:pPr marL="1588" indent="-1588">
              <a:buNone/>
              <a:tabLst>
                <a:tab pos="461963" algn="l"/>
              </a:tabLst>
              <a:defRPr/>
            </a:pPr>
            <a:r>
              <a:rPr lang="en-US" b="1" dirty="0"/>
              <a:t>Solution:</a:t>
            </a:r>
          </a:p>
          <a:p>
            <a:pPr marL="1588" indent="-1588">
              <a:buNone/>
              <a:tabLst>
                <a:tab pos="461963" algn="l"/>
                <a:tab pos="1657350" algn="l"/>
              </a:tabLst>
              <a:defRPr/>
            </a:pPr>
            <a:endParaRPr lang="en-US" sz="2000" b="1" dirty="0">
              <a:solidFill>
                <a:srgbClr val="008080"/>
              </a:solidFill>
            </a:endParaRPr>
          </a:p>
          <a:p>
            <a:pPr marL="1588" indent="-1588">
              <a:buNone/>
              <a:tabLst>
                <a:tab pos="461963" algn="l"/>
                <a:tab pos="1657350" algn="l"/>
              </a:tabLst>
              <a:defRPr/>
            </a:pPr>
            <a:endParaRPr lang="en-US" sz="2000" b="1" dirty="0">
              <a:solidFill>
                <a:srgbClr val="008080"/>
              </a:solidFill>
            </a:endParaRPr>
          </a:p>
          <a:p>
            <a:pPr marL="1588" indent="-1588">
              <a:buNone/>
              <a:tabLst>
                <a:tab pos="461963" algn="l"/>
                <a:tab pos="1657350" algn="l"/>
              </a:tabLst>
              <a:defRPr/>
            </a:pPr>
            <a:r>
              <a:rPr lang="en-US" sz="2000" b="1" dirty="0">
                <a:solidFill>
                  <a:srgbClr val="008080"/>
                </a:solidFill>
              </a:rPr>
              <a:t>							</a:t>
            </a:r>
            <a:endParaRPr lang="en-US" sz="2000" dirty="0">
              <a:solidFill>
                <a:srgbClr val="008080"/>
              </a:solidFill>
            </a:endParaRPr>
          </a:p>
        </p:txBody>
      </p:sp>
      <p:graphicFrame>
        <p:nvGraphicFramePr>
          <p:cNvPr id="35844" name="Object 4"/>
          <p:cNvGraphicFramePr>
            <a:graphicFrameLocks noChangeAspect="1"/>
          </p:cNvGraphicFramePr>
          <p:nvPr/>
        </p:nvGraphicFramePr>
        <p:xfrm>
          <a:off x="533400" y="1871832"/>
          <a:ext cx="1727200" cy="901700"/>
        </p:xfrm>
        <a:graphic>
          <a:graphicData uri="http://schemas.openxmlformats.org/presentationml/2006/ole">
            <mc:AlternateContent xmlns:mc="http://schemas.openxmlformats.org/markup-compatibility/2006">
              <mc:Choice xmlns:v="urn:schemas-microsoft-com:vml" Requires="v">
                <p:oleObj spid="_x0000_s2060" name="Equation" r:id="rId3" imgW="1726920" imgH="901440" progId="Equation.DSMT4">
                  <p:embed/>
                </p:oleObj>
              </mc:Choice>
              <mc:Fallback>
                <p:oleObj name="Equation" r:id="rId3" imgW="1726920" imgH="90144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871832"/>
                        <a:ext cx="1727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5845" name="Object 5"/>
          <p:cNvGraphicFramePr>
            <a:graphicFrameLocks noChangeAspect="1"/>
          </p:cNvGraphicFramePr>
          <p:nvPr/>
        </p:nvGraphicFramePr>
        <p:xfrm>
          <a:off x="1713276" y="3780504"/>
          <a:ext cx="1295400" cy="901700"/>
        </p:xfrm>
        <a:graphic>
          <a:graphicData uri="http://schemas.openxmlformats.org/presentationml/2006/ole">
            <mc:AlternateContent xmlns:mc="http://schemas.openxmlformats.org/markup-compatibility/2006">
              <mc:Choice xmlns:v="urn:schemas-microsoft-com:vml" Requires="v">
                <p:oleObj spid="_x0000_s2061" name="Equation" r:id="rId5" imgW="1295280" imgH="901440" progId="Equation.DSMT4">
                  <p:embed/>
                </p:oleObj>
              </mc:Choice>
              <mc:Fallback>
                <p:oleObj name="Equation" r:id="rId5" imgW="1295280" imgH="90144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13276" y="3780504"/>
                        <a:ext cx="12954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8"/>
          <p:cNvGraphicFramePr>
            <a:graphicFrameLocks noChangeAspect="1"/>
          </p:cNvGraphicFramePr>
          <p:nvPr/>
        </p:nvGraphicFramePr>
        <p:xfrm>
          <a:off x="6334310" y="3926348"/>
          <a:ext cx="774700" cy="622300"/>
        </p:xfrm>
        <a:graphic>
          <a:graphicData uri="http://schemas.openxmlformats.org/presentationml/2006/ole">
            <mc:AlternateContent xmlns:mc="http://schemas.openxmlformats.org/markup-compatibility/2006">
              <mc:Choice xmlns:v="urn:schemas-microsoft-com:vml" Requires="v">
                <p:oleObj spid="_x0000_s2062" name="Equation" r:id="rId7" imgW="774360" imgH="622080" progId="Equation.DSMT4">
                  <p:embed/>
                </p:oleObj>
              </mc:Choice>
              <mc:Fallback>
                <p:oleObj name="Equation" r:id="rId7" imgW="774360" imgH="62208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334310" y="3926348"/>
                        <a:ext cx="7747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5848" name="Object 8"/>
          <p:cNvGraphicFramePr>
            <a:graphicFrameLocks noChangeAspect="1"/>
          </p:cNvGraphicFramePr>
          <p:nvPr/>
        </p:nvGraphicFramePr>
        <p:xfrm>
          <a:off x="7664820" y="3926348"/>
          <a:ext cx="838200" cy="660400"/>
        </p:xfrm>
        <a:graphic>
          <a:graphicData uri="http://schemas.openxmlformats.org/presentationml/2006/ole">
            <mc:AlternateContent xmlns:mc="http://schemas.openxmlformats.org/markup-compatibility/2006">
              <mc:Choice xmlns:v="urn:schemas-microsoft-com:vml" Requires="v">
                <p:oleObj spid="_x0000_s2063" name="Equation" r:id="rId9" imgW="838080" imgH="660240" progId="Equation.DSMT4">
                  <p:embed/>
                </p:oleObj>
              </mc:Choice>
              <mc:Fallback>
                <p:oleObj name="Equation" r:id="rId9" imgW="838080" imgH="66024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664820" y="3926348"/>
                        <a:ext cx="838200" cy="660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3099624" y="3780504"/>
          <a:ext cx="1155700" cy="1333500"/>
        </p:xfrm>
        <a:graphic>
          <a:graphicData uri="http://schemas.openxmlformats.org/presentationml/2006/ole">
            <mc:AlternateContent xmlns:mc="http://schemas.openxmlformats.org/markup-compatibility/2006">
              <mc:Choice xmlns:v="urn:schemas-microsoft-com:vml" Requires="v">
                <p:oleObj spid="_x0000_s2064" name="Equation" r:id="rId11" imgW="1155600" imgH="1333440" progId="Equation.DSMT4">
                  <p:embed/>
                </p:oleObj>
              </mc:Choice>
              <mc:Fallback>
                <p:oleObj name="Equation" r:id="rId11" imgW="1155600" imgH="133344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99624" y="3780504"/>
                        <a:ext cx="1155700" cy="1333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5072302" y="4038600"/>
            <a:ext cx="2714846" cy="400110"/>
          </a:xfrm>
          <a:prstGeom prst="rect">
            <a:avLst/>
          </a:prstGeom>
        </p:spPr>
        <p:txBody>
          <a:bodyPr wrap="none">
            <a:spAutoFit/>
          </a:bodyPr>
          <a:lstStyle/>
          <a:p>
            <a:pPr marL="1588" indent="-1588">
              <a:buNone/>
              <a:tabLst>
                <a:tab pos="461963" algn="l"/>
                <a:tab pos="1657350" algn="l"/>
              </a:tabLst>
              <a:defRPr/>
            </a:pPr>
            <a:r>
              <a:rPr lang="en-US" sz="2000" dirty="0">
                <a:solidFill>
                  <a:srgbClr val="008080"/>
                </a:solidFill>
              </a:rPr>
              <a:t>Recall that                 and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584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5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584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itle 1"/>
          <p:cNvSpPr>
            <a:spLocks noGrp="1"/>
          </p:cNvSpPr>
          <p:nvPr>
            <p:ph type="title"/>
          </p:nvPr>
        </p:nvSpPr>
        <p:spPr/>
        <p:txBody>
          <a:bodyPr>
            <a:normAutofit/>
          </a:bodyPr>
          <a:lstStyle/>
          <a:p>
            <a:r>
              <a:rPr lang="en-US" dirty="0"/>
              <a:t>Example 2: First Method for Simplifying Complex Fractions (cont.)</a:t>
            </a:r>
          </a:p>
        </p:txBody>
      </p:sp>
      <p:sp>
        <p:nvSpPr>
          <p:cNvPr id="4" name="Content Placeholder 2"/>
          <p:cNvSpPr>
            <a:spLocks noGrp="1"/>
          </p:cNvSpPr>
          <p:nvPr>
            <p:ph idx="1"/>
          </p:nvPr>
        </p:nvSpPr>
        <p:spPr/>
        <p:txBody>
          <a:bodyPr/>
          <a:lstStyle/>
          <a:p>
            <a:pPr marL="1588" indent="-1588">
              <a:buNone/>
              <a:tabLst>
                <a:tab pos="461963" algn="l"/>
                <a:tab pos="1657350" algn="l"/>
              </a:tabLst>
              <a:defRPr/>
            </a:pPr>
            <a:endParaRPr lang="en-US" sz="2000" b="1" dirty="0">
              <a:solidFill>
                <a:srgbClr val="008080"/>
              </a:solidFill>
            </a:endParaRPr>
          </a:p>
          <a:p>
            <a:pPr marL="1588" indent="-1588">
              <a:buNone/>
              <a:tabLst>
                <a:tab pos="461963" algn="l"/>
                <a:tab pos="1657350" algn="l"/>
                <a:tab pos="4625975" algn="l"/>
              </a:tabLst>
              <a:defRPr/>
            </a:pPr>
            <a:r>
              <a:rPr lang="en-US" sz="2000" b="1" dirty="0">
                <a:solidFill>
                  <a:srgbClr val="008080"/>
                </a:solidFill>
              </a:rPr>
              <a:t>				</a:t>
            </a:r>
            <a:endParaRPr lang="en-US" sz="2000" dirty="0">
              <a:solidFill>
                <a:srgbClr val="008080"/>
              </a:solidFill>
            </a:endParaRPr>
          </a:p>
          <a:p>
            <a:pPr marL="1588" indent="-1588">
              <a:buNone/>
              <a:tabLst>
                <a:tab pos="461963" algn="l"/>
                <a:tab pos="1657350" algn="l"/>
                <a:tab pos="4625975" algn="l"/>
              </a:tabLst>
              <a:defRPr/>
            </a:pPr>
            <a:endParaRPr lang="en-US" sz="2000" dirty="0">
              <a:solidFill>
                <a:srgbClr val="008080"/>
              </a:solidFill>
            </a:endParaRPr>
          </a:p>
          <a:p>
            <a:pPr marL="1588" indent="-1588">
              <a:buNone/>
              <a:tabLst>
                <a:tab pos="461963" algn="l"/>
                <a:tab pos="1657350" algn="l"/>
                <a:tab pos="4625975" algn="l"/>
              </a:tabLst>
              <a:defRPr/>
            </a:pPr>
            <a:endParaRPr lang="en-US" sz="2000" dirty="0">
              <a:solidFill>
                <a:srgbClr val="008080"/>
              </a:solidFill>
            </a:endParaRPr>
          </a:p>
          <a:p>
            <a:pPr marL="1588" indent="-1588">
              <a:buNone/>
              <a:tabLst>
                <a:tab pos="461963" algn="l"/>
                <a:tab pos="1657350" algn="l"/>
                <a:tab pos="4625975" algn="l"/>
              </a:tabLst>
              <a:defRPr/>
            </a:pPr>
            <a:endParaRPr lang="en-US" sz="2000" dirty="0">
              <a:solidFill>
                <a:srgbClr val="008080"/>
              </a:solidFill>
            </a:endParaRPr>
          </a:p>
          <a:p>
            <a:pPr marL="1588" indent="-1588">
              <a:buNone/>
              <a:tabLst>
                <a:tab pos="461963" algn="l"/>
                <a:tab pos="1657350" algn="l"/>
                <a:tab pos="4625975" algn="l"/>
              </a:tabLst>
              <a:defRPr/>
            </a:pPr>
            <a:endParaRPr lang="en-US" sz="2000" dirty="0">
              <a:solidFill>
                <a:srgbClr val="008080"/>
              </a:solidFill>
            </a:endParaRPr>
          </a:p>
          <a:p>
            <a:pPr marL="1588" indent="-1588">
              <a:buNone/>
              <a:tabLst>
                <a:tab pos="461963" algn="l"/>
                <a:tab pos="1657350" algn="l"/>
                <a:tab pos="4625975" algn="l"/>
              </a:tabLst>
              <a:defRPr/>
            </a:pPr>
            <a:endParaRPr lang="en-US" sz="2000" dirty="0">
              <a:solidFill>
                <a:srgbClr val="008080"/>
              </a:solidFill>
            </a:endParaRPr>
          </a:p>
          <a:p>
            <a:pPr marL="1588" indent="-1588">
              <a:buNone/>
              <a:tabLst>
                <a:tab pos="461963" algn="l"/>
                <a:tab pos="1657350" algn="l"/>
                <a:tab pos="4625975" algn="l"/>
              </a:tabLst>
              <a:defRPr/>
            </a:pPr>
            <a:endParaRPr lang="en-US" sz="2000" dirty="0">
              <a:solidFill>
                <a:srgbClr val="008080"/>
              </a:solidFill>
            </a:endParaRPr>
          </a:p>
          <a:p>
            <a:pPr marL="1588" indent="-1588">
              <a:buNone/>
              <a:tabLst>
                <a:tab pos="461963" algn="l"/>
                <a:tab pos="1657350" algn="l"/>
                <a:tab pos="4625975" algn="l"/>
              </a:tabLst>
              <a:defRPr/>
            </a:pPr>
            <a:endParaRPr lang="en-US" sz="2000" dirty="0">
              <a:solidFill>
                <a:srgbClr val="008080"/>
              </a:solidFill>
            </a:endParaRPr>
          </a:p>
          <a:p>
            <a:pPr marL="1588" indent="-1588">
              <a:buNone/>
              <a:tabLst>
                <a:tab pos="461963" algn="l"/>
                <a:tab pos="1657350" algn="l"/>
                <a:tab pos="4625975" algn="l"/>
              </a:tabLst>
              <a:defRPr/>
            </a:pPr>
            <a:r>
              <a:rPr lang="en-US" sz="2000" dirty="0"/>
              <a:t>				</a:t>
            </a:r>
            <a:endParaRPr lang="en-US" sz="2000" dirty="0">
              <a:solidFill>
                <a:srgbClr val="008080"/>
              </a:solidFill>
            </a:endParaRPr>
          </a:p>
        </p:txBody>
      </p:sp>
      <p:graphicFrame>
        <p:nvGraphicFramePr>
          <p:cNvPr id="3075" name="Object 3"/>
          <p:cNvGraphicFramePr>
            <a:graphicFrameLocks noChangeAspect="1"/>
          </p:cNvGraphicFramePr>
          <p:nvPr>
            <p:extLst>
              <p:ext uri="{D42A27DB-BD31-4B8C-83A1-F6EECF244321}">
                <p14:modId xmlns:p14="http://schemas.microsoft.com/office/powerpoint/2010/main" val="535464880"/>
              </p:ext>
            </p:extLst>
          </p:nvPr>
        </p:nvGraphicFramePr>
        <p:xfrm>
          <a:off x="1231900" y="1204913"/>
          <a:ext cx="1930400" cy="1727200"/>
        </p:xfrm>
        <a:graphic>
          <a:graphicData uri="http://schemas.openxmlformats.org/presentationml/2006/ole">
            <mc:AlternateContent xmlns:mc="http://schemas.openxmlformats.org/markup-compatibility/2006">
              <mc:Choice xmlns:v="urn:schemas-microsoft-com:vml" Requires="v">
                <p:oleObj spid="_x0000_s3087" name="Equation" r:id="rId3" imgW="1930320" imgH="1726920" progId="Equation.DSMT4">
                  <p:embed/>
                </p:oleObj>
              </mc:Choice>
              <mc:Fallback>
                <p:oleObj name="Equation" r:id="rId3" imgW="1930320" imgH="1726920" progId="Equation.DSMT4">
                  <p:embed/>
                  <p:pic>
                    <p:nvPicPr>
                      <p:cNvPr id="0" name="Picture 3"/>
                      <p:cNvPicPr>
                        <a:picLocks noChangeAspect="1" noChangeArrowheads="1"/>
                      </p:cNvPicPr>
                      <p:nvPr/>
                    </p:nvPicPr>
                    <p:blipFill>
                      <a:blip r:embed="rId4"/>
                      <a:srcRect/>
                      <a:stretch>
                        <a:fillRect/>
                      </a:stretch>
                    </p:blipFill>
                    <p:spPr bwMode="auto">
                      <a:xfrm>
                        <a:off x="1231900" y="1204913"/>
                        <a:ext cx="1930400" cy="172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6" name="Object 4"/>
          <p:cNvGraphicFramePr>
            <a:graphicFrameLocks noChangeAspect="1"/>
          </p:cNvGraphicFramePr>
          <p:nvPr/>
        </p:nvGraphicFramePr>
        <p:xfrm>
          <a:off x="1219200" y="3048000"/>
          <a:ext cx="1485900" cy="1727200"/>
        </p:xfrm>
        <a:graphic>
          <a:graphicData uri="http://schemas.openxmlformats.org/presentationml/2006/ole">
            <mc:AlternateContent xmlns:mc="http://schemas.openxmlformats.org/markup-compatibility/2006">
              <mc:Choice xmlns:v="urn:schemas-microsoft-com:vml" Requires="v">
                <p:oleObj spid="_x0000_s3088" name="Equation" r:id="rId5" imgW="1485720" imgH="1726920" progId="Equation.DSMT4">
                  <p:embed/>
                </p:oleObj>
              </mc:Choice>
              <mc:Fallback>
                <p:oleObj name="Equation" r:id="rId5" imgW="1485720" imgH="17269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048000"/>
                        <a:ext cx="1485900" cy="172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2743200" y="3048000"/>
          <a:ext cx="1104900" cy="1727200"/>
        </p:xfrm>
        <a:graphic>
          <a:graphicData uri="http://schemas.openxmlformats.org/presentationml/2006/ole">
            <mc:AlternateContent xmlns:mc="http://schemas.openxmlformats.org/markup-compatibility/2006">
              <mc:Choice xmlns:v="urn:schemas-microsoft-com:vml" Requires="v">
                <p:oleObj spid="_x0000_s3089" name="Equation" r:id="rId7" imgW="1104840" imgH="1726920" progId="Equation.DSMT4">
                  <p:embed/>
                </p:oleObj>
              </mc:Choice>
              <mc:Fallback>
                <p:oleObj name="Equation" r:id="rId7" imgW="1104840" imgH="17269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3048000"/>
                        <a:ext cx="1104900" cy="172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8" name="Object 6"/>
          <p:cNvGraphicFramePr>
            <a:graphicFrameLocks noChangeAspect="1"/>
          </p:cNvGraphicFramePr>
          <p:nvPr/>
        </p:nvGraphicFramePr>
        <p:xfrm>
          <a:off x="1219200" y="4953000"/>
          <a:ext cx="1943100" cy="901700"/>
        </p:xfrm>
        <a:graphic>
          <a:graphicData uri="http://schemas.openxmlformats.org/presentationml/2006/ole">
            <mc:AlternateContent xmlns:mc="http://schemas.openxmlformats.org/markup-compatibility/2006">
              <mc:Choice xmlns:v="urn:schemas-microsoft-com:vml" Requires="v">
                <p:oleObj spid="_x0000_s3090" name="Equation" r:id="rId9" imgW="1942920" imgH="901440" progId="Equation.DSMT4">
                  <p:embed/>
                </p:oleObj>
              </mc:Choice>
              <mc:Fallback>
                <p:oleObj name="Equation" r:id="rId9" imgW="1942920" imgH="9014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4953000"/>
                        <a:ext cx="19431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338052" y="4953000"/>
          <a:ext cx="711200" cy="838200"/>
        </p:xfrm>
        <a:graphic>
          <a:graphicData uri="http://schemas.openxmlformats.org/presentationml/2006/ole">
            <mc:AlternateContent xmlns:mc="http://schemas.openxmlformats.org/markup-compatibility/2006">
              <mc:Choice xmlns:v="urn:schemas-microsoft-com:vml" Requires="v">
                <p:oleObj spid="_x0000_s3091" name="Equation" r:id="rId11" imgW="711000" imgH="838080" progId="Equation.DSMT4">
                  <p:embed/>
                </p:oleObj>
              </mc:Choice>
              <mc:Fallback>
                <p:oleObj name="Equation" r:id="rId11" imgW="711000" imgH="8380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38052" y="4953000"/>
                        <a:ext cx="711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4191000" y="5257800"/>
          <a:ext cx="647700" cy="304800"/>
        </p:xfrm>
        <a:graphic>
          <a:graphicData uri="http://schemas.openxmlformats.org/presentationml/2006/ole">
            <mc:AlternateContent xmlns:mc="http://schemas.openxmlformats.org/markup-compatibility/2006">
              <mc:Choice xmlns:v="urn:schemas-microsoft-com:vml" Requires="v">
                <p:oleObj spid="_x0000_s3092" name="Equation" r:id="rId13" imgW="647640" imgH="304560" progId="Equation.DSMT4">
                  <p:embed/>
                </p:oleObj>
              </mc:Choice>
              <mc:Fallback>
                <p:oleObj name="Equation" r:id="rId13" imgW="647640" imgH="30456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191000" y="5257800"/>
                        <a:ext cx="647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2" name="Straight Connector 11"/>
          <p:cNvCxnSpPr/>
          <p:nvPr/>
        </p:nvCxnSpPr>
        <p:spPr>
          <a:xfrm rot="10800000" flipV="1">
            <a:off x="1524000" y="5029200"/>
            <a:ext cx="762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flipV="1">
            <a:off x="2362200" y="5562600"/>
            <a:ext cx="8382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Rectangle 14"/>
          <p:cNvSpPr/>
          <p:nvPr/>
        </p:nvSpPr>
        <p:spPr>
          <a:xfrm>
            <a:off x="5181600" y="1828800"/>
            <a:ext cx="2895600" cy="707886"/>
          </a:xfrm>
          <a:prstGeom prst="rect">
            <a:avLst/>
          </a:prstGeom>
        </p:spPr>
        <p:txBody>
          <a:bodyPr wrap="square">
            <a:spAutoFit/>
          </a:bodyPr>
          <a:lstStyle/>
          <a:p>
            <a:r>
              <a:rPr lang="en-US" sz="2000" dirty="0">
                <a:solidFill>
                  <a:srgbClr val="008080"/>
                </a:solidFill>
              </a:rPr>
              <a:t>Add the two fractions in the denominator.</a:t>
            </a:r>
            <a:endParaRPr lang="en-US" sz="2000" dirty="0"/>
          </a:p>
        </p:txBody>
      </p:sp>
      <p:sp>
        <p:nvSpPr>
          <p:cNvPr id="16" name="Rectangle 15"/>
          <p:cNvSpPr/>
          <p:nvPr/>
        </p:nvSpPr>
        <p:spPr>
          <a:xfrm>
            <a:off x="5181600" y="5029200"/>
            <a:ext cx="3200400" cy="707886"/>
          </a:xfrm>
          <a:prstGeom prst="rect">
            <a:avLst/>
          </a:prstGeom>
        </p:spPr>
        <p:txBody>
          <a:bodyPr wrap="square">
            <a:spAutoFit/>
          </a:bodyPr>
          <a:lstStyle/>
          <a:p>
            <a:pPr marL="1588" indent="-1588">
              <a:buNone/>
              <a:tabLst>
                <a:tab pos="461963" algn="l"/>
                <a:tab pos="1657350" algn="l"/>
                <a:tab pos="4625975" algn="l"/>
              </a:tabLst>
              <a:defRPr/>
            </a:pPr>
            <a:r>
              <a:rPr lang="en-US" sz="2000" dirty="0">
                <a:solidFill>
                  <a:srgbClr val="008080"/>
                </a:solidFill>
              </a:rPr>
              <a:t>Multiply by the reciprocal of the denominator.</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7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079"/>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080"/>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itle 1"/>
          <p:cNvSpPr>
            <a:spLocks noGrp="1"/>
          </p:cNvSpPr>
          <p:nvPr>
            <p:ph type="title"/>
          </p:nvPr>
        </p:nvSpPr>
        <p:spPr/>
        <p:txBody>
          <a:bodyPr>
            <a:normAutofit/>
          </a:bodyPr>
          <a:lstStyle/>
          <a:p>
            <a:r>
              <a:rPr lang="en-US" dirty="0"/>
              <a:t>Example 2: First Method for Simplifying Complex Fractions (cont.)</a:t>
            </a:r>
          </a:p>
        </p:txBody>
      </p:sp>
      <p:sp>
        <p:nvSpPr>
          <p:cNvPr id="4" name="Content Placeholder 2"/>
          <p:cNvSpPr>
            <a:spLocks noGrp="1"/>
          </p:cNvSpPr>
          <p:nvPr>
            <p:ph idx="1"/>
          </p:nvPr>
        </p:nvSpPr>
        <p:spPr/>
        <p:txBody>
          <a:bodyPr/>
          <a:lstStyle/>
          <a:p>
            <a:pPr marL="1588" indent="-1588">
              <a:buNone/>
              <a:tabLst>
                <a:tab pos="461963" algn="l"/>
              </a:tabLst>
              <a:defRPr/>
            </a:pPr>
            <a:endParaRPr lang="en-US" b="1" dirty="0"/>
          </a:p>
          <a:p>
            <a:pPr marL="1588" indent="-1588">
              <a:buNone/>
              <a:tabLst>
                <a:tab pos="461963" algn="l"/>
              </a:tabLst>
              <a:defRPr/>
            </a:pPr>
            <a:endParaRPr lang="en-US" b="1" dirty="0"/>
          </a:p>
          <a:p>
            <a:pPr marL="1588" indent="-1588">
              <a:buNone/>
              <a:tabLst>
                <a:tab pos="461963" algn="l"/>
              </a:tabLst>
              <a:defRPr/>
            </a:pPr>
            <a:endParaRPr lang="en-US" b="1" dirty="0"/>
          </a:p>
          <a:p>
            <a:pPr marL="1588" indent="-1588">
              <a:buNone/>
              <a:tabLst>
                <a:tab pos="461963" algn="l"/>
              </a:tabLst>
              <a:defRPr/>
            </a:pPr>
            <a:r>
              <a:rPr lang="en-US" b="1" dirty="0"/>
              <a:t>Solution:</a:t>
            </a:r>
            <a:endParaRPr lang="en-US" sz="2000" b="1" dirty="0">
              <a:solidFill>
                <a:srgbClr val="008080"/>
              </a:solidFill>
            </a:endParaRPr>
          </a:p>
        </p:txBody>
      </p:sp>
      <p:graphicFrame>
        <p:nvGraphicFramePr>
          <p:cNvPr id="35844" name="Object 4"/>
          <p:cNvGraphicFramePr>
            <a:graphicFrameLocks noChangeAspect="1"/>
          </p:cNvGraphicFramePr>
          <p:nvPr/>
        </p:nvGraphicFramePr>
        <p:xfrm>
          <a:off x="515938" y="1189038"/>
          <a:ext cx="1816100" cy="1663700"/>
        </p:xfrm>
        <a:graphic>
          <a:graphicData uri="http://schemas.openxmlformats.org/presentationml/2006/ole">
            <mc:AlternateContent xmlns:mc="http://schemas.openxmlformats.org/markup-compatibility/2006">
              <mc:Choice xmlns:v="urn:schemas-microsoft-com:vml" Requires="v">
                <p:oleObj spid="_x0000_s4107" name="Equation" r:id="rId3" imgW="1815840" imgH="1663560" progId="Equation.DSMT4">
                  <p:embed/>
                </p:oleObj>
              </mc:Choice>
              <mc:Fallback>
                <p:oleObj name="Equation" r:id="rId3" imgW="1815840" imgH="166356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5938" y="1189038"/>
                        <a:ext cx="18161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p:cNvSpPr/>
          <p:nvPr/>
        </p:nvSpPr>
        <p:spPr>
          <a:xfrm>
            <a:off x="5562600" y="3628104"/>
            <a:ext cx="3200400" cy="1631216"/>
          </a:xfrm>
          <a:prstGeom prst="rect">
            <a:avLst/>
          </a:prstGeom>
        </p:spPr>
        <p:txBody>
          <a:bodyPr wrap="square">
            <a:spAutoFit/>
          </a:bodyPr>
          <a:lstStyle/>
          <a:p>
            <a:r>
              <a:rPr lang="en-US" sz="2000" dirty="0">
                <a:solidFill>
                  <a:srgbClr val="008080"/>
                </a:solidFill>
              </a:rPr>
              <a:t>Combine the fractions in the numerator and in the denominator separately.</a:t>
            </a:r>
          </a:p>
          <a:p>
            <a:endParaRPr lang="en-US" sz="2000" dirty="0">
              <a:solidFill>
                <a:srgbClr val="008080"/>
              </a:solidFill>
            </a:endParaRPr>
          </a:p>
          <a:p>
            <a:r>
              <a:rPr lang="en-US" sz="2000" dirty="0">
                <a:solidFill>
                  <a:srgbClr val="008080"/>
                </a:solidFill>
              </a:rPr>
              <a:t>Note that</a:t>
            </a:r>
          </a:p>
        </p:txBody>
      </p:sp>
      <p:graphicFrame>
        <p:nvGraphicFramePr>
          <p:cNvPr id="37895" name="Object 7"/>
          <p:cNvGraphicFramePr>
            <a:graphicFrameLocks noChangeAspect="1"/>
          </p:cNvGraphicFramePr>
          <p:nvPr/>
        </p:nvGraphicFramePr>
        <p:xfrm>
          <a:off x="6769100" y="4727178"/>
          <a:ext cx="622300" cy="622300"/>
        </p:xfrm>
        <a:graphic>
          <a:graphicData uri="http://schemas.openxmlformats.org/presentationml/2006/ole">
            <mc:AlternateContent xmlns:mc="http://schemas.openxmlformats.org/markup-compatibility/2006">
              <mc:Choice xmlns:v="urn:schemas-microsoft-com:vml" Requires="v">
                <p:oleObj spid="_x0000_s4108" name="Equation" r:id="rId5" imgW="622080" imgH="622080" progId="Equation.DSMT4">
                  <p:embed/>
                </p:oleObj>
              </mc:Choice>
              <mc:Fallback>
                <p:oleObj name="Equation" r:id="rId5" imgW="622080" imgH="6220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69100" y="4727178"/>
                        <a:ext cx="622300" cy="622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nvGraphicFramePr>
        <p:xfrm>
          <a:off x="914400" y="3701844"/>
          <a:ext cx="1371600" cy="1663700"/>
        </p:xfrm>
        <a:graphic>
          <a:graphicData uri="http://schemas.openxmlformats.org/presentationml/2006/ole">
            <mc:AlternateContent xmlns:mc="http://schemas.openxmlformats.org/markup-compatibility/2006">
              <mc:Choice xmlns:v="urn:schemas-microsoft-com:vml" Requires="v">
                <p:oleObj spid="_x0000_s4109" name="Equation" r:id="rId7" imgW="1371600" imgH="1663560" progId="Equation.DSMT4">
                  <p:embed/>
                </p:oleObj>
              </mc:Choice>
              <mc:Fallback>
                <p:oleObj name="Equation" r:id="rId7" imgW="1371600" imgH="1663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3701844"/>
                        <a:ext cx="1371600" cy="166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2376948" y="3551904"/>
          <a:ext cx="3162300" cy="1816100"/>
        </p:xfrm>
        <a:graphic>
          <a:graphicData uri="http://schemas.openxmlformats.org/presentationml/2006/ole">
            <mc:AlternateContent xmlns:mc="http://schemas.openxmlformats.org/markup-compatibility/2006">
              <mc:Choice xmlns:v="urn:schemas-microsoft-com:vml" Requires="v">
                <p:oleObj spid="_x0000_s4110" name="Equation" r:id="rId9" imgW="3162240" imgH="1815840" progId="Equation.DSMT4">
                  <p:embed/>
                </p:oleObj>
              </mc:Choice>
              <mc:Fallback>
                <p:oleObj name="Equation" r:id="rId9" imgW="3162240" imgH="18158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76948" y="3551904"/>
                        <a:ext cx="3162300"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0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78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9" name="Title 1"/>
          <p:cNvSpPr>
            <a:spLocks noGrp="1"/>
          </p:cNvSpPr>
          <p:nvPr>
            <p:ph type="title"/>
          </p:nvPr>
        </p:nvSpPr>
        <p:spPr/>
        <p:txBody>
          <a:bodyPr>
            <a:normAutofit/>
          </a:bodyPr>
          <a:lstStyle/>
          <a:p>
            <a:r>
              <a:rPr lang="en-US" dirty="0"/>
              <a:t>Example 2: First Method for Simplifying Complex Fractions (cont.)</a:t>
            </a:r>
          </a:p>
        </p:txBody>
      </p:sp>
      <p:sp>
        <p:nvSpPr>
          <p:cNvPr id="4" name="Content Placeholder 2"/>
          <p:cNvSpPr>
            <a:spLocks noGrp="1"/>
          </p:cNvSpPr>
          <p:nvPr>
            <p:ph idx="1"/>
          </p:nvPr>
        </p:nvSpPr>
        <p:spPr/>
        <p:txBody>
          <a:bodyPr/>
          <a:lstStyle/>
          <a:p>
            <a:pPr>
              <a:buNone/>
            </a:pPr>
            <a:r>
              <a:rPr lang="en-US" sz="2000" dirty="0">
                <a:solidFill>
                  <a:srgbClr val="008080"/>
                </a:solidFill>
              </a:rPr>
              <a:t>	</a:t>
            </a:r>
          </a:p>
          <a:p>
            <a:pPr>
              <a:buNone/>
            </a:pPr>
            <a:endParaRPr lang="en-US" sz="2000" dirty="0">
              <a:solidFill>
                <a:srgbClr val="008080"/>
              </a:solidFill>
            </a:endParaRPr>
          </a:p>
          <a:p>
            <a:pPr>
              <a:buNone/>
            </a:pPr>
            <a:endParaRPr lang="en-US" sz="2000" dirty="0">
              <a:solidFill>
                <a:srgbClr val="008080"/>
              </a:solidFill>
            </a:endParaRPr>
          </a:p>
          <a:p>
            <a:pPr>
              <a:buNone/>
            </a:pPr>
            <a:endParaRPr lang="en-US" sz="2000" dirty="0">
              <a:solidFill>
                <a:srgbClr val="008080"/>
              </a:solidFill>
            </a:endParaRPr>
          </a:p>
          <a:p>
            <a:pPr>
              <a:buNone/>
            </a:pPr>
            <a:endParaRPr lang="en-US" sz="2000" dirty="0">
              <a:solidFill>
                <a:srgbClr val="008080"/>
              </a:solidFill>
            </a:endParaRPr>
          </a:p>
          <a:p>
            <a:pPr>
              <a:buNone/>
            </a:pPr>
            <a:endParaRPr lang="en-US" sz="2000" dirty="0">
              <a:solidFill>
                <a:srgbClr val="008080"/>
              </a:solidFill>
            </a:endParaRPr>
          </a:p>
          <a:p>
            <a:pPr>
              <a:buNone/>
            </a:pPr>
            <a:r>
              <a:rPr lang="en-US" sz="2000" dirty="0">
                <a:solidFill>
                  <a:srgbClr val="008080"/>
                </a:solidFill>
              </a:rPr>
              <a:t>						</a:t>
            </a:r>
            <a:endParaRPr lang="en-US" sz="2000" b="1" dirty="0">
              <a:solidFill>
                <a:srgbClr val="008080"/>
              </a:solidFill>
            </a:endParaRPr>
          </a:p>
        </p:txBody>
      </p:sp>
      <p:sp>
        <p:nvSpPr>
          <p:cNvPr id="5" name="Rectangle 4"/>
          <p:cNvSpPr/>
          <p:nvPr/>
        </p:nvSpPr>
        <p:spPr>
          <a:xfrm>
            <a:off x="5257800" y="3581400"/>
            <a:ext cx="3352800" cy="707886"/>
          </a:xfrm>
          <a:prstGeom prst="rect">
            <a:avLst/>
          </a:prstGeom>
        </p:spPr>
        <p:txBody>
          <a:bodyPr wrap="square">
            <a:spAutoFit/>
          </a:bodyPr>
          <a:lstStyle/>
          <a:p>
            <a:pPr>
              <a:buNone/>
            </a:pPr>
            <a:r>
              <a:rPr lang="en-US" sz="2000" dirty="0">
                <a:solidFill>
                  <a:srgbClr val="008080"/>
                </a:solidFill>
              </a:rPr>
              <a:t>Multiply by the reciprocal of the denominator.</a:t>
            </a:r>
            <a:endParaRPr lang="en-US" sz="2000" b="1" dirty="0">
              <a:solidFill>
                <a:srgbClr val="008080"/>
              </a:solidFill>
            </a:endParaRPr>
          </a:p>
        </p:txBody>
      </p:sp>
      <p:graphicFrame>
        <p:nvGraphicFramePr>
          <p:cNvPr id="5123" name="Object 3"/>
          <p:cNvGraphicFramePr>
            <a:graphicFrameLocks noChangeAspect="1"/>
          </p:cNvGraphicFramePr>
          <p:nvPr/>
        </p:nvGraphicFramePr>
        <p:xfrm>
          <a:off x="838200" y="1447800"/>
          <a:ext cx="1828800" cy="1816100"/>
        </p:xfrm>
        <a:graphic>
          <a:graphicData uri="http://schemas.openxmlformats.org/presentationml/2006/ole">
            <mc:AlternateContent xmlns:mc="http://schemas.openxmlformats.org/markup-compatibility/2006">
              <mc:Choice xmlns:v="urn:schemas-microsoft-com:vml" Requires="v">
                <p:oleObj spid="_x0000_s5131" name="Equation" r:id="rId3" imgW="1828800" imgH="1815840" progId="Equation.DSMT4">
                  <p:embed/>
                </p:oleObj>
              </mc:Choice>
              <mc:Fallback>
                <p:oleObj name="Equation" r:id="rId3" imgW="1828800" imgH="18158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447800"/>
                        <a:ext cx="1828800" cy="181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696496" y="1498600"/>
          <a:ext cx="1587500" cy="1778000"/>
        </p:xfrm>
        <a:graphic>
          <a:graphicData uri="http://schemas.openxmlformats.org/presentationml/2006/ole">
            <mc:AlternateContent xmlns:mc="http://schemas.openxmlformats.org/markup-compatibility/2006">
              <mc:Choice xmlns:v="urn:schemas-microsoft-com:vml" Requires="v">
                <p:oleObj spid="_x0000_s5132" name="Equation" r:id="rId5" imgW="1587240" imgH="1777680" progId="Equation.DSMT4">
                  <p:embed/>
                </p:oleObj>
              </mc:Choice>
              <mc:Fallback>
                <p:oleObj name="Equation" r:id="rId5" imgW="1587240" imgH="17776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96496" y="1498600"/>
                        <a:ext cx="1587500" cy="177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852948" y="3429000"/>
          <a:ext cx="2362200" cy="952500"/>
        </p:xfrm>
        <a:graphic>
          <a:graphicData uri="http://schemas.openxmlformats.org/presentationml/2006/ole">
            <mc:AlternateContent xmlns:mc="http://schemas.openxmlformats.org/markup-compatibility/2006">
              <mc:Choice xmlns:v="urn:schemas-microsoft-com:vml" Requires="v">
                <p:oleObj spid="_x0000_s5133" name="Equation" r:id="rId7" imgW="2361960" imgH="952200" progId="Equation.DSMT4">
                  <p:embed/>
                </p:oleObj>
              </mc:Choice>
              <mc:Fallback>
                <p:oleObj name="Equation" r:id="rId7" imgW="2361960" imgH="952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52948" y="3429000"/>
                        <a:ext cx="2362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352800" y="3429000"/>
          <a:ext cx="1409700" cy="990600"/>
        </p:xfrm>
        <a:graphic>
          <a:graphicData uri="http://schemas.openxmlformats.org/presentationml/2006/ole">
            <mc:AlternateContent xmlns:mc="http://schemas.openxmlformats.org/markup-compatibility/2006">
              <mc:Choice xmlns:v="urn:schemas-microsoft-com:vml" Requires="v">
                <p:oleObj spid="_x0000_s5134" name="Equation" r:id="rId9" imgW="1409400" imgH="990360" progId="Equation.DSMT4">
                  <p:embed/>
                </p:oleObj>
              </mc:Choice>
              <mc:Fallback>
                <p:oleObj name="Equation" r:id="rId9" imgW="1409400" imgH="9903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52800" y="3429000"/>
                        <a:ext cx="1409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2705100" y="3467100"/>
            <a:ext cx="3048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1066800" y="4038600"/>
            <a:ext cx="38100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Simplifying Complex Fractions (Second Method)</a:t>
            </a:r>
          </a:p>
        </p:txBody>
      </p:sp>
      <p:sp>
        <p:nvSpPr>
          <p:cNvPr id="4" name="Content Placeholder 2"/>
          <p:cNvSpPr>
            <a:spLocks noGrp="1"/>
          </p:cNvSpPr>
          <p:nvPr>
            <p:ph idx="1"/>
          </p:nvPr>
        </p:nvSpPr>
        <p:spPr>
          <a:xfrm>
            <a:off x="457200" y="1280160"/>
            <a:ext cx="8229600" cy="4315027"/>
          </a:xfrm>
          <a:solidFill>
            <a:srgbClr val="FFFFCC"/>
          </a:solidFill>
          <a:ln w="28575">
            <a:solidFill>
              <a:srgbClr val="000000"/>
            </a:solidFill>
          </a:ln>
        </p:spPr>
        <p:txBody>
          <a:bodyPr>
            <a:spAutoFit/>
          </a:bodyPr>
          <a:lstStyle/>
          <a:p>
            <a:pPr marL="0" indent="1588" algn="ctr">
              <a:buNone/>
              <a:tabLst>
                <a:tab pos="461963" algn="l"/>
              </a:tabLst>
              <a:defRPr/>
            </a:pPr>
            <a:r>
              <a:rPr lang="en-US" b="1" dirty="0">
                <a:solidFill>
                  <a:srgbClr val="000000"/>
                </a:solidFill>
              </a:rPr>
              <a:t>Simplifying Complex Fractions (Second Method)</a:t>
            </a:r>
          </a:p>
          <a:p>
            <a:pPr marL="0" indent="1588">
              <a:buNone/>
              <a:tabLst>
                <a:tab pos="461963" algn="l"/>
              </a:tabLst>
            </a:pPr>
            <a:r>
              <a:rPr lang="en-US" b="1" dirty="0">
                <a:solidFill>
                  <a:srgbClr val="000000"/>
                </a:solidFill>
              </a:rPr>
              <a:t>To simplify complex fractions:</a:t>
            </a:r>
          </a:p>
          <a:p>
            <a:pPr marL="0" indent="1588">
              <a:buNone/>
              <a:tabLst>
                <a:tab pos="461963" algn="l"/>
              </a:tabLst>
            </a:pPr>
            <a:r>
              <a:rPr lang="en-US" b="1" dirty="0">
                <a:solidFill>
                  <a:srgbClr val="000000"/>
                </a:solidFill>
              </a:rPr>
              <a:t>1.	</a:t>
            </a:r>
            <a:r>
              <a:rPr lang="en-US" dirty="0">
                <a:solidFill>
                  <a:srgbClr val="000000"/>
                </a:solidFill>
              </a:rPr>
              <a:t>Find the LCM of all the denominators in the 	numerator and denominator of the complex 	fraction.</a:t>
            </a:r>
          </a:p>
          <a:p>
            <a:pPr marL="0" indent="1588">
              <a:buNone/>
              <a:tabLst>
                <a:tab pos="461963" algn="l"/>
              </a:tabLst>
            </a:pPr>
            <a:r>
              <a:rPr lang="en-US" b="1" dirty="0">
                <a:solidFill>
                  <a:srgbClr val="000000"/>
                </a:solidFill>
              </a:rPr>
              <a:t>2.	</a:t>
            </a:r>
            <a:r>
              <a:rPr lang="en-US" dirty="0">
                <a:solidFill>
                  <a:srgbClr val="000000"/>
                </a:solidFill>
              </a:rPr>
              <a:t>Multiply both the numerator and denominator of 	the complex fraction by this LCM.</a:t>
            </a:r>
          </a:p>
          <a:p>
            <a:pPr marL="0" indent="1588">
              <a:buNone/>
              <a:tabLst>
                <a:tab pos="461963" algn="l"/>
              </a:tabLst>
            </a:pPr>
            <a:r>
              <a:rPr lang="en-US" b="1" dirty="0">
                <a:solidFill>
                  <a:srgbClr val="000000"/>
                </a:solidFill>
              </a:rPr>
              <a:t>3.	</a:t>
            </a:r>
            <a:r>
              <a:rPr lang="en-US" dirty="0">
                <a:solidFill>
                  <a:srgbClr val="000000"/>
                </a:solidFill>
              </a:rPr>
              <a:t>Simplify both the numerator and denominator and 	reduce to lowest terms.</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TotalTime>
  <Words>320</Words>
  <Application>Microsoft Office PowerPoint</Application>
  <PresentationFormat>On-screen Show (4:3)</PresentationFormat>
  <Paragraphs>90</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Arial</vt:lpstr>
      <vt:lpstr>Calibri</vt:lpstr>
      <vt:lpstr>Symbol</vt:lpstr>
      <vt:lpstr>Courier New</vt:lpstr>
      <vt:lpstr>Office Theme</vt:lpstr>
      <vt:lpstr>Equation</vt:lpstr>
      <vt:lpstr>Section 5.3</vt:lpstr>
      <vt:lpstr>Objectives</vt:lpstr>
      <vt:lpstr>Simplifying Complex Fractions (First Method)</vt:lpstr>
      <vt:lpstr>Example 1: First Method for Simplifying Complex Fractions</vt:lpstr>
      <vt:lpstr>Example 2: First Method for Simplifying Complex Fractions</vt:lpstr>
      <vt:lpstr>Example 2: First Method for Simplifying Complex Fractions (cont.)</vt:lpstr>
      <vt:lpstr>Example 2: First Method for Simplifying Complex Fractions (cont.)</vt:lpstr>
      <vt:lpstr>Example 2: First Method for Simplifying Complex Fractions (cont.)</vt:lpstr>
      <vt:lpstr>Simplifying Complex Fractions (Second Method)</vt:lpstr>
      <vt:lpstr>Example 3: Second Method for Simplifying Complex Fractions</vt:lpstr>
      <vt:lpstr>Example 3: Second Method for Simplifying Complex Fractions (cont.)</vt:lpstr>
      <vt:lpstr>Example 3: Second Method for Simplifying Complex Fractions (cont.)</vt:lpstr>
      <vt:lpstr>Example 3: Second Method for Simplifying Complex Fractions (cont.)</vt:lpstr>
      <vt:lpstr>Practice Problems</vt:lpstr>
      <vt:lpstr>Practice Problem Answers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Nakita Jean-Charles</cp:lastModifiedBy>
  <cp:revision>31</cp:revision>
  <dcterms:created xsi:type="dcterms:W3CDTF">2013-04-26T14:43:13Z</dcterms:created>
  <dcterms:modified xsi:type="dcterms:W3CDTF">2016-10-01T00:42:46Z</dcterms:modified>
</cp:coreProperties>
</file>