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000000"/>
    <a:srgbClr val="FFFFCC"/>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87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1792303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6B0E0-463A-4C2D-8AE9-DB08E1E9E4E7}" type="datetimeFigureOut">
              <a:rPr lang="en-US" smtClean="0"/>
              <a:pPr/>
              <a:t>10/11/2016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A4AE47-78CD-4AC9-BDB8-46162830C2EF}" type="slidenum">
              <a:rPr lang="en-US" smtClean="0"/>
              <a:pPr/>
              <a:t>‹#›</a:t>
            </a:fld>
            <a:endParaRPr lang="en-US" dirty="0"/>
          </a:p>
        </p:txBody>
      </p:sp>
    </p:spTree>
    <p:extLst>
      <p:ext uri="{BB962C8B-B14F-4D97-AF65-F5344CB8AC3E}">
        <p14:creationId xmlns:p14="http://schemas.microsoft.com/office/powerpoint/2010/main" val="18635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30.bin"/><Relationship Id="rId4" Type="http://schemas.openxmlformats.org/officeDocument/2006/relationships/image" Target="../media/image30.wmf"/></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35.bin"/><Relationship Id="rId14" Type="http://schemas.openxmlformats.org/officeDocument/2006/relationships/image" Target="../media/image38.wmf"/></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3.wmf"/><Relationship Id="rId2" Type="http://schemas.openxmlformats.org/officeDocument/2006/relationships/slideLayout" Target="../slideLayouts/slideLayout2.xml"/><Relationship Id="rId16" Type="http://schemas.openxmlformats.org/officeDocument/2006/relationships/image" Target="../media/image45.wmf"/><Relationship Id="rId1" Type="http://schemas.openxmlformats.org/officeDocument/2006/relationships/vmlDrawing" Target="../drawings/vmlDrawing9.vml"/><Relationship Id="rId6" Type="http://schemas.openxmlformats.org/officeDocument/2006/relationships/image" Target="../media/image40.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41.bin"/><Relationship Id="rId14" Type="http://schemas.openxmlformats.org/officeDocument/2006/relationships/image" Target="../media/image4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oleObject" Target="../embeddings/oleObject45.bin"/><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7.wmf"/><Relationship Id="rId11" Type="http://schemas.openxmlformats.org/officeDocument/2006/relationships/image" Target="../media/image49.wmf"/><Relationship Id="rId5" Type="http://schemas.openxmlformats.org/officeDocument/2006/relationships/oleObject" Target="../embeddings/oleObject46.bin"/><Relationship Id="rId10" Type="http://schemas.openxmlformats.org/officeDocument/2006/relationships/oleObject" Target="../embeddings/oleObject48.bin"/><Relationship Id="rId4" Type="http://schemas.openxmlformats.org/officeDocument/2006/relationships/image" Target="../media/image46.wmf"/><Relationship Id="rId9" Type="http://schemas.openxmlformats.org/officeDocument/2006/relationships/image" Target="../media/image4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2.wmf"/><Relationship Id="rId5" Type="http://schemas.openxmlformats.org/officeDocument/2006/relationships/oleObject" Target="../embeddings/oleObject50.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58.wmf"/><Relationship Id="rId2" Type="http://schemas.openxmlformats.org/officeDocument/2006/relationships/slideLayout" Target="../slideLayouts/slideLayout2.xml"/><Relationship Id="rId16" Type="http://schemas.openxmlformats.org/officeDocument/2006/relationships/image" Target="../media/image60.wmf"/><Relationship Id="rId1" Type="http://schemas.openxmlformats.org/officeDocument/2006/relationships/vmlDrawing" Target="../drawings/vmlDrawing12.vml"/><Relationship Id="rId6" Type="http://schemas.openxmlformats.org/officeDocument/2006/relationships/image" Target="../media/image55.wmf"/><Relationship Id="rId11" Type="http://schemas.openxmlformats.org/officeDocument/2006/relationships/oleObject" Target="../embeddings/oleObject56.bin"/><Relationship Id="rId5" Type="http://schemas.openxmlformats.org/officeDocument/2006/relationships/oleObject" Target="../embeddings/oleObject53.bin"/><Relationship Id="rId15" Type="http://schemas.openxmlformats.org/officeDocument/2006/relationships/oleObject" Target="../embeddings/oleObject58.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5.bin"/><Relationship Id="rId14" Type="http://schemas.openxmlformats.org/officeDocument/2006/relationships/image" Target="../media/image5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61.wmf"/></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4.wmf"/><Relationship Id="rId5" Type="http://schemas.openxmlformats.org/officeDocument/2006/relationships/oleObject" Target="../embeddings/oleObject61.bin"/><Relationship Id="rId4" Type="http://schemas.openxmlformats.org/officeDocument/2006/relationships/image" Target="../media/image63.wmf"/></Relationships>
</file>

<file path=ppt/slides/_rels/slide24.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7.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6.bin"/><Relationship Id="rId14" Type="http://schemas.openxmlformats.org/officeDocument/2006/relationships/image" Target="../media/image71.wmf"/></Relationships>
</file>

<file path=ppt/slides/_rels/slide25.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3.wmf"/><Relationship Id="rId5" Type="http://schemas.openxmlformats.org/officeDocument/2006/relationships/oleObject" Target="../embeddings/oleObject70.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72.bin"/></Relationships>
</file>

<file path=ppt/slides/_rels/slide2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8.wmf"/><Relationship Id="rId11" Type="http://schemas.openxmlformats.org/officeDocument/2006/relationships/oleObject" Target="../embeddings/oleObject77.bin"/><Relationship Id="rId5" Type="http://schemas.openxmlformats.org/officeDocument/2006/relationships/oleObject" Target="../embeddings/oleObject74.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6.bin"/></Relationships>
</file>

<file path=ppt/slides/_rels/slide28.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83.bin"/><Relationship Id="rId18" Type="http://schemas.openxmlformats.org/officeDocument/2006/relationships/image" Target="../media/image89.wmf"/><Relationship Id="rId3" Type="http://schemas.openxmlformats.org/officeDocument/2006/relationships/oleObject" Target="../embeddings/oleObject78.bin"/><Relationship Id="rId7" Type="http://schemas.openxmlformats.org/officeDocument/2006/relationships/oleObject" Target="../embeddings/oleObject80.bin"/><Relationship Id="rId12" Type="http://schemas.openxmlformats.org/officeDocument/2006/relationships/image" Target="../media/image86.wmf"/><Relationship Id="rId17" Type="http://schemas.openxmlformats.org/officeDocument/2006/relationships/oleObject" Target="../embeddings/oleObject85.bin"/><Relationship Id="rId2" Type="http://schemas.openxmlformats.org/officeDocument/2006/relationships/slideLayout" Target="../slideLayouts/slideLayout2.xml"/><Relationship Id="rId16" Type="http://schemas.openxmlformats.org/officeDocument/2006/relationships/image" Target="../media/image88.wmf"/><Relationship Id="rId1" Type="http://schemas.openxmlformats.org/officeDocument/2006/relationships/vmlDrawing" Target="../drawings/vmlDrawing18.vml"/><Relationship Id="rId6" Type="http://schemas.openxmlformats.org/officeDocument/2006/relationships/image" Target="../media/image83.wmf"/><Relationship Id="rId11" Type="http://schemas.openxmlformats.org/officeDocument/2006/relationships/oleObject" Target="../embeddings/oleObject82.bin"/><Relationship Id="rId5" Type="http://schemas.openxmlformats.org/officeDocument/2006/relationships/oleObject" Target="../embeddings/oleObject79.bin"/><Relationship Id="rId15" Type="http://schemas.openxmlformats.org/officeDocument/2006/relationships/oleObject" Target="../embeddings/oleObject84.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81.bin"/><Relationship Id="rId14" Type="http://schemas.openxmlformats.org/officeDocument/2006/relationships/image" Target="../media/image8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1.wmf"/><Relationship Id="rId5" Type="http://schemas.openxmlformats.org/officeDocument/2006/relationships/oleObject" Target="../embeddings/oleObject87.bin"/><Relationship Id="rId4" Type="http://schemas.openxmlformats.org/officeDocument/2006/relationships/image" Target="../media/image9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wmf"/><Relationship Id="rId2" Type="http://schemas.openxmlformats.org/officeDocument/2006/relationships/slideLayout" Target="../slideLayouts/slideLayout2.xml"/><Relationship Id="rId16" Type="http://schemas.openxmlformats.org/officeDocument/2006/relationships/image" Target="../media/image9.wmf"/><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 Id="rId14"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image" Target="../media/image16.wmf"/><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2.bin"/><Relationship Id="rId14" Type="http://schemas.openxmlformats.org/officeDocument/2006/relationships/image" Target="../media/image1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7.bin"/><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5.5</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Applications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a:spLocks noGrp="1"/>
          </p:cNvSpPr>
          <p:nvPr>
            <p:ph type="title"/>
          </p:nvPr>
        </p:nvSpPr>
        <p:spPr/>
        <p:txBody>
          <a:bodyPr>
            <a:normAutofit/>
          </a:bodyPr>
          <a:lstStyle/>
          <a:p>
            <a:r>
              <a:rPr lang="en-US" dirty="0"/>
              <a:t>Example 2: Work Problems (cont.)</a:t>
            </a:r>
          </a:p>
        </p:txBody>
      </p:sp>
      <p:sp>
        <p:nvSpPr>
          <p:cNvPr id="14341" name="Content Placeholder 2"/>
          <p:cNvSpPr>
            <a:spLocks noGrp="1"/>
          </p:cNvSpPr>
          <p:nvPr>
            <p:ph idx="1"/>
          </p:nvPr>
        </p:nvSpPr>
        <p:spPr/>
        <p:txBody>
          <a:bodyPr/>
          <a:lstStyle/>
          <a:p>
            <a:pPr marL="0" indent="4763">
              <a:buNone/>
              <a:tabLst>
                <a:tab pos="463550" algn="l"/>
              </a:tabLst>
            </a:pPr>
            <a:endParaRPr lang="en-US" dirty="0"/>
          </a:p>
          <a:p>
            <a:pPr marL="0" indent="4763">
              <a:buNone/>
              <a:tabLst>
                <a:tab pos="463550" algn="l"/>
              </a:tabLst>
            </a:pPr>
            <a:endParaRPr lang="en-US" dirty="0"/>
          </a:p>
        </p:txBody>
      </p:sp>
      <p:graphicFrame>
        <p:nvGraphicFramePr>
          <p:cNvPr id="23557" name="Object 5"/>
          <p:cNvGraphicFramePr>
            <a:graphicFrameLocks noChangeAspect="1"/>
          </p:cNvGraphicFramePr>
          <p:nvPr/>
        </p:nvGraphicFramePr>
        <p:xfrm>
          <a:off x="381000" y="1376362"/>
          <a:ext cx="5753100" cy="2019300"/>
        </p:xfrm>
        <a:graphic>
          <a:graphicData uri="http://schemas.openxmlformats.org/presentationml/2006/ole">
            <mc:AlternateContent xmlns:mc="http://schemas.openxmlformats.org/markup-compatibility/2006">
              <mc:Choice xmlns:v="urn:schemas-microsoft-com:vml" Requires="v">
                <p:oleObj spid="_x0000_s5133" name="Equation" r:id="rId3" imgW="5752800" imgH="2019240" progId="Equation.DSMT4">
                  <p:embed/>
                </p:oleObj>
              </mc:Choice>
              <mc:Fallback>
                <p:oleObj name="Equation" r:id="rId3" imgW="5752800" imgH="201924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6362"/>
                        <a:ext cx="57531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6019800" y="3657600"/>
          <a:ext cx="2857500" cy="952500"/>
        </p:xfrm>
        <a:graphic>
          <a:graphicData uri="http://schemas.openxmlformats.org/presentationml/2006/ole">
            <mc:AlternateContent xmlns:mc="http://schemas.openxmlformats.org/markup-compatibility/2006">
              <mc:Choice xmlns:v="urn:schemas-microsoft-com:vml" Requires="v">
                <p:oleObj spid="_x0000_s5134" name="Equation" r:id="rId5" imgW="2857320" imgH="952200" progId="Equation.DSMT4">
                  <p:embed/>
                </p:oleObj>
              </mc:Choice>
              <mc:Fallback>
                <p:oleObj name="Equation" r:id="rId5" imgW="2857320" imgH="952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657600"/>
                        <a:ext cx="2857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1905000" y="3613356"/>
          <a:ext cx="3822700" cy="838200"/>
        </p:xfrm>
        <a:graphic>
          <a:graphicData uri="http://schemas.openxmlformats.org/presentationml/2006/ole">
            <mc:AlternateContent xmlns:mc="http://schemas.openxmlformats.org/markup-compatibility/2006">
              <mc:Choice xmlns:v="urn:schemas-microsoft-com:vml" Requires="v">
                <p:oleObj spid="_x0000_s5135" name="Equation" r:id="rId7" imgW="3822480" imgH="838080" progId="Equation.DSMT4">
                  <p:embed/>
                </p:oleObj>
              </mc:Choice>
              <mc:Fallback>
                <p:oleObj name="Equation" r:id="rId7" imgW="382248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613356"/>
                        <a:ext cx="382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3733800" y="3551904"/>
          <a:ext cx="139700" cy="203200"/>
        </p:xfrm>
        <a:graphic>
          <a:graphicData uri="http://schemas.openxmlformats.org/presentationml/2006/ole">
            <mc:AlternateContent xmlns:mc="http://schemas.openxmlformats.org/markup-compatibility/2006">
              <mc:Choice xmlns:v="urn:schemas-microsoft-com:vml" Requires="v">
                <p:oleObj spid="_x0000_s5136" name="Equation" r:id="rId9" imgW="139680" imgH="203040" progId="Equation.DSMT4">
                  <p:embed/>
                </p:oleObj>
              </mc:Choice>
              <mc:Fallback>
                <p:oleObj name="Equation" r:id="rId9" imgW="139680" imgH="2030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3551904"/>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2391696" y="3581400"/>
          <a:ext cx="152400" cy="190500"/>
        </p:xfrm>
        <a:graphic>
          <a:graphicData uri="http://schemas.openxmlformats.org/presentationml/2006/ole">
            <mc:AlternateContent xmlns:mc="http://schemas.openxmlformats.org/markup-compatibility/2006">
              <mc:Choice xmlns:v="urn:schemas-microsoft-com:vml" Requires="v">
                <p:oleObj spid="_x0000_s5137" name="Equation" r:id="rId11" imgW="152280" imgH="190440" progId="Equation.DSMT4">
                  <p:embed/>
                </p:oleObj>
              </mc:Choice>
              <mc:Fallback>
                <p:oleObj name="Equation" r:id="rId11" imgW="152280" imgH="1904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1696" y="3581400"/>
                        <a:ext cx="1524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rot="5400000">
            <a:off x="1881648" y="4167648"/>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271252" y="3810000"/>
            <a:ext cx="381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00400" y="4176252"/>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3581400" y="3841956"/>
            <a:ext cx="4572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610100" y="4184856"/>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257800" y="3962400"/>
            <a:ext cx="4572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p:txBody>
          <a:bodyPr>
            <a:normAutofit/>
          </a:bodyPr>
          <a:lstStyle/>
          <a:p>
            <a:r>
              <a:rPr lang="en-US" dirty="0"/>
              <a:t>Example 2: Work Problems (cont.)</a:t>
            </a:r>
          </a:p>
        </p:txBody>
      </p:sp>
      <p:sp>
        <p:nvSpPr>
          <p:cNvPr id="15365" name="Content Placeholder 2"/>
          <p:cNvSpPr>
            <a:spLocks noGrp="1"/>
          </p:cNvSpPr>
          <p:nvPr>
            <p:ph idx="1"/>
          </p:nvPr>
        </p:nvSpPr>
        <p:spPr/>
        <p:txBody>
          <a:bodyPr/>
          <a:lstStyle/>
          <a:p>
            <a:endParaRPr lang="en-US" dirty="0"/>
          </a:p>
          <a:p>
            <a:endParaRPr lang="en-US" dirty="0"/>
          </a:p>
          <a:p>
            <a:endParaRPr lang="en-US" dirty="0"/>
          </a:p>
          <a:p>
            <a:pPr marL="1588" indent="-1588">
              <a:buNone/>
            </a:pPr>
            <a:endParaRPr lang="en-US" dirty="0"/>
          </a:p>
          <a:p>
            <a:pPr marL="1588" indent="-1588">
              <a:buNone/>
            </a:pPr>
            <a:r>
              <a:rPr lang="en-US" dirty="0"/>
              <a:t>Together, they can build the patio cover in       </a:t>
            </a:r>
            <a:r>
              <a:rPr lang="en-US" dirty="0">
                <a:solidFill>
                  <a:srgbClr val="FF0000"/>
                </a:solidFill>
              </a:rPr>
              <a:t>hours</a:t>
            </a:r>
            <a:r>
              <a:rPr lang="en-US" dirty="0"/>
              <a:t>, or</a:t>
            </a:r>
          </a:p>
          <a:p>
            <a:pPr marL="1588" indent="-1588">
              <a:lnSpc>
                <a:spcPct val="150000"/>
              </a:lnSpc>
              <a:buNone/>
            </a:pPr>
            <a:r>
              <a:rPr lang="en-US" dirty="0"/>
              <a:t>       </a:t>
            </a:r>
            <a:r>
              <a:rPr lang="en-US" dirty="0">
                <a:solidFill>
                  <a:srgbClr val="FF0000"/>
                </a:solidFill>
              </a:rPr>
              <a:t>hours</a:t>
            </a:r>
            <a:r>
              <a:rPr lang="en-US" dirty="0"/>
              <a:t>.  </a:t>
            </a:r>
          </a:p>
          <a:p>
            <a:pPr marL="1588" indent="-1588">
              <a:spcBef>
                <a:spcPts val="1200"/>
              </a:spcBef>
              <a:buNone/>
            </a:pPr>
            <a:r>
              <a:rPr lang="en-US" dirty="0"/>
              <a:t>(Note that this answer is reasonable because the time is less than either person would take working alone.)</a:t>
            </a:r>
          </a:p>
        </p:txBody>
      </p:sp>
      <p:graphicFrame>
        <p:nvGraphicFramePr>
          <p:cNvPr id="10" name="Object 9"/>
          <p:cNvGraphicFramePr>
            <a:graphicFrameLocks noChangeAspect="1"/>
          </p:cNvGraphicFramePr>
          <p:nvPr/>
        </p:nvGraphicFramePr>
        <p:xfrm>
          <a:off x="6656696" y="3194712"/>
          <a:ext cx="444500" cy="838200"/>
        </p:xfrm>
        <a:graphic>
          <a:graphicData uri="http://schemas.openxmlformats.org/presentationml/2006/ole">
            <mc:AlternateContent xmlns:mc="http://schemas.openxmlformats.org/markup-compatibility/2006">
              <mc:Choice xmlns:v="urn:schemas-microsoft-com:vml" Requires="v">
                <p:oleObj spid="_x0000_s6157" name="Equation" r:id="rId3" imgW="444240" imgH="838080" progId="Equation.DSMT4">
                  <p:embed/>
                </p:oleObj>
              </mc:Choice>
              <mc:Fallback>
                <p:oleObj name="Equation" r:id="rId3" imgW="444240" imgH="838080" progId="Equation.DSMT4">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696" y="3194712"/>
                        <a:ext cx="44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87992" y="3837296"/>
          <a:ext cx="457200" cy="838200"/>
        </p:xfrm>
        <a:graphic>
          <a:graphicData uri="http://schemas.openxmlformats.org/presentationml/2006/ole">
            <mc:AlternateContent xmlns:mc="http://schemas.openxmlformats.org/markup-compatibility/2006">
              <mc:Choice xmlns:v="urn:schemas-microsoft-com:vml" Requires="v">
                <p:oleObj spid="_x0000_s6158" name="Equation" r:id="rId5" imgW="457200" imgH="838080" progId="Equation.DSMT4">
                  <p:embed/>
                </p:oleObj>
              </mc:Choice>
              <mc:Fallback>
                <p:oleObj name="Equation" r:id="rId5" imgW="457200" imgH="838080" progId="Equation.DSMT4">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992" y="3837296"/>
                        <a:ext cx="457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3657600" y="1219200"/>
          <a:ext cx="1765300" cy="292100"/>
        </p:xfrm>
        <a:graphic>
          <a:graphicData uri="http://schemas.openxmlformats.org/presentationml/2006/ole">
            <mc:AlternateContent xmlns:mc="http://schemas.openxmlformats.org/markup-compatibility/2006">
              <mc:Choice xmlns:v="urn:schemas-microsoft-com:vml" Requires="v">
                <p:oleObj spid="_x0000_s6159" name="Equation" r:id="rId7" imgW="1765080" imgH="291960" progId="Equation.DSMT4">
                  <p:embed/>
                </p:oleObj>
              </mc:Choice>
              <mc:Fallback>
                <p:oleObj name="Equation" r:id="rId7" imgW="176508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1219200"/>
                        <a:ext cx="1765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4343400" y="1828800"/>
          <a:ext cx="1079500" cy="279400"/>
        </p:xfrm>
        <a:graphic>
          <a:graphicData uri="http://schemas.openxmlformats.org/presentationml/2006/ole">
            <mc:AlternateContent xmlns:mc="http://schemas.openxmlformats.org/markup-compatibility/2006">
              <mc:Choice xmlns:v="urn:schemas-microsoft-com:vml" Requires="v">
                <p:oleObj spid="_x0000_s6160" name="Equation" r:id="rId9" imgW="1079280" imgH="279360" progId="Equation.DSMT4">
                  <p:embed/>
                </p:oleObj>
              </mc:Choice>
              <mc:Fallback>
                <p:oleObj name="Equation" r:id="rId9" imgW="107928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1828800"/>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4495800" y="2362200"/>
          <a:ext cx="965200" cy="838200"/>
        </p:xfrm>
        <a:graphic>
          <a:graphicData uri="http://schemas.openxmlformats.org/presentationml/2006/ole">
            <mc:AlternateContent xmlns:mc="http://schemas.openxmlformats.org/markup-compatibility/2006">
              <mc:Choice xmlns:v="urn:schemas-microsoft-com:vml" Requires="v">
                <p:oleObj spid="_x0000_s6161" name="Equation" r:id="rId11" imgW="965160" imgH="838080" progId="Equation.DSMT4">
                  <p:embed/>
                </p:oleObj>
              </mc:Choice>
              <mc:Fallback>
                <p:oleObj name="Equation" r:id="rId11" imgW="96516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2362200"/>
                        <a:ext cx="96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p:txBody>
          <a:bodyPr>
            <a:normAutofit/>
          </a:bodyPr>
          <a:lstStyle/>
          <a:p>
            <a:r>
              <a:rPr lang="en-US" dirty="0"/>
              <a:t>Example 2: Work Problems (cont.)</a:t>
            </a:r>
          </a:p>
        </p:txBody>
      </p:sp>
      <p:sp>
        <p:nvSpPr>
          <p:cNvPr id="16390" name="Content Placeholder 2"/>
          <p:cNvSpPr>
            <a:spLocks noGrp="1"/>
          </p:cNvSpPr>
          <p:nvPr>
            <p:ph idx="1"/>
          </p:nvPr>
        </p:nvSpPr>
        <p:spPr/>
        <p:txBody>
          <a:bodyPr/>
          <a:lstStyle/>
          <a:p>
            <a:pPr marL="1588" indent="-1588">
              <a:buNone/>
              <a:tabLst>
                <a:tab pos="463550" algn="l"/>
              </a:tabLst>
            </a:pPr>
            <a:r>
              <a:rPr lang="en-US" b="1" dirty="0"/>
              <a:t>b.</a:t>
            </a:r>
            <a:r>
              <a:rPr lang="en-US" dirty="0"/>
              <a:t>	A man can wax his car three times faster than his 	daughter can. Together they can do the job in </a:t>
            </a:r>
            <a:r>
              <a:rPr lang="en-US" dirty="0">
                <a:solidFill>
                  <a:srgbClr val="0000FF"/>
                </a:solidFill>
              </a:rPr>
              <a:t>4</a:t>
            </a:r>
            <a:r>
              <a:rPr lang="en-US" dirty="0"/>
              <a:t> 	</a:t>
            </a:r>
            <a:r>
              <a:rPr lang="en-US" dirty="0">
                <a:solidFill>
                  <a:srgbClr val="0000FF"/>
                </a:solidFill>
              </a:rPr>
              <a:t>hours</a:t>
            </a:r>
            <a:r>
              <a:rPr lang="en-US" dirty="0"/>
              <a:t>. How long would it take each of them working 	alone?</a:t>
            </a:r>
          </a:p>
          <a:p>
            <a:pPr marL="1588" indent="-1588">
              <a:buNone/>
            </a:pPr>
            <a:r>
              <a:rPr lang="en-US" b="1" dirty="0"/>
              <a:t>Solution: </a:t>
            </a:r>
          </a:p>
          <a:p>
            <a:pPr marL="1588" indent="-1588">
              <a:buNone/>
            </a:pPr>
            <a:r>
              <a:rPr lang="en-US" dirty="0"/>
              <a:t>Let </a:t>
            </a:r>
            <a:r>
              <a:rPr lang="en-US" i="1" dirty="0"/>
              <a:t>t</a:t>
            </a:r>
            <a:r>
              <a:rPr lang="en-US" dirty="0"/>
              <a:t> = number of hours for man alone to wax the car and </a:t>
            </a:r>
          </a:p>
          <a:p>
            <a:pPr marL="1588" indent="-1588">
              <a:buNone/>
            </a:pPr>
            <a:r>
              <a:rPr lang="en-US" dirty="0"/>
              <a:t>3</a:t>
            </a:r>
            <a:r>
              <a:rPr lang="en-US" i="1" dirty="0"/>
              <a:t>t</a:t>
            </a:r>
            <a:r>
              <a:rPr lang="en-US" dirty="0"/>
              <a:t> = number of hours for daughter alone to wax the car.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Work Problems (cont.)</a:t>
            </a:r>
          </a:p>
        </p:txBody>
      </p:sp>
      <p:sp>
        <p:nvSpPr>
          <p:cNvPr id="3" name="Content Placeholder 2"/>
          <p:cNvSpPr>
            <a:spLocks noGrp="1"/>
          </p:cNvSpPr>
          <p:nvPr>
            <p:ph idx="1"/>
          </p:nvPr>
        </p:nvSpPr>
        <p:spPr/>
        <p:txBody>
          <a:bodyPr/>
          <a:lstStyle/>
          <a:p>
            <a:pPr marL="1588" indent="-1588">
              <a:buNone/>
              <a:tabLst>
                <a:tab pos="463550" algn="l"/>
              </a:tabLst>
            </a:pPr>
            <a:endParaRPr lang="en-US" dirty="0"/>
          </a:p>
          <a:p>
            <a:pPr marL="1588" indent="-1588">
              <a:buNone/>
              <a:tabLst>
                <a:tab pos="463550" algn="l"/>
              </a:tabLst>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50357334"/>
              </p:ext>
            </p:extLst>
          </p:nvPr>
        </p:nvGraphicFramePr>
        <p:xfrm>
          <a:off x="609600" y="1463040"/>
          <a:ext cx="7772400" cy="4389120"/>
        </p:xfrm>
        <a:graphic>
          <a:graphicData uri="http://schemas.openxmlformats.org/drawingml/2006/table">
            <a:tbl>
              <a:tblPr firstRow="1" bandRow="1">
                <a:tableStyleId>{5C22544A-7EE6-4342-B048-85BDC9FD1C3A}</a:tableStyleId>
              </a:tblPr>
              <a:tblGrid>
                <a:gridCol w="2137410">
                  <a:extLst>
                    <a:ext uri="{9D8B030D-6E8A-4147-A177-3AD203B41FA5}">
                      <a16:colId xmlns:a16="http://schemas.microsoft.com/office/drawing/2014/main" val="20000"/>
                    </a:ext>
                  </a:extLst>
                </a:gridCol>
                <a:gridCol w="319659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370840">
                <a:tc>
                  <a:txBody>
                    <a:bodyPr/>
                    <a:lstStyle/>
                    <a:p>
                      <a:pPr algn="ctr"/>
                      <a:r>
                        <a:rPr lang="en-US" sz="2400" dirty="0"/>
                        <a:t>Person(s)</a:t>
                      </a:r>
                    </a:p>
                  </a:txBody>
                  <a:tcPr anchor="ctr" anchorCtr="1"/>
                </a:tc>
                <a:tc>
                  <a:txBody>
                    <a:bodyPr/>
                    <a:lstStyle/>
                    <a:p>
                      <a:pPr algn="ctr"/>
                      <a:r>
                        <a:rPr lang="en-US" sz="2400" dirty="0"/>
                        <a:t>Time of Work (in Hours)</a:t>
                      </a:r>
                    </a:p>
                  </a:txBody>
                  <a:tcPr anchor="ctr" anchorCtr="1"/>
                </a:tc>
                <a:tc>
                  <a:txBody>
                    <a:bodyPr/>
                    <a:lstStyle/>
                    <a:p>
                      <a:pPr algn="ctr"/>
                      <a:r>
                        <a:rPr lang="en-US" sz="2400" dirty="0"/>
                        <a:t>Part of Work</a:t>
                      </a:r>
                      <a:r>
                        <a:rPr lang="en-US" sz="2400" baseline="0" dirty="0"/>
                        <a:t> Done in 1 Hour</a:t>
                      </a:r>
                      <a:endParaRPr lang="en-US" sz="2400" dirty="0"/>
                    </a:p>
                  </a:txBody>
                  <a:tcPr/>
                </a:tc>
                <a:extLst>
                  <a:ext uri="{0D108BD9-81ED-4DB2-BD59-A6C34878D82A}">
                    <a16:rowId xmlns:a16="http://schemas.microsoft.com/office/drawing/2014/main" val="10000"/>
                  </a:ext>
                </a:extLst>
              </a:tr>
              <a:tr h="370840">
                <a:tc>
                  <a:txBody>
                    <a:bodyPr/>
                    <a:lstStyle/>
                    <a:p>
                      <a:r>
                        <a:rPr lang="en-US" sz="2400" dirty="0">
                          <a:solidFill>
                            <a:srgbClr val="000000"/>
                          </a:solidFill>
                        </a:rPr>
                        <a:t>Man</a:t>
                      </a:r>
                    </a:p>
                  </a:txBody>
                  <a:tcPr anchor="ctr" anchorCtr="1"/>
                </a:tc>
                <a:tc>
                  <a:txBody>
                    <a:bodyPr/>
                    <a:lstStyle/>
                    <a:p>
                      <a:pPr algn="ctr"/>
                      <a:r>
                        <a:rPr lang="en-US" sz="2400" i="1" dirty="0">
                          <a:solidFill>
                            <a:srgbClr val="000000"/>
                          </a:solidFill>
                        </a:rPr>
                        <a:t>t</a:t>
                      </a:r>
                    </a:p>
                  </a:txBody>
                  <a:tcPr anchor="ctr" anchorCtr="1"/>
                </a:tc>
                <a:tc>
                  <a:txBody>
                    <a:bodyPr/>
                    <a:lstStyle/>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2400" dirty="0">
                          <a:solidFill>
                            <a:srgbClr val="000000"/>
                          </a:solidFill>
                        </a:rPr>
                        <a:t>Daughter</a:t>
                      </a:r>
                    </a:p>
                  </a:txBody>
                  <a:tcPr anchor="ctr" anchorCtr="1"/>
                </a:tc>
                <a:tc>
                  <a:txBody>
                    <a:bodyPr/>
                    <a:lstStyle/>
                    <a:p>
                      <a:pPr algn="ctr"/>
                      <a:r>
                        <a:rPr lang="en-US" sz="2400" dirty="0">
                          <a:solidFill>
                            <a:srgbClr val="000000"/>
                          </a:solidFill>
                        </a:rPr>
                        <a:t>3</a:t>
                      </a:r>
                      <a:r>
                        <a:rPr lang="en-US" sz="2400" i="1" dirty="0">
                          <a:solidFill>
                            <a:srgbClr val="000000"/>
                          </a:solidFill>
                        </a:rPr>
                        <a:t>t</a:t>
                      </a:r>
                    </a:p>
                  </a:txBody>
                  <a:tcPr anchor="ctr" anchorCtr="1"/>
                </a:tc>
                <a:tc>
                  <a:txBody>
                    <a:bodyPr/>
                    <a:lstStyle/>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2400" dirty="0">
                          <a:solidFill>
                            <a:srgbClr val="000000"/>
                          </a:solidFill>
                        </a:rPr>
                        <a:t>Together</a:t>
                      </a:r>
                    </a:p>
                  </a:txBody>
                  <a:tcPr anchor="ctr" anchorCtr="1"/>
                </a:tc>
                <a:tc>
                  <a:txBody>
                    <a:bodyPr/>
                    <a:lstStyle/>
                    <a:p>
                      <a:pPr algn="ctr"/>
                      <a:r>
                        <a:rPr lang="en-US" sz="2400" i="0" dirty="0">
                          <a:solidFill>
                            <a:srgbClr val="000000"/>
                          </a:solidFill>
                        </a:rPr>
                        <a:t>4</a:t>
                      </a:r>
                    </a:p>
                  </a:txBody>
                  <a:tcPr anchor="ctr" anchorCtr="1"/>
                </a:tc>
                <a:tc>
                  <a:txBody>
                    <a:bodyPr/>
                    <a:lstStyle/>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txBody>
                  <a:tcPr/>
                </a:tc>
                <a:extLst>
                  <a:ext uri="{0D108BD9-81ED-4DB2-BD59-A6C34878D82A}">
                    <a16:rowId xmlns:a16="http://schemas.microsoft.com/office/drawing/2014/main" val="10003"/>
                  </a:ext>
                </a:extLst>
              </a:tr>
            </a:tbl>
          </a:graphicData>
        </a:graphic>
      </p:graphicFrame>
      <p:graphicFrame>
        <p:nvGraphicFramePr>
          <p:cNvPr id="7" name="Object 6"/>
          <p:cNvGraphicFramePr>
            <a:graphicFrameLocks noChangeAspect="1"/>
          </p:cNvGraphicFramePr>
          <p:nvPr/>
        </p:nvGraphicFramePr>
        <p:xfrm>
          <a:off x="7067550" y="2578100"/>
          <a:ext cx="228600" cy="622300"/>
        </p:xfrm>
        <a:graphic>
          <a:graphicData uri="http://schemas.openxmlformats.org/presentationml/2006/ole">
            <mc:AlternateContent xmlns:mc="http://schemas.openxmlformats.org/markup-compatibility/2006">
              <mc:Choice xmlns:v="urn:schemas-microsoft-com:vml" Requires="v">
                <p:oleObj spid="_x0000_s7176" name="Equation" r:id="rId3" imgW="228600" imgH="622080" progId="Equation.DSMT4">
                  <p:embed/>
                </p:oleObj>
              </mc:Choice>
              <mc:Fallback>
                <p:oleObj name="Equation" r:id="rId3" imgW="228600" imgH="62208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578100"/>
                        <a:ext cx="228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985000" y="3721100"/>
          <a:ext cx="355600" cy="622300"/>
        </p:xfrm>
        <a:graphic>
          <a:graphicData uri="http://schemas.openxmlformats.org/presentationml/2006/ole">
            <mc:AlternateContent xmlns:mc="http://schemas.openxmlformats.org/markup-compatibility/2006">
              <mc:Choice xmlns:v="urn:schemas-microsoft-com:vml" Requires="v">
                <p:oleObj spid="_x0000_s7177" name="Equation" r:id="rId5" imgW="355320" imgH="622080" progId="Equation.DSMT4">
                  <p:embed/>
                </p:oleObj>
              </mc:Choice>
              <mc:Fallback>
                <p:oleObj name="Equation" r:id="rId5" imgW="355320" imgH="62208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5000" y="3721100"/>
                        <a:ext cx="355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7037388" y="4940300"/>
          <a:ext cx="254000" cy="622300"/>
        </p:xfrm>
        <a:graphic>
          <a:graphicData uri="http://schemas.openxmlformats.org/presentationml/2006/ole">
            <mc:AlternateContent xmlns:mc="http://schemas.openxmlformats.org/markup-compatibility/2006">
              <mc:Choice xmlns:v="urn:schemas-microsoft-com:vml" Requires="v">
                <p:oleObj spid="_x0000_s7178" name="Equation" r:id="rId7" imgW="253800" imgH="622080" progId="Equation.DSMT4">
                  <p:embed/>
                </p:oleObj>
              </mc:Choice>
              <mc:Fallback>
                <p:oleObj name="Equation" r:id="rId7" imgW="253800" imgH="62208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7388" y="4940300"/>
                        <a:ext cx="2540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Work Problems (cont.)</a:t>
            </a:r>
          </a:p>
        </p:txBody>
      </p:sp>
      <p:sp>
        <p:nvSpPr>
          <p:cNvPr id="3" name="Content Placeholder 2"/>
          <p:cNvSpPr>
            <a:spLocks noGrp="1"/>
          </p:cNvSpPr>
          <p:nvPr>
            <p:ph idx="1"/>
          </p:nvPr>
        </p:nvSpPr>
        <p:spPr/>
        <p:txBody>
          <a:bodyPr/>
          <a:lstStyle/>
          <a:p>
            <a:pPr marL="1588" indent="-1588">
              <a:buNone/>
            </a:pPr>
            <a:endParaRPr lang="en-US" dirty="0"/>
          </a:p>
          <a:p>
            <a:pPr marL="1588" indent="-1588">
              <a:buNone/>
            </a:pPr>
            <a:endParaRPr lang="en-US" dirty="0"/>
          </a:p>
        </p:txBody>
      </p:sp>
      <p:graphicFrame>
        <p:nvGraphicFramePr>
          <p:cNvPr id="88067" name="Object 3"/>
          <p:cNvGraphicFramePr>
            <a:graphicFrameLocks noChangeAspect="1"/>
          </p:cNvGraphicFramePr>
          <p:nvPr/>
        </p:nvGraphicFramePr>
        <p:xfrm>
          <a:off x="533400" y="1348936"/>
          <a:ext cx="7112000" cy="2019300"/>
        </p:xfrm>
        <a:graphic>
          <a:graphicData uri="http://schemas.openxmlformats.org/presentationml/2006/ole">
            <mc:AlternateContent xmlns:mc="http://schemas.openxmlformats.org/markup-compatibility/2006">
              <mc:Choice xmlns:v="urn:schemas-microsoft-com:vml" Requires="v">
                <p:oleObj spid="_x0000_s8207" name="Equation" r:id="rId3" imgW="7111800" imgH="2019240" progId="Equation.DSMT4">
                  <p:embed/>
                </p:oleObj>
              </mc:Choice>
              <mc:Fallback>
                <p:oleObj name="Equation" r:id="rId3" imgW="7111800" imgH="20192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48936"/>
                        <a:ext cx="7112000" cy="201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7010400" y="3756320"/>
            <a:ext cx="1905000" cy="1631216"/>
          </a:xfrm>
          <a:prstGeom prst="rect">
            <a:avLst/>
          </a:prstGeom>
        </p:spPr>
        <p:txBody>
          <a:bodyPr wrap="square">
            <a:spAutoFit/>
          </a:bodyPr>
          <a:lstStyle/>
          <a:p>
            <a:r>
              <a:rPr lang="en-US" sz="2000" dirty="0">
                <a:solidFill>
                  <a:srgbClr val="008080"/>
                </a:solidFill>
              </a:rPr>
              <a:t>Multiply each term on both sides by </a:t>
            </a:r>
            <a:r>
              <a:rPr lang="en-US" sz="2000" dirty="0">
                <a:solidFill>
                  <a:srgbClr val="FF00FF"/>
                </a:solidFill>
              </a:rPr>
              <a:t>12</a:t>
            </a:r>
            <a:r>
              <a:rPr lang="en-US" sz="2000" i="1" dirty="0">
                <a:solidFill>
                  <a:srgbClr val="FF00FF"/>
                </a:solidFill>
              </a:rPr>
              <a:t>t</a:t>
            </a:r>
            <a:r>
              <a:rPr lang="en-US" sz="2000" dirty="0">
                <a:solidFill>
                  <a:srgbClr val="008080"/>
                </a:solidFill>
              </a:rPr>
              <a:t>, the LCM of the denominators. </a:t>
            </a:r>
          </a:p>
        </p:txBody>
      </p:sp>
      <p:graphicFrame>
        <p:nvGraphicFramePr>
          <p:cNvPr id="8196" name="Object 4"/>
          <p:cNvGraphicFramePr>
            <a:graphicFrameLocks noChangeAspect="1"/>
          </p:cNvGraphicFramePr>
          <p:nvPr/>
        </p:nvGraphicFramePr>
        <p:xfrm>
          <a:off x="4419600" y="4572000"/>
          <a:ext cx="1498600" cy="292100"/>
        </p:xfrm>
        <a:graphic>
          <a:graphicData uri="http://schemas.openxmlformats.org/presentationml/2006/ole">
            <mc:AlternateContent xmlns:mc="http://schemas.openxmlformats.org/markup-compatibility/2006">
              <mc:Choice xmlns:v="urn:schemas-microsoft-com:vml" Requires="v">
                <p:oleObj spid="_x0000_s8208" name="Equation" r:id="rId5" imgW="1498320" imgH="291960" progId="Equation.DSMT4">
                  <p:embed/>
                </p:oleObj>
              </mc:Choice>
              <mc:Fallback>
                <p:oleObj name="Equation" r:id="rId5" imgW="149832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572000"/>
                        <a:ext cx="1498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4923504" y="5120148"/>
          <a:ext cx="1003300" cy="292100"/>
        </p:xfrm>
        <a:graphic>
          <a:graphicData uri="http://schemas.openxmlformats.org/presentationml/2006/ole">
            <mc:AlternateContent xmlns:mc="http://schemas.openxmlformats.org/markup-compatibility/2006">
              <mc:Choice xmlns:v="urn:schemas-microsoft-com:vml" Requires="v">
                <p:oleObj spid="_x0000_s8209" name="Equation" r:id="rId7" imgW="1002960" imgH="291960" progId="Equation.DSMT4">
                  <p:embed/>
                </p:oleObj>
              </mc:Choice>
              <mc:Fallback>
                <p:oleObj name="Equation" r:id="rId7" imgW="100296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3504" y="5120148"/>
                        <a:ext cx="1003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2891504" y="3522663"/>
          <a:ext cx="3708400" cy="838200"/>
        </p:xfrm>
        <a:graphic>
          <a:graphicData uri="http://schemas.openxmlformats.org/presentationml/2006/ole">
            <mc:AlternateContent xmlns:mc="http://schemas.openxmlformats.org/markup-compatibility/2006">
              <mc:Choice xmlns:v="urn:schemas-microsoft-com:vml" Requires="v">
                <p:oleObj spid="_x0000_s8210" name="Equation" r:id="rId9" imgW="3708360" imgH="838080" progId="Equation.DSMT4">
                  <p:embed/>
                </p:oleObj>
              </mc:Choice>
              <mc:Fallback>
                <p:oleObj name="Equation" r:id="rId9" imgW="370836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1504" y="3522663"/>
                        <a:ext cx="370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4800600" y="3475704"/>
          <a:ext cx="152400" cy="190500"/>
        </p:xfrm>
        <a:graphic>
          <a:graphicData uri="http://schemas.openxmlformats.org/presentationml/2006/ole">
            <mc:AlternateContent xmlns:mc="http://schemas.openxmlformats.org/markup-compatibility/2006">
              <mc:Choice xmlns:v="urn:schemas-microsoft-com:vml" Requires="v">
                <p:oleObj spid="_x0000_s8211" name="Equation" r:id="rId11" imgW="152280" imgH="190440" progId="Equation.DSMT4">
                  <p:embed/>
                </p:oleObj>
              </mc:Choice>
              <mc:Fallback>
                <p:oleObj name="Equation" r:id="rId11" imgW="152280" imgH="1904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3475704"/>
                        <a:ext cx="1524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4" name="Straight Connector 13"/>
          <p:cNvCxnSpPr/>
          <p:nvPr/>
        </p:nvCxnSpPr>
        <p:spPr>
          <a:xfrm rot="5400000">
            <a:off x="2834148" y="4129548"/>
            <a:ext cx="3048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429000" y="3886200"/>
            <a:ext cx="4572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161504" y="4068096"/>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4572000" y="3733800"/>
            <a:ext cx="6096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V="1">
            <a:off x="5943600" y="3733800"/>
            <a:ext cx="5334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539248" y="4061952"/>
            <a:ext cx="381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8200" name="Object 8"/>
          <p:cNvGraphicFramePr>
            <a:graphicFrameLocks noChangeAspect="1"/>
          </p:cNvGraphicFramePr>
          <p:nvPr/>
        </p:nvGraphicFramePr>
        <p:xfrm>
          <a:off x="6132513" y="3481388"/>
          <a:ext cx="139700" cy="203200"/>
        </p:xfrm>
        <a:graphic>
          <a:graphicData uri="http://schemas.openxmlformats.org/presentationml/2006/ole">
            <mc:AlternateContent xmlns:mc="http://schemas.openxmlformats.org/markup-compatibility/2006">
              <mc:Choice xmlns:v="urn:schemas-microsoft-com:vml" Requires="v">
                <p:oleObj spid="_x0000_s8212" name="Equation" r:id="rId13" imgW="139680" imgH="203040" progId="Equation.DSMT4">
                  <p:embed/>
                </p:oleObj>
              </mc:Choice>
              <mc:Fallback>
                <p:oleObj name="Equation" r:id="rId13" imgW="139680" imgH="2030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32513" y="3481388"/>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Work Problems (cont.)</a:t>
            </a:r>
          </a:p>
        </p:txBody>
      </p:sp>
      <p:sp>
        <p:nvSpPr>
          <p:cNvPr id="3" name="Content Placeholder 2"/>
          <p:cNvSpPr>
            <a:spLocks noGrp="1"/>
          </p:cNvSpPr>
          <p:nvPr>
            <p:ph idx="1"/>
          </p:nvPr>
        </p:nvSpPr>
        <p:spPr/>
        <p:txBody>
          <a:bodyPr/>
          <a:lstStyle/>
          <a:p>
            <a:pPr marL="1588" indent="-1588">
              <a:buNone/>
            </a:pPr>
            <a:endParaRPr lang="en-US" dirty="0"/>
          </a:p>
          <a:p>
            <a:pPr marL="1588" indent="-1588">
              <a:buNone/>
            </a:pPr>
            <a:endParaRPr lang="en-US" dirty="0"/>
          </a:p>
        </p:txBody>
      </p:sp>
      <p:graphicFrame>
        <p:nvGraphicFramePr>
          <p:cNvPr id="7" name="Object 6"/>
          <p:cNvGraphicFramePr>
            <a:graphicFrameLocks noChangeAspect="1"/>
          </p:cNvGraphicFramePr>
          <p:nvPr/>
        </p:nvGraphicFramePr>
        <p:xfrm>
          <a:off x="4476750" y="2643700"/>
          <a:ext cx="190500" cy="330200"/>
        </p:xfrm>
        <a:graphic>
          <a:graphicData uri="http://schemas.openxmlformats.org/presentationml/2006/ole">
            <mc:AlternateContent xmlns:mc="http://schemas.openxmlformats.org/markup-compatibility/2006">
              <mc:Choice xmlns:v="urn:schemas-microsoft-com:vml" Requires="v">
                <p:oleObj spid="_x0000_s9233" name="Equation" r:id="rId3" imgW="914400" imgH="336960" progId="Equation.DSMT4">
                  <p:embed/>
                </p:oleObj>
              </mc:Choice>
              <mc:Fallback>
                <p:oleObj name="Equation" r:id="rId3" imgW="914400" imgH="3369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2643700"/>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2"/>
          <p:cNvSpPr txBox="1">
            <a:spLocks/>
          </p:cNvSpPr>
          <p:nvPr/>
        </p:nvSpPr>
        <p:spPr bwMode="auto">
          <a:xfrm>
            <a:off x="457200" y="3570800"/>
            <a:ext cx="8229600" cy="1988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588" marR="0" lvl="0" indent="-1588" algn="l" defTabSz="914400" rtl="0" eaLnBrk="0" fontAlgn="base" latinLnBrk="0" hangingPunct="0">
              <a:lnSpc>
                <a:spcPct val="100000"/>
              </a:lnSpc>
              <a:spcBef>
                <a:spcPct val="20000"/>
              </a:spcBef>
              <a:spcAft>
                <a:spcPct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Check: </a:t>
            </a:r>
            <a:r>
              <a:rPr kumimoji="0" lang="en-US" sz="2800" b="0" i="0" u="none" strike="noStrike" kern="1200" cap="none" spc="0" normalizeH="0" baseline="0" noProof="0" dirty="0">
                <a:ln>
                  <a:noFill/>
                </a:ln>
                <a:solidFill>
                  <a:schemeClr val="tx1"/>
                </a:solidFill>
                <a:effectLst/>
                <a:uLnTx/>
                <a:uFillTx/>
                <a:latin typeface="+mn-lt"/>
                <a:ea typeface="+mn-ea"/>
                <a:cs typeface="+mn-cs"/>
              </a:rPr>
              <a:t>Man’s part in 1 hr </a:t>
            </a:r>
          </a:p>
          <a:p>
            <a:pPr marL="1588" marR="0" lvl="0" indent="-1588" algn="l" defTabSz="914400" rtl="0" eaLnBrk="0" fontAlgn="base" latinLnBrk="0" hangingPunct="0">
              <a:lnSpc>
                <a:spcPct val="100000"/>
              </a:lnSpc>
              <a:spcBef>
                <a:spcPct val="20000"/>
              </a:spcBef>
              <a:spcAft>
                <a:spcPct val="0"/>
              </a:spcAft>
              <a:buClrTx/>
              <a:buSzTx/>
              <a:buFont typeface="Courier New" pitchFamily="49"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1588" marR="0" lvl="0" indent="-1588" algn="l" defTabSz="914400" rtl="0" eaLnBrk="0" fontAlgn="base" latinLnBrk="0" hangingPunct="0">
              <a:lnSpc>
                <a:spcPct val="200000"/>
              </a:lnSpc>
              <a:spcBef>
                <a:spcPct val="20000"/>
              </a:spcBef>
              <a:spcAft>
                <a:spcPct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Daughter’s part in 1 hr </a:t>
            </a:r>
          </a:p>
        </p:txBody>
      </p:sp>
      <p:graphicFrame>
        <p:nvGraphicFramePr>
          <p:cNvPr id="9" name="Object 8"/>
          <p:cNvGraphicFramePr>
            <a:graphicFrameLocks noChangeAspect="1"/>
          </p:cNvGraphicFramePr>
          <p:nvPr/>
        </p:nvGraphicFramePr>
        <p:xfrm>
          <a:off x="4252604" y="3427104"/>
          <a:ext cx="2044700" cy="1270000"/>
        </p:xfrm>
        <a:graphic>
          <a:graphicData uri="http://schemas.openxmlformats.org/presentationml/2006/ole">
            <mc:AlternateContent xmlns:mc="http://schemas.openxmlformats.org/markup-compatibility/2006">
              <mc:Choice xmlns:v="urn:schemas-microsoft-com:vml" Requires="v">
                <p:oleObj spid="_x0000_s9234" name="Equation" r:id="rId5" imgW="2044440" imgH="1269720" progId="Equation.DSMT4">
                  <p:embed/>
                </p:oleObj>
              </mc:Choice>
              <mc:Fallback>
                <p:oleObj name="Equation" r:id="rId5" imgW="2044440" imgH="126972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2604" y="3427104"/>
                        <a:ext cx="20447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886200" y="4749800"/>
          <a:ext cx="2514600" cy="1270000"/>
        </p:xfrm>
        <a:graphic>
          <a:graphicData uri="http://schemas.openxmlformats.org/presentationml/2006/ole">
            <mc:AlternateContent xmlns:mc="http://schemas.openxmlformats.org/markup-compatibility/2006">
              <mc:Choice xmlns:v="urn:schemas-microsoft-com:vml" Requires="v">
                <p:oleObj spid="_x0000_s9235" name="Equation" r:id="rId7" imgW="2514600" imgH="1269720" progId="Equation.DSMT4">
                  <p:embed/>
                </p:oleObj>
              </mc:Choice>
              <mc:Fallback>
                <p:oleObj name="Equation" r:id="rId7" imgW="2514600" imgH="126972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749800"/>
                        <a:ext cx="25146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2362200" y="1371600"/>
          <a:ext cx="901700" cy="838200"/>
        </p:xfrm>
        <a:graphic>
          <a:graphicData uri="http://schemas.openxmlformats.org/presentationml/2006/ole">
            <mc:AlternateContent xmlns:mc="http://schemas.openxmlformats.org/markup-compatibility/2006">
              <mc:Choice xmlns:v="urn:schemas-microsoft-com:vml" Requires="v">
                <p:oleObj spid="_x0000_s9236" name="Equation" r:id="rId9" imgW="901440" imgH="838080" progId="Equation.DSMT4">
                  <p:embed/>
                </p:oleObj>
              </mc:Choice>
              <mc:Fallback>
                <p:oleObj name="Equation" r:id="rId9" imgW="90144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1371600"/>
                        <a:ext cx="90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2192592" y="2286000"/>
          <a:ext cx="2527300" cy="927100"/>
        </p:xfrm>
        <a:graphic>
          <a:graphicData uri="http://schemas.openxmlformats.org/presentationml/2006/ole">
            <mc:AlternateContent xmlns:mc="http://schemas.openxmlformats.org/markup-compatibility/2006">
              <mc:Choice xmlns:v="urn:schemas-microsoft-com:vml" Requires="v">
                <p:oleObj spid="_x0000_s9237" name="Equation" r:id="rId11" imgW="2527200" imgH="927000" progId="Equation.DSMT4">
                  <p:embed/>
                </p:oleObj>
              </mc:Choice>
              <mc:Fallback>
                <p:oleObj name="Equation" r:id="rId11" imgW="2527200" imgH="9270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2592" y="2286000"/>
                        <a:ext cx="2527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5540884" y="1676400"/>
          <a:ext cx="1168400" cy="241300"/>
        </p:xfrm>
        <a:graphic>
          <a:graphicData uri="http://schemas.openxmlformats.org/presentationml/2006/ole">
            <mc:AlternateContent xmlns:mc="http://schemas.openxmlformats.org/markup-compatibility/2006">
              <mc:Choice xmlns:v="urn:schemas-microsoft-com:vml" Requires="v">
                <p:oleObj spid="_x0000_s9238" name="Equation" r:id="rId13" imgW="1168200" imgH="241200" progId="Equation.DSMT4">
                  <p:embed/>
                </p:oleObj>
              </mc:Choice>
              <mc:Fallback>
                <p:oleObj name="Equation" r:id="rId13" imgW="1168200" imgH="2412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40884" y="1676400"/>
                        <a:ext cx="11684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5540884" y="2637504"/>
          <a:ext cx="1663700" cy="279400"/>
        </p:xfrm>
        <a:graphic>
          <a:graphicData uri="http://schemas.openxmlformats.org/presentationml/2006/ole">
            <mc:AlternateContent xmlns:mc="http://schemas.openxmlformats.org/markup-compatibility/2006">
              <mc:Choice xmlns:v="urn:schemas-microsoft-com:vml" Requires="v">
                <p:oleObj spid="_x0000_s9239" name="Equation" r:id="rId15" imgW="1663560" imgH="279360" progId="Equation.DSMT4">
                  <p:embed/>
                </p:oleObj>
              </mc:Choice>
              <mc:Fallback>
                <p:oleObj name="Equation" r:id="rId15" imgW="1663560" imgH="2793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40884" y="2637504"/>
                        <a:ext cx="166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Arrow Connector 12"/>
          <p:cNvCxnSpPr/>
          <p:nvPr/>
        </p:nvCxnSpPr>
        <p:spPr>
          <a:xfrm rot="10800000">
            <a:off x="4889088" y="1814053"/>
            <a:ext cx="5334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4889088" y="2741611"/>
            <a:ext cx="5334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Work Problems (cont.)</a:t>
            </a:r>
          </a:p>
        </p:txBody>
      </p:sp>
      <p:sp>
        <p:nvSpPr>
          <p:cNvPr id="3" name="Content Placeholder 2"/>
          <p:cNvSpPr>
            <a:spLocks noGrp="1"/>
          </p:cNvSpPr>
          <p:nvPr>
            <p:ph idx="1"/>
          </p:nvPr>
        </p:nvSpPr>
        <p:spPr/>
        <p:txBody>
          <a:bodyPr/>
          <a:lstStyle/>
          <a:p>
            <a:pPr marL="1588" indent="-1588">
              <a:buNone/>
            </a:pPr>
            <a:r>
              <a:rPr lang="en-US" dirty="0"/>
              <a:t>Man’s part in 4 hr </a:t>
            </a:r>
          </a:p>
          <a:p>
            <a:pPr marL="1588" indent="-1588">
              <a:buNone/>
            </a:pPr>
            <a:endParaRPr lang="en-US" dirty="0"/>
          </a:p>
          <a:p>
            <a:pPr marL="1588" indent="-1588">
              <a:buNone/>
            </a:pPr>
            <a:r>
              <a:rPr lang="en-US" dirty="0"/>
              <a:t>Daughter’s part in 4 hr </a:t>
            </a:r>
          </a:p>
        </p:txBody>
      </p:sp>
      <p:graphicFrame>
        <p:nvGraphicFramePr>
          <p:cNvPr id="8" name="Object 7"/>
          <p:cNvGraphicFramePr>
            <a:graphicFrameLocks noChangeAspect="1"/>
          </p:cNvGraphicFramePr>
          <p:nvPr/>
        </p:nvGraphicFramePr>
        <p:xfrm>
          <a:off x="3186752" y="1141774"/>
          <a:ext cx="1625600" cy="838200"/>
        </p:xfrm>
        <a:graphic>
          <a:graphicData uri="http://schemas.openxmlformats.org/presentationml/2006/ole">
            <mc:AlternateContent xmlns:mc="http://schemas.openxmlformats.org/markup-compatibility/2006">
              <mc:Choice xmlns:v="urn:schemas-microsoft-com:vml" Requires="v">
                <p:oleObj spid="_x0000_s10250" name="Equation" r:id="rId3" imgW="1625400" imgH="838080" progId="Equation.DSMT4">
                  <p:embed/>
                </p:oleObj>
              </mc:Choice>
              <mc:Fallback>
                <p:oleObj name="Equation" r:id="rId3" imgW="1625400" imgH="8380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752" y="1141774"/>
                        <a:ext cx="1625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860800" y="2198110"/>
          <a:ext cx="1625600" cy="838200"/>
        </p:xfrm>
        <a:graphic>
          <a:graphicData uri="http://schemas.openxmlformats.org/presentationml/2006/ole">
            <mc:AlternateContent xmlns:mc="http://schemas.openxmlformats.org/markup-compatibility/2006">
              <mc:Choice xmlns:v="urn:schemas-microsoft-com:vml" Requires="v">
                <p:oleObj spid="_x0000_s10251" name="Equation" r:id="rId5" imgW="1625400" imgH="838080" progId="Equation.DSMT4">
                  <p:embed/>
                </p:oleObj>
              </mc:Choice>
              <mc:Fallback>
                <p:oleObj name="Equation" r:id="rId5" imgW="1625400" imgH="83808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0800" y="2198110"/>
                        <a:ext cx="1625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5783" name="Picture 7" descr="D:\IMA_6th Edition\IMA PPT\Chapter 5 Folder\5-5-example-2b.png"/>
          <p:cNvPicPr>
            <a:picLocks noChangeAspect="1" noChangeArrowheads="1"/>
          </p:cNvPicPr>
          <p:nvPr/>
        </p:nvPicPr>
        <p:blipFill>
          <a:blip r:embed="rId7" cstate="print"/>
          <a:srcRect/>
          <a:stretch>
            <a:fillRect/>
          </a:stretch>
        </p:blipFill>
        <p:spPr bwMode="auto">
          <a:xfrm>
            <a:off x="5791200" y="1172254"/>
            <a:ext cx="3048000" cy="1788451"/>
          </a:xfrm>
          <a:prstGeom prst="rect">
            <a:avLst/>
          </a:prstGeom>
          <a:noFill/>
        </p:spPr>
      </p:pic>
      <p:sp>
        <p:nvSpPr>
          <p:cNvPr id="10" name="Content Placeholder 2"/>
          <p:cNvSpPr txBox="1">
            <a:spLocks/>
          </p:cNvSpPr>
          <p:nvPr/>
        </p:nvSpPr>
        <p:spPr bwMode="auto">
          <a:xfrm>
            <a:off x="457200" y="3382054"/>
            <a:ext cx="8229600" cy="2332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588" marR="0" lvl="0" indent="-1588" algn="l" defTabSz="914400" rtl="0" eaLnBrk="0" fontAlgn="base" latinLnBrk="0" hangingPunct="0">
              <a:lnSpc>
                <a:spcPct val="100000"/>
              </a:lnSpc>
              <a:spcBef>
                <a:spcPct val="20000"/>
              </a:spcBef>
              <a:spcAft>
                <a:spcPct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		      car waxed in 4 hours. </a:t>
            </a:r>
          </a:p>
          <a:p>
            <a:pPr marL="1588" marR="0" lvl="0" indent="-1588" algn="l" defTabSz="914400" rtl="0" eaLnBrk="0" fontAlgn="base" latinLnBrk="0" hangingPunct="0">
              <a:lnSpc>
                <a:spcPct val="100000"/>
              </a:lnSpc>
              <a:spcBef>
                <a:spcPts val="0"/>
              </a:spcBef>
              <a:spcAft>
                <a:spcPct val="0"/>
              </a:spcAft>
              <a:buClrTx/>
              <a:buSzTx/>
              <a:buFont typeface="Courier New" pitchFamily="49"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1588" marR="0" lvl="0" indent="-1588" algn="l" defTabSz="914400" rtl="0" eaLnBrk="0" fontAlgn="base" latinLnBrk="0" hangingPunct="0">
              <a:lnSpc>
                <a:spcPct val="150000"/>
              </a:lnSpc>
              <a:spcBef>
                <a:spcPct val="20000"/>
              </a:spcBef>
              <a:spcAft>
                <a:spcPct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Working alone, the man takes 	    </a:t>
            </a:r>
            <a:r>
              <a:rPr kumimoji="0" lang="en-US" sz="2800" b="0" i="0" u="none" strike="noStrike" kern="1200" cap="none" spc="0" normalizeH="0" baseline="0" noProof="0" dirty="0">
                <a:ln>
                  <a:noFill/>
                </a:ln>
                <a:solidFill>
                  <a:srgbClr val="FF0000"/>
                </a:solidFill>
                <a:effectLst/>
                <a:uLnTx/>
                <a:uFillTx/>
                <a:latin typeface="+mn-lt"/>
                <a:ea typeface="+mn-ea"/>
                <a:cs typeface="+mn-cs"/>
              </a:rPr>
              <a:t>hours</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0" u="none" strike="noStrike" kern="1200" cap="none" spc="0" normalizeH="0" baseline="0" noProof="0" dirty="0">
                <a:ln>
                  <a:noFill/>
                </a:ln>
                <a:solidFill>
                  <a:srgbClr val="FF0000"/>
                </a:solidFill>
                <a:effectLst/>
                <a:uLnTx/>
                <a:uFillTx/>
                <a:latin typeface="+mn-lt"/>
                <a:ea typeface="+mn-ea"/>
                <a:cs typeface="+mn-cs"/>
              </a:rPr>
              <a:t>5 hours 20 minutes</a:t>
            </a:r>
            <a:r>
              <a:rPr kumimoji="0" lang="en-US" sz="2800" b="0" i="0" u="none" strike="noStrike" kern="1200" cap="none" spc="0" normalizeH="0" baseline="0" noProof="0" dirty="0">
                <a:ln>
                  <a:noFill/>
                </a:ln>
                <a:solidFill>
                  <a:schemeClr val="tx1"/>
                </a:solidFill>
                <a:effectLst/>
                <a:uLnTx/>
                <a:uFillTx/>
                <a:latin typeface="+mn-lt"/>
                <a:ea typeface="+mn-ea"/>
                <a:cs typeface="+mn-cs"/>
              </a:rPr>
              <a:t>, and his daughter takes </a:t>
            </a:r>
            <a:r>
              <a:rPr kumimoji="0" lang="en-US" sz="2800" b="0" i="0" u="none" strike="noStrike" kern="1200" cap="none" spc="0" normalizeH="0" baseline="0" noProof="0" dirty="0">
                <a:ln>
                  <a:noFill/>
                </a:ln>
                <a:solidFill>
                  <a:srgbClr val="FF0000"/>
                </a:solidFill>
                <a:effectLst/>
                <a:uLnTx/>
                <a:uFillTx/>
                <a:latin typeface="+mn-lt"/>
                <a:ea typeface="+mn-ea"/>
                <a:cs typeface="+mn-cs"/>
              </a:rPr>
              <a:t>16 hours</a:t>
            </a:r>
            <a:r>
              <a:rPr kumimoji="0" lang="en-US" sz="2800" b="0" i="0" u="none" strike="noStrike" kern="1200" cap="none" spc="0" normalizeH="0" baseline="0" noProof="0" dirty="0">
                <a:ln>
                  <a:noFill/>
                </a:ln>
                <a:solidFill>
                  <a:schemeClr val="tx1"/>
                </a:solidFill>
                <a:effectLst/>
                <a:uLnTx/>
                <a:uFillTx/>
                <a:latin typeface="+mn-lt"/>
                <a:ea typeface="+mn-ea"/>
                <a:cs typeface="+mn-cs"/>
              </a:rPr>
              <a:t>.</a:t>
            </a:r>
          </a:p>
        </p:txBody>
      </p:sp>
      <p:graphicFrame>
        <p:nvGraphicFramePr>
          <p:cNvPr id="11" name="Object 10"/>
          <p:cNvGraphicFramePr>
            <a:graphicFrameLocks noChangeAspect="1"/>
          </p:cNvGraphicFramePr>
          <p:nvPr/>
        </p:nvGraphicFramePr>
        <p:xfrm>
          <a:off x="555008" y="3234566"/>
          <a:ext cx="1320800" cy="838200"/>
        </p:xfrm>
        <a:graphic>
          <a:graphicData uri="http://schemas.openxmlformats.org/presentationml/2006/ole">
            <mc:AlternateContent xmlns:mc="http://schemas.openxmlformats.org/markup-compatibility/2006">
              <mc:Choice xmlns:v="urn:schemas-microsoft-com:vml" Requires="v">
                <p:oleObj spid="_x0000_s10252" name="Equation" r:id="rId8" imgW="1320480" imgH="838080" progId="Equation.DSMT4">
                  <p:embed/>
                </p:oleObj>
              </mc:Choice>
              <mc:Fallback>
                <p:oleObj name="Equation" r:id="rId8" imgW="1320480" imgH="83808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008" y="3234566"/>
                        <a:ext cx="1320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4931392" y="4350270"/>
          <a:ext cx="431800" cy="838200"/>
        </p:xfrm>
        <a:graphic>
          <a:graphicData uri="http://schemas.openxmlformats.org/presentationml/2006/ole">
            <mc:AlternateContent xmlns:mc="http://schemas.openxmlformats.org/markup-compatibility/2006">
              <mc:Choice xmlns:v="urn:schemas-microsoft-com:vml" Requires="v">
                <p:oleObj spid="_x0000_s10253" name="Equation" r:id="rId10" imgW="431640" imgH="838080" progId="Equation.DSMT4">
                  <p:embed/>
                </p:oleObj>
              </mc:Choice>
              <mc:Fallback>
                <p:oleObj name="Equation" r:id="rId10" imgW="431640" imgH="838080" progId="Equation.DSMT4">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1392" y="4350270"/>
                        <a:ext cx="431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Work Problems (cont.)</a:t>
            </a:r>
          </a:p>
        </p:txBody>
      </p:sp>
      <p:sp>
        <p:nvSpPr>
          <p:cNvPr id="3" name="Content Placeholder 2"/>
          <p:cNvSpPr>
            <a:spLocks noGrp="1"/>
          </p:cNvSpPr>
          <p:nvPr>
            <p:ph idx="1"/>
          </p:nvPr>
        </p:nvSpPr>
        <p:spPr/>
        <p:txBody>
          <a:bodyPr>
            <a:normAutofit lnSpcReduction="10000"/>
          </a:bodyPr>
          <a:lstStyle/>
          <a:p>
            <a:pPr marL="1588" indent="-1588">
              <a:buNone/>
              <a:tabLst>
                <a:tab pos="463550" algn="l"/>
              </a:tabLst>
            </a:pPr>
            <a:r>
              <a:rPr lang="en-US" b="1" dirty="0"/>
              <a:t>c.</a:t>
            </a:r>
            <a:r>
              <a:rPr lang="en-US" dirty="0"/>
              <a:t>	A man was told that his new whirlpool would fill 	through an inlet valve in </a:t>
            </a:r>
            <a:r>
              <a:rPr lang="en-US" dirty="0">
                <a:solidFill>
                  <a:srgbClr val="0000FF"/>
                </a:solidFill>
              </a:rPr>
              <a:t>3 hours</a:t>
            </a:r>
            <a:r>
              <a:rPr lang="en-US" dirty="0"/>
              <a:t>. He knew 	something was wrong when the pool took </a:t>
            </a:r>
            <a:r>
              <a:rPr lang="en-US" dirty="0">
                <a:solidFill>
                  <a:srgbClr val="0000FF"/>
                </a:solidFill>
              </a:rPr>
              <a:t>8 hours </a:t>
            </a:r>
            <a:r>
              <a:rPr lang="en-US" dirty="0"/>
              <a:t>	to fill. He found he had left the drain valve open. 	How long will it take to drain the pool once it is 	completely filled and only the drain valve is open? </a:t>
            </a:r>
          </a:p>
          <a:p>
            <a:pPr marL="1588" indent="-1588">
              <a:buNone/>
              <a:tabLst>
                <a:tab pos="463550" algn="l"/>
              </a:tabLst>
            </a:pPr>
            <a:r>
              <a:rPr lang="en-US" b="1" dirty="0"/>
              <a:t>Solution:</a:t>
            </a:r>
            <a:r>
              <a:rPr lang="en-US" dirty="0"/>
              <a:t> Let </a:t>
            </a:r>
            <a:r>
              <a:rPr lang="en-US" i="1" dirty="0"/>
              <a:t>t</a:t>
            </a:r>
            <a:r>
              <a:rPr lang="en-US" dirty="0"/>
              <a:t> = time to drain pool with only the drain valve open.  [</a:t>
            </a:r>
            <a:r>
              <a:rPr lang="en-US" b="1" dirty="0"/>
              <a:t>Note:</a:t>
            </a:r>
            <a:r>
              <a:rPr lang="en-US" dirty="0"/>
              <a:t> We use the information gained when the pool was filled with both valves open. In that situation, the inlet and outlet valves worked against each other.]</a:t>
            </a:r>
          </a:p>
          <a:p>
            <a:pPr marL="1588" indent="-1588">
              <a:buNone/>
              <a:tabLst>
                <a:tab pos="463550" algn="l"/>
              </a:tabLst>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Work Problems (cont.)</a:t>
            </a:r>
          </a:p>
        </p:txBody>
      </p:sp>
      <p:sp>
        <p:nvSpPr>
          <p:cNvPr id="3" name="Content Placeholder 2"/>
          <p:cNvSpPr>
            <a:spLocks noGrp="1"/>
          </p:cNvSpPr>
          <p:nvPr>
            <p:ph idx="1"/>
          </p:nvPr>
        </p:nvSpPr>
        <p:spPr/>
        <p:txBody>
          <a:bodyPr/>
          <a:lstStyle/>
          <a:p>
            <a:pPr marL="1588" indent="-1588">
              <a:buNone/>
            </a:pPr>
            <a:endParaRPr lang="en-US" dirty="0"/>
          </a:p>
          <a:p>
            <a:pPr marL="1588" indent="-1588">
              <a:buNone/>
            </a:pPr>
            <a:endParaRPr lang="en-US" dirty="0"/>
          </a:p>
        </p:txBody>
      </p:sp>
      <p:graphicFrame>
        <p:nvGraphicFramePr>
          <p:cNvPr id="5" name="Table 4"/>
          <p:cNvGraphicFramePr>
            <a:graphicFrameLocks noGrp="1"/>
          </p:cNvGraphicFramePr>
          <p:nvPr/>
        </p:nvGraphicFramePr>
        <p:xfrm>
          <a:off x="609600" y="1402080"/>
          <a:ext cx="7772400" cy="4389120"/>
        </p:xfrm>
        <a:graphic>
          <a:graphicData uri="http://schemas.openxmlformats.org/drawingml/2006/table">
            <a:tbl>
              <a:tblPr firstRow="1" bandRow="1">
                <a:tableStyleId>{5C22544A-7EE6-4342-B048-85BDC9FD1C3A}</a:tableStyleId>
              </a:tblPr>
              <a:tblGrid>
                <a:gridCol w="2137410">
                  <a:extLst>
                    <a:ext uri="{9D8B030D-6E8A-4147-A177-3AD203B41FA5}">
                      <a16:colId xmlns:a16="http://schemas.microsoft.com/office/drawing/2014/main" val="20000"/>
                    </a:ext>
                  </a:extLst>
                </a:gridCol>
                <a:gridCol w="281559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pPr algn="ctr"/>
                      <a:r>
                        <a:rPr lang="en-US" sz="2400" dirty="0"/>
                        <a:t>Valves</a:t>
                      </a:r>
                    </a:p>
                  </a:txBody>
                  <a:tcPr anchor="ctr" anchorCtr="1"/>
                </a:tc>
                <a:tc>
                  <a:txBody>
                    <a:bodyPr/>
                    <a:lstStyle/>
                    <a:p>
                      <a:pPr algn="ctr"/>
                      <a:r>
                        <a:rPr lang="en-US" sz="2400" dirty="0"/>
                        <a:t>Hours to Fill or Drain</a:t>
                      </a:r>
                    </a:p>
                  </a:txBody>
                  <a:tcPr anchor="ctr" anchorCtr="1"/>
                </a:tc>
                <a:tc>
                  <a:txBody>
                    <a:bodyPr/>
                    <a:lstStyle/>
                    <a:p>
                      <a:pPr algn="ctr"/>
                      <a:r>
                        <a:rPr lang="en-US" sz="2400" dirty="0"/>
                        <a:t>Part Filled or Drained in 1 Hour</a:t>
                      </a:r>
                    </a:p>
                  </a:txBody>
                  <a:tcPr/>
                </a:tc>
                <a:extLst>
                  <a:ext uri="{0D108BD9-81ED-4DB2-BD59-A6C34878D82A}">
                    <a16:rowId xmlns:a16="http://schemas.microsoft.com/office/drawing/2014/main" val="10000"/>
                  </a:ext>
                </a:extLst>
              </a:tr>
              <a:tr h="370840">
                <a:tc>
                  <a:txBody>
                    <a:bodyPr/>
                    <a:lstStyle/>
                    <a:p>
                      <a:r>
                        <a:rPr lang="en-US" sz="2400" dirty="0">
                          <a:solidFill>
                            <a:srgbClr val="000000"/>
                          </a:solidFill>
                        </a:rPr>
                        <a:t>Inlet</a:t>
                      </a:r>
                    </a:p>
                  </a:txBody>
                  <a:tcPr anchor="ctr" anchorCtr="1"/>
                </a:tc>
                <a:tc>
                  <a:txBody>
                    <a:bodyPr/>
                    <a:lstStyle/>
                    <a:p>
                      <a:pPr algn="ctr"/>
                      <a:r>
                        <a:rPr lang="en-US" sz="2400" i="0" dirty="0">
                          <a:solidFill>
                            <a:srgbClr val="000000"/>
                          </a:solidFill>
                        </a:rPr>
                        <a:t>3</a:t>
                      </a:r>
                    </a:p>
                  </a:txBody>
                  <a:tcPr anchor="ctr" anchorCtr="1"/>
                </a:tc>
                <a:tc>
                  <a:txBody>
                    <a:bodyPr/>
                    <a:lstStyle/>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2400" dirty="0">
                          <a:solidFill>
                            <a:srgbClr val="000000"/>
                          </a:solidFill>
                        </a:rPr>
                        <a:t>Outlet</a:t>
                      </a:r>
                    </a:p>
                  </a:txBody>
                  <a:tcPr anchor="ctr" anchorCtr="1"/>
                </a:tc>
                <a:tc>
                  <a:txBody>
                    <a:bodyPr/>
                    <a:lstStyle/>
                    <a:p>
                      <a:pPr algn="ctr"/>
                      <a:r>
                        <a:rPr lang="en-US" sz="2400" i="1" dirty="0">
                          <a:solidFill>
                            <a:srgbClr val="000000"/>
                          </a:solidFill>
                        </a:rPr>
                        <a:t>t</a:t>
                      </a:r>
                    </a:p>
                  </a:txBody>
                  <a:tcPr anchor="ctr" anchorCtr="1"/>
                </a:tc>
                <a:tc>
                  <a:txBody>
                    <a:bodyPr/>
                    <a:lstStyle/>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2400" dirty="0">
                          <a:solidFill>
                            <a:srgbClr val="000000"/>
                          </a:solidFill>
                        </a:rPr>
                        <a:t>Together</a:t>
                      </a:r>
                    </a:p>
                  </a:txBody>
                  <a:tcPr anchor="ctr" anchorCtr="1"/>
                </a:tc>
                <a:tc>
                  <a:txBody>
                    <a:bodyPr/>
                    <a:lstStyle/>
                    <a:p>
                      <a:pPr algn="ctr"/>
                      <a:r>
                        <a:rPr lang="en-US" sz="2400" i="0" dirty="0">
                          <a:solidFill>
                            <a:srgbClr val="000000"/>
                          </a:solidFill>
                        </a:rPr>
                        <a:t>8</a:t>
                      </a:r>
                    </a:p>
                  </a:txBody>
                  <a:tcPr anchor="ctr" anchorCtr="1"/>
                </a:tc>
                <a:tc>
                  <a:txBody>
                    <a:bodyPr/>
                    <a:lstStyle/>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txBody>
                  <a:tcPr/>
                </a:tc>
                <a:extLst>
                  <a:ext uri="{0D108BD9-81ED-4DB2-BD59-A6C34878D82A}">
                    <a16:rowId xmlns:a16="http://schemas.microsoft.com/office/drawing/2014/main" val="10003"/>
                  </a:ext>
                </a:extLst>
              </a:tr>
            </a:tbl>
          </a:graphicData>
        </a:graphic>
      </p:graphicFrame>
      <p:graphicFrame>
        <p:nvGraphicFramePr>
          <p:cNvPr id="6" name="Object 5"/>
          <p:cNvGraphicFramePr>
            <a:graphicFrameLocks noChangeAspect="1"/>
          </p:cNvGraphicFramePr>
          <p:nvPr/>
        </p:nvGraphicFramePr>
        <p:xfrm>
          <a:off x="6838950" y="2472404"/>
          <a:ext cx="228600" cy="622300"/>
        </p:xfrm>
        <a:graphic>
          <a:graphicData uri="http://schemas.openxmlformats.org/presentationml/2006/ole">
            <mc:AlternateContent xmlns:mc="http://schemas.openxmlformats.org/markup-compatibility/2006">
              <mc:Choice xmlns:v="urn:schemas-microsoft-com:vml" Requires="v">
                <p:oleObj spid="_x0000_s11272" name="Equation" r:id="rId3" imgW="228600" imgH="622080" progId="Equation.DSMT4">
                  <p:embed/>
                </p:oleObj>
              </mc:Choice>
              <mc:Fallback>
                <p:oleObj name="Equation" r:id="rId3" imgW="228600" imgH="622080" progId="Equation.DSMT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950" y="2472404"/>
                        <a:ext cx="228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6838950" y="3721100"/>
          <a:ext cx="228600" cy="622300"/>
        </p:xfrm>
        <a:graphic>
          <a:graphicData uri="http://schemas.openxmlformats.org/presentationml/2006/ole">
            <mc:AlternateContent xmlns:mc="http://schemas.openxmlformats.org/markup-compatibility/2006">
              <mc:Choice xmlns:v="urn:schemas-microsoft-com:vml" Requires="v">
                <p:oleObj spid="_x0000_s11273" name="Equation" r:id="rId5" imgW="228600" imgH="622080" progId="Equation.DSMT4">
                  <p:embed/>
                </p:oleObj>
              </mc:Choice>
              <mc:Fallback>
                <p:oleObj name="Equation" r:id="rId5" imgW="228600" imgH="622080" progId="Equation.DSMT4">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8950" y="3721100"/>
                        <a:ext cx="228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838950" y="4940300"/>
          <a:ext cx="241300" cy="622300"/>
        </p:xfrm>
        <a:graphic>
          <a:graphicData uri="http://schemas.openxmlformats.org/presentationml/2006/ole">
            <mc:AlternateContent xmlns:mc="http://schemas.openxmlformats.org/markup-compatibility/2006">
              <mc:Choice xmlns:v="urn:schemas-microsoft-com:vml" Requires="v">
                <p:oleObj spid="_x0000_s11274" name="Equation" r:id="rId7" imgW="241200" imgH="622080" progId="Equation.DSMT4">
                  <p:embed/>
                </p:oleObj>
              </mc:Choice>
              <mc:Fallback>
                <p:oleObj name="Equation" r:id="rId7" imgW="241200" imgH="622080" progId="Equation.DSMT4">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8950" y="4940300"/>
                        <a:ext cx="2413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Work Problems (cont.)</a:t>
            </a:r>
          </a:p>
        </p:txBody>
      </p:sp>
      <p:sp>
        <p:nvSpPr>
          <p:cNvPr id="3" name="Content Placeholder 2"/>
          <p:cNvSpPr>
            <a:spLocks noGrp="1"/>
          </p:cNvSpPr>
          <p:nvPr>
            <p:ph idx="1"/>
          </p:nvPr>
        </p:nvSpPr>
        <p:spPr/>
        <p:txBody>
          <a:bodyPr/>
          <a:lstStyle/>
          <a:p>
            <a:pPr marL="1588" indent="-1588">
              <a:buNone/>
            </a:pPr>
            <a:endParaRPr lang="en-US" dirty="0"/>
          </a:p>
          <a:p>
            <a:pPr marL="1588" indent="-1588">
              <a:buNone/>
            </a:pPr>
            <a:endParaRPr lang="en-US" dirty="0"/>
          </a:p>
        </p:txBody>
      </p:sp>
      <p:graphicFrame>
        <p:nvGraphicFramePr>
          <p:cNvPr id="6" name="Object 5"/>
          <p:cNvGraphicFramePr>
            <a:graphicFrameLocks noChangeAspect="1"/>
          </p:cNvGraphicFramePr>
          <p:nvPr/>
        </p:nvGraphicFramePr>
        <p:xfrm>
          <a:off x="1600200" y="1143000"/>
          <a:ext cx="5930900" cy="1739900"/>
        </p:xfrm>
        <a:graphic>
          <a:graphicData uri="http://schemas.openxmlformats.org/presentationml/2006/ole">
            <mc:AlternateContent xmlns:mc="http://schemas.openxmlformats.org/markup-compatibility/2006">
              <mc:Choice xmlns:v="urn:schemas-microsoft-com:vml" Requires="v">
                <p:oleObj spid="_x0000_s12305" name="Equation" r:id="rId3" imgW="5930640" imgH="1739880" progId="Equation.DSMT4">
                  <p:embed/>
                </p:oleObj>
              </mc:Choice>
              <mc:Fallback>
                <p:oleObj name="Equation" r:id="rId3" imgW="5930640" imgH="17398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143000"/>
                        <a:ext cx="5930900" cy="173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nvGraphicFramePr>
        <p:xfrm>
          <a:off x="4191000" y="4174204"/>
          <a:ext cx="1638300" cy="292100"/>
        </p:xfrm>
        <a:graphic>
          <a:graphicData uri="http://schemas.openxmlformats.org/presentationml/2006/ole">
            <mc:AlternateContent xmlns:mc="http://schemas.openxmlformats.org/markup-compatibility/2006">
              <mc:Choice xmlns:v="urn:schemas-microsoft-com:vml" Requires="v">
                <p:oleObj spid="_x0000_s12306" name="Equation" r:id="rId5" imgW="1638000" imgH="291960" progId="Equation.DSMT4">
                  <p:embed/>
                </p:oleObj>
              </mc:Choice>
              <mc:Fallback>
                <p:oleObj name="Equation" r:id="rId5" imgW="1638000" imgH="291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174204"/>
                        <a:ext cx="1638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4847304" y="4692444"/>
          <a:ext cx="1028700" cy="292100"/>
        </p:xfrm>
        <a:graphic>
          <a:graphicData uri="http://schemas.openxmlformats.org/presentationml/2006/ole">
            <mc:AlternateContent xmlns:mc="http://schemas.openxmlformats.org/markup-compatibility/2006">
              <mc:Choice xmlns:v="urn:schemas-microsoft-com:vml" Requires="v">
                <p:oleObj spid="_x0000_s12307" name="Equation" r:id="rId7" imgW="1028520" imgH="291960" progId="Equation.DSMT4">
                  <p:embed/>
                </p:oleObj>
              </mc:Choice>
              <mc:Fallback>
                <p:oleObj name="Equation" r:id="rId7" imgW="102852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7304" y="4692444"/>
                        <a:ext cx="1028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5029200" y="5181600"/>
          <a:ext cx="901700" cy="838200"/>
        </p:xfrm>
        <a:graphic>
          <a:graphicData uri="http://schemas.openxmlformats.org/presentationml/2006/ole">
            <mc:AlternateContent xmlns:mc="http://schemas.openxmlformats.org/markup-compatibility/2006">
              <mc:Choice xmlns:v="urn:schemas-microsoft-com:vml" Requires="v">
                <p:oleObj spid="_x0000_s12308" name="Equation" r:id="rId9" imgW="901440" imgH="838080" progId="Equation.DSMT4">
                  <p:embed/>
                </p:oleObj>
              </mc:Choice>
              <mc:Fallback>
                <p:oleObj name="Equation" r:id="rId9" imgW="90144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5181600"/>
                        <a:ext cx="90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2925096" y="3051842"/>
          <a:ext cx="3606800" cy="838200"/>
        </p:xfrm>
        <a:graphic>
          <a:graphicData uri="http://schemas.openxmlformats.org/presentationml/2006/ole">
            <mc:AlternateContent xmlns:mc="http://schemas.openxmlformats.org/markup-compatibility/2006">
              <mc:Choice xmlns:v="urn:schemas-microsoft-com:vml" Requires="v">
                <p:oleObj spid="_x0000_s12309" name="Equation" r:id="rId11" imgW="3606480" imgH="838080" progId="Equation.DSMT4">
                  <p:embed/>
                </p:oleObj>
              </mc:Choice>
              <mc:Fallback>
                <p:oleObj name="Equation" r:id="rId11" imgW="360648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5096" y="3051842"/>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6" name="Object 8"/>
          <p:cNvGraphicFramePr>
            <a:graphicFrameLocks noChangeAspect="1"/>
          </p:cNvGraphicFramePr>
          <p:nvPr/>
        </p:nvGraphicFramePr>
        <p:xfrm>
          <a:off x="3399504" y="3016044"/>
          <a:ext cx="139700" cy="203200"/>
        </p:xfrm>
        <a:graphic>
          <a:graphicData uri="http://schemas.openxmlformats.org/presentationml/2006/ole">
            <mc:AlternateContent xmlns:mc="http://schemas.openxmlformats.org/markup-compatibility/2006">
              <mc:Choice xmlns:v="urn:schemas-microsoft-com:vml" Requires="v">
                <p:oleObj spid="_x0000_s12310" name="Equation" r:id="rId13" imgW="139680" imgH="203040" progId="Equation.DSMT4">
                  <p:embed/>
                </p:oleObj>
              </mc:Choice>
              <mc:Fallback>
                <p:oleObj name="Equation" r:id="rId13" imgW="139680" imgH="2030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9504" y="3016044"/>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Straight Connector 11"/>
          <p:cNvCxnSpPr/>
          <p:nvPr/>
        </p:nvCxnSpPr>
        <p:spPr>
          <a:xfrm rot="5400000">
            <a:off x="2863644" y="3598608"/>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3291348" y="3261852"/>
            <a:ext cx="395748"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152900" y="3619500"/>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4800600" y="3323304"/>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454444" y="3598608"/>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V="1">
            <a:off x="5852652" y="3259392"/>
            <a:ext cx="4572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297" name="Object 9"/>
          <p:cNvGraphicFramePr>
            <a:graphicFrameLocks noChangeAspect="1"/>
          </p:cNvGraphicFramePr>
          <p:nvPr/>
        </p:nvGraphicFramePr>
        <p:xfrm>
          <a:off x="6019800" y="3018504"/>
          <a:ext cx="139700" cy="203200"/>
        </p:xfrm>
        <a:graphic>
          <a:graphicData uri="http://schemas.openxmlformats.org/presentationml/2006/ole">
            <mc:AlternateContent xmlns:mc="http://schemas.openxmlformats.org/markup-compatibility/2006">
              <mc:Choice xmlns:v="urn:schemas-microsoft-com:vml" Requires="v">
                <p:oleObj spid="_x0000_s12311" name="Equation" r:id="rId15" imgW="139680" imgH="203040" progId="Equation.DSMT4">
                  <p:embed/>
                </p:oleObj>
              </mc:Choice>
              <mc:Fallback>
                <p:oleObj name="Equation" r:id="rId15" imgW="139680" imgH="2030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3018504"/>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0000"/>
              </a:lnSpc>
            </a:pPr>
            <a:r>
              <a:rPr lang="en-US" dirty="0"/>
              <a:t>Objectives</a:t>
            </a:r>
          </a:p>
        </p:txBody>
      </p:sp>
      <p:sp>
        <p:nvSpPr>
          <p:cNvPr id="33795" name="Content Placeholder 2"/>
          <p:cNvSpPr>
            <a:spLocks noGrp="1"/>
          </p:cNvSpPr>
          <p:nvPr>
            <p:ph idx="1"/>
          </p:nvPr>
        </p:nvSpPr>
        <p:spPr>
          <a:xfrm>
            <a:off x="457200" y="1280160"/>
            <a:ext cx="8229600" cy="1557349"/>
          </a:xfrm>
        </p:spPr>
        <p:txBody>
          <a:bodyPr>
            <a:spAutoFit/>
          </a:bodyPr>
          <a:lstStyle/>
          <a:p>
            <a:pPr marL="457200" indent="-457200">
              <a:buFont typeface="Courier New" pitchFamily="49" charset="0"/>
              <a:buChar char="o"/>
            </a:pPr>
            <a:r>
              <a:rPr lang="en-US" dirty="0"/>
              <a:t>Solve applied problems related to fractions. </a:t>
            </a:r>
          </a:p>
          <a:p>
            <a:pPr marL="457200" indent="-457200">
              <a:buFont typeface="Courier New" pitchFamily="49" charset="0"/>
              <a:buChar char="o"/>
            </a:pPr>
            <a:r>
              <a:rPr lang="en-US" dirty="0"/>
              <a:t>Solve applied problems related to work. </a:t>
            </a:r>
          </a:p>
          <a:p>
            <a:pPr marL="457200" indent="-457200">
              <a:buFont typeface="Courier New" pitchFamily="49" charset="0"/>
              <a:buChar char="o"/>
            </a:pPr>
            <a:r>
              <a:rPr lang="en-US" dirty="0"/>
              <a:t>Solve applications involving distance, rate, and time.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Work Problems (cont.)</a:t>
            </a:r>
          </a:p>
        </p:txBody>
      </p:sp>
      <p:sp>
        <p:nvSpPr>
          <p:cNvPr id="3" name="Content Placeholder 2"/>
          <p:cNvSpPr>
            <a:spLocks noGrp="1"/>
          </p:cNvSpPr>
          <p:nvPr>
            <p:ph idx="1"/>
          </p:nvPr>
        </p:nvSpPr>
        <p:spPr/>
        <p:txBody>
          <a:bodyPr/>
          <a:lstStyle/>
          <a:p>
            <a:pPr marL="1588" indent="-1588">
              <a:buNone/>
            </a:pPr>
            <a:r>
              <a:rPr lang="en-US" dirty="0"/>
              <a:t>The pool will drain in        </a:t>
            </a:r>
            <a:r>
              <a:rPr lang="en-US" dirty="0">
                <a:solidFill>
                  <a:srgbClr val="FF0000"/>
                </a:solidFill>
              </a:rPr>
              <a:t>hours</a:t>
            </a:r>
            <a:r>
              <a:rPr lang="en-US" dirty="0"/>
              <a:t>, or </a:t>
            </a:r>
            <a:r>
              <a:rPr lang="en-US" dirty="0">
                <a:solidFill>
                  <a:srgbClr val="FF0000"/>
                </a:solidFill>
              </a:rPr>
              <a:t>4 hours</a:t>
            </a:r>
            <a:r>
              <a:rPr lang="en-US" dirty="0"/>
              <a:t>, </a:t>
            </a:r>
            <a:r>
              <a:rPr lang="en-US" dirty="0">
                <a:solidFill>
                  <a:srgbClr val="FF0000"/>
                </a:solidFill>
              </a:rPr>
              <a:t>48 minutes</a:t>
            </a:r>
            <a:r>
              <a:rPr lang="en-US" dirty="0"/>
              <a:t>. </a:t>
            </a:r>
          </a:p>
          <a:p>
            <a:pPr marL="1588" indent="-1588">
              <a:spcBef>
                <a:spcPts val="1800"/>
              </a:spcBef>
              <a:buNone/>
            </a:pPr>
            <a:r>
              <a:rPr lang="en-US" dirty="0"/>
              <a:t>(Note that this is more time than the inlet valve would take to fill the pool. If the outlet valve worked faster than the inlet valve, then the pool would never have filled in the first place.)</a:t>
            </a:r>
          </a:p>
        </p:txBody>
      </p:sp>
      <p:graphicFrame>
        <p:nvGraphicFramePr>
          <p:cNvPr id="8" name="Object 7"/>
          <p:cNvGraphicFramePr>
            <a:graphicFrameLocks noChangeAspect="1"/>
          </p:cNvGraphicFramePr>
          <p:nvPr/>
        </p:nvGraphicFramePr>
        <p:xfrm>
          <a:off x="3656652" y="1143000"/>
          <a:ext cx="444500" cy="838200"/>
        </p:xfrm>
        <a:graphic>
          <a:graphicData uri="http://schemas.openxmlformats.org/presentationml/2006/ole">
            <mc:AlternateContent xmlns:mc="http://schemas.openxmlformats.org/markup-compatibility/2006">
              <mc:Choice xmlns:v="urn:schemas-microsoft-com:vml" Requires="v">
                <p:oleObj spid="_x0000_s13316" name="Equation" r:id="rId3" imgW="444240" imgH="838080" progId="Equation.DSMT4">
                  <p:embed/>
                </p:oleObj>
              </mc:Choice>
              <mc:Fallback>
                <p:oleObj name="Equation" r:id="rId3" imgW="444240" imgH="83808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652" y="1143000"/>
                        <a:ext cx="44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Distance-Rate-Time</a:t>
            </a:r>
          </a:p>
        </p:txBody>
      </p:sp>
      <p:sp>
        <p:nvSpPr>
          <p:cNvPr id="3" name="Content Placeholder 2"/>
          <p:cNvSpPr>
            <a:spLocks noGrp="1"/>
          </p:cNvSpPr>
          <p:nvPr>
            <p:ph idx="1"/>
          </p:nvPr>
        </p:nvSpPr>
        <p:spPr/>
        <p:txBody>
          <a:bodyPr/>
          <a:lstStyle/>
          <a:p>
            <a:pPr marL="0" indent="4763">
              <a:buNone/>
              <a:tabLst>
                <a:tab pos="463550" algn="l"/>
              </a:tabLst>
            </a:pPr>
            <a:r>
              <a:rPr lang="en-US" b="1" dirty="0"/>
              <a:t>a.</a:t>
            </a:r>
            <a:r>
              <a:rPr lang="en-US" dirty="0"/>
              <a:t>	On Lake Itasca a man can row his boat </a:t>
            </a:r>
            <a:r>
              <a:rPr lang="en-US" dirty="0">
                <a:solidFill>
                  <a:srgbClr val="0000FF"/>
                </a:solidFill>
              </a:rPr>
              <a:t>5</a:t>
            </a:r>
            <a:r>
              <a:rPr lang="en-US" dirty="0"/>
              <a:t> miles per 	hour. On the nearby Mississippi River it takes him 	the same time to row </a:t>
            </a:r>
            <a:r>
              <a:rPr lang="en-US" dirty="0">
                <a:solidFill>
                  <a:srgbClr val="0000FF"/>
                </a:solidFill>
              </a:rPr>
              <a:t>5</a:t>
            </a:r>
            <a:r>
              <a:rPr lang="en-US" dirty="0"/>
              <a:t> miles downstream as it does 	to row 3 miles upstream. What is the speed of the 	river current in miles per hour? </a:t>
            </a:r>
          </a:p>
        </p:txBody>
      </p:sp>
      <p:pic>
        <p:nvPicPr>
          <p:cNvPr id="95233" name="Picture 1"/>
          <p:cNvPicPr>
            <a:picLocks noChangeAspect="1" noChangeArrowheads="1"/>
          </p:cNvPicPr>
          <p:nvPr/>
        </p:nvPicPr>
        <p:blipFill>
          <a:blip r:embed="rId2" cstate="print"/>
          <a:srcRect/>
          <a:stretch>
            <a:fillRect/>
          </a:stretch>
        </p:blipFill>
        <p:spPr bwMode="auto">
          <a:xfrm>
            <a:off x="2743200" y="3505200"/>
            <a:ext cx="3524250" cy="233838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Distance-Rate-Time (cont.)</a:t>
            </a:r>
          </a:p>
        </p:txBody>
      </p:sp>
      <p:sp>
        <p:nvSpPr>
          <p:cNvPr id="3" name="Content Placeholder 2"/>
          <p:cNvSpPr>
            <a:spLocks noGrp="1"/>
          </p:cNvSpPr>
          <p:nvPr>
            <p:ph idx="1"/>
          </p:nvPr>
        </p:nvSpPr>
        <p:spPr/>
        <p:txBody>
          <a:bodyPr/>
          <a:lstStyle/>
          <a:p>
            <a:pPr marL="1588" indent="-1588">
              <a:buNone/>
            </a:pPr>
            <a:r>
              <a:rPr lang="en-US" b="1" dirty="0"/>
              <a:t>Solution:</a:t>
            </a:r>
          </a:p>
          <a:p>
            <a:pPr marL="1588" indent="-1588">
              <a:buNone/>
            </a:pPr>
            <a:r>
              <a:rPr lang="en-US" dirty="0"/>
              <a:t>Let </a:t>
            </a:r>
            <a:r>
              <a:rPr lang="en-US" i="1" dirty="0"/>
              <a:t>c</a:t>
            </a:r>
            <a:r>
              <a:rPr lang="en-US" dirty="0"/>
              <a:t> = the speed of the current.</a:t>
            </a:r>
          </a:p>
          <a:p>
            <a:pPr marL="1588" indent="-1588">
              <a:buNone/>
            </a:pPr>
            <a:r>
              <a:rPr lang="en-US" dirty="0"/>
              <a:t>Distance and rate are represented first in the table below. Then the time going downstream and coming back upstream is represented in terms of distance and rate.  Since the rate is in miles per hour, the distance is in miles and the time is in hours.</a:t>
            </a:r>
          </a:p>
          <a:p>
            <a:pPr marL="1588" indent="-1588">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Distance-Rate-Time (cont.)</a:t>
            </a:r>
          </a:p>
        </p:txBody>
      </p:sp>
      <p:graphicFrame>
        <p:nvGraphicFramePr>
          <p:cNvPr id="4" name="Table 3"/>
          <p:cNvGraphicFramePr>
            <a:graphicFrameLocks noGrp="1"/>
          </p:cNvGraphicFramePr>
          <p:nvPr/>
        </p:nvGraphicFramePr>
        <p:xfrm>
          <a:off x="609600" y="1447800"/>
          <a:ext cx="7772399" cy="3124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893487">
                  <a:extLst>
                    <a:ext uri="{9D8B030D-6E8A-4147-A177-3AD203B41FA5}">
                      <a16:colId xmlns:a16="http://schemas.microsoft.com/office/drawing/2014/main" val="20002"/>
                    </a:ext>
                  </a:extLst>
                </a:gridCol>
                <a:gridCol w="2068912">
                  <a:extLst>
                    <a:ext uri="{9D8B030D-6E8A-4147-A177-3AD203B41FA5}">
                      <a16:colId xmlns:a16="http://schemas.microsoft.com/office/drawing/2014/main" val="20003"/>
                    </a:ext>
                  </a:extLst>
                </a:gridCol>
              </a:tblGrid>
              <a:tr h="990600">
                <a:tc>
                  <a:txBody>
                    <a:bodyPr/>
                    <a:lstStyle/>
                    <a:p>
                      <a:pPr algn="ctr"/>
                      <a:endParaRPr lang="en-US" sz="2400" dirty="0"/>
                    </a:p>
                  </a:txBody>
                  <a:tcPr anchor="ctr" anchorCtr="1"/>
                </a:tc>
                <a:tc>
                  <a:txBody>
                    <a:bodyPr/>
                    <a:lstStyle/>
                    <a:p>
                      <a:pPr algn="ctr"/>
                      <a:r>
                        <a:rPr lang="en-US" sz="2400" dirty="0"/>
                        <a:t>Distance </a:t>
                      </a:r>
                      <a:r>
                        <a:rPr lang="en-US" sz="2400" i="1" dirty="0"/>
                        <a:t>d</a:t>
                      </a:r>
                    </a:p>
                  </a:txBody>
                  <a:tcPr anchor="ctr" anchorCtr="1"/>
                </a:tc>
                <a:tc>
                  <a:txBody>
                    <a:bodyPr/>
                    <a:lstStyle/>
                    <a:p>
                      <a:pPr algn="ctr"/>
                      <a:r>
                        <a:rPr lang="en-US" sz="2400" dirty="0"/>
                        <a:t>Rate </a:t>
                      </a:r>
                      <a:r>
                        <a:rPr lang="en-US" sz="2400" i="1" dirty="0"/>
                        <a:t>r</a:t>
                      </a:r>
                    </a:p>
                  </a:txBody>
                  <a:tcPr anchor="ctr" anchorCtr="1"/>
                </a:tc>
                <a:tc>
                  <a:txBody>
                    <a:bodyPr/>
                    <a:lstStyle/>
                    <a:p>
                      <a:pPr algn="ctr"/>
                      <a:endParaRPr lang="en-US" sz="2400" dirty="0"/>
                    </a:p>
                  </a:txBody>
                  <a:tcPr/>
                </a:tc>
                <a:extLst>
                  <a:ext uri="{0D108BD9-81ED-4DB2-BD59-A6C34878D82A}">
                    <a16:rowId xmlns:a16="http://schemas.microsoft.com/office/drawing/2014/main" val="10000"/>
                  </a:ext>
                </a:extLst>
              </a:tr>
              <a:tr h="1143000">
                <a:tc>
                  <a:txBody>
                    <a:bodyPr/>
                    <a:lstStyle/>
                    <a:p>
                      <a:r>
                        <a:rPr lang="en-US" sz="2400" dirty="0">
                          <a:solidFill>
                            <a:srgbClr val="000000"/>
                          </a:solidFill>
                        </a:rPr>
                        <a:t>Downstream</a:t>
                      </a:r>
                    </a:p>
                  </a:txBody>
                  <a:tcPr anchor="ctr" anchorCtr="1"/>
                </a:tc>
                <a:tc>
                  <a:txBody>
                    <a:bodyPr/>
                    <a:lstStyle/>
                    <a:p>
                      <a:pPr algn="ctr"/>
                      <a:r>
                        <a:rPr lang="en-US" sz="2400" i="0" dirty="0">
                          <a:solidFill>
                            <a:srgbClr val="000000"/>
                          </a:solidFill>
                        </a:rPr>
                        <a:t>5</a:t>
                      </a:r>
                    </a:p>
                  </a:txBody>
                  <a:tcPr anchor="ctr" anchorCtr="1"/>
                </a:tc>
                <a:tc>
                  <a:txBody>
                    <a:bodyPr/>
                    <a:lstStyle/>
                    <a:p>
                      <a:r>
                        <a:rPr lang="en-US" sz="2400" dirty="0">
                          <a:solidFill>
                            <a:srgbClr val="000000"/>
                          </a:solidFill>
                        </a:rPr>
                        <a:t>5 + </a:t>
                      </a:r>
                      <a:r>
                        <a:rPr lang="en-US" sz="2400" i="1" dirty="0">
                          <a:solidFill>
                            <a:srgbClr val="000000"/>
                          </a:solidFill>
                        </a:rPr>
                        <a:t>c</a:t>
                      </a:r>
                    </a:p>
                  </a:txBody>
                  <a:tcPr anchor="ctr" anchorCtr="1"/>
                </a:tc>
                <a:tc>
                  <a:txBody>
                    <a:bodyPr/>
                    <a:lstStyle/>
                    <a:p>
                      <a:endParaRPr lang="en-US" sz="2400" dirty="0">
                        <a:solidFill>
                          <a:srgbClr val="000000"/>
                        </a:solidFill>
                      </a:endParaRPr>
                    </a:p>
                  </a:txBody>
                  <a:tcPr/>
                </a:tc>
                <a:extLst>
                  <a:ext uri="{0D108BD9-81ED-4DB2-BD59-A6C34878D82A}">
                    <a16:rowId xmlns:a16="http://schemas.microsoft.com/office/drawing/2014/main" val="10001"/>
                  </a:ext>
                </a:extLst>
              </a:tr>
              <a:tr h="990600">
                <a:tc>
                  <a:txBody>
                    <a:bodyPr/>
                    <a:lstStyle/>
                    <a:p>
                      <a:r>
                        <a:rPr lang="en-US" sz="2400" dirty="0">
                          <a:solidFill>
                            <a:srgbClr val="000000"/>
                          </a:solidFill>
                        </a:rPr>
                        <a:t>Upstream</a:t>
                      </a:r>
                    </a:p>
                  </a:txBody>
                  <a:tcPr anchor="ctr" anchorCtr="1"/>
                </a:tc>
                <a:tc>
                  <a:txBody>
                    <a:bodyPr/>
                    <a:lstStyle/>
                    <a:p>
                      <a:pPr algn="ctr"/>
                      <a:r>
                        <a:rPr lang="en-US" sz="2400" i="0" dirty="0">
                          <a:solidFill>
                            <a:srgbClr val="000000"/>
                          </a:solidFill>
                        </a:rPr>
                        <a:t>3</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rPr>
                        <a:t>5 </a:t>
                      </a:r>
                      <a:r>
                        <a:rPr lang="en-US" sz="2400" dirty="0">
                          <a:solidFill>
                            <a:srgbClr val="000000"/>
                          </a:solidFill>
                          <a:latin typeface="Symbol" pitchFamily="18" charset="2"/>
                        </a:rPr>
                        <a:t>-</a:t>
                      </a:r>
                      <a:r>
                        <a:rPr lang="en-US" sz="2400" dirty="0">
                          <a:solidFill>
                            <a:srgbClr val="000000"/>
                          </a:solidFill>
                        </a:rPr>
                        <a:t> </a:t>
                      </a:r>
                      <a:r>
                        <a:rPr lang="en-US" sz="2400" i="1" dirty="0">
                          <a:solidFill>
                            <a:srgbClr val="000000"/>
                          </a:solidFill>
                        </a:rPr>
                        <a:t>c</a:t>
                      </a:r>
                      <a:endParaRPr lang="en-US" sz="2400" dirty="0">
                        <a:solidFill>
                          <a:srgbClr val="000000"/>
                        </a:solidFill>
                      </a:endParaRPr>
                    </a:p>
                  </a:txBody>
                  <a:tcPr anchor="ctr" anchorCtr="1"/>
                </a:tc>
                <a:tc>
                  <a:txBody>
                    <a:bodyPr/>
                    <a:lstStyle/>
                    <a:p>
                      <a:endParaRPr lang="en-US" sz="2400" dirty="0">
                        <a:solidFill>
                          <a:srgbClr val="000000"/>
                        </a:solidFill>
                      </a:endParaRPr>
                    </a:p>
                  </a:txBody>
                  <a:tcPr/>
                </a:tc>
                <a:extLst>
                  <a:ext uri="{0D108BD9-81ED-4DB2-BD59-A6C34878D82A}">
                    <a16:rowId xmlns:a16="http://schemas.microsoft.com/office/drawing/2014/main" val="10002"/>
                  </a:ext>
                </a:extLst>
              </a:tr>
            </a:tbl>
          </a:graphicData>
        </a:graphic>
      </p:graphicFrame>
      <p:graphicFrame>
        <p:nvGraphicFramePr>
          <p:cNvPr id="5" name="Object 4"/>
          <p:cNvGraphicFramePr>
            <a:graphicFrameLocks noChangeAspect="1"/>
          </p:cNvGraphicFramePr>
          <p:nvPr/>
        </p:nvGraphicFramePr>
        <p:xfrm>
          <a:off x="6627813" y="1639888"/>
          <a:ext cx="1422400" cy="635000"/>
        </p:xfrm>
        <a:graphic>
          <a:graphicData uri="http://schemas.openxmlformats.org/presentationml/2006/ole">
            <mc:AlternateContent xmlns:mc="http://schemas.openxmlformats.org/markup-compatibility/2006">
              <mc:Choice xmlns:v="urn:schemas-microsoft-com:vml" Requires="v">
                <p:oleObj spid="_x0000_s14344" name="Equation" r:id="rId3" imgW="1422360" imgH="634680" progId="Equation.DSMT4">
                  <p:embed/>
                </p:oleObj>
              </mc:Choice>
              <mc:Fallback>
                <p:oleObj name="Equation" r:id="rId3" imgW="1422360" imgH="63468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813" y="1639888"/>
                        <a:ext cx="14224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905625" y="2671763"/>
          <a:ext cx="723900" cy="622300"/>
        </p:xfrm>
        <a:graphic>
          <a:graphicData uri="http://schemas.openxmlformats.org/presentationml/2006/ole">
            <mc:AlternateContent xmlns:mc="http://schemas.openxmlformats.org/markup-compatibility/2006">
              <mc:Choice xmlns:v="urn:schemas-microsoft-com:vml" Requires="v">
                <p:oleObj spid="_x0000_s14345" name="Equation" r:id="rId5" imgW="723600" imgH="622080" progId="Equation.DSMT4">
                  <p:embed/>
                </p:oleObj>
              </mc:Choice>
              <mc:Fallback>
                <p:oleObj name="Equation" r:id="rId5" imgW="723600" imgH="6220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5625" y="2671763"/>
                        <a:ext cx="723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6877050" y="3727450"/>
          <a:ext cx="723900" cy="622300"/>
        </p:xfrm>
        <a:graphic>
          <a:graphicData uri="http://schemas.openxmlformats.org/presentationml/2006/ole">
            <mc:AlternateContent xmlns:mc="http://schemas.openxmlformats.org/markup-compatibility/2006">
              <mc:Choice xmlns:v="urn:schemas-microsoft-com:vml" Requires="v">
                <p:oleObj spid="_x0000_s14346" name="Equation" r:id="rId7" imgW="723600" imgH="622080" progId="Equation.DSMT4">
                  <p:embed/>
                </p:oleObj>
              </mc:Choice>
              <mc:Fallback>
                <p:oleObj name="Equation" r:id="rId7" imgW="723600" imgH="62208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7050" y="3727450"/>
                        <a:ext cx="723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Distance-Rate-Time (cont.)</a:t>
            </a:r>
          </a:p>
        </p:txBody>
      </p:sp>
      <p:sp>
        <p:nvSpPr>
          <p:cNvPr id="3" name="Content Placeholder 2"/>
          <p:cNvSpPr>
            <a:spLocks noGrp="1"/>
          </p:cNvSpPr>
          <p:nvPr>
            <p:ph idx="1"/>
          </p:nvPr>
        </p:nvSpPr>
        <p:spPr/>
        <p:txBody>
          <a:bodyPr/>
          <a:lstStyle/>
          <a:p>
            <a:pPr marL="1588" indent="-1588">
              <a:buNone/>
            </a:pPr>
            <a:endParaRPr lang="en-US" dirty="0"/>
          </a:p>
          <a:p>
            <a:pPr marL="1588" indent="-1588">
              <a:buNone/>
            </a:pPr>
            <a:endParaRPr lang="en-US" dirty="0"/>
          </a:p>
        </p:txBody>
      </p:sp>
      <p:graphicFrame>
        <p:nvGraphicFramePr>
          <p:cNvPr id="15363" name="Object 3"/>
          <p:cNvGraphicFramePr>
            <a:graphicFrameLocks noChangeAspect="1"/>
          </p:cNvGraphicFramePr>
          <p:nvPr/>
        </p:nvGraphicFramePr>
        <p:xfrm>
          <a:off x="3338052" y="1327356"/>
          <a:ext cx="1765300" cy="838200"/>
        </p:xfrm>
        <a:graphic>
          <a:graphicData uri="http://schemas.openxmlformats.org/presentationml/2006/ole">
            <mc:AlternateContent xmlns:mc="http://schemas.openxmlformats.org/markup-compatibility/2006">
              <mc:Choice xmlns:v="urn:schemas-microsoft-com:vml" Requires="v">
                <p:oleObj spid="_x0000_s15375" name="Equation" r:id="rId3" imgW="1765080" imgH="838080" progId="Equation.DSMT4">
                  <p:embed/>
                </p:oleObj>
              </mc:Choice>
              <mc:Fallback>
                <p:oleObj name="Equation" r:id="rId3" imgW="176508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052" y="1327356"/>
                        <a:ext cx="176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5668296" y="1655096"/>
          <a:ext cx="2146300" cy="279400"/>
        </p:xfrm>
        <a:graphic>
          <a:graphicData uri="http://schemas.openxmlformats.org/presentationml/2006/ole">
            <mc:AlternateContent xmlns:mc="http://schemas.openxmlformats.org/markup-compatibility/2006">
              <mc:Choice xmlns:v="urn:schemas-microsoft-com:vml" Requires="v">
                <p:oleObj spid="_x0000_s15376" name="Equation" r:id="rId5" imgW="2145960" imgH="279360" progId="Equation.DSMT4">
                  <p:embed/>
                </p:oleObj>
              </mc:Choice>
              <mc:Fallback>
                <p:oleObj name="Equation" r:id="rId5" imgW="2145960" imgH="279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8296" y="1655096"/>
                        <a:ext cx="2146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1366838" y="2288715"/>
          <a:ext cx="5676900" cy="838200"/>
        </p:xfrm>
        <a:graphic>
          <a:graphicData uri="http://schemas.openxmlformats.org/presentationml/2006/ole">
            <mc:AlternateContent xmlns:mc="http://schemas.openxmlformats.org/markup-compatibility/2006">
              <mc:Choice xmlns:v="urn:schemas-microsoft-com:vml" Requires="v">
                <p:oleObj spid="_x0000_s15377" name="Equation" r:id="rId7" imgW="5676840" imgH="838080" progId="Equation.DSMT4">
                  <p:embed/>
                </p:oleObj>
              </mc:Choice>
              <mc:Fallback>
                <p:oleObj name="Equation" r:id="rId7" imgW="567684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6838" y="2288715"/>
                        <a:ext cx="567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3048000" y="3352800"/>
          <a:ext cx="2324100" cy="292100"/>
        </p:xfrm>
        <a:graphic>
          <a:graphicData uri="http://schemas.openxmlformats.org/presentationml/2006/ole">
            <mc:AlternateContent xmlns:mc="http://schemas.openxmlformats.org/markup-compatibility/2006">
              <mc:Choice xmlns:v="urn:schemas-microsoft-com:vml" Requires="v">
                <p:oleObj spid="_x0000_s15378" name="Equation" r:id="rId9" imgW="2323800" imgH="291960" progId="Equation.DSMT4">
                  <p:embed/>
                </p:oleObj>
              </mc:Choice>
              <mc:Fallback>
                <p:oleObj name="Equation" r:id="rId9" imgW="232380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3352800"/>
                        <a:ext cx="2324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3473244" y="3869404"/>
          <a:ext cx="1473200" cy="292100"/>
        </p:xfrm>
        <a:graphic>
          <a:graphicData uri="http://schemas.openxmlformats.org/presentationml/2006/ole">
            <mc:AlternateContent xmlns:mc="http://schemas.openxmlformats.org/markup-compatibility/2006">
              <mc:Choice xmlns:v="urn:schemas-microsoft-com:vml" Requires="v">
                <p:oleObj spid="_x0000_s15379" name="Equation" r:id="rId11" imgW="1473120" imgH="291960" progId="Equation.DSMT4">
                  <p:embed/>
                </p:oleObj>
              </mc:Choice>
              <mc:Fallback>
                <p:oleObj name="Equation" r:id="rId11" imgW="147312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73244" y="3869404"/>
                        <a:ext cx="147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3871452" y="4328652"/>
          <a:ext cx="762000" cy="838200"/>
        </p:xfrm>
        <a:graphic>
          <a:graphicData uri="http://schemas.openxmlformats.org/presentationml/2006/ole">
            <mc:AlternateContent xmlns:mc="http://schemas.openxmlformats.org/markup-compatibility/2006">
              <mc:Choice xmlns:v="urn:schemas-microsoft-com:vml" Requires="v">
                <p:oleObj spid="_x0000_s15380" name="Equation" r:id="rId13" imgW="761760" imgH="838080" progId="Equation.DSMT4">
                  <p:embed/>
                </p:oleObj>
              </mc:Choice>
              <mc:Fallback>
                <p:oleObj name="Equation" r:id="rId13" imgW="76176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71452" y="4328652"/>
                        <a:ext cx="76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Straight Connector 11"/>
          <p:cNvCxnSpPr/>
          <p:nvPr/>
        </p:nvCxnSpPr>
        <p:spPr>
          <a:xfrm rot="10800000" flipV="1">
            <a:off x="1371600" y="2438400"/>
            <a:ext cx="91440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3276601" y="2848896"/>
            <a:ext cx="808704"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5316792" y="2514599"/>
            <a:ext cx="884904" cy="31954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6277896" y="2834148"/>
            <a:ext cx="762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Distance-Rate-Time (cont.)</a:t>
            </a:r>
          </a:p>
        </p:txBody>
      </p:sp>
      <p:sp>
        <p:nvSpPr>
          <p:cNvPr id="3" name="Content Placeholder 2"/>
          <p:cNvSpPr>
            <a:spLocks noGrp="1"/>
          </p:cNvSpPr>
          <p:nvPr>
            <p:ph idx="1"/>
          </p:nvPr>
        </p:nvSpPr>
        <p:spPr/>
        <p:txBody>
          <a:bodyPr/>
          <a:lstStyle/>
          <a:p>
            <a:pPr marL="1588" indent="-1588">
              <a:buNone/>
            </a:pPr>
            <a:endParaRPr lang="en-US" dirty="0"/>
          </a:p>
          <a:p>
            <a:pPr marL="1588" indent="-1588">
              <a:buNone/>
            </a:pPr>
            <a:endParaRPr lang="en-US" dirty="0"/>
          </a:p>
          <a:p>
            <a:pPr marL="1588" indent="-1588">
              <a:buNone/>
            </a:pPr>
            <a:endParaRPr lang="en-US" dirty="0"/>
          </a:p>
          <a:p>
            <a:pPr marL="1588" indent="-1588">
              <a:buNone/>
            </a:pPr>
            <a:endParaRPr lang="en-US" dirty="0"/>
          </a:p>
          <a:p>
            <a:pPr marL="1588" indent="-1588">
              <a:buNone/>
            </a:pPr>
            <a:endParaRPr lang="en-US" dirty="0"/>
          </a:p>
          <a:p>
            <a:pPr marL="1588" indent="-1588">
              <a:buNone/>
            </a:pPr>
            <a:endParaRPr lang="en-US" dirty="0"/>
          </a:p>
          <a:p>
            <a:pPr marL="1588" indent="-1588">
              <a:lnSpc>
                <a:spcPct val="150000"/>
              </a:lnSpc>
              <a:buNone/>
            </a:pPr>
            <a:r>
              <a:rPr lang="en-US" dirty="0"/>
              <a:t>The times are equal. The rate of the river current is  </a:t>
            </a:r>
            <a:r>
              <a:rPr lang="en-US" dirty="0">
                <a:solidFill>
                  <a:srgbClr val="FF0000"/>
                </a:solidFill>
              </a:rPr>
              <a:t>mph</a:t>
            </a:r>
            <a:r>
              <a:rPr lang="en-US" dirty="0"/>
              <a:t>, or       mph.</a:t>
            </a:r>
          </a:p>
        </p:txBody>
      </p:sp>
      <p:graphicFrame>
        <p:nvGraphicFramePr>
          <p:cNvPr id="7" name="Object 6"/>
          <p:cNvGraphicFramePr>
            <a:graphicFrameLocks noChangeAspect="1"/>
          </p:cNvGraphicFramePr>
          <p:nvPr/>
        </p:nvGraphicFramePr>
        <p:xfrm>
          <a:off x="7924800" y="4418500"/>
          <a:ext cx="279400" cy="838200"/>
        </p:xfrm>
        <a:graphic>
          <a:graphicData uri="http://schemas.openxmlformats.org/presentationml/2006/ole">
            <mc:AlternateContent xmlns:mc="http://schemas.openxmlformats.org/markup-compatibility/2006">
              <mc:Choice xmlns:v="urn:schemas-microsoft-com:vml" Requires="v">
                <p:oleObj spid="_x0000_s16395" name="Equation" r:id="rId3" imgW="279360" imgH="838080" progId="Equation.DSMT4">
                  <p:embed/>
                </p:oleObj>
              </mc:Choice>
              <mc:Fallback>
                <p:oleObj name="Equation" r:id="rId3" imgW="279360" imgH="8380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418500"/>
                        <a:ext cx="279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744640" y="5014452"/>
          <a:ext cx="457200" cy="838200"/>
        </p:xfrm>
        <a:graphic>
          <a:graphicData uri="http://schemas.openxmlformats.org/presentationml/2006/ole">
            <mc:AlternateContent xmlns:mc="http://schemas.openxmlformats.org/markup-compatibility/2006">
              <mc:Choice xmlns:v="urn:schemas-microsoft-com:vml" Requires="v">
                <p:oleObj spid="_x0000_s16396" name="Equation" r:id="rId5" imgW="457200" imgH="838080" progId="Equation.DSMT4">
                  <p:embed/>
                </p:oleObj>
              </mc:Choice>
              <mc:Fallback>
                <p:oleObj name="Equation" r:id="rId5" imgW="457200" imgH="83808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4640" y="5014452"/>
                        <a:ext cx="457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5"/>
          <p:cNvGraphicFramePr>
            <a:graphicFrameLocks noChangeAspect="1"/>
          </p:cNvGraphicFramePr>
          <p:nvPr/>
        </p:nvGraphicFramePr>
        <p:xfrm>
          <a:off x="624760" y="1415844"/>
          <a:ext cx="7912100" cy="1270000"/>
        </p:xfrm>
        <a:graphic>
          <a:graphicData uri="http://schemas.openxmlformats.org/presentationml/2006/ole">
            <mc:AlternateContent xmlns:mc="http://schemas.openxmlformats.org/markup-compatibility/2006">
              <mc:Choice xmlns:v="urn:schemas-microsoft-com:vml" Requires="v">
                <p:oleObj spid="_x0000_s16397" name="Equation" r:id="rId7" imgW="7912080" imgH="1269720" progId="Equation.DSMT4">
                  <p:embed/>
                </p:oleObj>
              </mc:Choice>
              <mc:Fallback>
                <p:oleObj name="Equation" r:id="rId7" imgW="7912080" imgH="12697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760" y="1415844"/>
                        <a:ext cx="79121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624348" y="2779252"/>
          <a:ext cx="7454900" cy="1270000"/>
        </p:xfrm>
        <a:graphic>
          <a:graphicData uri="http://schemas.openxmlformats.org/presentationml/2006/ole">
            <mc:AlternateContent xmlns:mc="http://schemas.openxmlformats.org/markup-compatibility/2006">
              <mc:Choice xmlns:v="urn:schemas-microsoft-com:vml" Requires="v">
                <p:oleObj spid="_x0000_s16398" name="Equation" r:id="rId9" imgW="7454880" imgH="1269720" progId="Equation.DSMT4">
                  <p:embed/>
                </p:oleObj>
              </mc:Choice>
              <mc:Fallback>
                <p:oleObj name="Equation" r:id="rId9" imgW="7454880" imgH="12697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348" y="2779252"/>
                        <a:ext cx="74549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Distance-Rate-Time (cont.)</a:t>
            </a:r>
          </a:p>
        </p:txBody>
      </p:sp>
      <p:sp>
        <p:nvSpPr>
          <p:cNvPr id="3" name="Content Placeholder 2"/>
          <p:cNvSpPr>
            <a:spLocks noGrp="1"/>
          </p:cNvSpPr>
          <p:nvPr>
            <p:ph idx="1"/>
          </p:nvPr>
        </p:nvSpPr>
        <p:spPr/>
        <p:txBody>
          <a:bodyPr/>
          <a:lstStyle/>
          <a:p>
            <a:pPr marL="514350" indent="-514350">
              <a:buNone/>
              <a:tabLst>
                <a:tab pos="463550" algn="l"/>
              </a:tabLst>
            </a:pPr>
            <a:r>
              <a:rPr lang="en-US" b="1" dirty="0"/>
              <a:t>b.</a:t>
            </a:r>
            <a:r>
              <a:rPr lang="en-US" dirty="0"/>
              <a:t>	If a passenger train travels three </a:t>
            </a:r>
          </a:p>
          <a:p>
            <a:pPr marL="514350" indent="-514350">
              <a:buNone/>
              <a:tabLst>
                <a:tab pos="463550" algn="l"/>
              </a:tabLst>
            </a:pPr>
            <a:r>
              <a:rPr lang="en-US" dirty="0"/>
              <a:t>	times as fast as a freight train, and </a:t>
            </a:r>
          </a:p>
          <a:p>
            <a:pPr marL="514350" indent="-514350">
              <a:buNone/>
              <a:tabLst>
                <a:tab pos="463550" algn="l"/>
              </a:tabLst>
            </a:pPr>
            <a:r>
              <a:rPr lang="en-US" dirty="0"/>
              <a:t>	the freight train takes 4 hours 	</a:t>
            </a:r>
          </a:p>
          <a:p>
            <a:pPr marL="514350" indent="-514350">
              <a:buNone/>
              <a:tabLst>
                <a:tab pos="463550" algn="l"/>
              </a:tabLst>
            </a:pPr>
            <a:r>
              <a:rPr lang="en-US" dirty="0"/>
              <a:t>	longer to travel 210 miles, what is </a:t>
            </a:r>
          </a:p>
          <a:p>
            <a:pPr marL="514350" indent="-514350">
              <a:buNone/>
              <a:tabLst>
                <a:tab pos="463550" algn="l"/>
              </a:tabLst>
            </a:pPr>
            <a:r>
              <a:rPr lang="en-US" dirty="0"/>
              <a:t>	the speed of each train? </a:t>
            </a:r>
          </a:p>
          <a:p>
            <a:pPr>
              <a:buNone/>
            </a:pPr>
            <a:r>
              <a:rPr lang="en-US" b="1" dirty="0"/>
              <a:t>Solution: </a:t>
            </a:r>
          </a:p>
          <a:p>
            <a:pPr>
              <a:buNone/>
            </a:pPr>
            <a:r>
              <a:rPr lang="en-US" dirty="0"/>
              <a:t>Let </a:t>
            </a:r>
            <a:r>
              <a:rPr lang="en-US" i="1" dirty="0"/>
              <a:t>r</a:t>
            </a:r>
            <a:r>
              <a:rPr lang="en-US" dirty="0"/>
              <a:t> = rate of freight train in miles per hour </a:t>
            </a:r>
          </a:p>
          <a:p>
            <a:pPr>
              <a:buNone/>
            </a:pPr>
            <a:r>
              <a:rPr lang="en-US" dirty="0"/>
              <a:t>    3</a:t>
            </a:r>
            <a:r>
              <a:rPr lang="en-US" i="1" dirty="0"/>
              <a:t>r</a:t>
            </a:r>
            <a:r>
              <a:rPr lang="en-US" dirty="0"/>
              <a:t> = rate of passenger train in miles per hour </a:t>
            </a:r>
          </a:p>
        </p:txBody>
      </p:sp>
      <p:pic>
        <p:nvPicPr>
          <p:cNvPr id="94209" name="Picture 1"/>
          <p:cNvPicPr>
            <a:picLocks noChangeAspect="1" noChangeArrowheads="1"/>
          </p:cNvPicPr>
          <p:nvPr/>
        </p:nvPicPr>
        <p:blipFill>
          <a:blip r:embed="rId2" cstate="print"/>
          <a:srcRect/>
          <a:stretch>
            <a:fillRect/>
          </a:stretch>
        </p:blipFill>
        <p:spPr bwMode="auto">
          <a:xfrm>
            <a:off x="5991439" y="1368253"/>
            <a:ext cx="2771561" cy="22893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Distance-Rate-Time (cont.)</a:t>
            </a:r>
          </a:p>
        </p:txBody>
      </p:sp>
      <p:sp>
        <p:nvSpPr>
          <p:cNvPr id="3" name="Content Placeholder 2"/>
          <p:cNvSpPr>
            <a:spLocks noGrp="1"/>
          </p:cNvSpPr>
          <p:nvPr>
            <p:ph idx="1"/>
          </p:nvPr>
        </p:nvSpPr>
        <p:spPr/>
        <p:txBody>
          <a:bodyPr/>
          <a:lstStyle/>
          <a:p>
            <a:pPr marL="1588" indent="-1588">
              <a:buNone/>
            </a:pPr>
            <a:endParaRPr lang="en-US" dirty="0"/>
          </a:p>
          <a:p>
            <a:pPr marL="1588" indent="-1588">
              <a:buNone/>
            </a:pPr>
            <a:endParaRPr lang="en-US" dirty="0"/>
          </a:p>
          <a:p>
            <a:pPr marL="1588" indent="-1588">
              <a:buNone/>
            </a:pPr>
            <a:endParaRPr lang="en-US" dirty="0"/>
          </a:p>
          <a:p>
            <a:pPr marL="1588" indent="-1588">
              <a:buNone/>
            </a:pPr>
            <a:endParaRPr lang="en-US" dirty="0"/>
          </a:p>
          <a:p>
            <a:pPr marL="1588" indent="-1588">
              <a:buNone/>
            </a:pPr>
            <a:endParaRPr lang="en-US" dirty="0"/>
          </a:p>
          <a:p>
            <a:pPr marL="1588" indent="-1588">
              <a:buNone/>
            </a:pPr>
            <a:endParaRPr lang="en-US" dirty="0"/>
          </a:p>
          <a:p>
            <a:pPr marL="1588" indent="-1588">
              <a:lnSpc>
                <a:spcPct val="150000"/>
              </a:lnSpc>
              <a:buNone/>
            </a:pPr>
            <a:r>
              <a:rPr lang="en-US" dirty="0"/>
              <a:t>(</a:t>
            </a:r>
            <a:r>
              <a:rPr lang="en-US" b="1" dirty="0"/>
              <a:t>Note: </a:t>
            </a:r>
            <a:r>
              <a:rPr lang="en-US" dirty="0"/>
              <a:t>If the rate is faster, then the time is shorter. Thus the fraction	       is smaller than the fraction          )</a:t>
            </a:r>
          </a:p>
        </p:txBody>
      </p:sp>
      <p:graphicFrame>
        <p:nvGraphicFramePr>
          <p:cNvPr id="4" name="Table 3"/>
          <p:cNvGraphicFramePr>
            <a:graphicFrameLocks noGrp="1"/>
          </p:cNvGraphicFramePr>
          <p:nvPr/>
        </p:nvGraphicFramePr>
        <p:xfrm>
          <a:off x="609600" y="1236408"/>
          <a:ext cx="7772399" cy="3124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893487">
                  <a:extLst>
                    <a:ext uri="{9D8B030D-6E8A-4147-A177-3AD203B41FA5}">
                      <a16:colId xmlns:a16="http://schemas.microsoft.com/office/drawing/2014/main" val="20002"/>
                    </a:ext>
                  </a:extLst>
                </a:gridCol>
                <a:gridCol w="2068912">
                  <a:extLst>
                    <a:ext uri="{9D8B030D-6E8A-4147-A177-3AD203B41FA5}">
                      <a16:colId xmlns:a16="http://schemas.microsoft.com/office/drawing/2014/main" val="20003"/>
                    </a:ext>
                  </a:extLst>
                </a:gridCol>
              </a:tblGrid>
              <a:tr h="990600">
                <a:tc>
                  <a:txBody>
                    <a:bodyPr/>
                    <a:lstStyle/>
                    <a:p>
                      <a:pPr algn="ctr"/>
                      <a:endParaRPr lang="en-US" sz="2400" dirty="0"/>
                    </a:p>
                  </a:txBody>
                  <a:tcPr anchor="ctr" anchorCtr="1"/>
                </a:tc>
                <a:tc>
                  <a:txBody>
                    <a:bodyPr/>
                    <a:lstStyle/>
                    <a:p>
                      <a:pPr algn="ctr"/>
                      <a:r>
                        <a:rPr lang="en-US" sz="2400" dirty="0"/>
                        <a:t>Distance </a:t>
                      </a:r>
                      <a:r>
                        <a:rPr lang="en-US" sz="2400" i="1" dirty="0"/>
                        <a:t>d</a:t>
                      </a:r>
                    </a:p>
                  </a:txBody>
                  <a:tcPr anchor="ctr" anchorCtr="1"/>
                </a:tc>
                <a:tc>
                  <a:txBody>
                    <a:bodyPr/>
                    <a:lstStyle/>
                    <a:p>
                      <a:pPr algn="ctr"/>
                      <a:r>
                        <a:rPr lang="en-US" sz="2400" dirty="0"/>
                        <a:t>Rate </a:t>
                      </a:r>
                      <a:r>
                        <a:rPr lang="en-US" sz="2400" i="1" dirty="0"/>
                        <a:t>r</a:t>
                      </a:r>
                    </a:p>
                  </a:txBody>
                  <a:tcPr anchor="ctr" anchorCtr="1"/>
                </a:tc>
                <a:tc>
                  <a:txBody>
                    <a:bodyPr/>
                    <a:lstStyle/>
                    <a:p>
                      <a:pPr algn="ctr"/>
                      <a:endParaRPr lang="en-US" sz="2400" dirty="0"/>
                    </a:p>
                  </a:txBody>
                  <a:tcPr/>
                </a:tc>
                <a:extLst>
                  <a:ext uri="{0D108BD9-81ED-4DB2-BD59-A6C34878D82A}">
                    <a16:rowId xmlns:a16="http://schemas.microsoft.com/office/drawing/2014/main" val="10000"/>
                  </a:ext>
                </a:extLst>
              </a:tr>
              <a:tr h="1143000">
                <a:tc>
                  <a:txBody>
                    <a:bodyPr/>
                    <a:lstStyle/>
                    <a:p>
                      <a:r>
                        <a:rPr lang="en-US" sz="2400" dirty="0">
                          <a:solidFill>
                            <a:srgbClr val="000000"/>
                          </a:solidFill>
                        </a:rPr>
                        <a:t>Freight</a:t>
                      </a:r>
                    </a:p>
                  </a:txBody>
                  <a:tcPr anchor="ctr" anchorCtr="1"/>
                </a:tc>
                <a:tc>
                  <a:txBody>
                    <a:bodyPr/>
                    <a:lstStyle/>
                    <a:p>
                      <a:pPr algn="ctr"/>
                      <a:r>
                        <a:rPr lang="en-US" sz="2400" i="0" dirty="0">
                          <a:solidFill>
                            <a:srgbClr val="000000"/>
                          </a:solidFill>
                        </a:rPr>
                        <a:t>210</a:t>
                      </a:r>
                    </a:p>
                  </a:txBody>
                  <a:tcPr anchor="ctr" anchorCtr="1"/>
                </a:tc>
                <a:tc>
                  <a:txBody>
                    <a:bodyPr/>
                    <a:lstStyle/>
                    <a:p>
                      <a:r>
                        <a:rPr lang="en-US" sz="2400" i="1" dirty="0">
                          <a:solidFill>
                            <a:srgbClr val="000000"/>
                          </a:solidFill>
                        </a:rPr>
                        <a:t>r</a:t>
                      </a:r>
                    </a:p>
                  </a:txBody>
                  <a:tcPr anchor="ctr" anchorCtr="1"/>
                </a:tc>
                <a:tc>
                  <a:txBody>
                    <a:bodyPr/>
                    <a:lstStyle/>
                    <a:p>
                      <a:endParaRPr lang="en-US" sz="2400" dirty="0">
                        <a:solidFill>
                          <a:schemeClr val="tx1"/>
                        </a:solidFill>
                      </a:endParaRPr>
                    </a:p>
                  </a:txBody>
                  <a:tcPr/>
                </a:tc>
                <a:extLst>
                  <a:ext uri="{0D108BD9-81ED-4DB2-BD59-A6C34878D82A}">
                    <a16:rowId xmlns:a16="http://schemas.microsoft.com/office/drawing/2014/main" val="10001"/>
                  </a:ext>
                </a:extLst>
              </a:tr>
              <a:tr h="990600">
                <a:tc>
                  <a:txBody>
                    <a:bodyPr/>
                    <a:lstStyle/>
                    <a:p>
                      <a:r>
                        <a:rPr lang="en-US" sz="2400" dirty="0">
                          <a:solidFill>
                            <a:srgbClr val="000000"/>
                          </a:solidFill>
                        </a:rPr>
                        <a:t>Passenger</a:t>
                      </a:r>
                    </a:p>
                  </a:txBody>
                  <a:tcPr anchor="ctr" anchorCtr="1"/>
                </a:tc>
                <a:tc>
                  <a:txBody>
                    <a:bodyPr/>
                    <a:lstStyle/>
                    <a:p>
                      <a:pPr algn="ctr"/>
                      <a:r>
                        <a:rPr lang="en-US" sz="2400" i="0" dirty="0">
                          <a:solidFill>
                            <a:srgbClr val="000000"/>
                          </a:solidFill>
                        </a:rPr>
                        <a:t>210</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0" dirty="0">
                          <a:solidFill>
                            <a:srgbClr val="000000"/>
                          </a:solidFill>
                        </a:rPr>
                        <a:t>3</a:t>
                      </a:r>
                      <a:r>
                        <a:rPr lang="en-US" sz="2400" i="1" dirty="0">
                          <a:solidFill>
                            <a:srgbClr val="000000"/>
                          </a:solidFill>
                        </a:rPr>
                        <a:t>r</a:t>
                      </a:r>
                    </a:p>
                  </a:txBody>
                  <a:tcPr anchor="ctr" anchorCtr="1"/>
                </a:tc>
                <a:tc>
                  <a:txBody>
                    <a:bodyPr/>
                    <a:lstStyle/>
                    <a:p>
                      <a:endParaRPr lang="en-US" sz="2400" dirty="0"/>
                    </a:p>
                  </a:txBody>
                  <a:tcPr/>
                </a:tc>
                <a:extLst>
                  <a:ext uri="{0D108BD9-81ED-4DB2-BD59-A6C34878D82A}">
                    <a16:rowId xmlns:a16="http://schemas.microsoft.com/office/drawing/2014/main" val="10002"/>
                  </a:ext>
                </a:extLst>
              </a:tr>
            </a:tbl>
          </a:graphicData>
        </a:graphic>
      </p:graphicFrame>
      <p:graphicFrame>
        <p:nvGraphicFramePr>
          <p:cNvPr id="5" name="Object 4"/>
          <p:cNvGraphicFramePr>
            <a:graphicFrameLocks noChangeAspect="1"/>
          </p:cNvGraphicFramePr>
          <p:nvPr/>
        </p:nvGraphicFramePr>
        <p:xfrm>
          <a:off x="7042150" y="2487613"/>
          <a:ext cx="546100" cy="622300"/>
        </p:xfrm>
        <a:graphic>
          <a:graphicData uri="http://schemas.openxmlformats.org/presentationml/2006/ole">
            <mc:AlternateContent xmlns:mc="http://schemas.openxmlformats.org/markup-compatibility/2006">
              <mc:Choice xmlns:v="urn:schemas-microsoft-com:vml" Requires="v">
                <p:oleObj spid="_x0000_s17420" name="Equation" r:id="rId3" imgW="545760" imgH="622080" progId="Equation.DSMT4">
                  <p:embed/>
                </p:oleObj>
              </mc:Choice>
              <mc:Fallback>
                <p:oleObj name="Equation" r:id="rId3" imgW="545760" imgH="622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150" y="2487613"/>
                        <a:ext cx="546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7035800" y="3554413"/>
          <a:ext cx="546100" cy="622300"/>
        </p:xfrm>
        <a:graphic>
          <a:graphicData uri="http://schemas.openxmlformats.org/presentationml/2006/ole">
            <mc:AlternateContent xmlns:mc="http://schemas.openxmlformats.org/markup-compatibility/2006">
              <mc:Choice xmlns:v="urn:schemas-microsoft-com:vml" Requires="v">
                <p:oleObj spid="_x0000_s17421" name="Equation" r:id="rId5" imgW="545760" imgH="622080" progId="Equation.DSMT4">
                  <p:embed/>
                </p:oleObj>
              </mc:Choice>
              <mc:Fallback>
                <p:oleObj name="Equation" r:id="rId5" imgW="545760" imgH="6220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800" y="3554413"/>
                        <a:ext cx="546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40" name="Object 4"/>
          <p:cNvGraphicFramePr>
            <a:graphicFrameLocks noChangeAspect="1"/>
          </p:cNvGraphicFramePr>
          <p:nvPr/>
        </p:nvGraphicFramePr>
        <p:xfrm>
          <a:off x="6743700" y="1426908"/>
          <a:ext cx="1219200" cy="609600"/>
        </p:xfrm>
        <a:graphic>
          <a:graphicData uri="http://schemas.openxmlformats.org/presentationml/2006/ole">
            <mc:AlternateContent xmlns:mc="http://schemas.openxmlformats.org/markup-compatibility/2006">
              <mc:Choice xmlns:v="urn:schemas-microsoft-com:vml" Requires="v">
                <p:oleObj spid="_x0000_s17422" name="Equation" r:id="rId7" imgW="1218960" imgH="609480" progId="Equation.DSMT4">
                  <p:embed/>
                </p:oleObj>
              </mc:Choice>
              <mc:Fallback>
                <p:oleObj name="Equation" r:id="rId7" imgW="1218960" imgH="60948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3700" y="1426908"/>
                        <a:ext cx="12192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2280312" y="4983856"/>
          <a:ext cx="609600" cy="838200"/>
        </p:xfrm>
        <a:graphic>
          <a:graphicData uri="http://schemas.openxmlformats.org/presentationml/2006/ole">
            <mc:AlternateContent xmlns:mc="http://schemas.openxmlformats.org/markup-compatibility/2006">
              <mc:Choice xmlns:v="urn:schemas-microsoft-com:vml" Requires="v">
                <p:oleObj spid="_x0000_s17423" name="Equation" r:id="rId9" imgW="609480" imgH="838080" progId="Equation.DSMT4">
                  <p:embed/>
                </p:oleObj>
              </mc:Choice>
              <mc:Fallback>
                <p:oleObj name="Equation" r:id="rId9" imgW="609480" imgH="83808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0312" y="4983856"/>
                        <a:ext cx="609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6879608" y="4964520"/>
          <a:ext cx="711200" cy="838200"/>
        </p:xfrm>
        <a:graphic>
          <a:graphicData uri="http://schemas.openxmlformats.org/presentationml/2006/ole">
            <mc:AlternateContent xmlns:mc="http://schemas.openxmlformats.org/markup-compatibility/2006">
              <mc:Choice xmlns:v="urn:schemas-microsoft-com:vml" Requires="v">
                <p:oleObj spid="_x0000_s17424" name="Equation" r:id="rId11" imgW="711000" imgH="838080" progId="Equation.DSMT4">
                  <p:embed/>
                </p:oleObj>
              </mc:Choice>
              <mc:Fallback>
                <p:oleObj name="Equation" r:id="rId11" imgW="711000" imgH="838080"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9608" y="4964520"/>
                        <a:ext cx="711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Distance-Rate-Time (cont.)</a:t>
            </a:r>
          </a:p>
        </p:txBody>
      </p:sp>
      <p:sp>
        <p:nvSpPr>
          <p:cNvPr id="3" name="Content Placeholder 2"/>
          <p:cNvSpPr>
            <a:spLocks noGrp="1"/>
          </p:cNvSpPr>
          <p:nvPr>
            <p:ph idx="1"/>
          </p:nvPr>
        </p:nvSpPr>
        <p:spPr/>
        <p:txBody>
          <a:bodyPr/>
          <a:lstStyle/>
          <a:p>
            <a:pPr marL="1588" indent="-1588">
              <a:buNone/>
            </a:pPr>
            <a:endParaRPr lang="en-US" dirty="0"/>
          </a:p>
          <a:p>
            <a:pPr marL="1588" indent="-1588">
              <a:buNone/>
            </a:pPr>
            <a:endParaRPr lang="en-US" dirty="0"/>
          </a:p>
        </p:txBody>
      </p:sp>
      <p:graphicFrame>
        <p:nvGraphicFramePr>
          <p:cNvPr id="5" name="Object 4"/>
          <p:cNvGraphicFramePr>
            <a:graphicFrameLocks noChangeAspect="1"/>
          </p:cNvGraphicFramePr>
          <p:nvPr/>
        </p:nvGraphicFramePr>
        <p:xfrm>
          <a:off x="4114800" y="1506537"/>
          <a:ext cx="4800600" cy="241300"/>
        </p:xfrm>
        <a:graphic>
          <a:graphicData uri="http://schemas.openxmlformats.org/presentationml/2006/ole">
            <mc:AlternateContent xmlns:mc="http://schemas.openxmlformats.org/markup-compatibility/2006">
              <mc:Choice xmlns:v="urn:schemas-microsoft-com:vml" Requires="v">
                <p:oleObj spid="_x0000_s18451" name="Equation" r:id="rId3" imgW="4800600" imgH="241200" progId="Equation.DSMT4">
                  <p:embed/>
                </p:oleObj>
              </mc:Choice>
              <mc:Fallback>
                <p:oleObj name="Equation" r:id="rId3" imgW="4800600" imgH="241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506537"/>
                        <a:ext cx="48006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4"/>
          <p:cNvGraphicFramePr>
            <a:graphicFrameLocks noChangeAspect="1"/>
          </p:cNvGraphicFramePr>
          <p:nvPr/>
        </p:nvGraphicFramePr>
        <p:xfrm>
          <a:off x="1905000" y="1219200"/>
          <a:ext cx="2032000" cy="838200"/>
        </p:xfrm>
        <a:graphic>
          <a:graphicData uri="http://schemas.openxmlformats.org/presentationml/2006/ole">
            <mc:AlternateContent xmlns:mc="http://schemas.openxmlformats.org/markup-compatibility/2006">
              <mc:Choice xmlns:v="urn:schemas-microsoft-com:vml" Requires="v">
                <p:oleObj spid="_x0000_s18452" name="Equation" r:id="rId5" imgW="2031840" imgH="838080" progId="Equation.DSMT4">
                  <p:embed/>
                </p:oleObj>
              </mc:Choice>
              <mc:Fallback>
                <p:oleObj name="Equation" r:id="rId5" imgW="20318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219200"/>
                        <a:ext cx="203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2057400" y="2133600"/>
          <a:ext cx="1854200" cy="838200"/>
        </p:xfrm>
        <a:graphic>
          <a:graphicData uri="http://schemas.openxmlformats.org/presentationml/2006/ole">
            <mc:AlternateContent xmlns:mc="http://schemas.openxmlformats.org/markup-compatibility/2006">
              <mc:Choice xmlns:v="urn:schemas-microsoft-com:vml" Requires="v">
                <p:oleObj spid="_x0000_s18453" name="Equation" r:id="rId7" imgW="1854000" imgH="838080" progId="Equation.DSMT4">
                  <p:embed/>
                </p:oleObj>
              </mc:Choice>
              <mc:Fallback>
                <p:oleObj name="Equation" r:id="rId7" imgW="18540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133600"/>
                        <a:ext cx="185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1485900" y="3048000"/>
          <a:ext cx="2781300" cy="838200"/>
        </p:xfrm>
        <a:graphic>
          <a:graphicData uri="http://schemas.openxmlformats.org/presentationml/2006/ole">
            <mc:AlternateContent xmlns:mc="http://schemas.openxmlformats.org/markup-compatibility/2006">
              <mc:Choice xmlns:v="urn:schemas-microsoft-com:vml" Requires="v">
                <p:oleObj spid="_x0000_s18454" name="Equation" r:id="rId9" imgW="2781000" imgH="838080" progId="Equation.DSMT4">
                  <p:embed/>
                </p:oleObj>
              </mc:Choice>
              <mc:Fallback>
                <p:oleObj name="Equation" r:id="rId9" imgW="27810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5900" y="3048000"/>
                        <a:ext cx="278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2209800" y="4038600"/>
          <a:ext cx="1892300" cy="292100"/>
        </p:xfrm>
        <a:graphic>
          <a:graphicData uri="http://schemas.openxmlformats.org/presentationml/2006/ole">
            <mc:AlternateContent xmlns:mc="http://schemas.openxmlformats.org/markup-compatibility/2006">
              <mc:Choice xmlns:v="urn:schemas-microsoft-com:vml" Requires="v">
                <p:oleObj spid="_x0000_s18455" name="Equation" r:id="rId11" imgW="1892160" imgH="291960" progId="Equation.DSMT4">
                  <p:embed/>
                </p:oleObj>
              </mc:Choice>
              <mc:Fallback>
                <p:oleObj name="Equation" r:id="rId11" imgW="189216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4038600"/>
                        <a:ext cx="1892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nvGraphicFramePr>
        <p:xfrm>
          <a:off x="2880852" y="4557252"/>
          <a:ext cx="1219200" cy="292100"/>
        </p:xfrm>
        <a:graphic>
          <a:graphicData uri="http://schemas.openxmlformats.org/presentationml/2006/ole">
            <mc:AlternateContent xmlns:mc="http://schemas.openxmlformats.org/markup-compatibility/2006">
              <mc:Choice xmlns:v="urn:schemas-microsoft-com:vml" Requires="v">
                <p:oleObj spid="_x0000_s18456" name="Equation" r:id="rId13" imgW="1218960" imgH="291960" progId="Equation.DSMT4">
                  <p:embed/>
                </p:oleObj>
              </mc:Choice>
              <mc:Fallback>
                <p:oleObj name="Equation" r:id="rId13" imgW="1218960" imgH="2919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80852" y="4557252"/>
                        <a:ext cx="1219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1" name="Object 9"/>
          <p:cNvGraphicFramePr>
            <a:graphicFrameLocks noChangeAspect="1"/>
          </p:cNvGraphicFramePr>
          <p:nvPr/>
        </p:nvGraphicFramePr>
        <p:xfrm>
          <a:off x="3048000" y="5029200"/>
          <a:ext cx="850900" cy="292100"/>
        </p:xfrm>
        <a:graphic>
          <a:graphicData uri="http://schemas.openxmlformats.org/presentationml/2006/ole">
            <mc:AlternateContent xmlns:mc="http://schemas.openxmlformats.org/markup-compatibility/2006">
              <mc:Choice xmlns:v="urn:schemas-microsoft-com:vml" Requires="v">
                <p:oleObj spid="_x0000_s18457" name="Equation" r:id="rId15" imgW="850680" imgH="291960" progId="Equation.DSMT4">
                  <p:embed/>
                </p:oleObj>
              </mc:Choice>
              <mc:Fallback>
                <p:oleObj name="Equation" r:id="rId15" imgW="850680" imgH="2919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0" y="5029200"/>
                        <a:ext cx="850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2" name="Object 10"/>
          <p:cNvGraphicFramePr>
            <a:graphicFrameLocks noChangeAspect="1"/>
          </p:cNvGraphicFramePr>
          <p:nvPr/>
        </p:nvGraphicFramePr>
        <p:xfrm>
          <a:off x="2895600" y="5530644"/>
          <a:ext cx="1193800" cy="292100"/>
        </p:xfrm>
        <a:graphic>
          <a:graphicData uri="http://schemas.openxmlformats.org/presentationml/2006/ole">
            <mc:AlternateContent xmlns:mc="http://schemas.openxmlformats.org/markup-compatibility/2006">
              <mc:Choice xmlns:v="urn:schemas-microsoft-com:vml" Requires="v">
                <p:oleObj spid="_x0000_s18458" name="Equation" r:id="rId17" imgW="1193760" imgH="291960" progId="Equation.DSMT4">
                  <p:embed/>
                </p:oleObj>
              </mc:Choice>
              <mc:Fallback>
                <p:oleObj name="Equation" r:id="rId17" imgW="1193760" imgH="29196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95600" y="5530644"/>
                        <a:ext cx="1193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6" name="Straight Connector 15"/>
          <p:cNvCxnSpPr/>
          <p:nvPr/>
        </p:nvCxnSpPr>
        <p:spPr>
          <a:xfrm rot="5400000">
            <a:off x="1638300" y="3619500"/>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142204" y="3361404"/>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138948" y="33528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757948" y="3581400"/>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4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Distance-Rate-Time (cont.)</a:t>
            </a:r>
          </a:p>
        </p:txBody>
      </p:sp>
      <p:sp>
        <p:nvSpPr>
          <p:cNvPr id="3" name="Content Placeholder 2"/>
          <p:cNvSpPr>
            <a:spLocks noGrp="1"/>
          </p:cNvSpPr>
          <p:nvPr>
            <p:ph idx="1"/>
          </p:nvPr>
        </p:nvSpPr>
        <p:spPr/>
        <p:txBody>
          <a:bodyPr/>
          <a:lstStyle/>
          <a:p>
            <a:pPr marL="1588" indent="-1588">
              <a:buNone/>
              <a:tabLst>
                <a:tab pos="463550" algn="l"/>
              </a:tabLst>
            </a:pPr>
            <a:r>
              <a:rPr lang="en-US" b="1" dirty="0"/>
              <a:t>Check: </a:t>
            </a:r>
          </a:p>
          <a:p>
            <a:pPr marL="1588" indent="-1588">
              <a:buNone/>
              <a:tabLst>
                <a:tab pos="463550" algn="l"/>
              </a:tabLst>
            </a:pPr>
            <a:r>
              <a:rPr lang="en-US" dirty="0"/>
              <a:t>Time for freight train </a:t>
            </a:r>
          </a:p>
          <a:p>
            <a:pPr marL="1588" indent="-1588">
              <a:buNone/>
              <a:tabLst>
                <a:tab pos="463550" algn="l"/>
              </a:tabLst>
            </a:pPr>
            <a:endParaRPr lang="en-US" dirty="0"/>
          </a:p>
          <a:p>
            <a:pPr marL="1588" indent="-1588">
              <a:buNone/>
              <a:tabLst>
                <a:tab pos="463550" algn="l"/>
              </a:tabLst>
            </a:pPr>
            <a:r>
              <a:rPr lang="en-US" dirty="0"/>
              <a:t>Time for passenger train  </a:t>
            </a:r>
          </a:p>
          <a:p>
            <a:pPr marL="1588" indent="-1588">
              <a:buNone/>
              <a:tabLst>
                <a:tab pos="463550" algn="l"/>
              </a:tabLst>
            </a:pPr>
            <a:endParaRPr lang="en-US" dirty="0"/>
          </a:p>
          <a:p>
            <a:pPr marL="1588" indent="-1588">
              <a:buNone/>
              <a:tabLst>
                <a:tab pos="463550" algn="l"/>
              </a:tabLst>
            </a:pPr>
            <a:r>
              <a:rPr lang="en-US" dirty="0"/>
              <a:t>6 − 2 = 4 hours difference in time</a:t>
            </a:r>
          </a:p>
          <a:p>
            <a:pPr marL="1588" indent="-1588">
              <a:spcBef>
                <a:spcPts val="1800"/>
              </a:spcBef>
              <a:buNone/>
              <a:tabLst>
                <a:tab pos="463550" algn="l"/>
              </a:tabLst>
            </a:pPr>
            <a:r>
              <a:rPr lang="en-US" dirty="0"/>
              <a:t>The freight train travels </a:t>
            </a:r>
            <a:r>
              <a:rPr lang="en-US" dirty="0">
                <a:solidFill>
                  <a:srgbClr val="FF0000"/>
                </a:solidFill>
              </a:rPr>
              <a:t>35 mph</a:t>
            </a:r>
            <a:r>
              <a:rPr lang="en-US" dirty="0"/>
              <a:t>, and the passenger train travels </a:t>
            </a:r>
            <a:r>
              <a:rPr lang="en-US" dirty="0">
                <a:solidFill>
                  <a:srgbClr val="FF0000"/>
                </a:solidFill>
              </a:rPr>
              <a:t>105 mph</a:t>
            </a:r>
            <a:r>
              <a:rPr lang="en-US" dirty="0"/>
              <a:t>.</a:t>
            </a:r>
          </a:p>
        </p:txBody>
      </p:sp>
      <p:graphicFrame>
        <p:nvGraphicFramePr>
          <p:cNvPr id="5" name="Object 4"/>
          <p:cNvGraphicFramePr>
            <a:graphicFrameLocks noChangeAspect="1"/>
          </p:cNvGraphicFramePr>
          <p:nvPr/>
        </p:nvGraphicFramePr>
        <p:xfrm>
          <a:off x="3626888" y="1688688"/>
          <a:ext cx="1727200" cy="838200"/>
        </p:xfrm>
        <a:graphic>
          <a:graphicData uri="http://schemas.openxmlformats.org/presentationml/2006/ole">
            <mc:AlternateContent xmlns:mc="http://schemas.openxmlformats.org/markup-compatibility/2006">
              <mc:Choice xmlns:v="urn:schemas-microsoft-com:vml" Requires="v">
                <p:oleObj spid="_x0000_s19462" name="Equation" r:id="rId3" imgW="1726920" imgH="838080" progId="Equation.DSMT4">
                  <p:embed/>
                </p:oleObj>
              </mc:Choice>
              <mc:Fallback>
                <p:oleObj name="Equation" r:id="rId3" imgW="1726920" imgH="838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6888" y="1688688"/>
                        <a:ext cx="1727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114800" y="2706584"/>
          <a:ext cx="1727200" cy="838200"/>
        </p:xfrm>
        <a:graphic>
          <a:graphicData uri="http://schemas.openxmlformats.org/presentationml/2006/ole">
            <mc:AlternateContent xmlns:mc="http://schemas.openxmlformats.org/markup-compatibility/2006">
              <mc:Choice xmlns:v="urn:schemas-microsoft-com:vml" Requires="v">
                <p:oleObj spid="_x0000_s19463" name="Equation" r:id="rId5" imgW="1726920" imgH="838080" progId="Equation.DSMT4">
                  <p:embed/>
                </p:oleObj>
              </mc:Choice>
              <mc:Fallback>
                <p:oleObj name="Equation" r:id="rId5" imgW="1726920" imgH="8380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706584"/>
                        <a:ext cx="1727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normAutofit/>
          </a:bodyPr>
          <a:lstStyle/>
          <a:p>
            <a:r>
              <a:rPr lang="en-US" dirty="0"/>
              <a:t>Applications</a:t>
            </a:r>
          </a:p>
        </p:txBody>
      </p:sp>
      <p:sp>
        <p:nvSpPr>
          <p:cNvPr id="2052" name="Content Placeholder 5"/>
          <p:cNvSpPr>
            <a:spLocks noGrp="1"/>
          </p:cNvSpPr>
          <p:nvPr>
            <p:ph idx="1"/>
          </p:nvPr>
        </p:nvSpPr>
        <p:spPr>
          <a:xfrm>
            <a:off x="457200" y="1280160"/>
            <a:ext cx="8229600" cy="4315027"/>
          </a:xfrm>
          <a:solidFill>
            <a:srgbClr val="FFFFCC"/>
          </a:solidFill>
          <a:ln w="28575">
            <a:solidFill>
              <a:srgbClr val="000000"/>
            </a:solidFill>
          </a:ln>
        </p:spPr>
        <p:txBody>
          <a:bodyPr>
            <a:spAutoFit/>
          </a:bodyPr>
          <a:lstStyle/>
          <a:p>
            <a:pPr marL="342900" lvl="0" indent="-342900" algn="ctr" eaLnBrk="0" hangingPunct="0">
              <a:defRPr/>
            </a:pPr>
            <a:r>
              <a:rPr lang="en-US" b="1" dirty="0">
                <a:solidFill>
                  <a:srgbClr val="000000"/>
                </a:solidFill>
              </a:rPr>
              <a:t>Strategy for Solving Word Problems</a:t>
            </a:r>
          </a:p>
          <a:p>
            <a:pPr>
              <a:tabLst>
                <a:tab pos="463550" algn="l"/>
              </a:tabLst>
            </a:pPr>
            <a:r>
              <a:rPr lang="en-US" b="1" dirty="0">
                <a:solidFill>
                  <a:srgbClr val="000000"/>
                </a:solidFill>
              </a:rPr>
              <a:t>1.</a:t>
            </a:r>
            <a:r>
              <a:rPr lang="en-US" dirty="0">
                <a:solidFill>
                  <a:srgbClr val="000000"/>
                </a:solidFill>
              </a:rPr>
              <a:t>	Read the problem carefully. Read it several times if 	necessary.</a:t>
            </a:r>
          </a:p>
          <a:p>
            <a:pPr>
              <a:tabLst>
                <a:tab pos="463550" algn="l"/>
              </a:tabLst>
            </a:pPr>
            <a:r>
              <a:rPr lang="en-US" b="1" dirty="0">
                <a:solidFill>
                  <a:srgbClr val="000000"/>
                </a:solidFill>
              </a:rPr>
              <a:t>2.</a:t>
            </a:r>
            <a:r>
              <a:rPr lang="en-US" dirty="0">
                <a:solidFill>
                  <a:srgbClr val="000000"/>
                </a:solidFill>
              </a:rPr>
              <a:t>	Decide what is asked for and assign a variable to the 	unknown quantity.</a:t>
            </a:r>
          </a:p>
          <a:p>
            <a:pPr>
              <a:tabLst>
                <a:tab pos="463550" algn="l"/>
              </a:tabLst>
            </a:pPr>
            <a:r>
              <a:rPr lang="en-US" b="1" dirty="0">
                <a:solidFill>
                  <a:srgbClr val="000000"/>
                </a:solidFill>
              </a:rPr>
              <a:t>3.</a:t>
            </a:r>
            <a:r>
              <a:rPr lang="en-US" dirty="0">
                <a:solidFill>
                  <a:srgbClr val="000000"/>
                </a:solidFill>
              </a:rPr>
              <a:t>	Draw a diagram or set up a chart whenever possible 	as a visual aid.</a:t>
            </a:r>
          </a:p>
          <a:p>
            <a:pPr>
              <a:tabLst>
                <a:tab pos="463550" algn="l"/>
              </a:tabLst>
            </a:pPr>
            <a:r>
              <a:rPr lang="en-US" b="1" dirty="0">
                <a:solidFill>
                  <a:srgbClr val="000000"/>
                </a:solidFill>
              </a:rPr>
              <a:t>4.</a:t>
            </a:r>
            <a:r>
              <a:rPr lang="en-US" dirty="0">
                <a:solidFill>
                  <a:srgbClr val="000000"/>
                </a:solidFill>
              </a:rPr>
              <a:t>	Form an equation that relates the information 	provided.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
          <p:cNvSpPr>
            <a:spLocks noGrp="1"/>
          </p:cNvSpPr>
          <p:nvPr>
            <p:ph type="title"/>
          </p:nvPr>
        </p:nvSpPr>
        <p:spPr/>
        <p:txBody>
          <a:bodyPr>
            <a:normAutofit/>
          </a:bodyPr>
          <a:lstStyle/>
          <a:p>
            <a:r>
              <a:rPr lang="en-US" dirty="0"/>
              <a:t>Applications</a:t>
            </a:r>
          </a:p>
        </p:txBody>
      </p:sp>
      <p:sp>
        <p:nvSpPr>
          <p:cNvPr id="7174" name="Content Placeholder 2"/>
          <p:cNvSpPr>
            <a:spLocks noGrp="1"/>
          </p:cNvSpPr>
          <p:nvPr>
            <p:ph idx="1"/>
          </p:nvPr>
        </p:nvSpPr>
        <p:spPr>
          <a:xfrm>
            <a:off x="457200" y="1280160"/>
            <a:ext cx="8229600" cy="1988237"/>
          </a:xfrm>
          <a:solidFill>
            <a:srgbClr val="FFFFCC"/>
          </a:solidFill>
          <a:ln w="28575">
            <a:solidFill>
              <a:srgbClr val="000000"/>
            </a:solidFill>
          </a:ln>
        </p:spPr>
        <p:txBody>
          <a:bodyPr>
            <a:spAutoFit/>
          </a:bodyPr>
          <a:lstStyle/>
          <a:p>
            <a:pPr marL="342900" lvl="0" indent="-342900" algn="ctr" eaLnBrk="0" hangingPunct="0">
              <a:defRPr/>
            </a:pPr>
            <a:r>
              <a:rPr lang="en-US" b="1" dirty="0">
                <a:solidFill>
                  <a:srgbClr val="000000"/>
                </a:solidFill>
              </a:rPr>
              <a:t>Strategy for Solving Word Problems (cont.)</a:t>
            </a:r>
          </a:p>
          <a:p>
            <a:pPr>
              <a:tabLst>
                <a:tab pos="463550" algn="l"/>
              </a:tabLst>
            </a:pPr>
            <a:r>
              <a:rPr lang="en-US" b="1" dirty="0">
                <a:solidFill>
                  <a:srgbClr val="000000"/>
                </a:solidFill>
              </a:rPr>
              <a:t>5.	</a:t>
            </a:r>
            <a:r>
              <a:rPr lang="en-US" dirty="0">
                <a:solidFill>
                  <a:srgbClr val="000000"/>
                </a:solidFill>
              </a:rPr>
              <a:t>Solve the equation.</a:t>
            </a:r>
          </a:p>
          <a:p>
            <a:pPr>
              <a:tabLst>
                <a:tab pos="463550" algn="l"/>
              </a:tabLst>
            </a:pPr>
            <a:r>
              <a:rPr lang="en-US" b="1" dirty="0">
                <a:solidFill>
                  <a:srgbClr val="000000"/>
                </a:solidFill>
              </a:rPr>
              <a:t>6.	</a:t>
            </a:r>
            <a:r>
              <a:rPr lang="en-US" dirty="0">
                <a:solidFill>
                  <a:srgbClr val="000000"/>
                </a:solidFill>
              </a:rPr>
              <a:t>Check your solution with the wording of the 	problem to be sure it makes sense.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p:txBody>
          <a:bodyPr>
            <a:normAutofit/>
          </a:bodyPr>
          <a:lstStyle/>
          <a:p>
            <a:r>
              <a:rPr lang="en-US" dirty="0"/>
              <a:t>Example 1: Fractions</a:t>
            </a:r>
          </a:p>
        </p:txBody>
      </p:sp>
      <p:sp>
        <p:nvSpPr>
          <p:cNvPr id="9221" name="Content Placeholder 2"/>
          <p:cNvSpPr>
            <a:spLocks noGrp="1"/>
          </p:cNvSpPr>
          <p:nvPr>
            <p:ph idx="1"/>
          </p:nvPr>
        </p:nvSpPr>
        <p:spPr/>
        <p:txBody>
          <a:bodyPr/>
          <a:lstStyle/>
          <a:p>
            <a:pPr marL="1588" indent="-1588">
              <a:spcBef>
                <a:spcPts val="2400"/>
              </a:spcBef>
              <a:buNone/>
            </a:pPr>
            <a:r>
              <a:rPr lang="en-US" dirty="0"/>
              <a:t>The denominator of a fraction is </a:t>
            </a:r>
            <a:r>
              <a:rPr lang="en-US" dirty="0">
                <a:solidFill>
                  <a:srgbClr val="0000FF"/>
                </a:solidFill>
              </a:rPr>
              <a:t>8</a:t>
            </a:r>
            <a:r>
              <a:rPr lang="en-US" dirty="0"/>
              <a:t> more than the numerator. If both the numerator and denominator are </a:t>
            </a:r>
          </a:p>
          <a:p>
            <a:pPr marL="1588" indent="-1588">
              <a:spcBef>
                <a:spcPts val="1200"/>
              </a:spcBef>
              <a:buNone/>
            </a:pPr>
            <a:r>
              <a:rPr lang="en-US" dirty="0"/>
              <a:t>increased by </a:t>
            </a:r>
            <a:r>
              <a:rPr lang="en-US" dirty="0">
                <a:solidFill>
                  <a:srgbClr val="0000FF"/>
                </a:solidFill>
              </a:rPr>
              <a:t>3</a:t>
            </a:r>
            <a:r>
              <a:rPr lang="en-US" dirty="0"/>
              <a:t>, the new fraction is equal to       Find the original fraction.</a:t>
            </a:r>
          </a:p>
          <a:p>
            <a:pPr marL="1588" indent="-1588">
              <a:spcBef>
                <a:spcPts val="1200"/>
              </a:spcBef>
              <a:buNone/>
            </a:pPr>
            <a:r>
              <a:rPr lang="en-US" b="1" dirty="0"/>
              <a:t>Solution: </a:t>
            </a:r>
          </a:p>
          <a:p>
            <a:pPr marL="1588" indent="-1588">
              <a:spcBef>
                <a:spcPts val="1200"/>
              </a:spcBef>
              <a:buNone/>
            </a:pPr>
            <a:r>
              <a:rPr lang="en-US" dirty="0"/>
              <a:t>Reread the problem to be sure that you understand all terminology used. Assign variables to the unknown quantities.</a:t>
            </a:r>
            <a:endParaRPr lang="en-US" u="sng" dirty="0"/>
          </a:p>
        </p:txBody>
      </p:sp>
      <p:graphicFrame>
        <p:nvGraphicFramePr>
          <p:cNvPr id="5" name="Object 4"/>
          <p:cNvGraphicFramePr>
            <a:graphicFrameLocks noChangeAspect="1"/>
          </p:cNvGraphicFramePr>
          <p:nvPr/>
        </p:nvGraphicFramePr>
        <p:xfrm>
          <a:off x="6795448" y="2133600"/>
          <a:ext cx="342900" cy="838200"/>
        </p:xfrm>
        <a:graphic>
          <a:graphicData uri="http://schemas.openxmlformats.org/presentationml/2006/ole">
            <mc:AlternateContent xmlns:mc="http://schemas.openxmlformats.org/markup-compatibility/2006">
              <mc:Choice xmlns:v="urn:schemas-microsoft-com:vml" Requires="v">
                <p:oleObj spid="_x0000_s1028" name="Equation" r:id="rId3" imgW="342720" imgH="838080" progId="Equation.DSMT4">
                  <p:embed/>
                </p:oleObj>
              </mc:Choice>
              <mc:Fallback>
                <p:oleObj name="Equation" r:id="rId3" imgW="342720" imgH="838080" progId="Equation.DSMT4">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448" y="2133600"/>
                        <a:ext cx="342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p:cNvSpPr>
            <a:spLocks noGrp="1"/>
          </p:cNvSpPr>
          <p:nvPr>
            <p:ph type="title"/>
          </p:nvPr>
        </p:nvSpPr>
        <p:spPr/>
        <p:txBody>
          <a:bodyPr>
            <a:normAutofit/>
          </a:bodyPr>
          <a:lstStyle/>
          <a:p>
            <a:r>
              <a:rPr lang="en-US" dirty="0"/>
              <a:t>Example 1: Fractions (cont.)</a:t>
            </a:r>
          </a:p>
        </p:txBody>
      </p:sp>
      <p:sp>
        <p:nvSpPr>
          <p:cNvPr id="10245" name="Content Placeholder 2"/>
          <p:cNvSpPr>
            <a:spLocks noGrp="1"/>
          </p:cNvSpPr>
          <p:nvPr>
            <p:ph idx="1"/>
          </p:nvPr>
        </p:nvSpPr>
        <p:spPr>
          <a:ln>
            <a:noFill/>
          </a:ln>
        </p:spPr>
        <p:txBody>
          <a:bodyPr/>
          <a:lstStyle/>
          <a:p>
            <a:pPr marL="1588" indent="-1588">
              <a:buNone/>
            </a:pPr>
            <a:endParaRPr lang="en-US" dirty="0">
              <a:solidFill>
                <a:srgbClr val="000099"/>
              </a:solidFill>
            </a:endParaRPr>
          </a:p>
          <a:p>
            <a:pPr marL="1588" indent="-1588">
              <a:buNone/>
            </a:pPr>
            <a:endParaRPr lang="en-US" dirty="0">
              <a:solidFill>
                <a:srgbClr val="000099"/>
              </a:solidFill>
            </a:endParaRPr>
          </a:p>
        </p:txBody>
      </p:sp>
      <p:graphicFrame>
        <p:nvGraphicFramePr>
          <p:cNvPr id="10265" name="Object 25"/>
          <p:cNvGraphicFramePr>
            <a:graphicFrameLocks noChangeAspect="1"/>
          </p:cNvGraphicFramePr>
          <p:nvPr/>
        </p:nvGraphicFramePr>
        <p:xfrm>
          <a:off x="4724400" y="3121946"/>
          <a:ext cx="4076700" cy="1435100"/>
        </p:xfrm>
        <a:graphic>
          <a:graphicData uri="http://schemas.openxmlformats.org/presentationml/2006/ole">
            <mc:AlternateContent xmlns:mc="http://schemas.openxmlformats.org/markup-compatibility/2006">
              <mc:Choice xmlns:v="urn:schemas-microsoft-com:vml" Requires="v">
                <p:oleObj spid="_x0000_s2066" name="Equation" r:id="rId3" imgW="4076640" imgH="1434960" progId="Equation.DSMT4">
                  <p:embed/>
                </p:oleObj>
              </mc:Choice>
              <mc:Fallback>
                <p:oleObj name="Equation" r:id="rId3" imgW="4076640" imgH="1434960" progId="Equation.DSMT4">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121946"/>
                        <a:ext cx="40767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1966452" y="1159796"/>
          <a:ext cx="4318000" cy="393700"/>
        </p:xfrm>
        <a:graphic>
          <a:graphicData uri="http://schemas.openxmlformats.org/presentationml/2006/ole">
            <mc:AlternateContent xmlns:mc="http://schemas.openxmlformats.org/markup-compatibility/2006">
              <mc:Choice xmlns:v="urn:schemas-microsoft-com:vml" Requires="v">
                <p:oleObj spid="_x0000_s2067" name="Equation" r:id="rId5" imgW="4317840" imgH="393480" progId="Equation.DSMT4">
                  <p:embed/>
                </p:oleObj>
              </mc:Choice>
              <mc:Fallback>
                <p:oleObj name="Equation" r:id="rId5" imgW="4317840" imgH="3934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452" y="1159796"/>
                        <a:ext cx="4318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2489200" y="1659604"/>
          <a:ext cx="4140200" cy="368300"/>
        </p:xfrm>
        <a:graphic>
          <a:graphicData uri="http://schemas.openxmlformats.org/presentationml/2006/ole">
            <mc:AlternateContent xmlns:mc="http://schemas.openxmlformats.org/markup-compatibility/2006">
              <mc:Choice xmlns:v="urn:schemas-microsoft-com:vml" Requires="v">
                <p:oleObj spid="_x0000_s2068" name="Equation" r:id="rId7" imgW="4140000" imgH="368280" progId="Equation.DSMT4">
                  <p:embed/>
                </p:oleObj>
              </mc:Choice>
              <mc:Fallback>
                <p:oleObj name="Equation" r:id="rId7" imgW="4140000" imgH="3682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200" y="1659604"/>
                        <a:ext cx="4140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2438400" y="2074608"/>
          <a:ext cx="3378200" cy="838200"/>
        </p:xfrm>
        <a:graphic>
          <a:graphicData uri="http://schemas.openxmlformats.org/presentationml/2006/ole">
            <mc:AlternateContent xmlns:mc="http://schemas.openxmlformats.org/markup-compatibility/2006">
              <mc:Choice xmlns:v="urn:schemas-microsoft-com:vml" Requires="v">
                <p:oleObj spid="_x0000_s2069" name="Equation" r:id="rId9" imgW="3377880" imgH="838080" progId="Equation.DSMT4">
                  <p:embed/>
                </p:oleObj>
              </mc:Choice>
              <mc:Fallback>
                <p:oleObj name="Equation" r:id="rId9" imgW="337788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2074608"/>
                        <a:ext cx="337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1705896" y="3079956"/>
          <a:ext cx="2032000" cy="952500"/>
        </p:xfrm>
        <a:graphic>
          <a:graphicData uri="http://schemas.openxmlformats.org/presentationml/2006/ole">
            <mc:AlternateContent xmlns:mc="http://schemas.openxmlformats.org/markup-compatibility/2006">
              <mc:Choice xmlns:v="urn:schemas-microsoft-com:vml" Requires="v">
                <p:oleObj spid="_x0000_s2070" name="Equation" r:id="rId11" imgW="2031840" imgH="952200" progId="Equation.DSMT4">
                  <p:embed/>
                </p:oleObj>
              </mc:Choice>
              <mc:Fallback>
                <p:oleObj name="Equation" r:id="rId11" imgW="2031840" imgH="9522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5896" y="3079956"/>
                        <a:ext cx="203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9"/>
          <p:cNvGraphicFramePr>
            <a:graphicFrameLocks noChangeAspect="1"/>
          </p:cNvGraphicFramePr>
          <p:nvPr/>
        </p:nvGraphicFramePr>
        <p:xfrm>
          <a:off x="2268792" y="4129548"/>
          <a:ext cx="1473200" cy="838200"/>
        </p:xfrm>
        <a:graphic>
          <a:graphicData uri="http://schemas.openxmlformats.org/presentationml/2006/ole">
            <mc:AlternateContent xmlns:mc="http://schemas.openxmlformats.org/markup-compatibility/2006">
              <mc:Choice xmlns:v="urn:schemas-microsoft-com:vml" Requires="v">
                <p:oleObj spid="_x0000_s2071" name="Equation" r:id="rId13" imgW="1473120" imgH="838080" progId="Equation.DSMT4">
                  <p:embed/>
                </p:oleObj>
              </mc:Choice>
              <mc:Fallback>
                <p:oleObj name="Equation" r:id="rId13" imgW="1473120" imgH="8380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8792" y="4129548"/>
                        <a:ext cx="1473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0"/>
          <p:cNvGraphicFramePr>
            <a:graphicFrameLocks noChangeAspect="1"/>
          </p:cNvGraphicFramePr>
          <p:nvPr/>
        </p:nvGraphicFramePr>
        <p:xfrm>
          <a:off x="862013" y="5105400"/>
          <a:ext cx="4318000" cy="838200"/>
        </p:xfrm>
        <a:graphic>
          <a:graphicData uri="http://schemas.openxmlformats.org/presentationml/2006/ole">
            <mc:AlternateContent xmlns:mc="http://schemas.openxmlformats.org/markup-compatibility/2006">
              <mc:Choice xmlns:v="urn:schemas-microsoft-com:vml" Requires="v">
                <p:oleObj spid="_x0000_s2072" name="Equation" r:id="rId15" imgW="4317840" imgH="838080" progId="Equation.DSMT4">
                  <p:embed/>
                </p:oleObj>
              </mc:Choice>
              <mc:Fallback>
                <p:oleObj name="Equation" r:id="rId15" imgW="4317840" imgH="83808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2013" y="5105400"/>
                        <a:ext cx="431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4" name="Straight Connector 13"/>
          <p:cNvCxnSpPr/>
          <p:nvPr/>
        </p:nvCxnSpPr>
        <p:spPr>
          <a:xfrm rot="10800000" flipV="1">
            <a:off x="990600" y="5334000"/>
            <a:ext cx="1143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2286000" y="5638800"/>
            <a:ext cx="9144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390900" y="5416344"/>
            <a:ext cx="3810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838700" y="5600700"/>
            <a:ext cx="3810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normAutofit/>
          </a:bodyPr>
          <a:lstStyle/>
          <a:p>
            <a:r>
              <a:rPr lang="en-US" dirty="0"/>
              <a:t>Example 1: Fractions (cont.)</a:t>
            </a:r>
          </a:p>
        </p:txBody>
      </p:sp>
      <p:sp>
        <p:nvSpPr>
          <p:cNvPr id="11268" name="Content Placeholder 2"/>
          <p:cNvSpPr>
            <a:spLocks noGrp="1"/>
          </p:cNvSpPr>
          <p:nvPr>
            <p:ph idx="1"/>
          </p:nvPr>
        </p:nvSpPr>
        <p:spPr/>
        <p:txBody>
          <a:bodyPr/>
          <a:lstStyle/>
          <a:p>
            <a:pPr marL="0" indent="4763">
              <a:buNone/>
              <a:tabLst>
                <a:tab pos="463550" algn="l"/>
              </a:tabLst>
            </a:pPr>
            <a:endParaRPr lang="en-US" b="1" dirty="0"/>
          </a:p>
          <a:p>
            <a:pPr marL="0" indent="4763">
              <a:buNone/>
              <a:tabLst>
                <a:tab pos="463550" algn="l"/>
              </a:tabLst>
            </a:pPr>
            <a:endParaRPr lang="en-US" b="1" dirty="0"/>
          </a:p>
          <a:p>
            <a:pPr marL="0" indent="4763">
              <a:buNone/>
              <a:tabLst>
                <a:tab pos="463550" algn="l"/>
              </a:tabLst>
            </a:pPr>
            <a:endParaRPr lang="en-US" b="1" dirty="0"/>
          </a:p>
          <a:p>
            <a:pPr marL="0" indent="4763">
              <a:buNone/>
              <a:tabLst>
                <a:tab pos="463550" algn="l"/>
              </a:tabLst>
            </a:pPr>
            <a:endParaRPr lang="en-US" b="1" dirty="0"/>
          </a:p>
          <a:p>
            <a:pPr marL="0" indent="4763">
              <a:lnSpc>
                <a:spcPct val="150000"/>
              </a:lnSpc>
              <a:buNone/>
              <a:tabLst>
                <a:tab pos="463550" algn="l"/>
              </a:tabLst>
            </a:pPr>
            <a:r>
              <a:rPr lang="en-US" b="1" dirty="0"/>
              <a:t>Check:</a:t>
            </a:r>
          </a:p>
          <a:p>
            <a:pPr marL="0" indent="4763">
              <a:spcBef>
                <a:spcPts val="0"/>
              </a:spcBef>
              <a:buNone/>
              <a:tabLst>
                <a:tab pos="463550" algn="l"/>
              </a:tabLst>
            </a:pPr>
            <a:endParaRPr lang="en-US" dirty="0"/>
          </a:p>
          <a:p>
            <a:pPr marL="0" indent="4763">
              <a:lnSpc>
                <a:spcPct val="150000"/>
              </a:lnSpc>
              <a:buNone/>
              <a:tabLst>
                <a:tab pos="463550" algn="l"/>
              </a:tabLst>
            </a:pPr>
            <a:r>
              <a:rPr lang="en-US" dirty="0"/>
              <a:t>The original fraction is </a:t>
            </a:r>
          </a:p>
        </p:txBody>
      </p:sp>
      <p:graphicFrame>
        <p:nvGraphicFramePr>
          <p:cNvPr id="11275" name="Object 11"/>
          <p:cNvGraphicFramePr>
            <a:graphicFrameLocks noChangeAspect="1"/>
          </p:cNvGraphicFramePr>
          <p:nvPr/>
        </p:nvGraphicFramePr>
        <p:xfrm>
          <a:off x="1692320" y="3287252"/>
          <a:ext cx="2425700" cy="990600"/>
        </p:xfrm>
        <a:graphic>
          <a:graphicData uri="http://schemas.openxmlformats.org/presentationml/2006/ole">
            <mc:AlternateContent xmlns:mc="http://schemas.openxmlformats.org/markup-compatibility/2006">
              <mc:Choice xmlns:v="urn:schemas-microsoft-com:vml" Requires="v">
                <p:oleObj spid="_x0000_s3091" name="Equation" r:id="rId3" imgW="2425680" imgH="990360" progId="Equation.DSMT4">
                  <p:embed/>
                </p:oleObj>
              </mc:Choice>
              <mc:Fallback>
                <p:oleObj name="Equation" r:id="rId3" imgW="2425680" imgH="99036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320" y="3287252"/>
                        <a:ext cx="2425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6" name="Object 12"/>
          <p:cNvGraphicFramePr>
            <a:graphicFrameLocks noChangeAspect="1"/>
          </p:cNvGraphicFramePr>
          <p:nvPr/>
        </p:nvGraphicFramePr>
        <p:xfrm>
          <a:off x="3823648" y="4506452"/>
          <a:ext cx="520700" cy="838200"/>
        </p:xfrm>
        <a:graphic>
          <a:graphicData uri="http://schemas.openxmlformats.org/presentationml/2006/ole">
            <mc:AlternateContent xmlns:mc="http://schemas.openxmlformats.org/markup-compatibility/2006">
              <mc:Choice xmlns:v="urn:schemas-microsoft-com:vml" Requires="v">
                <p:oleObj spid="_x0000_s3092" name="Equation" r:id="rId5" imgW="520560" imgH="838080" progId="Equation.DSMT4">
                  <p:embed/>
                </p:oleObj>
              </mc:Choice>
              <mc:Fallback>
                <p:oleObj name="Equation" r:id="rId5" imgW="520560" imgH="838080"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3648" y="4506452"/>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2133600" y="1369552"/>
          <a:ext cx="2032000" cy="292100"/>
        </p:xfrm>
        <a:graphic>
          <a:graphicData uri="http://schemas.openxmlformats.org/presentationml/2006/ole">
            <mc:AlternateContent xmlns:mc="http://schemas.openxmlformats.org/markup-compatibility/2006">
              <mc:Choice xmlns:v="urn:schemas-microsoft-com:vml" Requires="v">
                <p:oleObj spid="_x0000_s3093" name="Equation" r:id="rId7" imgW="2031840" imgH="291960" progId="Equation.DSMT4">
                  <p:embed/>
                </p:oleObj>
              </mc:Choice>
              <mc:Fallback>
                <p:oleObj name="Equation" r:id="rId7" imgW="2031840" imgH="2919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369552"/>
                        <a:ext cx="2032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2819400" y="1905000"/>
          <a:ext cx="711200" cy="292100"/>
        </p:xfrm>
        <a:graphic>
          <a:graphicData uri="http://schemas.openxmlformats.org/presentationml/2006/ole">
            <mc:AlternateContent xmlns:mc="http://schemas.openxmlformats.org/markup-compatibility/2006">
              <mc:Choice xmlns:v="urn:schemas-microsoft-com:vml" Requires="v">
                <p:oleObj spid="_x0000_s3094" name="Equation" r:id="rId9" imgW="711000" imgH="291960" progId="Equation.DSMT4">
                  <p:embed/>
                </p:oleObj>
              </mc:Choice>
              <mc:Fallback>
                <p:oleObj name="Equation" r:id="rId9" imgW="711000" imgH="2919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1905000"/>
                        <a:ext cx="711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286000" y="2438400"/>
          <a:ext cx="1371600" cy="292100"/>
        </p:xfrm>
        <a:graphic>
          <a:graphicData uri="http://schemas.openxmlformats.org/presentationml/2006/ole">
            <mc:AlternateContent xmlns:mc="http://schemas.openxmlformats.org/markup-compatibility/2006">
              <mc:Choice xmlns:v="urn:schemas-microsoft-com:vml" Requires="v">
                <p:oleObj spid="_x0000_s3095" name="Equation" r:id="rId11" imgW="1371600" imgH="291960" progId="Equation.DSMT4">
                  <p:embed/>
                </p:oleObj>
              </mc:Choice>
              <mc:Fallback>
                <p:oleObj name="Equation" r:id="rId11" imgW="1371600" imgH="2919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2438400"/>
                        <a:ext cx="1371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4603956" y="1949244"/>
          <a:ext cx="2019300" cy="279400"/>
        </p:xfrm>
        <a:graphic>
          <a:graphicData uri="http://schemas.openxmlformats.org/presentationml/2006/ole">
            <mc:AlternateContent xmlns:mc="http://schemas.openxmlformats.org/markup-compatibility/2006">
              <mc:Choice xmlns:v="urn:schemas-microsoft-com:vml" Requires="v">
                <p:oleObj spid="_x0000_s3096" name="Equation" r:id="rId13" imgW="2019240" imgH="279360" progId="Equation.DSMT4">
                  <p:embed/>
                </p:oleObj>
              </mc:Choice>
              <mc:Fallback>
                <p:oleObj name="Equation" r:id="rId13" imgW="2019240" imgH="2793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03956" y="1949244"/>
                        <a:ext cx="2019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3" name="Object 11"/>
          <p:cNvGraphicFramePr>
            <a:graphicFrameLocks noChangeAspect="1"/>
          </p:cNvGraphicFramePr>
          <p:nvPr/>
        </p:nvGraphicFramePr>
        <p:xfrm>
          <a:off x="4601496" y="2482644"/>
          <a:ext cx="2260600" cy="279400"/>
        </p:xfrm>
        <a:graphic>
          <a:graphicData uri="http://schemas.openxmlformats.org/presentationml/2006/ole">
            <mc:AlternateContent xmlns:mc="http://schemas.openxmlformats.org/markup-compatibility/2006">
              <mc:Choice xmlns:v="urn:schemas-microsoft-com:vml" Requires="v">
                <p:oleObj spid="_x0000_s3097" name="Equation" r:id="rId15" imgW="2260440" imgH="279360" progId="Equation.DSMT4">
                  <p:embed/>
                </p:oleObj>
              </mc:Choice>
              <mc:Fallback>
                <p:oleObj name="Equation" r:id="rId15" imgW="2260440" imgH="27936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1496" y="2482644"/>
                        <a:ext cx="2260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 name="Straight Arrow Connector 14"/>
          <p:cNvCxnSpPr/>
          <p:nvPr/>
        </p:nvCxnSpPr>
        <p:spPr>
          <a:xfrm rot="10800000">
            <a:off x="3886200" y="2057400"/>
            <a:ext cx="5334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3886200" y="2589211"/>
            <a:ext cx="5334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8">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p:txBody>
          <a:bodyPr>
            <a:normAutofit/>
          </a:bodyPr>
          <a:lstStyle/>
          <a:p>
            <a:r>
              <a:rPr lang="en-US" dirty="0"/>
              <a:t>Example 2: Work Problems</a:t>
            </a:r>
          </a:p>
        </p:txBody>
      </p:sp>
      <p:sp>
        <p:nvSpPr>
          <p:cNvPr id="3" name="Content Placeholder 2"/>
          <p:cNvSpPr>
            <a:spLocks noGrp="1"/>
          </p:cNvSpPr>
          <p:nvPr>
            <p:ph idx="1"/>
          </p:nvPr>
        </p:nvSpPr>
        <p:spPr/>
        <p:txBody>
          <a:bodyPr/>
          <a:lstStyle/>
          <a:p>
            <a:pPr marL="514350" indent="-514350">
              <a:spcBef>
                <a:spcPts val="0"/>
              </a:spcBef>
              <a:buNone/>
              <a:tabLst>
                <a:tab pos="463550" algn="l"/>
              </a:tabLst>
              <a:defRPr/>
            </a:pPr>
            <a:r>
              <a:rPr lang="en-US" b="1" dirty="0"/>
              <a:t>a.</a:t>
            </a:r>
            <a:r>
              <a:rPr lang="en-US" dirty="0"/>
              <a:t>	A carpenter can build a certain type of patio cover in 6 hours. His partner takes 8 hours to build the same cover. How long would it take them working together to build this type of patio cover?</a:t>
            </a:r>
          </a:p>
          <a:p>
            <a:pPr marL="0" indent="4763">
              <a:spcBef>
                <a:spcPts val="1800"/>
              </a:spcBef>
              <a:buNone/>
              <a:defRPr/>
            </a:pPr>
            <a:r>
              <a:rPr lang="en-US" b="1" dirty="0"/>
              <a:t>Solution: </a:t>
            </a:r>
          </a:p>
          <a:p>
            <a:pPr marL="0" indent="4763">
              <a:spcBef>
                <a:spcPts val="0"/>
              </a:spcBef>
              <a:buNone/>
              <a:defRPr/>
            </a:pPr>
            <a:r>
              <a:rPr lang="en-US" dirty="0"/>
              <a:t>Let </a:t>
            </a:r>
            <a:r>
              <a:rPr lang="en-US" i="1" dirty="0"/>
              <a:t>x</a:t>
            </a:r>
            <a:r>
              <a:rPr lang="en-US" dirty="0"/>
              <a:t> = number of hours to build the cover working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p:txBody>
          <a:bodyPr>
            <a:normAutofit/>
          </a:bodyPr>
          <a:lstStyle/>
          <a:p>
            <a:r>
              <a:rPr lang="en-US" dirty="0"/>
              <a:t>Example 2: Work Problems (cont.)</a:t>
            </a:r>
          </a:p>
        </p:txBody>
      </p:sp>
      <p:graphicFrame>
        <p:nvGraphicFramePr>
          <p:cNvPr id="6" name="Table 5"/>
          <p:cNvGraphicFramePr>
            <a:graphicFrameLocks noGrp="1"/>
          </p:cNvGraphicFramePr>
          <p:nvPr>
            <p:extLst>
              <p:ext uri="{D42A27DB-BD31-4B8C-83A1-F6EECF244321}">
                <p14:modId xmlns:p14="http://schemas.microsoft.com/office/powerpoint/2010/main" val="3204821858"/>
              </p:ext>
            </p:extLst>
          </p:nvPr>
        </p:nvGraphicFramePr>
        <p:xfrm>
          <a:off x="609600" y="1265904"/>
          <a:ext cx="7772400" cy="4389120"/>
        </p:xfrm>
        <a:graphic>
          <a:graphicData uri="http://schemas.openxmlformats.org/drawingml/2006/table">
            <a:tbl>
              <a:tblPr firstRow="1" bandRow="1">
                <a:tableStyleId>{5C22544A-7EE6-4342-B048-85BDC9FD1C3A}</a:tableStyleId>
              </a:tblPr>
              <a:tblGrid>
                <a:gridCol w="2137410">
                  <a:extLst>
                    <a:ext uri="{9D8B030D-6E8A-4147-A177-3AD203B41FA5}">
                      <a16:colId xmlns:a16="http://schemas.microsoft.com/office/drawing/2014/main" val="20000"/>
                    </a:ext>
                  </a:extLst>
                </a:gridCol>
                <a:gridCol w="319659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370840">
                <a:tc>
                  <a:txBody>
                    <a:bodyPr/>
                    <a:lstStyle/>
                    <a:p>
                      <a:pPr algn="ctr"/>
                      <a:r>
                        <a:rPr lang="en-US" sz="2400" dirty="0"/>
                        <a:t>Person(s)</a:t>
                      </a:r>
                    </a:p>
                  </a:txBody>
                  <a:tcPr anchor="ctr" anchorCtr="1"/>
                </a:tc>
                <a:tc>
                  <a:txBody>
                    <a:bodyPr/>
                    <a:lstStyle/>
                    <a:p>
                      <a:pPr algn="ctr"/>
                      <a:r>
                        <a:rPr lang="en-US" sz="2400" dirty="0"/>
                        <a:t>Time of Work (in Hours)</a:t>
                      </a:r>
                    </a:p>
                  </a:txBody>
                  <a:tcPr anchor="ctr" anchorCtr="1"/>
                </a:tc>
                <a:tc>
                  <a:txBody>
                    <a:bodyPr/>
                    <a:lstStyle/>
                    <a:p>
                      <a:pPr algn="ctr"/>
                      <a:r>
                        <a:rPr lang="en-US" sz="2400" dirty="0"/>
                        <a:t>Part of Work</a:t>
                      </a:r>
                      <a:r>
                        <a:rPr lang="en-US" sz="2400" baseline="0" dirty="0"/>
                        <a:t> Done in 1 Hour</a:t>
                      </a:r>
                      <a:endParaRPr lang="en-US" sz="2400" dirty="0"/>
                    </a:p>
                  </a:txBody>
                  <a:tcPr/>
                </a:tc>
                <a:extLst>
                  <a:ext uri="{0D108BD9-81ED-4DB2-BD59-A6C34878D82A}">
                    <a16:rowId xmlns:a16="http://schemas.microsoft.com/office/drawing/2014/main" val="10000"/>
                  </a:ext>
                </a:extLst>
              </a:tr>
              <a:tr h="370840">
                <a:tc>
                  <a:txBody>
                    <a:bodyPr/>
                    <a:lstStyle/>
                    <a:p>
                      <a:r>
                        <a:rPr lang="en-US" sz="2400" dirty="0">
                          <a:solidFill>
                            <a:srgbClr val="000000"/>
                          </a:solidFill>
                        </a:rPr>
                        <a:t>Carpenter</a:t>
                      </a:r>
                    </a:p>
                  </a:txBody>
                  <a:tcPr anchor="ctr" anchorCtr="1"/>
                </a:tc>
                <a:tc>
                  <a:txBody>
                    <a:bodyPr/>
                    <a:lstStyle/>
                    <a:p>
                      <a:pPr algn="ctr"/>
                      <a:r>
                        <a:rPr lang="en-US" sz="2400" dirty="0">
                          <a:solidFill>
                            <a:srgbClr val="000000"/>
                          </a:solidFill>
                        </a:rPr>
                        <a:t>6</a:t>
                      </a:r>
                    </a:p>
                  </a:txBody>
                  <a:tcPr anchor="ctr" anchorCtr="1"/>
                </a:tc>
                <a:tc>
                  <a:txBody>
                    <a:bodyPr/>
                    <a:lstStyle/>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2400" dirty="0">
                          <a:solidFill>
                            <a:srgbClr val="000000"/>
                          </a:solidFill>
                        </a:rPr>
                        <a:t>Partner</a:t>
                      </a:r>
                    </a:p>
                  </a:txBody>
                  <a:tcPr anchor="ctr" anchorCtr="1"/>
                </a:tc>
                <a:tc>
                  <a:txBody>
                    <a:bodyPr/>
                    <a:lstStyle/>
                    <a:p>
                      <a:pPr algn="ctr"/>
                      <a:r>
                        <a:rPr lang="en-US" sz="2400" dirty="0">
                          <a:solidFill>
                            <a:srgbClr val="000000"/>
                          </a:solidFill>
                        </a:rPr>
                        <a:t>8</a:t>
                      </a:r>
                    </a:p>
                  </a:txBody>
                  <a:tcPr anchor="ctr" anchorCtr="1"/>
                </a:tc>
                <a:tc>
                  <a:txBody>
                    <a:bodyPr/>
                    <a:lstStyle/>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2400" dirty="0">
                          <a:solidFill>
                            <a:srgbClr val="000000"/>
                          </a:solidFill>
                        </a:rPr>
                        <a:t>Together</a:t>
                      </a:r>
                    </a:p>
                  </a:txBody>
                  <a:tcPr anchor="ctr" anchorCtr="1"/>
                </a:tc>
                <a:tc>
                  <a:txBody>
                    <a:bodyPr/>
                    <a:lstStyle/>
                    <a:p>
                      <a:pPr algn="ctr"/>
                      <a:r>
                        <a:rPr lang="en-US" sz="2400" i="1" dirty="0">
                          <a:solidFill>
                            <a:srgbClr val="000000"/>
                          </a:solidFill>
                        </a:rPr>
                        <a:t>x</a:t>
                      </a:r>
                    </a:p>
                  </a:txBody>
                  <a:tcPr anchor="ctr" anchorCtr="1"/>
                </a:tc>
                <a:tc>
                  <a:txBody>
                    <a:bodyPr/>
                    <a:lstStyle/>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txBody>
                  <a:tcPr/>
                </a:tc>
                <a:extLst>
                  <a:ext uri="{0D108BD9-81ED-4DB2-BD59-A6C34878D82A}">
                    <a16:rowId xmlns:a16="http://schemas.microsoft.com/office/drawing/2014/main" val="10003"/>
                  </a:ext>
                </a:extLst>
              </a:tr>
            </a:tbl>
          </a:graphicData>
        </a:graphic>
      </p:graphicFrame>
      <p:graphicFrame>
        <p:nvGraphicFramePr>
          <p:cNvPr id="7" name="Object 6"/>
          <p:cNvGraphicFramePr>
            <a:graphicFrameLocks noChangeAspect="1"/>
          </p:cNvGraphicFramePr>
          <p:nvPr/>
        </p:nvGraphicFramePr>
        <p:xfrm>
          <a:off x="6991350" y="2395220"/>
          <a:ext cx="241300" cy="622300"/>
        </p:xfrm>
        <a:graphic>
          <a:graphicData uri="http://schemas.openxmlformats.org/presentationml/2006/ole">
            <mc:AlternateContent xmlns:mc="http://schemas.openxmlformats.org/markup-compatibility/2006">
              <mc:Choice xmlns:v="urn:schemas-microsoft-com:vml" Requires="v">
                <p:oleObj spid="_x0000_s4104" name="Equation" r:id="rId3" imgW="241200" imgH="622080" progId="Equation.DSMT4">
                  <p:embed/>
                </p:oleObj>
              </mc:Choice>
              <mc:Fallback>
                <p:oleObj name="Equation" r:id="rId3" imgW="241200" imgH="62208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50" y="2395220"/>
                        <a:ext cx="2413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991350" y="3552968"/>
          <a:ext cx="241300" cy="622300"/>
        </p:xfrm>
        <a:graphic>
          <a:graphicData uri="http://schemas.openxmlformats.org/presentationml/2006/ole">
            <mc:AlternateContent xmlns:mc="http://schemas.openxmlformats.org/markup-compatibility/2006">
              <mc:Choice xmlns:v="urn:schemas-microsoft-com:vml" Requires="v">
                <p:oleObj spid="_x0000_s4105" name="Equation" r:id="rId5" imgW="241200" imgH="622080" progId="Equation.DSMT4">
                  <p:embed/>
                </p:oleObj>
              </mc:Choice>
              <mc:Fallback>
                <p:oleObj name="Equation" r:id="rId5" imgW="241200" imgH="62208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1350" y="3552968"/>
                        <a:ext cx="2413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6997700" y="4763770"/>
          <a:ext cx="241300" cy="622300"/>
        </p:xfrm>
        <a:graphic>
          <a:graphicData uri="http://schemas.openxmlformats.org/presentationml/2006/ole">
            <mc:AlternateContent xmlns:mc="http://schemas.openxmlformats.org/markup-compatibility/2006">
              <mc:Choice xmlns:v="urn:schemas-microsoft-com:vml" Requires="v">
                <p:oleObj spid="_x0000_s4106" name="Equation" r:id="rId7" imgW="241200" imgH="622080" progId="Equation.DSMT4">
                  <p:embed/>
                </p:oleObj>
              </mc:Choice>
              <mc:Fallback>
                <p:oleObj name="Equation" r:id="rId7" imgW="241200" imgH="622080" progId="Equation.DSMT4">
                  <p:embed/>
                  <p:pic>
                    <p:nvPicPr>
                      <p:cNvPr id="0"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7700" y="4763770"/>
                        <a:ext cx="2413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642</Words>
  <Application>Microsoft Office PowerPoint</Application>
  <PresentationFormat>On-screen Show (4:3)</PresentationFormat>
  <Paragraphs>165</Paragraphs>
  <Slides>29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Calibri</vt:lpstr>
      <vt:lpstr>Symbol</vt:lpstr>
      <vt:lpstr>Courier New</vt:lpstr>
      <vt:lpstr>Arial</vt:lpstr>
      <vt:lpstr>Office Theme</vt:lpstr>
      <vt:lpstr>Equation</vt:lpstr>
      <vt:lpstr>Section 5.5</vt:lpstr>
      <vt:lpstr>Objectives</vt:lpstr>
      <vt:lpstr>Applications</vt:lpstr>
      <vt:lpstr>Applications</vt:lpstr>
      <vt:lpstr>Example 1: Fractions</vt:lpstr>
      <vt:lpstr>Example 1: Fractions (cont.)</vt:lpstr>
      <vt:lpstr>Example 1: Fractions (cont.)</vt:lpstr>
      <vt:lpstr>Example 2: Work Problems</vt:lpstr>
      <vt:lpstr>Example 2: Work Problems (cont.)</vt:lpstr>
      <vt:lpstr>Example 2: Work Problems (cont.)</vt:lpstr>
      <vt:lpstr>Example 2: Work Problems (cont.)</vt:lpstr>
      <vt:lpstr>Example 2: Work Problems (cont.)</vt:lpstr>
      <vt:lpstr>Example 2: Work Problems (cont.)</vt:lpstr>
      <vt:lpstr>Example 2: Work Problems (cont.)</vt:lpstr>
      <vt:lpstr>Example 2: Work Problems (cont.)</vt:lpstr>
      <vt:lpstr>Example 2: Work Problems (cont.)</vt:lpstr>
      <vt:lpstr>Example 2: Work Problems (cont.)</vt:lpstr>
      <vt:lpstr>Example 2: Work Problems (cont.)</vt:lpstr>
      <vt:lpstr>Example 2: Work Problems (cont.)</vt:lpstr>
      <vt:lpstr>Example 2: Work Problems (cont.)</vt:lpstr>
      <vt:lpstr>Example 3: Distance-Rate-Time</vt:lpstr>
      <vt:lpstr>Example 3: Distance-Rate-Time (cont.)</vt:lpstr>
      <vt:lpstr>Example 3: Distance-Rate-Time (cont.)</vt:lpstr>
      <vt:lpstr>Example 3: Distance-Rate-Time (cont.)</vt:lpstr>
      <vt:lpstr>Example 3: Distance-Rate-Time (cont.)</vt:lpstr>
      <vt:lpstr>Example 3: Distance-Rate-Time (cont.)</vt:lpstr>
      <vt:lpstr>Example 3: Distance-Rate-Time (cont.)</vt:lpstr>
      <vt:lpstr>Example 3: Distance-Rate-Time (cont.)</vt:lpstr>
      <vt:lpstr>Example 3: Distance-Rate-Time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Algebra</dc:title>
  <dc:creator>Hawkes Learning Systems</dc:creator>
  <cp:lastModifiedBy>Nakita Jean-Charles</cp:lastModifiedBy>
  <cp:revision>38</cp:revision>
  <dcterms:created xsi:type="dcterms:W3CDTF">2013-04-26T14:43:13Z</dcterms:created>
  <dcterms:modified xsi:type="dcterms:W3CDTF">2016-10-11T15:07:55Z</dcterms:modified>
</cp:coreProperties>
</file>