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258" r:id="rId3"/>
    <p:sldId id="259" r:id="rId4"/>
    <p:sldId id="260" r:id="rId5"/>
    <p:sldId id="261" r:id="rId6"/>
    <p:sldId id="262" r:id="rId7"/>
    <p:sldId id="263" r:id="rId8"/>
    <p:sldId id="264" r:id="rId9"/>
    <p:sldId id="265" r:id="rId10"/>
    <p:sldId id="279"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embeddedFontLst>
    <p:embeddedFont>
      <p:font typeface="Calibri" panose="020F0502020204030204" pitchFamily="34" charset="0"/>
      <p:regular r:id="rId27"/>
      <p:bold r:id="rId28"/>
      <p:italic r:id="rId29"/>
      <p:boldItalic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FF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4" Type="http://schemas.openxmlformats.org/officeDocument/2006/relationships/image" Target="../media/image36.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4" Type="http://schemas.openxmlformats.org/officeDocument/2006/relationships/image" Target="../media/image4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5" Type="http://schemas.openxmlformats.org/officeDocument/2006/relationships/image" Target="../media/image59.wmf"/><Relationship Id="rId4" Type="http://schemas.openxmlformats.org/officeDocument/2006/relationships/image" Target="../media/image5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 Id="rId6" Type="http://schemas.openxmlformats.org/officeDocument/2006/relationships/image" Target="../media/image68.wmf"/><Relationship Id="rId5" Type="http://schemas.openxmlformats.org/officeDocument/2006/relationships/image" Target="../media/image67.wmf"/><Relationship Id="rId4" Type="http://schemas.openxmlformats.org/officeDocument/2006/relationships/image" Target="../media/image66.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7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2.wmf"/><Relationship Id="rId7" Type="http://schemas.openxmlformats.org/officeDocument/2006/relationships/image" Target="../media/image26.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4" Type="http://schemas.openxmlformats.org/officeDocument/2006/relationships/image" Target="../media/image23.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9/30/2016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5646953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587309-F6BE-4C56-BD6B-E321C85D1367}" type="datetimeFigureOut">
              <a:rPr lang="en-US" smtClean="0"/>
              <a:pPr/>
              <a:t>9/30/2016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427AB4-2C59-45D7-B15B-87F221C3C2B6}" type="slidenum">
              <a:rPr lang="en-US" smtClean="0"/>
              <a:pPr/>
              <a:t>‹#›</a:t>
            </a:fld>
            <a:endParaRPr lang="en-US" dirty="0"/>
          </a:p>
        </p:txBody>
      </p:sp>
    </p:spTree>
    <p:extLst>
      <p:ext uri="{BB962C8B-B14F-4D97-AF65-F5344CB8AC3E}">
        <p14:creationId xmlns:p14="http://schemas.microsoft.com/office/powerpoint/2010/main" val="1411398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8.wmf"/><Relationship Id="rId5" Type="http://schemas.openxmlformats.org/officeDocument/2006/relationships/oleObject" Target="../embeddings/oleObject26.bin"/><Relationship Id="rId4" Type="http://schemas.openxmlformats.org/officeDocument/2006/relationships/image" Target="../media/image27.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9.wmf"/></Relationships>
</file>

<file path=ppt/slides/_rels/slide12.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8.bin"/><Relationship Id="rId7"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1.wmf"/><Relationship Id="rId5" Type="http://schemas.openxmlformats.org/officeDocument/2006/relationships/oleObject" Target="../embeddings/oleObject29.bin"/><Relationship Id="rId4" Type="http://schemas.openxmlformats.org/officeDocument/2006/relationships/image" Target="../media/image30.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37.png"/><Relationship Id="rId7"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2.bin"/><Relationship Id="rId11" Type="http://schemas.openxmlformats.org/officeDocument/2006/relationships/image" Target="../media/image36.wmf"/><Relationship Id="rId5" Type="http://schemas.openxmlformats.org/officeDocument/2006/relationships/image" Target="../media/image33.wmf"/><Relationship Id="rId10" Type="http://schemas.openxmlformats.org/officeDocument/2006/relationships/oleObject" Target="../embeddings/oleObject34.bin"/><Relationship Id="rId4" Type="http://schemas.openxmlformats.org/officeDocument/2006/relationships/oleObject" Target="../embeddings/oleObject31.bin"/><Relationship Id="rId9" Type="http://schemas.openxmlformats.org/officeDocument/2006/relationships/image" Target="../media/image35.wmf"/></Relationships>
</file>

<file path=ppt/slides/_rels/slide14.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40.bin"/><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2.wmf"/><Relationship Id="rId2" Type="http://schemas.openxmlformats.org/officeDocument/2006/relationships/slideLayout" Target="../slideLayouts/slideLayout2.xml"/><Relationship Id="rId16" Type="http://schemas.openxmlformats.org/officeDocument/2006/relationships/image" Target="../media/image44.wmf"/><Relationship Id="rId1" Type="http://schemas.openxmlformats.org/officeDocument/2006/relationships/vmlDrawing" Target="../drawings/vmlDrawing11.vml"/><Relationship Id="rId6" Type="http://schemas.openxmlformats.org/officeDocument/2006/relationships/image" Target="../media/image39.wmf"/><Relationship Id="rId11" Type="http://schemas.openxmlformats.org/officeDocument/2006/relationships/oleObject" Target="../embeddings/oleObject39.bin"/><Relationship Id="rId5" Type="http://schemas.openxmlformats.org/officeDocument/2006/relationships/oleObject" Target="../embeddings/oleObject36.bin"/><Relationship Id="rId15" Type="http://schemas.openxmlformats.org/officeDocument/2006/relationships/oleObject" Target="../embeddings/oleObject41.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38.bin"/><Relationship Id="rId14" Type="http://schemas.openxmlformats.org/officeDocument/2006/relationships/image" Target="../media/image43.wmf"/></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7.bin"/><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9.wmf"/><Relationship Id="rId2" Type="http://schemas.openxmlformats.org/officeDocument/2006/relationships/slideLayout" Target="../slideLayouts/slideLayout2.xml"/><Relationship Id="rId16" Type="http://schemas.openxmlformats.org/officeDocument/2006/relationships/image" Target="../media/image51.wmf"/><Relationship Id="rId1" Type="http://schemas.openxmlformats.org/officeDocument/2006/relationships/vmlDrawing" Target="../drawings/vmlDrawing12.vml"/><Relationship Id="rId6" Type="http://schemas.openxmlformats.org/officeDocument/2006/relationships/image" Target="../media/image46.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5.bin"/><Relationship Id="rId14" Type="http://schemas.openxmlformats.org/officeDocument/2006/relationships/image" Target="../media/image50.wmf"/></Relationships>
</file>

<file path=ppt/slides/_rels/slide16.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49.bin"/><Relationship Id="rId7"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53.wmf"/><Relationship Id="rId5" Type="http://schemas.openxmlformats.org/officeDocument/2006/relationships/oleObject" Target="../embeddings/oleObject50.bin"/><Relationship Id="rId4" Type="http://schemas.openxmlformats.org/officeDocument/2006/relationships/image" Target="../media/image52.wmf"/></Relationships>
</file>

<file path=ppt/slides/_rels/slide17.x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6.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5.bin"/></Relationships>
</file>

<file path=ppt/slides/_rels/slide18.x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oleObject" Target="../embeddings/oleObject57.bin"/><Relationship Id="rId7"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1.wmf"/><Relationship Id="rId5" Type="http://schemas.openxmlformats.org/officeDocument/2006/relationships/oleObject" Target="../embeddings/oleObject58.bin"/><Relationship Id="rId4" Type="http://schemas.openxmlformats.org/officeDocument/2006/relationships/image" Target="../media/image60.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image" Target="../media/image69.png"/><Relationship Id="rId3" Type="http://schemas.openxmlformats.org/officeDocument/2006/relationships/oleObject" Target="../embeddings/oleObject60.bin"/><Relationship Id="rId7" Type="http://schemas.openxmlformats.org/officeDocument/2006/relationships/oleObject" Target="../embeddings/oleObject62.bin"/><Relationship Id="rId12" Type="http://schemas.openxmlformats.org/officeDocument/2006/relationships/image" Target="../media/image67.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4.wmf"/><Relationship Id="rId11" Type="http://schemas.openxmlformats.org/officeDocument/2006/relationships/oleObject" Target="../embeddings/oleObject64.bin"/><Relationship Id="rId5" Type="http://schemas.openxmlformats.org/officeDocument/2006/relationships/oleObject" Target="../embeddings/oleObject61.bin"/><Relationship Id="rId15" Type="http://schemas.openxmlformats.org/officeDocument/2006/relationships/image" Target="../media/image68.wmf"/><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3.bin"/><Relationship Id="rId14" Type="http://schemas.openxmlformats.org/officeDocument/2006/relationships/oleObject" Target="../embeddings/oleObject65.bin"/></Relationships>
</file>

<file path=ppt/slides/_rels/slide21.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1.bin"/><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74.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71.wmf"/><Relationship Id="rId11" Type="http://schemas.openxmlformats.org/officeDocument/2006/relationships/oleObject" Target="../embeddings/oleObject70.bin"/><Relationship Id="rId5" Type="http://schemas.openxmlformats.org/officeDocument/2006/relationships/oleObject" Target="../embeddings/oleObject67.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69.bin"/><Relationship Id="rId14" Type="http://schemas.openxmlformats.org/officeDocument/2006/relationships/image" Target="../media/image75.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76.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0.png"/><Relationship Id="rId4" Type="http://schemas.openxmlformats.org/officeDocument/2006/relationships/image" Target="../media/image9.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4.bin"/><Relationship Id="rId18" Type="http://schemas.openxmlformats.org/officeDocument/2006/relationships/image" Target="../media/image18.w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5.wmf"/><Relationship Id="rId17" Type="http://schemas.openxmlformats.org/officeDocument/2006/relationships/oleObject" Target="../embeddings/oleObject16.bin"/><Relationship Id="rId2" Type="http://schemas.openxmlformats.org/officeDocument/2006/relationships/slideLayout" Target="../slideLayouts/slideLayout2.xml"/><Relationship Id="rId16" Type="http://schemas.openxmlformats.org/officeDocument/2006/relationships/image" Target="../media/image17.wmf"/><Relationship Id="rId1" Type="http://schemas.openxmlformats.org/officeDocument/2006/relationships/vmlDrawing" Target="../drawings/vmlDrawing4.vml"/><Relationship Id="rId6" Type="http://schemas.openxmlformats.org/officeDocument/2006/relationships/image" Target="../media/image12.wmf"/><Relationship Id="rId11" Type="http://schemas.openxmlformats.org/officeDocument/2006/relationships/oleObject" Target="../embeddings/oleObject13.bin"/><Relationship Id="rId5" Type="http://schemas.openxmlformats.org/officeDocument/2006/relationships/oleObject" Target="../embeddings/oleObject10.bin"/><Relationship Id="rId15" Type="http://schemas.openxmlformats.org/officeDocument/2006/relationships/oleObject" Target="../embeddings/oleObject15.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2.bin"/><Relationship Id="rId14" Type="http://schemas.openxmlformats.org/officeDocument/2006/relationships/image" Target="../media/image16.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9.wmf"/></Relationships>
</file>

<file path=ppt/slides/_rels/slide9.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3.bin"/><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4.wmf"/><Relationship Id="rId2" Type="http://schemas.openxmlformats.org/officeDocument/2006/relationships/slideLayout" Target="../slideLayouts/slideLayout2.xml"/><Relationship Id="rId16" Type="http://schemas.openxmlformats.org/officeDocument/2006/relationships/image" Target="../media/image26.wmf"/><Relationship Id="rId1" Type="http://schemas.openxmlformats.org/officeDocument/2006/relationships/vmlDrawing" Target="../drawings/vmlDrawing6.vml"/><Relationship Id="rId6" Type="http://schemas.openxmlformats.org/officeDocument/2006/relationships/image" Target="../media/image21.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1.bin"/><Relationship Id="rId14" Type="http://schemas.openxmlformats.org/officeDocument/2006/relationships/image" Target="../media/image2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Variation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Inverse Variation (cont.)</a:t>
            </a:r>
          </a:p>
        </p:txBody>
      </p:sp>
      <p:sp>
        <p:nvSpPr>
          <p:cNvPr id="6" name="Content Placeholder 5"/>
          <p:cNvSpPr>
            <a:spLocks noGrp="1"/>
          </p:cNvSpPr>
          <p:nvPr>
            <p:ph idx="1"/>
          </p:nvPr>
        </p:nvSpPr>
        <p:spPr/>
        <p:txBody>
          <a:bodyPr/>
          <a:lstStyle/>
          <a:p>
            <a:endParaRPr lang="en-US" dirty="0"/>
          </a:p>
          <a:p>
            <a:endParaRPr lang="en-US" dirty="0"/>
          </a:p>
          <a:p>
            <a:endParaRPr lang="en-US" dirty="0"/>
          </a:p>
          <a:p>
            <a:endParaRPr lang="en-US" dirty="0"/>
          </a:p>
        </p:txBody>
      </p:sp>
      <p:graphicFrame>
        <p:nvGraphicFramePr>
          <p:cNvPr id="28676" name="Object 4"/>
          <p:cNvGraphicFramePr>
            <a:graphicFrameLocks noChangeAspect="1"/>
          </p:cNvGraphicFramePr>
          <p:nvPr/>
        </p:nvGraphicFramePr>
        <p:xfrm>
          <a:off x="548640" y="1295400"/>
          <a:ext cx="1676400" cy="838200"/>
        </p:xfrm>
        <a:graphic>
          <a:graphicData uri="http://schemas.openxmlformats.org/presentationml/2006/ole">
            <mc:AlternateContent xmlns:mc="http://schemas.openxmlformats.org/markup-compatibility/2006">
              <mc:Choice xmlns:v="urn:schemas-microsoft-com:vml" Requires="v">
                <p:oleObj spid="_x0000_s28680" name="Equation" r:id="rId3" imgW="1676160" imgH="838080" progId="Equation.DSMT4">
                  <p:embed/>
                </p:oleObj>
              </mc:Choice>
              <mc:Fallback>
                <p:oleObj name="Equation" r:id="rId3" imgW="167616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295400"/>
                        <a:ext cx="167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7" name="Object 5"/>
          <p:cNvGraphicFramePr>
            <a:graphicFrameLocks noChangeAspect="1"/>
          </p:cNvGraphicFramePr>
          <p:nvPr/>
        </p:nvGraphicFramePr>
        <p:xfrm>
          <a:off x="548640" y="2254044"/>
          <a:ext cx="5943600" cy="990600"/>
        </p:xfrm>
        <a:graphic>
          <a:graphicData uri="http://schemas.openxmlformats.org/presentationml/2006/ole">
            <mc:AlternateContent xmlns:mc="http://schemas.openxmlformats.org/markup-compatibility/2006">
              <mc:Choice xmlns:v="urn:schemas-microsoft-com:vml" Requires="v">
                <p:oleObj spid="_x0000_s28681" name="Equation" r:id="rId5" imgW="5943600" imgH="990360" progId="Equation.DSMT4">
                  <p:embed/>
                </p:oleObj>
              </mc:Choice>
              <mc:Fallback>
                <p:oleObj name="Equation" r:id="rId5" imgW="5943600" imgH="9903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2254044"/>
                        <a:ext cx="5943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Inverse Variation</a:t>
            </a:r>
          </a:p>
        </p:txBody>
      </p:sp>
      <p:sp>
        <p:nvSpPr>
          <p:cNvPr id="3" name="Content Placeholder 2"/>
          <p:cNvSpPr>
            <a:spLocks noGrp="1"/>
          </p:cNvSpPr>
          <p:nvPr>
            <p:ph idx="1"/>
          </p:nvPr>
        </p:nvSpPr>
        <p:spPr/>
        <p:txBody>
          <a:bodyPr>
            <a:noAutofit/>
          </a:bodyPr>
          <a:lstStyle/>
          <a:p>
            <a:r>
              <a:rPr lang="en-US" dirty="0"/>
              <a:t>The gravitational force, </a:t>
            </a:r>
            <a:r>
              <a:rPr lang="en-US" i="1" dirty="0"/>
              <a:t>F</a:t>
            </a:r>
            <a:r>
              <a:rPr lang="en-US" dirty="0"/>
              <a:t>, between an object and the Earth is inversely proportional to the square of the distance, </a:t>
            </a:r>
            <a:r>
              <a:rPr lang="en-US" i="1" dirty="0"/>
              <a:t>d</a:t>
            </a:r>
            <a:r>
              <a:rPr lang="en-US" dirty="0"/>
              <a:t>, from the object to the center of the Earth.</a:t>
            </a:r>
          </a:p>
          <a:p>
            <a:r>
              <a:rPr lang="en-US" dirty="0"/>
              <a:t>Hence we have the formula</a:t>
            </a:r>
          </a:p>
          <a:p>
            <a:pPr>
              <a:spcBef>
                <a:spcPts val="1800"/>
              </a:spcBef>
            </a:pPr>
            <a:endParaRPr lang="en-US" dirty="0"/>
          </a:p>
          <a:p>
            <a:pPr>
              <a:spcBef>
                <a:spcPts val="1800"/>
              </a:spcBef>
            </a:pPr>
            <a:endParaRPr lang="en-US" dirty="0"/>
          </a:p>
          <a:p>
            <a:pPr>
              <a:spcBef>
                <a:spcPts val="1800"/>
              </a:spcBef>
            </a:pPr>
            <a:r>
              <a:rPr lang="en-US" dirty="0"/>
              <a:t>(As the distance of an object from the Earth becomes larger, the gravitational force exerted by the Earth on the object becomes smaller.)</a:t>
            </a:r>
          </a:p>
        </p:txBody>
      </p:sp>
      <p:graphicFrame>
        <p:nvGraphicFramePr>
          <p:cNvPr id="161794" name="Object 2"/>
          <p:cNvGraphicFramePr>
            <a:graphicFrameLocks noChangeAspect="1"/>
          </p:cNvGraphicFramePr>
          <p:nvPr/>
        </p:nvGraphicFramePr>
        <p:xfrm>
          <a:off x="1117600" y="3365500"/>
          <a:ext cx="6731000" cy="977900"/>
        </p:xfrm>
        <a:graphic>
          <a:graphicData uri="http://schemas.openxmlformats.org/presentationml/2006/ole">
            <mc:AlternateContent xmlns:mc="http://schemas.openxmlformats.org/markup-compatibility/2006">
              <mc:Choice xmlns:v="urn:schemas-microsoft-com:vml" Requires="v">
                <p:oleObj spid="_x0000_s7172" name="Equation" r:id="rId3" imgW="6730920" imgH="977760" progId="Equation.DSMT4">
                  <p:embed/>
                </p:oleObj>
              </mc:Choice>
              <mc:Fallback>
                <p:oleObj name="Equation" r:id="rId3" imgW="6730920" imgH="9777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7600" y="3365500"/>
                        <a:ext cx="67310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17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Inverse Variation (cont.)</a:t>
            </a:r>
          </a:p>
        </p:txBody>
      </p:sp>
      <p:sp>
        <p:nvSpPr>
          <p:cNvPr id="3" name="Content Placeholder 2"/>
          <p:cNvSpPr>
            <a:spLocks noGrp="1"/>
          </p:cNvSpPr>
          <p:nvPr>
            <p:ph idx="1"/>
          </p:nvPr>
        </p:nvSpPr>
        <p:spPr>
          <a:xfrm>
            <a:off x="457200" y="1097280"/>
            <a:ext cx="8229600" cy="4572000"/>
          </a:xfrm>
        </p:spPr>
        <p:txBody>
          <a:bodyPr/>
          <a:lstStyle/>
          <a:p>
            <a:r>
              <a:rPr lang="en-US" dirty="0"/>
              <a:t>If an astronaut weighs 200 pounds on the surface of the Earth, what will he weigh 100 miles above the Earth? Assume that the radius of the Earth is 4000 miles.</a:t>
            </a:r>
            <a:endParaRPr lang="en-US" b="1" dirty="0"/>
          </a:p>
          <a:p>
            <a:r>
              <a:rPr lang="en-US" b="1" dirty="0"/>
              <a:t>Solution: </a:t>
            </a:r>
          </a:p>
          <a:p>
            <a:r>
              <a:rPr lang="en-US" dirty="0"/>
              <a:t>We know </a:t>
            </a:r>
            <a:r>
              <a:rPr lang="en-US" i="1" dirty="0">
                <a:solidFill>
                  <a:srgbClr val="0000FF"/>
                </a:solidFill>
              </a:rPr>
              <a:t>F </a:t>
            </a:r>
            <a:r>
              <a:rPr lang="en-US" dirty="0">
                <a:solidFill>
                  <a:srgbClr val="0000FF"/>
                </a:solidFill>
              </a:rPr>
              <a:t>= 200 = 2 × 10</a:t>
            </a:r>
            <a:r>
              <a:rPr lang="en-US" baseline="30000" dirty="0">
                <a:solidFill>
                  <a:srgbClr val="0000FF"/>
                </a:solidFill>
              </a:rPr>
              <a:t>2</a:t>
            </a:r>
            <a:r>
              <a:rPr lang="en-US" dirty="0">
                <a:solidFill>
                  <a:srgbClr val="0000FF"/>
                </a:solidFill>
              </a:rPr>
              <a:t> pounds</a:t>
            </a:r>
          </a:p>
          <a:p>
            <a:r>
              <a:rPr lang="en-US" dirty="0"/>
              <a:t>when </a:t>
            </a:r>
            <a:r>
              <a:rPr lang="en-US" i="1" dirty="0">
                <a:solidFill>
                  <a:srgbClr val="0000FF"/>
                </a:solidFill>
              </a:rPr>
              <a:t>d </a:t>
            </a:r>
            <a:r>
              <a:rPr lang="en-US" dirty="0">
                <a:solidFill>
                  <a:srgbClr val="0000FF"/>
                </a:solidFill>
              </a:rPr>
              <a:t>= 4000 = 4 × 103 miles</a:t>
            </a:r>
            <a:r>
              <a:rPr lang="en-US" dirty="0"/>
              <a:t>.</a:t>
            </a:r>
            <a:r>
              <a:rPr lang="en-US" i="1" dirty="0"/>
              <a:t> </a:t>
            </a:r>
            <a:r>
              <a:rPr lang="en-US" b="1" i="1" dirty="0"/>
              <a:t> </a:t>
            </a:r>
            <a:endParaRPr lang="en-US" dirty="0"/>
          </a:p>
        </p:txBody>
      </p:sp>
      <p:sp>
        <p:nvSpPr>
          <p:cNvPr id="5" name="Rectangle 4"/>
          <p:cNvSpPr/>
          <p:nvPr/>
        </p:nvSpPr>
        <p:spPr>
          <a:xfrm>
            <a:off x="5715000" y="3524536"/>
            <a:ext cx="3276600" cy="1015663"/>
          </a:xfrm>
          <a:prstGeom prst="rect">
            <a:avLst/>
          </a:prstGeom>
        </p:spPr>
        <p:txBody>
          <a:bodyPr wrap="square">
            <a:spAutoFit/>
          </a:bodyPr>
          <a:lstStyle/>
          <a:p>
            <a:r>
              <a:rPr lang="en-US" sz="2000" dirty="0">
                <a:solidFill>
                  <a:srgbClr val="008080"/>
                </a:solidFill>
              </a:rPr>
              <a:t>Use scientific notation to make values simpler to work with in the calculations.</a:t>
            </a:r>
          </a:p>
        </p:txBody>
      </p:sp>
      <p:graphicFrame>
        <p:nvGraphicFramePr>
          <p:cNvPr id="8195" name="Object 3"/>
          <p:cNvGraphicFramePr>
            <a:graphicFrameLocks noChangeAspect="1"/>
          </p:cNvGraphicFramePr>
          <p:nvPr/>
        </p:nvGraphicFramePr>
        <p:xfrm>
          <a:off x="1066800" y="4419600"/>
          <a:ext cx="2730500" cy="1079500"/>
        </p:xfrm>
        <a:graphic>
          <a:graphicData uri="http://schemas.openxmlformats.org/presentationml/2006/ole">
            <mc:AlternateContent xmlns:mc="http://schemas.openxmlformats.org/markup-compatibility/2006">
              <mc:Choice xmlns:v="urn:schemas-microsoft-com:vml" Requires="v">
                <p:oleObj spid="_x0000_s8201" name="Equation" r:id="rId3" imgW="2730240" imgH="1079280" progId="Equation.DSMT4">
                  <p:embed/>
                </p:oleObj>
              </mc:Choice>
              <mc:Fallback>
                <p:oleObj name="Equation" r:id="rId3" imgW="2730240" imgH="1079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4419600"/>
                        <a:ext cx="2730500"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4737100" y="4778992"/>
          <a:ext cx="2730500" cy="241300"/>
        </p:xfrm>
        <a:graphic>
          <a:graphicData uri="http://schemas.openxmlformats.org/presentationml/2006/ole">
            <mc:AlternateContent xmlns:mc="http://schemas.openxmlformats.org/markup-compatibility/2006">
              <mc:Choice xmlns:v="urn:schemas-microsoft-com:vml" Requires="v">
                <p:oleObj spid="_x0000_s8202" name="Equation" r:id="rId5" imgW="2730240" imgH="241200" progId="Equation.DSMT4">
                  <p:embed/>
                </p:oleObj>
              </mc:Choice>
              <mc:Fallback>
                <p:oleObj name="Equation" r:id="rId5" imgW="2730240" imgH="241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37100" y="4778992"/>
                        <a:ext cx="2730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447800" y="5548952"/>
          <a:ext cx="5956300" cy="381000"/>
        </p:xfrm>
        <a:graphic>
          <a:graphicData uri="http://schemas.openxmlformats.org/presentationml/2006/ole">
            <mc:AlternateContent xmlns:mc="http://schemas.openxmlformats.org/markup-compatibility/2006">
              <mc:Choice xmlns:v="urn:schemas-microsoft-com:vml" Requires="v">
                <p:oleObj spid="_x0000_s8203" name="Equation" r:id="rId7" imgW="5956200" imgH="380880" progId="Equation.DSMT4">
                  <p:embed/>
                </p:oleObj>
              </mc:Choice>
              <mc:Fallback>
                <p:oleObj name="Equation" r:id="rId7" imgW="595620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47800" y="5548952"/>
                        <a:ext cx="595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19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Inverse Variation (cont.)</a:t>
            </a:r>
          </a:p>
        </p:txBody>
      </p:sp>
      <p:sp>
        <p:nvSpPr>
          <p:cNvPr id="3" name="Content Placeholder 2"/>
          <p:cNvSpPr>
            <a:spLocks noGrp="1"/>
          </p:cNvSpPr>
          <p:nvPr>
            <p:ph idx="1"/>
          </p:nvPr>
        </p:nvSpPr>
        <p:spPr/>
        <p:txBody>
          <a:bodyPr>
            <a:noAutofit/>
          </a:bodyPr>
          <a:lstStyle/>
          <a:p>
            <a:endParaRPr lang="en-US" dirty="0"/>
          </a:p>
          <a:p>
            <a:pPr>
              <a:lnSpc>
                <a:spcPct val="150000"/>
              </a:lnSpc>
            </a:pPr>
            <a:r>
              <a:rPr lang="en-US" dirty="0"/>
              <a:t>When the astronaut is 100 miles above the Earth, </a:t>
            </a:r>
          </a:p>
          <a:p>
            <a:pPr>
              <a:spcBef>
                <a:spcPts val="0"/>
              </a:spcBef>
            </a:pPr>
            <a:r>
              <a:rPr lang="en-US" i="1" dirty="0">
                <a:solidFill>
                  <a:srgbClr val="002060"/>
                </a:solidFill>
              </a:rPr>
              <a:t>d </a:t>
            </a:r>
            <a:r>
              <a:rPr lang="en-US" dirty="0">
                <a:solidFill>
                  <a:srgbClr val="002060"/>
                </a:solidFill>
              </a:rPr>
              <a:t>= 4100 = 4.1 × 103 miles</a:t>
            </a:r>
            <a:r>
              <a:rPr lang="en-US" dirty="0"/>
              <a:t>. Then, </a:t>
            </a:r>
          </a:p>
          <a:p>
            <a:endParaRPr lang="en-US" dirty="0"/>
          </a:p>
          <a:p>
            <a:endParaRPr lang="en-US" dirty="0"/>
          </a:p>
          <a:p>
            <a:endParaRPr lang="en-US" dirty="0"/>
          </a:p>
          <a:p>
            <a:endParaRPr lang="en-US" dirty="0"/>
          </a:p>
          <a:p>
            <a:r>
              <a:rPr lang="en-US" dirty="0"/>
              <a:t>That is, </a:t>
            </a:r>
            <a:r>
              <a:rPr lang="en-US" dirty="0">
                <a:solidFill>
                  <a:srgbClr val="FF0000"/>
                </a:solidFill>
              </a:rPr>
              <a:t>100 miles</a:t>
            </a:r>
            <a:r>
              <a:rPr lang="en-US" dirty="0"/>
              <a:t> above the Earth the astronaut will weigh </a:t>
            </a:r>
            <a:r>
              <a:rPr lang="en-US" dirty="0">
                <a:solidFill>
                  <a:srgbClr val="FF0000"/>
                </a:solidFill>
              </a:rPr>
              <a:t>190 pounds</a:t>
            </a:r>
            <a:r>
              <a:rPr lang="en-US" dirty="0"/>
              <a:t>.</a:t>
            </a:r>
          </a:p>
        </p:txBody>
      </p:sp>
      <p:pic>
        <p:nvPicPr>
          <p:cNvPr id="163844" name="Picture 4"/>
          <p:cNvPicPr>
            <a:picLocks noChangeAspect="1" noChangeArrowheads="1"/>
          </p:cNvPicPr>
          <p:nvPr/>
        </p:nvPicPr>
        <p:blipFill>
          <a:blip r:embed="rId3" cstate="print"/>
          <a:srcRect/>
          <a:stretch>
            <a:fillRect/>
          </a:stretch>
        </p:blipFill>
        <p:spPr bwMode="auto">
          <a:xfrm>
            <a:off x="6572250" y="2456171"/>
            <a:ext cx="1962150" cy="2524125"/>
          </a:xfrm>
          <a:prstGeom prst="rect">
            <a:avLst/>
          </a:prstGeom>
          <a:noFill/>
          <a:ln w="9525">
            <a:noFill/>
            <a:miter lim="800000"/>
            <a:headEnd/>
            <a:tailEnd/>
          </a:ln>
          <a:effectLst/>
        </p:spPr>
      </p:pic>
      <p:graphicFrame>
        <p:nvGraphicFramePr>
          <p:cNvPr id="9219" name="Object 3"/>
          <p:cNvGraphicFramePr>
            <a:graphicFrameLocks noChangeAspect="1"/>
          </p:cNvGraphicFramePr>
          <p:nvPr/>
        </p:nvGraphicFramePr>
        <p:xfrm>
          <a:off x="762000" y="3310604"/>
          <a:ext cx="2184400" cy="876300"/>
        </p:xfrm>
        <a:graphic>
          <a:graphicData uri="http://schemas.openxmlformats.org/presentationml/2006/ole">
            <mc:AlternateContent xmlns:mc="http://schemas.openxmlformats.org/markup-compatibility/2006">
              <mc:Choice xmlns:v="urn:schemas-microsoft-com:vml" Requires="v">
                <p:oleObj spid="_x0000_s9227" name="Equation" r:id="rId4" imgW="2184120" imgH="876240" progId="Equation.DSMT4">
                  <p:embed/>
                </p:oleObj>
              </mc:Choice>
              <mc:Fallback>
                <p:oleObj name="Equation" r:id="rId4" imgW="2184120" imgH="8762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3310604"/>
                        <a:ext cx="2184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2971800" y="3539204"/>
          <a:ext cx="1866900" cy="381000"/>
        </p:xfrm>
        <a:graphic>
          <a:graphicData uri="http://schemas.openxmlformats.org/presentationml/2006/ole">
            <mc:AlternateContent xmlns:mc="http://schemas.openxmlformats.org/markup-compatibility/2006">
              <mc:Choice xmlns:v="urn:schemas-microsoft-com:vml" Requires="v">
                <p:oleObj spid="_x0000_s9228" name="Equation" r:id="rId6" imgW="1866600" imgH="380880" progId="Equation.DSMT4">
                  <p:embed/>
                </p:oleObj>
              </mc:Choice>
              <mc:Fallback>
                <p:oleObj name="Equation" r:id="rId6" imgW="18666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3539204"/>
                        <a:ext cx="1866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971800" y="4330700"/>
          <a:ext cx="2057400" cy="393700"/>
        </p:xfrm>
        <a:graphic>
          <a:graphicData uri="http://schemas.openxmlformats.org/presentationml/2006/ole">
            <mc:AlternateContent xmlns:mc="http://schemas.openxmlformats.org/markup-compatibility/2006">
              <mc:Choice xmlns:v="urn:schemas-microsoft-com:vml" Requires="v">
                <p:oleObj spid="_x0000_s9229" name="Equation" r:id="rId8" imgW="2057400" imgH="393480" progId="Equation.DSMT4">
                  <p:embed/>
                </p:oleObj>
              </mc:Choice>
              <mc:Fallback>
                <p:oleObj name="Equation" r:id="rId8" imgW="2057400" imgH="3934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71800" y="4330700"/>
                        <a:ext cx="2057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1371600" y="1102056"/>
          <a:ext cx="2755900" cy="876300"/>
        </p:xfrm>
        <a:graphic>
          <a:graphicData uri="http://schemas.openxmlformats.org/presentationml/2006/ole">
            <mc:AlternateContent xmlns:mc="http://schemas.openxmlformats.org/markup-compatibility/2006">
              <mc:Choice xmlns:v="urn:schemas-microsoft-com:vml" Requires="v">
                <p:oleObj spid="_x0000_s9230" name="Equation" r:id="rId10" imgW="2755800" imgH="876240" progId="Equation.DSMT4">
                  <p:embed/>
                </p:oleObj>
              </mc:Choice>
              <mc:Fallback>
                <p:oleObj name="Equation" r:id="rId10" imgW="2755800" imgH="8762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71600" y="1102056"/>
                        <a:ext cx="2755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Variation</a:t>
            </a:r>
          </a:p>
        </p:txBody>
      </p:sp>
      <p:sp>
        <p:nvSpPr>
          <p:cNvPr id="3" name="Content Placeholder 2"/>
          <p:cNvSpPr>
            <a:spLocks noGrp="1"/>
          </p:cNvSpPr>
          <p:nvPr>
            <p:ph idx="1"/>
          </p:nvPr>
        </p:nvSpPr>
        <p:spPr>
          <a:xfrm>
            <a:off x="457200" y="1189704"/>
            <a:ext cx="8229600" cy="4572000"/>
          </a:xfrm>
        </p:spPr>
        <p:txBody>
          <a:bodyPr/>
          <a:lstStyle/>
          <a:p>
            <a:pPr>
              <a:tabLst>
                <a:tab pos="463550" algn="l"/>
              </a:tabLst>
            </a:pPr>
            <a:r>
              <a:rPr lang="en-US" b="1" dirty="0"/>
              <a:t>a.	</a:t>
            </a:r>
            <a:r>
              <a:rPr lang="en-US" dirty="0"/>
              <a:t>If </a:t>
            </a:r>
            <a:r>
              <a:rPr lang="en-US" i="1" dirty="0"/>
              <a:t>y </a:t>
            </a:r>
            <a:r>
              <a:rPr lang="en-US" dirty="0"/>
              <a:t>is directly proportional to </a:t>
            </a:r>
            <a:r>
              <a:rPr lang="en-US" i="1" dirty="0"/>
              <a:t>x</a:t>
            </a:r>
            <a:r>
              <a:rPr lang="en-US" baseline="30000" dirty="0"/>
              <a:t>2</a:t>
            </a:r>
            <a:r>
              <a:rPr lang="en-US" dirty="0"/>
              <a:t>, and </a:t>
            </a:r>
            <a:r>
              <a:rPr lang="en-US" i="1" dirty="0">
                <a:solidFill>
                  <a:srgbClr val="0000FF"/>
                </a:solidFill>
              </a:rPr>
              <a:t>y</a:t>
            </a:r>
            <a:r>
              <a:rPr lang="en-US" dirty="0">
                <a:solidFill>
                  <a:srgbClr val="0000FF"/>
                </a:solidFill>
              </a:rPr>
              <a:t> = 9</a:t>
            </a:r>
            <a:r>
              <a:rPr lang="en-US" dirty="0"/>
              <a:t> when </a:t>
            </a:r>
          </a:p>
          <a:p>
            <a:pPr marL="463550" indent="-463550">
              <a:spcBef>
                <a:spcPts val="0"/>
              </a:spcBef>
            </a:pPr>
            <a:r>
              <a:rPr lang="en-US" i="1" dirty="0"/>
              <a:t>	</a:t>
            </a:r>
            <a:r>
              <a:rPr lang="en-US" i="1" dirty="0">
                <a:solidFill>
                  <a:srgbClr val="0000FF"/>
                </a:solidFill>
              </a:rPr>
              <a:t>x</a:t>
            </a:r>
            <a:r>
              <a:rPr lang="en-US" dirty="0">
                <a:solidFill>
                  <a:srgbClr val="0000FF"/>
                </a:solidFill>
              </a:rPr>
              <a:t> = 2</a:t>
            </a:r>
            <a:r>
              <a:rPr lang="en-US" dirty="0"/>
              <a:t>, what is </a:t>
            </a:r>
            <a:r>
              <a:rPr lang="en-US" i="1" dirty="0"/>
              <a:t>y</a:t>
            </a:r>
            <a:r>
              <a:rPr lang="en-US" dirty="0"/>
              <a:t> when </a:t>
            </a:r>
            <a:r>
              <a:rPr lang="en-US" i="1" dirty="0">
                <a:solidFill>
                  <a:srgbClr val="0000FF"/>
                </a:solidFill>
              </a:rPr>
              <a:t>x</a:t>
            </a:r>
            <a:r>
              <a:rPr lang="en-US" dirty="0">
                <a:solidFill>
                  <a:srgbClr val="0000FF"/>
                </a:solidFill>
              </a:rPr>
              <a:t> = 4</a:t>
            </a:r>
            <a:r>
              <a:rPr lang="en-US" dirty="0"/>
              <a:t>? </a:t>
            </a:r>
          </a:p>
          <a:p>
            <a:pPr>
              <a:spcBef>
                <a:spcPts val="1200"/>
              </a:spcBef>
            </a:pPr>
            <a:r>
              <a:rPr lang="en-US" b="1" dirty="0"/>
              <a:t>Solution: </a:t>
            </a:r>
            <a:endParaRPr lang="en-US" dirty="0"/>
          </a:p>
        </p:txBody>
      </p:sp>
      <p:graphicFrame>
        <p:nvGraphicFramePr>
          <p:cNvPr id="164867" name="Object 3"/>
          <p:cNvGraphicFramePr>
            <a:graphicFrameLocks noChangeAspect="1"/>
          </p:cNvGraphicFramePr>
          <p:nvPr/>
        </p:nvGraphicFramePr>
        <p:xfrm>
          <a:off x="1155700" y="5208492"/>
          <a:ext cx="3949700" cy="838200"/>
        </p:xfrm>
        <a:graphic>
          <a:graphicData uri="http://schemas.openxmlformats.org/presentationml/2006/ole">
            <mc:AlternateContent xmlns:mc="http://schemas.openxmlformats.org/markup-compatibility/2006">
              <mc:Choice xmlns:v="urn:schemas-microsoft-com:vml" Requires="v">
                <p:oleObj spid="_x0000_s10257" name="Equation" r:id="rId3" imgW="3949560" imgH="838080" progId="Equation.DSMT4">
                  <p:embed/>
                </p:oleObj>
              </mc:Choice>
              <mc:Fallback>
                <p:oleObj name="Equation" r:id="rId3" imgW="394956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5700" y="5208492"/>
                        <a:ext cx="394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042652" y="2239296"/>
          <a:ext cx="1181100" cy="444500"/>
        </p:xfrm>
        <a:graphic>
          <a:graphicData uri="http://schemas.openxmlformats.org/presentationml/2006/ole">
            <mc:AlternateContent xmlns:mc="http://schemas.openxmlformats.org/markup-compatibility/2006">
              <mc:Choice xmlns:v="urn:schemas-microsoft-com:vml" Requires="v">
                <p:oleObj spid="_x0000_s10258" name="Equation" r:id="rId5" imgW="1180800" imgH="444240" progId="Equation.DSMT4">
                  <p:embed/>
                </p:oleObj>
              </mc:Choice>
              <mc:Fallback>
                <p:oleObj name="Equation" r:id="rId5" imgW="118080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2652" y="2239296"/>
                        <a:ext cx="118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072148" y="2819400"/>
          <a:ext cx="1155700" cy="381000"/>
        </p:xfrm>
        <a:graphic>
          <a:graphicData uri="http://schemas.openxmlformats.org/presentationml/2006/ole">
            <mc:AlternateContent xmlns:mc="http://schemas.openxmlformats.org/markup-compatibility/2006">
              <mc:Choice xmlns:v="urn:schemas-microsoft-com:vml" Requires="v">
                <p:oleObj spid="_x0000_s10259" name="Equation" r:id="rId7" imgW="1155600" imgH="380880" progId="Equation.DSMT4">
                  <p:embed/>
                </p:oleObj>
              </mc:Choice>
              <mc:Fallback>
                <p:oleObj name="Equation" r:id="rId7" imgW="115560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72148" y="2819400"/>
                        <a:ext cx="115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661696" y="2969340"/>
          <a:ext cx="4597400" cy="241300"/>
        </p:xfrm>
        <a:graphic>
          <a:graphicData uri="http://schemas.openxmlformats.org/presentationml/2006/ole">
            <mc:AlternateContent xmlns:mc="http://schemas.openxmlformats.org/markup-compatibility/2006">
              <mc:Choice xmlns:v="urn:schemas-microsoft-com:vml" Requires="v">
                <p:oleObj spid="_x0000_s10260" name="Equation" r:id="rId9" imgW="4597200" imgH="241200" progId="Equation.DSMT4">
                  <p:embed/>
                </p:oleObj>
              </mc:Choice>
              <mc:Fallback>
                <p:oleObj name="Equation" r:id="rId9" imgW="4597200" imgH="241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61696" y="2969340"/>
                        <a:ext cx="4597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995948" y="3382296"/>
          <a:ext cx="787400" cy="838200"/>
        </p:xfrm>
        <a:graphic>
          <a:graphicData uri="http://schemas.openxmlformats.org/presentationml/2006/ole">
            <mc:AlternateContent xmlns:mc="http://schemas.openxmlformats.org/markup-compatibility/2006">
              <mc:Choice xmlns:v="urn:schemas-microsoft-com:vml" Requires="v">
                <p:oleObj spid="_x0000_s10261" name="Equation" r:id="rId11" imgW="787320" imgH="838080" progId="Equation.DSMT4">
                  <p:embed/>
                </p:oleObj>
              </mc:Choice>
              <mc:Fallback>
                <p:oleObj name="Equation" r:id="rId11" imgW="7873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95948" y="3382296"/>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1524000" y="4328652"/>
          <a:ext cx="1689100" cy="838200"/>
        </p:xfrm>
        <a:graphic>
          <a:graphicData uri="http://schemas.openxmlformats.org/presentationml/2006/ole">
            <mc:AlternateContent xmlns:mc="http://schemas.openxmlformats.org/markup-compatibility/2006">
              <mc:Choice xmlns:v="urn:schemas-microsoft-com:vml" Requires="v">
                <p:oleObj spid="_x0000_s10262" name="Equation" r:id="rId13" imgW="1688760" imgH="838080" progId="Equation.DSMT4">
                  <p:embed/>
                </p:oleObj>
              </mc:Choice>
              <mc:Fallback>
                <p:oleObj name="Equation" r:id="rId13" imgW="16887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24000" y="4328652"/>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661696" y="4423696"/>
          <a:ext cx="4419600" cy="635000"/>
        </p:xfrm>
        <a:graphic>
          <a:graphicData uri="http://schemas.openxmlformats.org/presentationml/2006/ole">
            <mc:AlternateContent xmlns:mc="http://schemas.openxmlformats.org/markup-compatibility/2006">
              <mc:Choice xmlns:v="urn:schemas-microsoft-com:vml" Requires="v">
                <p:oleObj spid="_x0000_s10263" name="Equation" r:id="rId15" imgW="4419360" imgH="634680" progId="Equation.DSMT4">
                  <p:embed/>
                </p:oleObj>
              </mc:Choice>
              <mc:Fallback>
                <p:oleObj name="Equation" r:id="rId15" imgW="4419360" imgH="6346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61696" y="4423696"/>
                        <a:ext cx="44196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48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Variation (cont.)</a:t>
            </a:r>
          </a:p>
        </p:txBody>
      </p:sp>
      <p:sp>
        <p:nvSpPr>
          <p:cNvPr id="3" name="Content Placeholder 2"/>
          <p:cNvSpPr>
            <a:spLocks noGrp="1"/>
          </p:cNvSpPr>
          <p:nvPr>
            <p:ph idx="1"/>
          </p:nvPr>
        </p:nvSpPr>
        <p:spPr/>
        <p:txBody>
          <a:bodyPr/>
          <a:lstStyle/>
          <a:p>
            <a:pPr marL="463550" indent="-463550"/>
            <a:r>
              <a:rPr lang="en-US" b="1" dirty="0"/>
              <a:t>b.	</a:t>
            </a:r>
            <a:r>
              <a:rPr lang="en-US" dirty="0"/>
              <a:t>The distance an object falls varies directly as the square of the time it falls (until it hits the ground and assuming little or no air resistance). If an object fell </a:t>
            </a:r>
            <a:r>
              <a:rPr lang="en-US" dirty="0">
                <a:solidFill>
                  <a:srgbClr val="0000FF"/>
                </a:solidFill>
              </a:rPr>
              <a:t>64 feet</a:t>
            </a:r>
            <a:r>
              <a:rPr lang="en-US" dirty="0"/>
              <a:t> in two seconds, how far would it have fallen by the end of </a:t>
            </a:r>
            <a:r>
              <a:rPr lang="en-US" dirty="0">
                <a:solidFill>
                  <a:srgbClr val="0000FF"/>
                </a:solidFill>
              </a:rPr>
              <a:t>3 seconds</a:t>
            </a:r>
            <a:r>
              <a:rPr lang="en-US" dirty="0"/>
              <a:t>?</a:t>
            </a:r>
          </a:p>
          <a:p>
            <a:pPr>
              <a:spcBef>
                <a:spcPts val="1200"/>
              </a:spcBef>
              <a:tabLst>
                <a:tab pos="463550" algn="l"/>
              </a:tabLst>
            </a:pPr>
            <a:r>
              <a:rPr lang="en-US" b="1" dirty="0"/>
              <a:t>Solution: </a:t>
            </a:r>
            <a:r>
              <a:rPr lang="en-US" dirty="0"/>
              <a:t> </a:t>
            </a:r>
          </a:p>
        </p:txBody>
      </p:sp>
      <p:graphicFrame>
        <p:nvGraphicFramePr>
          <p:cNvPr id="11267" name="Object 3"/>
          <p:cNvGraphicFramePr>
            <a:graphicFrameLocks noChangeAspect="1"/>
          </p:cNvGraphicFramePr>
          <p:nvPr/>
        </p:nvGraphicFramePr>
        <p:xfrm>
          <a:off x="2209800" y="3689556"/>
          <a:ext cx="1143000" cy="381000"/>
        </p:xfrm>
        <a:graphic>
          <a:graphicData uri="http://schemas.openxmlformats.org/presentationml/2006/ole">
            <mc:AlternateContent xmlns:mc="http://schemas.openxmlformats.org/markup-compatibility/2006">
              <mc:Choice xmlns:v="urn:schemas-microsoft-com:vml" Requires="v">
                <p:oleObj spid="_x0000_s11281" name="Equation" r:id="rId3" imgW="1143000" imgH="380880" progId="Equation.DSMT4">
                  <p:embed/>
                </p:oleObj>
              </mc:Choice>
              <mc:Fallback>
                <p:oleObj name="Equation" r:id="rId3" imgW="114300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3689556"/>
                        <a:ext cx="1143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2054940" y="4392152"/>
          <a:ext cx="1333500" cy="381000"/>
        </p:xfrm>
        <a:graphic>
          <a:graphicData uri="http://schemas.openxmlformats.org/presentationml/2006/ole">
            <mc:AlternateContent xmlns:mc="http://schemas.openxmlformats.org/markup-compatibility/2006">
              <mc:Choice xmlns:v="urn:schemas-microsoft-com:vml" Requires="v">
                <p:oleObj spid="_x0000_s11282" name="Equation" r:id="rId5" imgW="1333440" imgH="380880" progId="Equation.DSMT4">
                  <p:embed/>
                </p:oleObj>
              </mc:Choice>
              <mc:Fallback>
                <p:oleObj name="Equation" r:id="rId5" imgW="133344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4940" y="4392152"/>
                        <a:ext cx="1333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027904" y="5075904"/>
          <a:ext cx="889000" cy="304800"/>
        </p:xfrm>
        <a:graphic>
          <a:graphicData uri="http://schemas.openxmlformats.org/presentationml/2006/ole">
            <mc:AlternateContent xmlns:mc="http://schemas.openxmlformats.org/markup-compatibility/2006">
              <mc:Choice xmlns:v="urn:schemas-microsoft-com:vml" Requires="v">
                <p:oleObj spid="_x0000_s11283" name="Equation" r:id="rId7" imgW="888840" imgH="304560" progId="Equation.DSMT4">
                  <p:embed/>
                </p:oleObj>
              </mc:Choice>
              <mc:Fallback>
                <p:oleObj name="Equation" r:id="rId7" imgW="88884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27904" y="5075904"/>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800100" y="5562600"/>
          <a:ext cx="1714500" cy="381000"/>
        </p:xfrm>
        <a:graphic>
          <a:graphicData uri="http://schemas.openxmlformats.org/presentationml/2006/ole">
            <mc:AlternateContent xmlns:mc="http://schemas.openxmlformats.org/markup-compatibility/2006">
              <mc:Choice xmlns:v="urn:schemas-microsoft-com:vml" Requires="v">
                <p:oleObj spid="_x0000_s11284" name="Equation" r:id="rId9" imgW="1714320" imgH="380880" progId="Equation.DSMT4">
                  <p:embed/>
                </p:oleObj>
              </mc:Choice>
              <mc:Fallback>
                <p:oleObj name="Equation" r:id="rId9" imgW="171432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00100" y="5562600"/>
                        <a:ext cx="1714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886200" y="3733800"/>
          <a:ext cx="4394200" cy="571500"/>
        </p:xfrm>
        <a:graphic>
          <a:graphicData uri="http://schemas.openxmlformats.org/presentationml/2006/ole">
            <mc:AlternateContent xmlns:mc="http://schemas.openxmlformats.org/markup-compatibility/2006">
              <mc:Choice xmlns:v="urn:schemas-microsoft-com:vml" Requires="v">
                <p:oleObj spid="_x0000_s11285" name="Equation" r:id="rId11" imgW="4394160" imgH="571320" progId="Equation.DSMT4">
                  <p:embed/>
                </p:oleObj>
              </mc:Choice>
              <mc:Fallback>
                <p:oleObj name="Equation" r:id="rId11" imgW="4394160" imgH="571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86200" y="3733800"/>
                        <a:ext cx="4394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886200" y="4544552"/>
          <a:ext cx="4597400" cy="241300"/>
        </p:xfrm>
        <a:graphic>
          <a:graphicData uri="http://schemas.openxmlformats.org/presentationml/2006/ole">
            <mc:AlternateContent xmlns:mc="http://schemas.openxmlformats.org/markup-compatibility/2006">
              <mc:Choice xmlns:v="urn:schemas-microsoft-com:vml" Requires="v">
                <p:oleObj spid="_x0000_s11286" name="Equation" r:id="rId13" imgW="4597200" imgH="241200" progId="Equation.DSMT4">
                  <p:embed/>
                </p:oleObj>
              </mc:Choice>
              <mc:Fallback>
                <p:oleObj name="Equation" r:id="rId13" imgW="4597200" imgH="2412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86200" y="4544552"/>
                        <a:ext cx="4597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3962400" y="5613400"/>
          <a:ext cx="4381500" cy="279400"/>
        </p:xfrm>
        <a:graphic>
          <a:graphicData uri="http://schemas.openxmlformats.org/presentationml/2006/ole">
            <mc:AlternateContent xmlns:mc="http://schemas.openxmlformats.org/markup-compatibility/2006">
              <mc:Choice xmlns:v="urn:schemas-microsoft-com:vml" Requires="v">
                <p:oleObj spid="_x0000_s11287" name="Equation" r:id="rId15" imgW="4381200" imgH="279360" progId="Equation.DSMT4">
                  <p:embed/>
                </p:oleObj>
              </mc:Choice>
              <mc:Fallback>
                <p:oleObj name="Equation" r:id="rId15" imgW="43812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62400" y="5613400"/>
                        <a:ext cx="4381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6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2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Variation (cont.)</a:t>
            </a:r>
          </a:p>
        </p:txBody>
      </p:sp>
      <p:sp>
        <p:nvSpPr>
          <p:cNvPr id="5" name="Content Placeholder 4"/>
          <p:cNvSpPr>
            <a:spLocks noGrp="1"/>
          </p:cNvSpPr>
          <p:nvPr>
            <p:ph idx="1"/>
          </p:nvPr>
        </p:nvSpPr>
        <p:spPr/>
        <p:txBody>
          <a:bodyPr/>
          <a:lstStyle/>
          <a:p>
            <a:endParaRPr lang="en-US" dirty="0"/>
          </a:p>
          <a:p>
            <a:endParaRPr lang="en-US" dirty="0"/>
          </a:p>
          <a:p>
            <a:endParaRPr lang="en-US" dirty="0"/>
          </a:p>
          <a:p>
            <a:endParaRPr lang="en-US" dirty="0"/>
          </a:p>
          <a:p>
            <a:r>
              <a:rPr lang="en-US" dirty="0"/>
              <a:t>The object would have fallen </a:t>
            </a:r>
            <a:r>
              <a:rPr lang="en-US" dirty="0">
                <a:solidFill>
                  <a:srgbClr val="FF0000"/>
                </a:solidFill>
              </a:rPr>
              <a:t>144 feet</a:t>
            </a:r>
            <a:r>
              <a:rPr lang="en-US" dirty="0"/>
              <a:t> in </a:t>
            </a:r>
            <a:r>
              <a:rPr lang="en-US" dirty="0">
                <a:solidFill>
                  <a:srgbClr val="FF0000"/>
                </a:solidFill>
              </a:rPr>
              <a:t>3 seconds</a:t>
            </a:r>
            <a:r>
              <a:rPr lang="en-US" dirty="0"/>
              <a:t>.</a:t>
            </a:r>
          </a:p>
          <a:p>
            <a:endParaRPr lang="en-US" dirty="0"/>
          </a:p>
        </p:txBody>
      </p:sp>
      <p:graphicFrame>
        <p:nvGraphicFramePr>
          <p:cNvPr id="12291" name="Object 3"/>
          <p:cNvGraphicFramePr>
            <a:graphicFrameLocks noChangeAspect="1"/>
          </p:cNvGraphicFramePr>
          <p:nvPr/>
        </p:nvGraphicFramePr>
        <p:xfrm>
          <a:off x="548148" y="1415844"/>
          <a:ext cx="1765300" cy="355600"/>
        </p:xfrm>
        <a:graphic>
          <a:graphicData uri="http://schemas.openxmlformats.org/presentationml/2006/ole">
            <mc:AlternateContent xmlns:mc="http://schemas.openxmlformats.org/markup-compatibility/2006">
              <mc:Choice xmlns:v="urn:schemas-microsoft-com:vml" Requires="v">
                <p:oleObj spid="_x0000_s12297" name="Equation" r:id="rId3" imgW="1765080" imgH="355320" progId="Equation.DSMT4">
                  <p:embed/>
                </p:oleObj>
              </mc:Choice>
              <mc:Fallback>
                <p:oleObj name="Equation" r:id="rId3" imgW="1765080" imgH="355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148" y="1415844"/>
                        <a:ext cx="1765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1638300" y="2013156"/>
          <a:ext cx="1333500" cy="381000"/>
        </p:xfrm>
        <a:graphic>
          <a:graphicData uri="http://schemas.openxmlformats.org/presentationml/2006/ole">
            <mc:AlternateContent xmlns:mc="http://schemas.openxmlformats.org/markup-compatibility/2006">
              <mc:Choice xmlns:v="urn:schemas-microsoft-com:vml" Requires="v">
                <p:oleObj spid="_x0000_s12298" name="Equation" r:id="rId5" imgW="1333440" imgH="380880" progId="Equation.DSMT4">
                  <p:embed/>
                </p:oleObj>
              </mc:Choice>
              <mc:Fallback>
                <p:oleObj name="Equation" r:id="rId5" imgW="133344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38300" y="2013156"/>
                        <a:ext cx="1333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640760" y="2681748"/>
          <a:ext cx="1155700" cy="304800"/>
        </p:xfrm>
        <a:graphic>
          <a:graphicData uri="http://schemas.openxmlformats.org/presentationml/2006/ole">
            <mc:AlternateContent xmlns:mc="http://schemas.openxmlformats.org/markup-compatibility/2006">
              <mc:Choice xmlns:v="urn:schemas-microsoft-com:vml" Requires="v">
                <p:oleObj spid="_x0000_s12299" name="Equation" r:id="rId7" imgW="1155600" imgH="304560" progId="Equation.DSMT4">
                  <p:embed/>
                </p:oleObj>
              </mc:Choice>
              <mc:Fallback>
                <p:oleObj name="Equation" r:id="rId7" imgW="115560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40760" y="2681748"/>
                        <a:ext cx="1155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Variation (cont.)</a:t>
            </a:r>
          </a:p>
        </p:txBody>
      </p:sp>
      <p:sp>
        <p:nvSpPr>
          <p:cNvPr id="5" name="Content Placeholder 4"/>
          <p:cNvSpPr>
            <a:spLocks noGrp="1"/>
          </p:cNvSpPr>
          <p:nvPr>
            <p:ph idx="1"/>
          </p:nvPr>
        </p:nvSpPr>
        <p:spPr/>
        <p:txBody>
          <a:bodyPr/>
          <a:lstStyle/>
          <a:p>
            <a:pPr marL="463550" indent="-463550"/>
            <a:r>
              <a:rPr lang="en-US" b="1" dirty="0"/>
              <a:t>c.	</a:t>
            </a:r>
            <a:r>
              <a:rPr lang="en-US" dirty="0"/>
              <a:t>The volume of a gas in a container varies inversely as the pressure on the gas. If a gas has a volume of </a:t>
            </a:r>
            <a:r>
              <a:rPr lang="en-US" dirty="0">
                <a:solidFill>
                  <a:srgbClr val="0000FF"/>
                </a:solidFill>
              </a:rPr>
              <a:t>200 cubic inches </a:t>
            </a:r>
            <a:r>
              <a:rPr lang="en-US" dirty="0"/>
              <a:t>under pressure of </a:t>
            </a:r>
            <a:r>
              <a:rPr lang="en-US" dirty="0">
                <a:solidFill>
                  <a:srgbClr val="0000FF"/>
                </a:solidFill>
              </a:rPr>
              <a:t>5 pounds </a:t>
            </a:r>
            <a:r>
              <a:rPr lang="en-US" dirty="0"/>
              <a:t>per square inch, what will be its volume if the pressure is increased to </a:t>
            </a:r>
            <a:r>
              <a:rPr lang="en-US" dirty="0">
                <a:solidFill>
                  <a:srgbClr val="0000FF"/>
                </a:solidFill>
              </a:rPr>
              <a:t>8 pounds </a:t>
            </a:r>
            <a:r>
              <a:rPr lang="en-US" dirty="0"/>
              <a:t>per square inch?</a:t>
            </a:r>
            <a:r>
              <a:rPr lang="en-US" b="1" dirty="0"/>
              <a:t> </a:t>
            </a:r>
          </a:p>
          <a:p>
            <a:pPr>
              <a:spcBef>
                <a:spcPts val="1800"/>
              </a:spcBef>
            </a:pPr>
            <a:r>
              <a:rPr lang="en-US" b="1" dirty="0"/>
              <a:t>Solution: </a:t>
            </a:r>
            <a:endParaRPr lang="en-US" dirty="0"/>
          </a:p>
          <a:p>
            <a:endParaRPr lang="en-US" dirty="0"/>
          </a:p>
        </p:txBody>
      </p:sp>
      <p:graphicFrame>
        <p:nvGraphicFramePr>
          <p:cNvPr id="13315" name="Object 3"/>
          <p:cNvGraphicFramePr>
            <a:graphicFrameLocks noChangeAspect="1"/>
          </p:cNvGraphicFramePr>
          <p:nvPr/>
        </p:nvGraphicFramePr>
        <p:xfrm>
          <a:off x="2271252" y="3492912"/>
          <a:ext cx="825500" cy="838200"/>
        </p:xfrm>
        <a:graphic>
          <a:graphicData uri="http://schemas.openxmlformats.org/presentationml/2006/ole">
            <mc:AlternateContent xmlns:mc="http://schemas.openxmlformats.org/markup-compatibility/2006">
              <mc:Choice xmlns:v="urn:schemas-microsoft-com:vml" Requires="v">
                <p:oleObj spid="_x0000_s13325" name="Equation" r:id="rId3" imgW="825480" imgH="838080" progId="Equation.DSMT4">
                  <p:embed/>
                </p:oleObj>
              </mc:Choice>
              <mc:Fallback>
                <p:oleObj name="Equation" r:id="rId3" imgW="8254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71252" y="3492912"/>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959896" y="4572000"/>
          <a:ext cx="1117600" cy="838200"/>
        </p:xfrm>
        <a:graphic>
          <a:graphicData uri="http://schemas.openxmlformats.org/presentationml/2006/ole">
            <mc:AlternateContent xmlns:mc="http://schemas.openxmlformats.org/markup-compatibility/2006">
              <mc:Choice xmlns:v="urn:schemas-microsoft-com:vml" Requires="v">
                <p:oleObj spid="_x0000_s13326" name="Equation" r:id="rId5" imgW="1117440" imgH="838080" progId="Equation.DSMT4">
                  <p:embed/>
                </p:oleObj>
              </mc:Choice>
              <mc:Fallback>
                <p:oleObj name="Equation" r:id="rId5" imgW="11174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9896" y="4572000"/>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2286000" y="5638800"/>
          <a:ext cx="1244600" cy="304800"/>
        </p:xfrm>
        <a:graphic>
          <a:graphicData uri="http://schemas.openxmlformats.org/presentationml/2006/ole">
            <mc:AlternateContent xmlns:mc="http://schemas.openxmlformats.org/markup-compatibility/2006">
              <mc:Choice xmlns:v="urn:schemas-microsoft-com:vml" Requires="v">
                <p:oleObj spid="_x0000_s13327" name="Equation" r:id="rId7" imgW="1244520" imgH="304560" progId="Equation.DSMT4">
                  <p:embed/>
                </p:oleObj>
              </mc:Choice>
              <mc:Fallback>
                <p:oleObj name="Equation" r:id="rId7" imgW="124452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0" y="5638800"/>
                        <a:ext cx="1244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3905044" y="3733800"/>
          <a:ext cx="3492500" cy="558800"/>
        </p:xfrm>
        <a:graphic>
          <a:graphicData uri="http://schemas.openxmlformats.org/presentationml/2006/ole">
            <mc:AlternateContent xmlns:mc="http://schemas.openxmlformats.org/markup-compatibility/2006">
              <mc:Choice xmlns:v="urn:schemas-microsoft-com:vml" Requires="v">
                <p:oleObj spid="_x0000_s13328" name="Equation" r:id="rId9" imgW="3492360" imgH="558720" progId="Equation.DSMT4">
                  <p:embed/>
                </p:oleObj>
              </mc:Choice>
              <mc:Fallback>
                <p:oleObj name="Equation" r:id="rId9" imgW="3492360" imgH="5587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05044" y="3733800"/>
                        <a:ext cx="34925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3905044" y="4906296"/>
          <a:ext cx="4597400" cy="241300"/>
        </p:xfrm>
        <a:graphic>
          <a:graphicData uri="http://schemas.openxmlformats.org/presentationml/2006/ole">
            <mc:AlternateContent xmlns:mc="http://schemas.openxmlformats.org/markup-compatibility/2006">
              <mc:Choice xmlns:v="urn:schemas-microsoft-com:vml" Requires="v">
                <p:oleObj spid="_x0000_s13329" name="Equation" r:id="rId11" imgW="4597200" imgH="241200" progId="Equation.DSMT4">
                  <p:embed/>
                </p:oleObj>
              </mc:Choice>
              <mc:Fallback>
                <p:oleObj name="Equation" r:id="rId11" imgW="4597200" imgH="241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044" y="4906296"/>
                        <a:ext cx="4597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3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Variation (cont.)</a:t>
            </a:r>
          </a:p>
        </p:txBody>
      </p:sp>
      <p:sp>
        <p:nvSpPr>
          <p:cNvPr id="5" name="Content Placeholder 4"/>
          <p:cNvSpPr>
            <a:spLocks noGrp="1"/>
          </p:cNvSpPr>
          <p:nvPr>
            <p:ph idx="1"/>
          </p:nvPr>
        </p:nvSpPr>
        <p:spPr/>
        <p:txBody>
          <a:bodyPr/>
          <a:lstStyle/>
          <a:p>
            <a:endParaRPr lang="en-US" dirty="0"/>
          </a:p>
          <a:p>
            <a:endParaRPr lang="en-US" dirty="0"/>
          </a:p>
          <a:p>
            <a:endParaRPr lang="en-US" dirty="0"/>
          </a:p>
          <a:p>
            <a:endParaRPr lang="en-US" dirty="0"/>
          </a:p>
          <a:p>
            <a:r>
              <a:rPr lang="en-US" dirty="0"/>
              <a:t>The volume will be </a:t>
            </a:r>
            <a:r>
              <a:rPr lang="en-US" dirty="0">
                <a:solidFill>
                  <a:srgbClr val="FF0000"/>
                </a:solidFill>
              </a:rPr>
              <a:t>125 cubic inches</a:t>
            </a:r>
            <a:r>
              <a:rPr lang="en-US" dirty="0"/>
              <a:t>.</a:t>
            </a:r>
          </a:p>
          <a:p>
            <a:endParaRPr lang="en-US" dirty="0"/>
          </a:p>
        </p:txBody>
      </p:sp>
      <p:graphicFrame>
        <p:nvGraphicFramePr>
          <p:cNvPr id="14339" name="Object 3"/>
          <p:cNvGraphicFramePr>
            <a:graphicFrameLocks noChangeAspect="1"/>
          </p:cNvGraphicFramePr>
          <p:nvPr/>
        </p:nvGraphicFramePr>
        <p:xfrm>
          <a:off x="533400" y="1418304"/>
          <a:ext cx="1854200" cy="838200"/>
        </p:xfrm>
        <a:graphic>
          <a:graphicData uri="http://schemas.openxmlformats.org/presentationml/2006/ole">
            <mc:AlternateContent xmlns:mc="http://schemas.openxmlformats.org/markup-compatibility/2006">
              <mc:Choice xmlns:v="urn:schemas-microsoft-com:vml" Requires="v">
                <p:oleObj spid="_x0000_s14345" name="Equation" r:id="rId3" imgW="1854000" imgH="838080" progId="Equation.DSMT4">
                  <p:embed/>
                </p:oleObj>
              </mc:Choice>
              <mc:Fallback>
                <p:oleObj name="Equation" r:id="rId3" imgW="18540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418304"/>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extLst>
              <p:ext uri="{D42A27DB-BD31-4B8C-83A1-F6EECF244321}">
                <p14:modId xmlns:p14="http://schemas.microsoft.com/office/powerpoint/2010/main" val="3262499914"/>
              </p:ext>
            </p:extLst>
          </p:nvPr>
        </p:nvGraphicFramePr>
        <p:xfrm>
          <a:off x="3170238" y="1765300"/>
          <a:ext cx="4635500" cy="279400"/>
        </p:xfrm>
        <a:graphic>
          <a:graphicData uri="http://schemas.openxmlformats.org/presentationml/2006/ole">
            <mc:AlternateContent xmlns:mc="http://schemas.openxmlformats.org/markup-compatibility/2006">
              <mc:Choice xmlns:v="urn:schemas-microsoft-com:vml" Requires="v">
                <p:oleObj spid="_x0000_s14346" name="Equation" r:id="rId5" imgW="4635360" imgH="279360" progId="Equation.DSMT4">
                  <p:embed/>
                </p:oleObj>
              </mc:Choice>
              <mc:Fallback>
                <p:oleObj name="Equation" r:id="rId5" imgW="4635360" imgH="279360" progId="Equation.DSMT4">
                  <p:embed/>
                  <p:pic>
                    <p:nvPicPr>
                      <p:cNvPr id="0" name="Picture 4"/>
                      <p:cNvPicPr>
                        <a:picLocks noChangeAspect="1" noChangeArrowheads="1"/>
                      </p:cNvPicPr>
                      <p:nvPr/>
                    </p:nvPicPr>
                    <p:blipFill>
                      <a:blip r:embed="rId6"/>
                      <a:srcRect/>
                      <a:stretch>
                        <a:fillRect/>
                      </a:stretch>
                    </p:blipFill>
                    <p:spPr bwMode="auto">
                      <a:xfrm>
                        <a:off x="3170238" y="1765300"/>
                        <a:ext cx="4635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1049592" y="2347452"/>
          <a:ext cx="2273300" cy="838200"/>
        </p:xfrm>
        <a:graphic>
          <a:graphicData uri="http://schemas.openxmlformats.org/presentationml/2006/ole">
            <mc:AlternateContent xmlns:mc="http://schemas.openxmlformats.org/markup-compatibility/2006">
              <mc:Choice xmlns:v="urn:schemas-microsoft-com:vml" Requires="v">
                <p:oleObj spid="_x0000_s14347" name="Equation" r:id="rId7" imgW="2273040" imgH="838080" progId="Equation.DSMT4">
                  <p:embed/>
                </p:oleObj>
              </mc:Choice>
              <mc:Fallback>
                <p:oleObj name="Equation" r:id="rId7" imgW="2273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9592" y="2347452"/>
                        <a:ext cx="227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Variation (cont.)</a:t>
            </a:r>
          </a:p>
        </p:txBody>
      </p:sp>
      <p:sp>
        <p:nvSpPr>
          <p:cNvPr id="5" name="Content Placeholder 2"/>
          <p:cNvSpPr>
            <a:spLocks noGrp="1"/>
          </p:cNvSpPr>
          <p:nvPr>
            <p:ph idx="1"/>
          </p:nvPr>
        </p:nvSpPr>
        <p:spPr/>
        <p:txBody>
          <a:bodyPr/>
          <a:lstStyle/>
          <a:p>
            <a:pPr marL="463550" indent="-463550"/>
            <a:r>
              <a:rPr lang="en-US" b="1" dirty="0"/>
              <a:t>d.	</a:t>
            </a:r>
            <a:r>
              <a:rPr lang="en-US" dirty="0"/>
              <a:t>The illumination (in foot-candles, fc) of a light source varies directly as the intensity (in candelas, cd) of the source and inversely as the square of the distance from the source. If a certain light source with intensity of </a:t>
            </a:r>
            <a:r>
              <a:rPr lang="en-US" dirty="0">
                <a:solidFill>
                  <a:srgbClr val="0000FF"/>
                </a:solidFill>
              </a:rPr>
              <a:t>300 cd</a:t>
            </a:r>
            <a:r>
              <a:rPr lang="en-US" dirty="0"/>
              <a:t> provides an illumination of </a:t>
            </a:r>
            <a:r>
              <a:rPr lang="en-US" dirty="0">
                <a:solidFill>
                  <a:srgbClr val="0000FF"/>
                </a:solidFill>
              </a:rPr>
              <a:t>10 fc</a:t>
            </a:r>
            <a:r>
              <a:rPr lang="en-US" dirty="0"/>
              <a:t> at a distance of </a:t>
            </a:r>
            <a:r>
              <a:rPr lang="en-US" dirty="0">
                <a:solidFill>
                  <a:srgbClr val="0000FF"/>
                </a:solidFill>
              </a:rPr>
              <a:t>20 feet</a:t>
            </a:r>
            <a:r>
              <a:rPr lang="en-US" dirty="0"/>
              <a:t>, what is the illumination at a distance of </a:t>
            </a:r>
            <a:r>
              <a:rPr lang="en-US" dirty="0">
                <a:solidFill>
                  <a:srgbClr val="0000FF"/>
                </a:solidFill>
              </a:rPr>
              <a:t>40 feet</a:t>
            </a:r>
            <a:r>
              <a:rPr lang="en-US" dirty="0"/>
              <a:t>? [</a:t>
            </a:r>
            <a:r>
              <a:rPr lang="en-US" b="1" dirty="0"/>
              <a:t>Note:</a:t>
            </a:r>
            <a:r>
              <a:rPr lang="en-US" dirty="0"/>
              <a:t> This is an illustration of combined variation.]</a:t>
            </a:r>
            <a:r>
              <a:rPr lang="en-US" b="1"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dirty="0"/>
              <a:t>Objectives</a:t>
            </a:r>
          </a:p>
        </p:txBody>
      </p:sp>
      <p:sp>
        <p:nvSpPr>
          <p:cNvPr id="8195" name="Content Placeholder 2"/>
          <p:cNvSpPr>
            <a:spLocks noGrp="1"/>
          </p:cNvSpPr>
          <p:nvPr>
            <p:ph idx="1"/>
          </p:nvPr>
        </p:nvSpPr>
        <p:spPr>
          <a:xfrm>
            <a:off x="457200" y="1280160"/>
            <a:ext cx="8229600" cy="1557349"/>
          </a:xfrm>
        </p:spPr>
        <p:txBody>
          <a:bodyPr>
            <a:spAutoFit/>
          </a:bodyPr>
          <a:lstStyle/>
          <a:p>
            <a:pPr marL="457200" indent="-457200">
              <a:buFont typeface="Courier New" pitchFamily="49" charset="0"/>
              <a:buChar char="o"/>
            </a:pPr>
            <a:r>
              <a:rPr lang="en-US" dirty="0"/>
              <a:t>Solve problems related to direct variation. </a:t>
            </a:r>
          </a:p>
          <a:p>
            <a:pPr marL="457200" indent="-457200">
              <a:buFont typeface="Courier New" pitchFamily="49" charset="0"/>
              <a:buChar char="o"/>
            </a:pPr>
            <a:r>
              <a:rPr lang="en-US" dirty="0"/>
              <a:t>Solve problems related to inverse variation. </a:t>
            </a:r>
          </a:p>
          <a:p>
            <a:pPr marL="457200" indent="-457200">
              <a:buFont typeface="Courier New" pitchFamily="49" charset="0"/>
              <a:buChar char="o"/>
            </a:pPr>
            <a:r>
              <a:rPr lang="en-US" dirty="0"/>
              <a:t>Solve problems involving combined variation.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Variation (cont.)</a:t>
            </a:r>
          </a:p>
        </p:txBody>
      </p:sp>
      <p:graphicFrame>
        <p:nvGraphicFramePr>
          <p:cNvPr id="15363" name="Object 3"/>
          <p:cNvGraphicFramePr>
            <a:graphicFrameLocks noChangeAspect="1"/>
          </p:cNvGraphicFramePr>
          <p:nvPr/>
        </p:nvGraphicFramePr>
        <p:xfrm>
          <a:off x="1371600" y="1600200"/>
          <a:ext cx="952500" cy="838200"/>
        </p:xfrm>
        <a:graphic>
          <a:graphicData uri="http://schemas.openxmlformats.org/presentationml/2006/ole">
            <mc:AlternateContent xmlns:mc="http://schemas.openxmlformats.org/markup-compatibility/2006">
              <mc:Choice xmlns:v="urn:schemas-microsoft-com:vml" Requires="v">
                <p:oleObj spid="_x0000_s15375" name="Equation" r:id="rId3" imgW="952200" imgH="838080" progId="Equation.DSMT4">
                  <p:embed/>
                </p:oleObj>
              </mc:Choice>
              <mc:Fallback>
                <p:oleObj name="Equation" r:id="rId3" imgW="9522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16002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132348" y="2667000"/>
          <a:ext cx="1625600" cy="990600"/>
        </p:xfrm>
        <a:graphic>
          <a:graphicData uri="http://schemas.openxmlformats.org/presentationml/2006/ole">
            <mc:AlternateContent xmlns:mc="http://schemas.openxmlformats.org/markup-compatibility/2006">
              <mc:Choice xmlns:v="urn:schemas-microsoft-com:vml" Requires="v">
                <p:oleObj spid="_x0000_s15376" name="Equation" r:id="rId5" imgW="1625400" imgH="990360" progId="Equation.DSMT4">
                  <p:embed/>
                </p:oleObj>
              </mc:Choice>
              <mc:Fallback>
                <p:oleObj name="Equation" r:id="rId5" imgW="162540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2348" y="2667000"/>
                        <a:ext cx="1625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3595048" y="2935516"/>
          <a:ext cx="4597400" cy="241300"/>
        </p:xfrm>
        <a:graphic>
          <a:graphicData uri="http://schemas.openxmlformats.org/presentationml/2006/ole">
            <mc:AlternateContent xmlns:mc="http://schemas.openxmlformats.org/markup-compatibility/2006">
              <mc:Choice xmlns:v="urn:schemas-microsoft-com:vml" Requires="v">
                <p:oleObj spid="_x0000_s15377" name="Equation" r:id="rId7" imgW="4597200" imgH="241200" progId="Equation.DSMT4">
                  <p:embed/>
                </p:oleObj>
              </mc:Choice>
              <mc:Fallback>
                <p:oleObj name="Equation" r:id="rId7" imgW="4597200" imgH="2412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95048" y="2935516"/>
                        <a:ext cx="4597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295400" y="3792792"/>
          <a:ext cx="1638300" cy="838200"/>
        </p:xfrm>
        <a:graphic>
          <a:graphicData uri="http://schemas.openxmlformats.org/presentationml/2006/ole">
            <mc:AlternateContent xmlns:mc="http://schemas.openxmlformats.org/markup-compatibility/2006">
              <mc:Choice xmlns:v="urn:schemas-microsoft-com:vml" Requires="v">
                <p:oleObj spid="_x0000_s15378" name="Equation" r:id="rId9" imgW="1638000" imgH="838080" progId="Equation.DSMT4">
                  <p:embed/>
                </p:oleObj>
              </mc:Choice>
              <mc:Fallback>
                <p:oleObj name="Equation" r:id="rId9" imgW="16380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95400" y="3792792"/>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1295400" y="4800600"/>
          <a:ext cx="952500" cy="838200"/>
        </p:xfrm>
        <a:graphic>
          <a:graphicData uri="http://schemas.openxmlformats.org/presentationml/2006/ole">
            <mc:AlternateContent xmlns:mc="http://schemas.openxmlformats.org/markup-compatibility/2006">
              <mc:Choice xmlns:v="urn:schemas-microsoft-com:vml" Requires="v">
                <p:oleObj spid="_x0000_s15379" name="Equation" r:id="rId11" imgW="952200" imgH="838080" progId="Equation.DSMT4">
                  <p:embed/>
                </p:oleObj>
              </mc:Choice>
              <mc:Fallback>
                <p:oleObj name="Equation" r:id="rId11" imgW="9522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95400" y="48006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 name="Picture 1"/>
          <p:cNvPicPr>
            <a:picLocks noChangeAspect="1" noChangeArrowheads="1"/>
          </p:cNvPicPr>
          <p:nvPr/>
        </p:nvPicPr>
        <p:blipFill>
          <a:blip r:embed="rId13" cstate="print"/>
          <a:srcRect/>
          <a:stretch>
            <a:fillRect/>
          </a:stretch>
        </p:blipFill>
        <p:spPr bwMode="auto">
          <a:xfrm>
            <a:off x="4648200" y="3397411"/>
            <a:ext cx="3493896" cy="2591249"/>
          </a:xfrm>
          <a:prstGeom prst="rect">
            <a:avLst/>
          </a:prstGeom>
          <a:noFill/>
          <a:ln w="9525">
            <a:noFill/>
            <a:miter lim="800000"/>
            <a:headEnd/>
            <a:tailEnd/>
          </a:ln>
          <a:effectLst/>
        </p:spPr>
      </p:pic>
      <p:sp>
        <p:nvSpPr>
          <p:cNvPr id="9" name="Rectangle 8"/>
          <p:cNvSpPr/>
          <p:nvPr/>
        </p:nvSpPr>
        <p:spPr>
          <a:xfrm>
            <a:off x="457200" y="1102056"/>
            <a:ext cx="1524776" cy="523220"/>
          </a:xfrm>
          <a:prstGeom prst="rect">
            <a:avLst/>
          </a:prstGeom>
        </p:spPr>
        <p:txBody>
          <a:bodyPr wrap="none">
            <a:spAutoFit/>
          </a:bodyPr>
          <a:lstStyle/>
          <a:p>
            <a:pPr marL="463550" indent="-463550"/>
            <a:r>
              <a:rPr lang="en-US" sz="2800" b="1" dirty="0"/>
              <a:t>Solution:</a:t>
            </a:r>
          </a:p>
        </p:txBody>
      </p:sp>
      <p:graphicFrame>
        <p:nvGraphicFramePr>
          <p:cNvPr id="15368" name="Object 8"/>
          <p:cNvGraphicFramePr>
            <a:graphicFrameLocks noChangeAspect="1"/>
          </p:cNvGraphicFramePr>
          <p:nvPr/>
        </p:nvGraphicFramePr>
        <p:xfrm>
          <a:off x="3577894" y="1677988"/>
          <a:ext cx="4470400" cy="622300"/>
        </p:xfrm>
        <a:graphic>
          <a:graphicData uri="http://schemas.openxmlformats.org/presentationml/2006/ole">
            <mc:AlternateContent xmlns:mc="http://schemas.openxmlformats.org/markup-compatibility/2006">
              <mc:Choice xmlns:v="urn:schemas-microsoft-com:vml" Requires="v">
                <p:oleObj spid="_x0000_s15380" name="Equation" r:id="rId14" imgW="4470120" imgH="622080" progId="Equation.DSMT4">
                  <p:embed/>
                </p:oleObj>
              </mc:Choice>
              <mc:Fallback>
                <p:oleObj name="Equation" r:id="rId14" imgW="4470120" imgH="622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77894" y="1677988"/>
                        <a:ext cx="4470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Variation (cont.)</a:t>
            </a:r>
          </a:p>
        </p:txBody>
      </p:sp>
      <p:sp>
        <p:nvSpPr>
          <p:cNvPr id="5" name="Content Placeholder 4"/>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The illumination at </a:t>
            </a:r>
            <a:r>
              <a:rPr lang="en-US" dirty="0">
                <a:solidFill>
                  <a:srgbClr val="0000FF"/>
                </a:solidFill>
              </a:rPr>
              <a:t>40 feet</a:t>
            </a:r>
            <a:r>
              <a:rPr lang="en-US" dirty="0"/>
              <a:t> is </a:t>
            </a:r>
            <a:r>
              <a:rPr lang="en-US" dirty="0">
                <a:solidFill>
                  <a:srgbClr val="FF0000"/>
                </a:solidFill>
              </a:rPr>
              <a:t>2.5 fc</a:t>
            </a:r>
            <a:r>
              <a:rPr lang="en-US" dirty="0"/>
              <a:t>.</a:t>
            </a:r>
          </a:p>
          <a:p>
            <a:endParaRPr lang="en-US" dirty="0"/>
          </a:p>
        </p:txBody>
      </p:sp>
      <p:graphicFrame>
        <p:nvGraphicFramePr>
          <p:cNvPr id="16387" name="Object 3"/>
          <p:cNvGraphicFramePr>
            <a:graphicFrameLocks noChangeAspect="1"/>
          </p:cNvGraphicFramePr>
          <p:nvPr/>
        </p:nvGraphicFramePr>
        <p:xfrm>
          <a:off x="548148" y="1324896"/>
          <a:ext cx="1778000" cy="1231900"/>
        </p:xfrm>
        <a:graphic>
          <a:graphicData uri="http://schemas.openxmlformats.org/presentationml/2006/ole">
            <mc:AlternateContent xmlns:mc="http://schemas.openxmlformats.org/markup-compatibility/2006">
              <mc:Choice xmlns:v="urn:schemas-microsoft-com:vml" Requires="v">
                <p:oleObj spid="_x0000_s16399" name="Equation" r:id="rId3" imgW="1777680" imgH="1231560" progId="Equation.DSMT4">
                  <p:embed/>
                </p:oleObj>
              </mc:Choice>
              <mc:Fallback>
                <p:oleObj name="Equation" r:id="rId3" imgW="1777680" imgH="1231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148" y="1324896"/>
                        <a:ext cx="1778000" cy="123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2848896" y="1826340"/>
          <a:ext cx="4546600" cy="647700"/>
        </p:xfrm>
        <a:graphic>
          <a:graphicData uri="http://schemas.openxmlformats.org/presentationml/2006/ole">
            <mc:AlternateContent xmlns:mc="http://schemas.openxmlformats.org/markup-compatibility/2006">
              <mc:Choice xmlns:v="urn:schemas-microsoft-com:vml" Requires="v">
                <p:oleObj spid="_x0000_s16400" name="Equation" r:id="rId5" imgW="4546440" imgH="647640" progId="Equation.DSMT4">
                  <p:embed/>
                </p:oleObj>
              </mc:Choice>
              <mc:Fallback>
                <p:oleObj name="Equation" r:id="rId5" imgW="4546440" imgH="647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8896" y="1826340"/>
                        <a:ext cx="4546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1143000" y="2786988"/>
          <a:ext cx="1625600" cy="1409700"/>
        </p:xfrm>
        <a:graphic>
          <a:graphicData uri="http://schemas.openxmlformats.org/presentationml/2006/ole">
            <mc:AlternateContent xmlns:mc="http://schemas.openxmlformats.org/markup-compatibility/2006">
              <mc:Choice xmlns:v="urn:schemas-microsoft-com:vml" Requires="v">
                <p:oleObj spid="_x0000_s16401" name="Equation" r:id="rId7" imgW="1625400" imgH="1409400" progId="Equation.DSMT4">
                  <p:embed/>
                </p:oleObj>
              </mc:Choice>
              <mc:Fallback>
                <p:oleObj name="Equation" r:id="rId7" imgW="1625400" imgH="1409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2786988"/>
                        <a:ext cx="16256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2789904" y="3167988"/>
          <a:ext cx="1397000" cy="838200"/>
        </p:xfrm>
        <a:graphic>
          <a:graphicData uri="http://schemas.openxmlformats.org/presentationml/2006/ole">
            <mc:AlternateContent xmlns:mc="http://schemas.openxmlformats.org/markup-compatibility/2006">
              <mc:Choice xmlns:v="urn:schemas-microsoft-com:vml" Requires="v">
                <p:oleObj spid="_x0000_s16402" name="Equation" r:id="rId9" imgW="1396800" imgH="838080" progId="Equation.DSMT4">
                  <p:embed/>
                </p:oleObj>
              </mc:Choice>
              <mc:Fallback>
                <p:oleObj name="Equation" r:id="rId9" imgW="13968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89904" y="3167988"/>
                        <a:ext cx="139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4205748" y="3167988"/>
          <a:ext cx="533400" cy="838200"/>
        </p:xfrm>
        <a:graphic>
          <a:graphicData uri="http://schemas.openxmlformats.org/presentationml/2006/ole">
            <mc:AlternateContent xmlns:mc="http://schemas.openxmlformats.org/markup-compatibility/2006">
              <mc:Choice xmlns:v="urn:schemas-microsoft-com:vml" Requires="v">
                <p:oleObj spid="_x0000_s16403" name="Equation" r:id="rId11" imgW="533160" imgH="838080" progId="Equation.DSMT4">
                  <p:embed/>
                </p:oleObj>
              </mc:Choice>
              <mc:Fallback>
                <p:oleObj name="Equation" r:id="rId11" imgW="5331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05748" y="3167988"/>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4771104" y="3472788"/>
          <a:ext cx="825500" cy="292100"/>
        </p:xfrm>
        <a:graphic>
          <a:graphicData uri="http://schemas.openxmlformats.org/presentationml/2006/ole">
            <mc:AlternateContent xmlns:mc="http://schemas.openxmlformats.org/markup-compatibility/2006">
              <mc:Choice xmlns:v="urn:schemas-microsoft-com:vml" Requires="v">
                <p:oleObj spid="_x0000_s16404" name="Equation" r:id="rId13" imgW="825480" imgH="291960" progId="Equation.DSMT4">
                  <p:embed/>
                </p:oleObj>
              </mc:Choice>
              <mc:Fallback>
                <p:oleObj name="Equation" r:id="rId13" imgW="82548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71104" y="3472788"/>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9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solidFill>
            <a:srgbClr val="FFFFCC"/>
          </a:solidFill>
          <a:ln w="28575">
            <a:solidFill>
              <a:srgbClr val="000000"/>
            </a:solidFill>
          </a:ln>
        </p:spPr>
        <p:txBody>
          <a:bodyPr>
            <a:spAutoFit/>
          </a:bodyPr>
          <a:lstStyle/>
          <a:p>
            <a:pPr marL="463550" indent="-463550"/>
            <a:r>
              <a:rPr lang="en-US" b="1" dirty="0">
                <a:solidFill>
                  <a:srgbClr val="000000"/>
                </a:solidFill>
              </a:rPr>
              <a:t>1.</a:t>
            </a:r>
            <a:r>
              <a:rPr lang="en-US" dirty="0">
                <a:solidFill>
                  <a:srgbClr val="000000"/>
                </a:solidFill>
              </a:rPr>
              <a:t>	The length that a hanging spring stretches varies directly as the weight placed on the end of the spring. If a weight of 5 mg stretches a certain spring 3 cm, how far will the spring stretch with a weight of 6 mg?</a:t>
            </a:r>
          </a:p>
          <a:p>
            <a:pPr marL="463550" indent="-463550"/>
            <a:r>
              <a:rPr lang="en-US" b="1" dirty="0">
                <a:solidFill>
                  <a:srgbClr val="000000"/>
                </a:solidFill>
              </a:rPr>
              <a:t>2.</a:t>
            </a:r>
            <a:r>
              <a:rPr lang="en-US" dirty="0">
                <a:solidFill>
                  <a:srgbClr val="000000"/>
                </a:solidFill>
              </a:rPr>
              <a:t>	The volume of propane in a container varies inversely to the pressure on the gas. If the propane has a volume of 200 in.³ under a pressure of 4 lbs per in.², what will be its volume if the pressure is increased to 5 lbs per in.²?</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graphicFrame>
        <p:nvGraphicFramePr>
          <p:cNvPr id="154626" name="Object 2"/>
          <p:cNvGraphicFramePr>
            <a:graphicFrameLocks noChangeAspect="1"/>
          </p:cNvGraphicFramePr>
          <p:nvPr/>
        </p:nvGraphicFramePr>
        <p:xfrm>
          <a:off x="547688" y="1371600"/>
          <a:ext cx="1524000" cy="1587500"/>
        </p:xfrm>
        <a:graphic>
          <a:graphicData uri="http://schemas.openxmlformats.org/presentationml/2006/ole">
            <mc:AlternateContent xmlns:mc="http://schemas.openxmlformats.org/markup-compatibility/2006">
              <mc:Choice xmlns:v="urn:schemas-microsoft-com:vml" Requires="v">
                <p:oleObj spid="_x0000_s17412" name="Equation" r:id="rId3" imgW="1523880" imgH="1587240" progId="Equation.DSMT4">
                  <p:embed/>
                </p:oleObj>
              </mc:Choice>
              <mc:Fallback>
                <p:oleObj name="Equation" r:id="rId3" imgW="1523880" imgH="15872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371600"/>
                        <a:ext cx="1524000" cy="158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Direct Variation</a:t>
            </a:r>
          </a:p>
        </p:txBody>
      </p:sp>
      <p:sp>
        <p:nvSpPr>
          <p:cNvPr id="3"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algn="ctr"/>
            <a:r>
              <a:rPr lang="en-US" b="1" dirty="0">
                <a:solidFill>
                  <a:srgbClr val="000000"/>
                </a:solidFill>
              </a:rPr>
              <a:t>Direct Variation</a:t>
            </a:r>
          </a:p>
          <a:p>
            <a:r>
              <a:rPr lang="en-US" dirty="0">
                <a:solidFill>
                  <a:srgbClr val="000000"/>
                </a:solidFill>
              </a:rPr>
              <a:t>A variable quantity </a:t>
            </a:r>
            <a:r>
              <a:rPr lang="en-US" i="1" dirty="0">
                <a:solidFill>
                  <a:srgbClr val="000000"/>
                </a:solidFill>
              </a:rPr>
              <a:t>y</a:t>
            </a:r>
            <a:r>
              <a:rPr lang="en-US" dirty="0">
                <a:solidFill>
                  <a:srgbClr val="000000"/>
                </a:solidFill>
              </a:rPr>
              <a:t> </a:t>
            </a:r>
            <a:r>
              <a:rPr lang="en-US" b="1" dirty="0">
                <a:solidFill>
                  <a:srgbClr val="C00000"/>
                </a:solidFill>
              </a:rPr>
              <a:t>varies directly as</a:t>
            </a:r>
            <a:r>
              <a:rPr lang="en-US" b="1" dirty="0">
                <a:solidFill>
                  <a:srgbClr val="000000"/>
                </a:solidFill>
              </a:rPr>
              <a:t> </a:t>
            </a:r>
            <a:r>
              <a:rPr lang="en-US" dirty="0">
                <a:solidFill>
                  <a:srgbClr val="000000"/>
                </a:solidFill>
              </a:rPr>
              <a:t>(or is</a:t>
            </a:r>
            <a:r>
              <a:rPr lang="en-US" b="1" dirty="0">
                <a:solidFill>
                  <a:srgbClr val="000000"/>
                </a:solidFill>
              </a:rPr>
              <a:t> </a:t>
            </a:r>
            <a:r>
              <a:rPr lang="en-US" b="1" dirty="0">
                <a:solidFill>
                  <a:srgbClr val="C00000"/>
                </a:solidFill>
              </a:rPr>
              <a:t>directly proportional to</a:t>
            </a:r>
            <a:r>
              <a:rPr lang="en-US" dirty="0">
                <a:solidFill>
                  <a:srgbClr val="000000"/>
                </a:solidFill>
              </a:rPr>
              <a:t>) a variable </a:t>
            </a:r>
            <a:r>
              <a:rPr lang="en-US" i="1" dirty="0">
                <a:solidFill>
                  <a:srgbClr val="000000"/>
                </a:solidFill>
              </a:rPr>
              <a:t>x</a:t>
            </a:r>
            <a:r>
              <a:rPr lang="en-US" dirty="0">
                <a:solidFill>
                  <a:srgbClr val="000000"/>
                </a:solidFill>
              </a:rPr>
              <a:t> if there is a constant </a:t>
            </a:r>
            <a:r>
              <a:rPr lang="en-US" i="1" dirty="0">
                <a:solidFill>
                  <a:srgbClr val="000000"/>
                </a:solidFill>
              </a:rPr>
              <a:t>k</a:t>
            </a:r>
            <a:r>
              <a:rPr lang="en-US" dirty="0">
                <a:solidFill>
                  <a:srgbClr val="000000"/>
                </a:solidFill>
              </a:rPr>
              <a:t> such that</a:t>
            </a:r>
          </a:p>
          <a:p>
            <a:endParaRPr lang="en-US" b="1" dirty="0">
              <a:solidFill>
                <a:srgbClr val="000000"/>
              </a:solidFill>
            </a:endParaRPr>
          </a:p>
          <a:p>
            <a:endParaRPr lang="en-US" dirty="0">
              <a:solidFill>
                <a:srgbClr val="000000"/>
              </a:solidFill>
            </a:endParaRPr>
          </a:p>
          <a:p>
            <a:r>
              <a:rPr lang="en-US" dirty="0">
                <a:solidFill>
                  <a:srgbClr val="000000"/>
                </a:solidFill>
              </a:rPr>
              <a:t>The constant </a:t>
            </a:r>
            <a:r>
              <a:rPr lang="en-US" i="1" dirty="0">
                <a:solidFill>
                  <a:srgbClr val="000000"/>
                </a:solidFill>
              </a:rPr>
              <a:t>k</a:t>
            </a:r>
            <a:r>
              <a:rPr lang="en-US" dirty="0">
                <a:solidFill>
                  <a:srgbClr val="000000"/>
                </a:solidFill>
              </a:rPr>
              <a:t> is called the </a:t>
            </a:r>
            <a:r>
              <a:rPr lang="en-US" b="1" dirty="0">
                <a:solidFill>
                  <a:srgbClr val="C00000"/>
                </a:solidFill>
              </a:rPr>
              <a:t>constant of variation</a:t>
            </a:r>
            <a:r>
              <a:rPr lang="en-US" b="1" dirty="0">
                <a:solidFill>
                  <a:srgbClr val="000000"/>
                </a:solidFill>
              </a:rPr>
              <a:t>.</a:t>
            </a:r>
            <a:endParaRPr lang="en-US" dirty="0">
              <a:solidFill>
                <a:srgbClr val="000000"/>
              </a:solidFill>
            </a:endParaRPr>
          </a:p>
        </p:txBody>
      </p:sp>
      <p:graphicFrame>
        <p:nvGraphicFramePr>
          <p:cNvPr id="155650" name="Object 2"/>
          <p:cNvGraphicFramePr>
            <a:graphicFrameLocks noChangeAspect="1"/>
          </p:cNvGraphicFramePr>
          <p:nvPr/>
        </p:nvGraphicFramePr>
        <p:xfrm>
          <a:off x="2971800" y="3200400"/>
          <a:ext cx="2667000" cy="838200"/>
        </p:xfrm>
        <a:graphic>
          <a:graphicData uri="http://schemas.openxmlformats.org/presentationml/2006/ole">
            <mc:AlternateContent xmlns:mc="http://schemas.openxmlformats.org/markup-compatibility/2006">
              <mc:Choice xmlns:v="urn:schemas-microsoft-com:vml" Requires="v">
                <p:oleObj spid="_x0000_s1028" name="Equation" r:id="rId3" imgW="2666880" imgH="838080" progId="Equation.DSMT4">
                  <p:embed/>
                </p:oleObj>
              </mc:Choice>
              <mc:Fallback>
                <p:oleObj name="Equation" r:id="rId3" imgW="266688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3200400"/>
                        <a:ext cx="266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Direct Variation</a:t>
            </a:r>
          </a:p>
        </p:txBody>
      </p:sp>
      <p:sp>
        <p:nvSpPr>
          <p:cNvPr id="3" name="Content Placeholder 2"/>
          <p:cNvSpPr>
            <a:spLocks noGrp="1"/>
          </p:cNvSpPr>
          <p:nvPr>
            <p:ph idx="1"/>
          </p:nvPr>
        </p:nvSpPr>
        <p:spPr/>
        <p:txBody>
          <a:bodyPr/>
          <a:lstStyle/>
          <a:p>
            <a:r>
              <a:rPr lang="en-US" dirty="0"/>
              <a:t>If </a:t>
            </a:r>
            <a:r>
              <a:rPr lang="en-US" i="1" dirty="0"/>
              <a:t>y </a:t>
            </a:r>
            <a:r>
              <a:rPr lang="en-US" dirty="0"/>
              <a:t>varies directly as </a:t>
            </a:r>
            <a:r>
              <a:rPr lang="en-US" i="1" dirty="0"/>
              <a:t>x</a:t>
            </a:r>
            <a:r>
              <a:rPr lang="en-US" dirty="0"/>
              <a:t>, and </a:t>
            </a:r>
            <a:r>
              <a:rPr lang="en-US" i="1" dirty="0">
                <a:solidFill>
                  <a:srgbClr val="0000FF"/>
                </a:solidFill>
              </a:rPr>
              <a:t>y</a:t>
            </a:r>
            <a:r>
              <a:rPr lang="en-US" dirty="0">
                <a:solidFill>
                  <a:srgbClr val="0000FF"/>
                </a:solidFill>
              </a:rPr>
              <a:t> = 6 </a:t>
            </a:r>
            <a:r>
              <a:rPr lang="en-US" dirty="0"/>
              <a:t>when </a:t>
            </a:r>
            <a:r>
              <a:rPr lang="en-US" i="1" dirty="0">
                <a:solidFill>
                  <a:srgbClr val="0000FF"/>
                </a:solidFill>
              </a:rPr>
              <a:t>x</a:t>
            </a:r>
            <a:r>
              <a:rPr lang="en-US" dirty="0">
                <a:solidFill>
                  <a:srgbClr val="0000FF"/>
                </a:solidFill>
              </a:rPr>
              <a:t> = 2</a:t>
            </a:r>
            <a:r>
              <a:rPr lang="en-US" dirty="0"/>
              <a:t>, find </a:t>
            </a:r>
            <a:r>
              <a:rPr lang="en-US" i="1" dirty="0"/>
              <a:t>y</a:t>
            </a:r>
            <a:r>
              <a:rPr lang="en-US" dirty="0"/>
              <a:t> if </a:t>
            </a:r>
          </a:p>
          <a:p>
            <a:pPr>
              <a:spcBef>
                <a:spcPts val="0"/>
              </a:spcBef>
            </a:pPr>
            <a:r>
              <a:rPr lang="en-US" i="1" dirty="0">
                <a:solidFill>
                  <a:srgbClr val="FF00FF"/>
                </a:solidFill>
              </a:rPr>
              <a:t>x</a:t>
            </a:r>
            <a:r>
              <a:rPr lang="en-US" dirty="0">
                <a:solidFill>
                  <a:srgbClr val="FF00FF"/>
                </a:solidFill>
              </a:rPr>
              <a:t> = 6</a:t>
            </a:r>
            <a:r>
              <a:rPr lang="en-US" dirty="0"/>
              <a:t>.</a:t>
            </a:r>
          </a:p>
          <a:p>
            <a:pPr>
              <a:spcBef>
                <a:spcPts val="600"/>
              </a:spcBef>
            </a:pPr>
            <a:r>
              <a:rPr lang="en-US" b="1" dirty="0"/>
              <a:t>Solution: </a:t>
            </a:r>
            <a:endParaRPr lang="en-US" dirty="0"/>
          </a:p>
        </p:txBody>
      </p:sp>
      <p:sp>
        <p:nvSpPr>
          <p:cNvPr id="5" name="Rectangle 4"/>
          <p:cNvSpPr/>
          <p:nvPr/>
        </p:nvSpPr>
        <p:spPr>
          <a:xfrm>
            <a:off x="1066800" y="4547041"/>
            <a:ext cx="5181600" cy="954107"/>
          </a:xfrm>
          <a:prstGeom prst="rect">
            <a:avLst/>
          </a:prstGeom>
        </p:spPr>
        <p:txBody>
          <a:bodyPr wrap="square">
            <a:spAutoFit/>
          </a:bodyPr>
          <a:lstStyle/>
          <a:p>
            <a:r>
              <a:rPr lang="en-US" sz="2800" dirty="0"/>
              <a:t>So </a:t>
            </a:r>
            <a:r>
              <a:rPr lang="en-US" sz="2800" i="1" dirty="0">
                <a:solidFill>
                  <a:srgbClr val="0000FF"/>
                </a:solidFill>
              </a:rPr>
              <a:t>y </a:t>
            </a:r>
            <a:r>
              <a:rPr lang="en-US" sz="2800" dirty="0">
                <a:solidFill>
                  <a:srgbClr val="0000FF"/>
                </a:solidFill>
              </a:rPr>
              <a:t>= 3</a:t>
            </a:r>
            <a:r>
              <a:rPr lang="en-US" sz="2800" i="1" dirty="0">
                <a:solidFill>
                  <a:srgbClr val="0000FF"/>
                </a:solidFill>
              </a:rPr>
              <a:t>x</a:t>
            </a:r>
            <a:r>
              <a:rPr lang="en-US" sz="2800" dirty="0"/>
              <a:t>. </a:t>
            </a:r>
          </a:p>
          <a:p>
            <a:r>
              <a:rPr lang="en-US" sz="2800" dirty="0"/>
              <a:t>Thus, if </a:t>
            </a:r>
            <a:r>
              <a:rPr lang="en-US" sz="2800" i="1" dirty="0">
                <a:solidFill>
                  <a:srgbClr val="FF00FF"/>
                </a:solidFill>
              </a:rPr>
              <a:t>x</a:t>
            </a:r>
            <a:r>
              <a:rPr lang="en-US" sz="2800" dirty="0">
                <a:solidFill>
                  <a:srgbClr val="FF00FF"/>
                </a:solidFill>
              </a:rPr>
              <a:t> = 6</a:t>
            </a:r>
            <a:r>
              <a:rPr lang="en-US" sz="2800" dirty="0"/>
              <a:t>, then </a:t>
            </a:r>
            <a:r>
              <a:rPr lang="en-US" sz="2800" i="1" dirty="0">
                <a:solidFill>
                  <a:srgbClr val="002060"/>
                </a:solidFill>
              </a:rPr>
              <a:t>y</a:t>
            </a:r>
            <a:r>
              <a:rPr lang="en-US" sz="2800" dirty="0">
                <a:solidFill>
                  <a:srgbClr val="002060"/>
                </a:solidFill>
              </a:rPr>
              <a:t> =</a:t>
            </a:r>
            <a:r>
              <a:rPr lang="en-US" sz="2800" dirty="0"/>
              <a:t> </a:t>
            </a:r>
            <a:r>
              <a:rPr lang="en-US" sz="2800" dirty="0">
                <a:solidFill>
                  <a:srgbClr val="7030A0"/>
                </a:solidFill>
              </a:rPr>
              <a:t>3</a:t>
            </a:r>
            <a:r>
              <a:rPr lang="en-US" sz="2800" dirty="0"/>
              <a:t> ⋅ </a:t>
            </a:r>
            <a:r>
              <a:rPr lang="en-US" sz="2800" dirty="0">
                <a:solidFill>
                  <a:srgbClr val="FF00FF"/>
                </a:solidFill>
              </a:rPr>
              <a:t>6</a:t>
            </a:r>
            <a:r>
              <a:rPr lang="en-US" sz="2800" dirty="0"/>
              <a:t> = </a:t>
            </a:r>
            <a:r>
              <a:rPr lang="en-US" sz="2800" dirty="0">
                <a:solidFill>
                  <a:srgbClr val="FF0000"/>
                </a:solidFill>
              </a:rPr>
              <a:t>18</a:t>
            </a:r>
            <a:r>
              <a:rPr lang="en-US" sz="2800" dirty="0"/>
              <a:t>.</a:t>
            </a:r>
          </a:p>
        </p:txBody>
      </p:sp>
      <p:graphicFrame>
        <p:nvGraphicFramePr>
          <p:cNvPr id="2051" name="Object 3"/>
          <p:cNvGraphicFramePr>
            <a:graphicFrameLocks noChangeAspect="1"/>
          </p:cNvGraphicFramePr>
          <p:nvPr/>
        </p:nvGraphicFramePr>
        <p:xfrm>
          <a:off x="1280652" y="2895600"/>
          <a:ext cx="876300" cy="368300"/>
        </p:xfrm>
        <a:graphic>
          <a:graphicData uri="http://schemas.openxmlformats.org/presentationml/2006/ole">
            <mc:AlternateContent xmlns:mc="http://schemas.openxmlformats.org/markup-compatibility/2006">
              <mc:Choice xmlns:v="urn:schemas-microsoft-com:vml" Requires="v">
                <p:oleObj spid="_x0000_s2063" name="Equation" r:id="rId3" imgW="876240" imgH="368280" progId="Equation.DSMT4">
                  <p:embed/>
                </p:oleObj>
              </mc:Choice>
              <mc:Fallback>
                <p:oleObj name="Equation" r:id="rId3" imgW="87624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0652" y="2895600"/>
                        <a:ext cx="876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1265904" y="3429000"/>
          <a:ext cx="889000" cy="304800"/>
        </p:xfrm>
        <a:graphic>
          <a:graphicData uri="http://schemas.openxmlformats.org/presentationml/2006/ole">
            <mc:AlternateContent xmlns:mc="http://schemas.openxmlformats.org/markup-compatibility/2006">
              <mc:Choice xmlns:v="urn:schemas-microsoft-com:vml" Requires="v">
                <p:oleObj spid="_x0000_s2064" name="Equation" r:id="rId5" imgW="888840" imgH="304560" progId="Equation.DSMT4">
                  <p:embed/>
                </p:oleObj>
              </mc:Choice>
              <mc:Fallback>
                <p:oleObj name="Equation" r:id="rId5" imgW="88884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5904" y="3429000"/>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248696" y="3962400"/>
          <a:ext cx="711200" cy="304800"/>
        </p:xfrm>
        <a:graphic>
          <a:graphicData uri="http://schemas.openxmlformats.org/presentationml/2006/ole">
            <mc:AlternateContent xmlns:mc="http://schemas.openxmlformats.org/markup-compatibility/2006">
              <mc:Choice xmlns:v="urn:schemas-microsoft-com:vml" Requires="v">
                <p:oleObj spid="_x0000_s2065" name="Equation" r:id="rId7" imgW="711000" imgH="304560" progId="Equation.DSMT4">
                  <p:embed/>
                </p:oleObj>
              </mc:Choice>
              <mc:Fallback>
                <p:oleObj name="Equation" r:id="rId7" imgW="71100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48696" y="3962400"/>
                        <a:ext cx="711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620296" y="2954592"/>
          <a:ext cx="3708400" cy="241300"/>
        </p:xfrm>
        <a:graphic>
          <a:graphicData uri="http://schemas.openxmlformats.org/presentationml/2006/ole">
            <mc:AlternateContent xmlns:mc="http://schemas.openxmlformats.org/markup-compatibility/2006">
              <mc:Choice xmlns:v="urn:schemas-microsoft-com:vml" Requires="v">
                <p:oleObj spid="_x0000_s2066" name="Equation" r:id="rId9" imgW="3708360" imgH="241200" progId="Equation.DSMT4">
                  <p:embed/>
                </p:oleObj>
              </mc:Choice>
              <mc:Fallback>
                <p:oleObj name="Equation" r:id="rId9" imgW="3708360" imgH="241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20296" y="2954592"/>
                        <a:ext cx="3708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637504" y="3492500"/>
          <a:ext cx="4597400" cy="241300"/>
        </p:xfrm>
        <a:graphic>
          <a:graphicData uri="http://schemas.openxmlformats.org/presentationml/2006/ole">
            <mc:AlternateContent xmlns:mc="http://schemas.openxmlformats.org/markup-compatibility/2006">
              <mc:Choice xmlns:v="urn:schemas-microsoft-com:vml" Requires="v">
                <p:oleObj spid="_x0000_s2067" name="Equation" r:id="rId11" imgW="4597200" imgH="241200" progId="Equation.DSMT4">
                  <p:embed/>
                </p:oleObj>
              </mc:Choice>
              <mc:Fallback>
                <p:oleObj name="Equation" r:id="rId11" imgW="4597200" imgH="2412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37504" y="3492500"/>
                        <a:ext cx="4597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2641600" y="4021392"/>
          <a:ext cx="4445000" cy="279400"/>
        </p:xfrm>
        <a:graphic>
          <a:graphicData uri="http://schemas.openxmlformats.org/presentationml/2006/ole">
            <mc:AlternateContent xmlns:mc="http://schemas.openxmlformats.org/markup-compatibility/2006">
              <mc:Choice xmlns:v="urn:schemas-microsoft-com:vml" Requires="v">
                <p:oleObj spid="_x0000_s2068" name="Equation" r:id="rId13" imgW="4444920" imgH="279360" progId="Equation.DSMT4">
                  <p:embed/>
                </p:oleObj>
              </mc:Choice>
              <mc:Fallback>
                <p:oleObj name="Equation" r:id="rId13" imgW="444492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41600" y="4021392"/>
                        <a:ext cx="4445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Direct Variation</a:t>
            </a:r>
          </a:p>
        </p:txBody>
      </p:sp>
      <p:sp>
        <p:nvSpPr>
          <p:cNvPr id="3" name="Content Placeholder 2"/>
          <p:cNvSpPr>
            <a:spLocks noGrp="1"/>
          </p:cNvSpPr>
          <p:nvPr>
            <p:ph idx="1"/>
          </p:nvPr>
        </p:nvSpPr>
        <p:spPr/>
        <p:txBody>
          <a:bodyPr>
            <a:spAutoFit/>
          </a:bodyPr>
          <a:lstStyle/>
          <a:p>
            <a:r>
              <a:rPr lang="en-US" dirty="0"/>
              <a:t>A spring will stretch a greater distance as more weight is placed on the end of the spring. The distance, </a:t>
            </a:r>
            <a:r>
              <a:rPr lang="en-US" i="1" dirty="0"/>
              <a:t>d</a:t>
            </a:r>
            <a:r>
              <a:rPr lang="en-US" dirty="0"/>
              <a:t>, the spring stretches varies directly as the weight, </a:t>
            </a:r>
            <a:r>
              <a:rPr lang="en-US" i="1" dirty="0"/>
              <a:t>w</a:t>
            </a:r>
            <a:r>
              <a:rPr lang="en-US" dirty="0"/>
              <a:t>, placed at the end of the spring. This is a property of springs studied in physics and is known as Hooke’s Law. If a weight of </a:t>
            </a:r>
            <a:r>
              <a:rPr lang="en-US" dirty="0">
                <a:solidFill>
                  <a:srgbClr val="0000FF"/>
                </a:solidFill>
              </a:rPr>
              <a:t>10 g</a:t>
            </a:r>
            <a:r>
              <a:rPr lang="en-US" dirty="0"/>
              <a:t> stretches a certain spring </a:t>
            </a:r>
            <a:r>
              <a:rPr lang="en-US" dirty="0">
                <a:solidFill>
                  <a:srgbClr val="0000FF"/>
                </a:solidFill>
              </a:rPr>
              <a:t>6 cm</a:t>
            </a:r>
            <a:r>
              <a:rPr lang="en-US" dirty="0"/>
              <a:t>, how far will the spring stretch with a weight of </a:t>
            </a:r>
            <a:r>
              <a:rPr lang="en-US" dirty="0">
                <a:solidFill>
                  <a:srgbClr val="0000FF"/>
                </a:solidFill>
              </a:rPr>
              <a:t>15 g</a:t>
            </a:r>
            <a:r>
              <a:rPr lang="en-US" dirty="0"/>
              <a:t>? </a:t>
            </a:r>
          </a:p>
          <a:p>
            <a:pPr>
              <a:spcBef>
                <a:spcPts val="0"/>
              </a:spcBef>
            </a:pPr>
            <a:r>
              <a:rPr lang="en-US" dirty="0"/>
              <a:t>[</a:t>
            </a:r>
            <a:r>
              <a:rPr lang="en-US" b="1" dirty="0"/>
              <a:t>Note: </a:t>
            </a:r>
            <a:r>
              <a:rPr lang="en-US" dirty="0"/>
              <a:t>We assume that the weight is not so great as to break the spring.]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Direct Variation (cont.)</a:t>
            </a:r>
          </a:p>
        </p:txBody>
      </p:sp>
      <p:sp>
        <p:nvSpPr>
          <p:cNvPr id="8" name="Content Placeholder 7"/>
          <p:cNvSpPr>
            <a:spLocks noGrp="1"/>
          </p:cNvSpPr>
          <p:nvPr>
            <p:ph idx="1"/>
          </p:nvPr>
        </p:nvSpPr>
        <p:spPr>
          <a:xfrm>
            <a:off x="533400" y="1219200"/>
            <a:ext cx="6217920" cy="4572000"/>
          </a:xfrm>
        </p:spPr>
        <p:txBody>
          <a:bodyPr/>
          <a:lstStyle/>
          <a:p>
            <a:pPr>
              <a:spcBef>
                <a:spcPts val="0"/>
              </a:spcBef>
            </a:pPr>
            <a:r>
              <a:rPr lang="en-US" b="1" dirty="0"/>
              <a:t>Solution: </a:t>
            </a:r>
            <a:r>
              <a:rPr lang="en-US" dirty="0"/>
              <a:t>Because the two variables are directly proportional, the relationship can be indicated with the formula </a:t>
            </a:r>
          </a:p>
          <a:p>
            <a:endParaRPr lang="en-US" dirty="0"/>
          </a:p>
        </p:txBody>
      </p:sp>
      <p:sp>
        <p:nvSpPr>
          <p:cNvPr id="4" name="Rectangle 3"/>
          <p:cNvSpPr/>
          <p:nvPr/>
        </p:nvSpPr>
        <p:spPr>
          <a:xfrm>
            <a:off x="2362200" y="2700723"/>
            <a:ext cx="4572000" cy="1138773"/>
          </a:xfrm>
          <a:prstGeom prst="rect">
            <a:avLst/>
          </a:prstGeom>
        </p:spPr>
        <p:txBody>
          <a:bodyPr>
            <a:spAutoFit/>
          </a:bodyPr>
          <a:lstStyle/>
          <a:p>
            <a:r>
              <a:rPr lang="en-US" sz="2000" dirty="0">
                <a:solidFill>
                  <a:srgbClr val="008080"/>
                </a:solidFill>
              </a:rPr>
              <a:t>where </a:t>
            </a:r>
            <a:r>
              <a:rPr lang="en-US" sz="2000" i="1" dirty="0">
                <a:solidFill>
                  <a:srgbClr val="008080"/>
                </a:solidFill>
              </a:rPr>
              <a:t>d</a:t>
            </a:r>
            <a:r>
              <a:rPr lang="en-US" sz="2000" dirty="0">
                <a:solidFill>
                  <a:srgbClr val="008080"/>
                </a:solidFill>
              </a:rPr>
              <a:t> = distance spring stretches in cm, </a:t>
            </a:r>
          </a:p>
          <a:p>
            <a:pPr>
              <a:tabLst>
                <a:tab pos="682625" algn="l"/>
              </a:tabLst>
            </a:pPr>
            <a:r>
              <a:rPr lang="en-US" sz="2000" i="1" dirty="0">
                <a:solidFill>
                  <a:srgbClr val="008080"/>
                </a:solidFill>
              </a:rPr>
              <a:t>	w</a:t>
            </a:r>
            <a:r>
              <a:rPr lang="en-US" sz="2000" dirty="0">
                <a:solidFill>
                  <a:srgbClr val="008080"/>
                </a:solidFill>
              </a:rPr>
              <a:t> = weight in g, </a:t>
            </a:r>
          </a:p>
          <a:p>
            <a:pPr>
              <a:tabLst>
                <a:tab pos="280988" algn="l"/>
              </a:tabLst>
            </a:pPr>
            <a:r>
              <a:rPr lang="en-US" sz="2000" dirty="0">
                <a:solidFill>
                  <a:srgbClr val="008080"/>
                </a:solidFill>
              </a:rPr>
              <a:t>	and </a:t>
            </a:r>
            <a:r>
              <a:rPr lang="en-US" sz="2000" i="1" dirty="0">
                <a:solidFill>
                  <a:srgbClr val="008080"/>
                </a:solidFill>
              </a:rPr>
              <a:t>k</a:t>
            </a:r>
            <a:r>
              <a:rPr lang="en-US" sz="2000" dirty="0">
                <a:solidFill>
                  <a:srgbClr val="008080"/>
                </a:solidFill>
              </a:rPr>
              <a:t> = constant of variation. </a:t>
            </a:r>
          </a:p>
        </p:txBody>
      </p:sp>
      <p:graphicFrame>
        <p:nvGraphicFramePr>
          <p:cNvPr id="157698" name="Object 2"/>
          <p:cNvGraphicFramePr>
            <a:graphicFrameLocks noChangeAspect="1"/>
          </p:cNvGraphicFramePr>
          <p:nvPr/>
        </p:nvGraphicFramePr>
        <p:xfrm>
          <a:off x="1069848" y="2720880"/>
          <a:ext cx="1155700" cy="304800"/>
        </p:xfrm>
        <a:graphic>
          <a:graphicData uri="http://schemas.openxmlformats.org/presentationml/2006/ole">
            <mc:AlternateContent xmlns:mc="http://schemas.openxmlformats.org/markup-compatibility/2006">
              <mc:Choice xmlns:v="urn:schemas-microsoft-com:vml" Requires="v">
                <p:oleObj spid="_x0000_s3076" name="Equation" r:id="rId3" imgW="1155600" imgH="304560" progId="Equation.DSMT4">
                  <p:embed/>
                </p:oleObj>
              </mc:Choice>
              <mc:Fallback>
                <p:oleObj name="Equation" r:id="rId3" imgW="1155600" imgH="3045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9848" y="2720880"/>
                        <a:ext cx="1155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57699" name="Picture 3"/>
          <p:cNvPicPr>
            <a:picLocks noChangeAspect="1" noChangeArrowheads="1"/>
          </p:cNvPicPr>
          <p:nvPr/>
        </p:nvPicPr>
        <p:blipFill>
          <a:blip r:embed="rId5" cstate="print"/>
          <a:srcRect/>
          <a:stretch>
            <a:fillRect/>
          </a:stretch>
        </p:blipFill>
        <p:spPr bwMode="auto">
          <a:xfrm>
            <a:off x="6781308" y="1143000"/>
            <a:ext cx="2072640" cy="3756660"/>
          </a:xfrm>
          <a:prstGeom prst="rect">
            <a:avLst/>
          </a:prstGeom>
          <a:noFill/>
          <a:ln w="9525">
            <a:noFill/>
            <a:miter lim="800000"/>
            <a:headEnd/>
            <a:tailEnd/>
          </a:ln>
          <a:effectLst/>
        </p:spPr>
      </p:pic>
      <p:sp>
        <p:nvSpPr>
          <p:cNvPr id="7" name="Rectangle 6"/>
          <p:cNvSpPr/>
          <p:nvPr/>
        </p:nvSpPr>
        <p:spPr>
          <a:xfrm>
            <a:off x="457200" y="3773031"/>
            <a:ext cx="7772400" cy="2246769"/>
          </a:xfrm>
          <a:prstGeom prst="rect">
            <a:avLst/>
          </a:prstGeom>
        </p:spPr>
        <p:txBody>
          <a:bodyPr wrap="square">
            <a:spAutoFit/>
          </a:bodyPr>
          <a:lstStyle/>
          <a:p>
            <a:r>
              <a:rPr lang="en-US" sz="2800" dirty="0"/>
              <a:t>First, substitute the given information to find the value for </a:t>
            </a:r>
            <a:r>
              <a:rPr lang="en-US" sz="2800" i="1" dirty="0"/>
              <a:t>k</a:t>
            </a:r>
            <a:r>
              <a:rPr lang="en-US" sz="2800" dirty="0"/>
              <a:t>. (The value of </a:t>
            </a:r>
            <a:r>
              <a:rPr lang="en-US" sz="2800" i="1" dirty="0"/>
              <a:t>k</a:t>
            </a:r>
            <a:r>
              <a:rPr lang="en-US" sz="2800" dirty="0"/>
              <a:t> will depend on the particular spring. Springs made of different material or which are wound more tightly, will have different values for </a:t>
            </a:r>
            <a:r>
              <a:rPr lang="en-US" sz="2800" i="1" dirty="0"/>
              <a:t>k</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76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Direct Variation (cont.)</a:t>
            </a:r>
          </a:p>
        </p:txBody>
      </p:sp>
      <p:sp>
        <p:nvSpPr>
          <p:cNvPr id="11" name="Rectangle 10"/>
          <p:cNvSpPr/>
          <p:nvPr/>
        </p:nvSpPr>
        <p:spPr>
          <a:xfrm>
            <a:off x="457200" y="3977148"/>
            <a:ext cx="8229600" cy="1969770"/>
          </a:xfrm>
          <a:prstGeom prst="rect">
            <a:avLst/>
          </a:prstGeom>
        </p:spPr>
        <p:txBody>
          <a:bodyPr wrap="square">
            <a:spAutoFit/>
          </a:bodyPr>
          <a:lstStyle/>
          <a:p>
            <a:r>
              <a:rPr lang="en-US" sz="2800" dirty="0"/>
              <a:t>If </a:t>
            </a:r>
            <a:r>
              <a:rPr lang="en-US" sz="2800" i="1" dirty="0">
                <a:solidFill>
                  <a:srgbClr val="7030A0"/>
                </a:solidFill>
              </a:rPr>
              <a:t>w </a:t>
            </a:r>
            <a:r>
              <a:rPr lang="en-US" sz="2800" dirty="0">
                <a:solidFill>
                  <a:srgbClr val="7030A0"/>
                </a:solidFill>
              </a:rPr>
              <a:t>= 15</a:t>
            </a:r>
            <a:r>
              <a:rPr lang="en-US" sz="2800" dirty="0"/>
              <a:t>, we have</a:t>
            </a:r>
          </a:p>
          <a:p>
            <a:endParaRPr lang="en-US" sz="2800" i="1" dirty="0"/>
          </a:p>
          <a:p>
            <a:pPr>
              <a:spcBef>
                <a:spcPts val="1200"/>
              </a:spcBef>
            </a:pPr>
            <a:r>
              <a:rPr lang="en-US" sz="2800" dirty="0"/>
              <a:t>The spring will stretch </a:t>
            </a:r>
            <a:r>
              <a:rPr lang="en-US" sz="2800" dirty="0">
                <a:solidFill>
                  <a:srgbClr val="FF0000"/>
                </a:solidFill>
              </a:rPr>
              <a:t>9 cm</a:t>
            </a:r>
            <a:r>
              <a:rPr lang="en-US" sz="2800" dirty="0"/>
              <a:t> if a weight of </a:t>
            </a:r>
            <a:r>
              <a:rPr lang="en-US" sz="2800" dirty="0">
                <a:solidFill>
                  <a:srgbClr val="7030A0"/>
                </a:solidFill>
              </a:rPr>
              <a:t>15 g</a:t>
            </a:r>
            <a:r>
              <a:rPr lang="en-US" sz="2800" dirty="0"/>
              <a:t> is placed at its end.</a:t>
            </a:r>
          </a:p>
        </p:txBody>
      </p:sp>
      <p:graphicFrame>
        <p:nvGraphicFramePr>
          <p:cNvPr id="158725" name="Object 5"/>
          <p:cNvGraphicFramePr>
            <a:graphicFrameLocks noChangeAspect="1"/>
          </p:cNvGraphicFramePr>
          <p:nvPr/>
        </p:nvGraphicFramePr>
        <p:xfrm>
          <a:off x="3625850" y="4252452"/>
          <a:ext cx="1892300" cy="838200"/>
        </p:xfrm>
        <a:graphic>
          <a:graphicData uri="http://schemas.openxmlformats.org/presentationml/2006/ole">
            <mc:AlternateContent xmlns:mc="http://schemas.openxmlformats.org/markup-compatibility/2006">
              <mc:Choice xmlns:v="urn:schemas-microsoft-com:vml" Requires="v">
                <p:oleObj spid="_x0000_s4115" name="Equation" r:id="rId3" imgW="1892160" imgH="838080" progId="Equation.DSMT4">
                  <p:embed/>
                </p:oleObj>
              </mc:Choice>
              <mc:Fallback>
                <p:oleObj name="Equation" r:id="rId3" imgW="1892160" imgH="83808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5850" y="4252452"/>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1111044" y="1295400"/>
          <a:ext cx="1155700" cy="304800"/>
        </p:xfrm>
        <a:graphic>
          <a:graphicData uri="http://schemas.openxmlformats.org/presentationml/2006/ole">
            <mc:AlternateContent xmlns:mc="http://schemas.openxmlformats.org/markup-compatibility/2006">
              <mc:Choice xmlns:v="urn:schemas-microsoft-com:vml" Requires="v">
                <p:oleObj spid="_x0000_s4116" name="Equation" r:id="rId5" imgW="1155600" imgH="304560" progId="Equation.DSMT4">
                  <p:embed/>
                </p:oleObj>
              </mc:Choice>
              <mc:Fallback>
                <p:oleObj name="Equation" r:id="rId5" imgW="115560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1044" y="1295400"/>
                        <a:ext cx="1155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113504" y="1814052"/>
          <a:ext cx="1219200" cy="304800"/>
        </p:xfrm>
        <a:graphic>
          <a:graphicData uri="http://schemas.openxmlformats.org/presentationml/2006/ole">
            <mc:AlternateContent xmlns:mc="http://schemas.openxmlformats.org/markup-compatibility/2006">
              <mc:Choice xmlns:v="urn:schemas-microsoft-com:vml" Requires="v">
                <p:oleObj spid="_x0000_s4117" name="Equation" r:id="rId7" imgW="1218960" imgH="304560" progId="Equation.DSMT4">
                  <p:embed/>
                </p:oleObj>
              </mc:Choice>
              <mc:Fallback>
                <p:oleObj name="Equation" r:id="rId7" imgW="121896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3504" y="1814052"/>
                        <a:ext cx="1219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066800" y="2256504"/>
          <a:ext cx="762000" cy="838200"/>
        </p:xfrm>
        <a:graphic>
          <a:graphicData uri="http://schemas.openxmlformats.org/presentationml/2006/ole">
            <mc:AlternateContent xmlns:mc="http://schemas.openxmlformats.org/markup-compatibility/2006">
              <mc:Choice xmlns:v="urn:schemas-microsoft-com:vml" Requires="v">
                <p:oleObj spid="_x0000_s4118" name="Equation" r:id="rId9" imgW="761760" imgH="838080" progId="Equation.DSMT4">
                  <p:embed/>
                </p:oleObj>
              </mc:Choice>
              <mc:Fallback>
                <p:oleObj name="Equation" r:id="rId9" imgW="7617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66800" y="2256504"/>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524796" y="3092244"/>
          <a:ext cx="1714500" cy="838200"/>
        </p:xfrm>
        <a:graphic>
          <a:graphicData uri="http://schemas.openxmlformats.org/presentationml/2006/ole">
            <mc:AlternateContent xmlns:mc="http://schemas.openxmlformats.org/markup-compatibility/2006">
              <mc:Choice xmlns:v="urn:schemas-microsoft-com:vml" Requires="v">
                <p:oleObj spid="_x0000_s4119" name="Equation" r:id="rId11" imgW="1714320" imgH="838080" progId="Equation.DSMT4">
                  <p:embed/>
                </p:oleObj>
              </mc:Choice>
              <mc:Fallback>
                <p:oleObj name="Equation" r:id="rId11" imgW="17143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4796" y="3092244"/>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3244644" y="1858296"/>
          <a:ext cx="4762500" cy="241300"/>
        </p:xfrm>
        <a:graphic>
          <a:graphicData uri="http://schemas.openxmlformats.org/presentationml/2006/ole">
            <mc:AlternateContent xmlns:mc="http://schemas.openxmlformats.org/markup-compatibility/2006">
              <mc:Choice xmlns:v="urn:schemas-microsoft-com:vml" Requires="v">
                <p:oleObj spid="_x0000_s4120" name="Equation" r:id="rId13" imgW="4762440" imgH="241200" progId="Equation.DSMT4">
                  <p:embed/>
                </p:oleObj>
              </mc:Choice>
              <mc:Fallback>
                <p:oleObj name="Equation" r:id="rId13" imgW="4762440" imgH="2412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44644" y="1858296"/>
                        <a:ext cx="4762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3244644" y="2588340"/>
          <a:ext cx="4432300" cy="279400"/>
        </p:xfrm>
        <a:graphic>
          <a:graphicData uri="http://schemas.openxmlformats.org/presentationml/2006/ole">
            <mc:AlternateContent xmlns:mc="http://schemas.openxmlformats.org/markup-compatibility/2006">
              <mc:Choice xmlns:v="urn:schemas-microsoft-com:vml" Requires="v">
                <p:oleObj spid="_x0000_s4121" name="Equation" r:id="rId15" imgW="4431960" imgH="279360" progId="Equation.DSMT4">
                  <p:embed/>
                </p:oleObj>
              </mc:Choice>
              <mc:Fallback>
                <p:oleObj name="Equation" r:id="rId15" imgW="443196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44644" y="2588340"/>
                        <a:ext cx="4432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3244644" y="3194256"/>
          <a:ext cx="4038600" cy="647700"/>
        </p:xfrm>
        <a:graphic>
          <a:graphicData uri="http://schemas.openxmlformats.org/presentationml/2006/ole">
            <mc:AlternateContent xmlns:mc="http://schemas.openxmlformats.org/markup-compatibility/2006">
              <mc:Choice xmlns:v="urn:schemas-microsoft-com:vml" Requires="v">
                <p:oleObj spid="_x0000_s4122" name="Equation" r:id="rId17" imgW="4038480" imgH="647640" progId="Equation.DSMT4">
                  <p:embed/>
                </p:oleObj>
              </mc:Choice>
              <mc:Fallback>
                <p:oleObj name="Equation" r:id="rId17" imgW="4038480" imgH="6476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44644" y="3194256"/>
                        <a:ext cx="4038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587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Inverse Variation</a:t>
            </a:r>
          </a:p>
        </p:txBody>
      </p:sp>
      <p:sp>
        <p:nvSpPr>
          <p:cNvPr id="3"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algn="ctr"/>
            <a:r>
              <a:rPr lang="en-US" b="1" dirty="0">
                <a:solidFill>
                  <a:srgbClr val="000000"/>
                </a:solidFill>
              </a:rPr>
              <a:t>Inverse Variation</a:t>
            </a:r>
          </a:p>
          <a:p>
            <a:r>
              <a:rPr lang="en-US" dirty="0">
                <a:solidFill>
                  <a:srgbClr val="000000"/>
                </a:solidFill>
              </a:rPr>
              <a:t>A variable quantity </a:t>
            </a:r>
            <a:r>
              <a:rPr lang="en-US" i="1" dirty="0">
                <a:solidFill>
                  <a:srgbClr val="000000"/>
                </a:solidFill>
              </a:rPr>
              <a:t>y</a:t>
            </a:r>
            <a:r>
              <a:rPr lang="en-US" dirty="0">
                <a:solidFill>
                  <a:srgbClr val="000000"/>
                </a:solidFill>
              </a:rPr>
              <a:t> </a:t>
            </a:r>
            <a:r>
              <a:rPr lang="en-US" b="1" dirty="0">
                <a:solidFill>
                  <a:srgbClr val="C00000"/>
                </a:solidFill>
              </a:rPr>
              <a:t>varies inversely as</a:t>
            </a:r>
            <a:r>
              <a:rPr lang="en-US" b="1" dirty="0">
                <a:solidFill>
                  <a:srgbClr val="000000"/>
                </a:solidFill>
              </a:rPr>
              <a:t> </a:t>
            </a:r>
            <a:r>
              <a:rPr lang="en-US" dirty="0">
                <a:solidFill>
                  <a:srgbClr val="000000"/>
                </a:solidFill>
              </a:rPr>
              <a:t>(or is </a:t>
            </a:r>
            <a:r>
              <a:rPr lang="en-US" b="1" dirty="0">
                <a:solidFill>
                  <a:srgbClr val="C00000"/>
                </a:solidFill>
              </a:rPr>
              <a:t>inversely proportional to</a:t>
            </a:r>
            <a:r>
              <a:rPr lang="en-US" dirty="0">
                <a:solidFill>
                  <a:srgbClr val="000000"/>
                </a:solidFill>
              </a:rPr>
              <a:t>) a variable </a:t>
            </a:r>
            <a:r>
              <a:rPr lang="en-US" i="1" dirty="0">
                <a:solidFill>
                  <a:srgbClr val="000000"/>
                </a:solidFill>
              </a:rPr>
              <a:t>x</a:t>
            </a:r>
            <a:r>
              <a:rPr lang="en-US" dirty="0">
                <a:solidFill>
                  <a:srgbClr val="000000"/>
                </a:solidFill>
              </a:rPr>
              <a:t> if there is a constant </a:t>
            </a:r>
            <a:r>
              <a:rPr lang="en-US" i="1" dirty="0">
                <a:solidFill>
                  <a:srgbClr val="000000"/>
                </a:solidFill>
              </a:rPr>
              <a:t>k</a:t>
            </a:r>
            <a:r>
              <a:rPr lang="en-US" dirty="0">
                <a:solidFill>
                  <a:srgbClr val="000000"/>
                </a:solidFill>
              </a:rPr>
              <a:t> such that</a:t>
            </a:r>
          </a:p>
          <a:p>
            <a:endParaRPr lang="en-US" dirty="0">
              <a:solidFill>
                <a:srgbClr val="000000"/>
              </a:solidFill>
            </a:endParaRPr>
          </a:p>
          <a:p>
            <a:endParaRPr lang="en-US" dirty="0">
              <a:solidFill>
                <a:srgbClr val="000000"/>
              </a:solidFill>
            </a:endParaRPr>
          </a:p>
          <a:p>
            <a:r>
              <a:rPr lang="en-US" dirty="0">
                <a:solidFill>
                  <a:srgbClr val="000000"/>
                </a:solidFill>
              </a:rPr>
              <a:t>The constant </a:t>
            </a:r>
            <a:r>
              <a:rPr lang="en-US" i="1" dirty="0">
                <a:solidFill>
                  <a:srgbClr val="000000"/>
                </a:solidFill>
              </a:rPr>
              <a:t>k</a:t>
            </a:r>
            <a:r>
              <a:rPr lang="en-US" dirty="0">
                <a:solidFill>
                  <a:srgbClr val="000000"/>
                </a:solidFill>
              </a:rPr>
              <a:t> is called the </a:t>
            </a:r>
            <a:r>
              <a:rPr lang="en-US" b="1" dirty="0">
                <a:solidFill>
                  <a:srgbClr val="C00000"/>
                </a:solidFill>
              </a:rPr>
              <a:t>constant of variation</a:t>
            </a:r>
            <a:r>
              <a:rPr lang="en-US" dirty="0">
                <a:solidFill>
                  <a:srgbClr val="000000"/>
                </a:solidFill>
              </a:rPr>
              <a:t>.</a:t>
            </a:r>
          </a:p>
        </p:txBody>
      </p:sp>
      <p:graphicFrame>
        <p:nvGraphicFramePr>
          <p:cNvPr id="159746" name="Object 2"/>
          <p:cNvGraphicFramePr>
            <a:graphicFrameLocks noChangeAspect="1"/>
          </p:cNvGraphicFramePr>
          <p:nvPr/>
        </p:nvGraphicFramePr>
        <p:xfrm>
          <a:off x="2743200" y="3200400"/>
          <a:ext cx="2781300" cy="838200"/>
        </p:xfrm>
        <a:graphic>
          <a:graphicData uri="http://schemas.openxmlformats.org/presentationml/2006/ole">
            <mc:AlternateContent xmlns:mc="http://schemas.openxmlformats.org/markup-compatibility/2006">
              <mc:Choice xmlns:v="urn:schemas-microsoft-com:vml" Requires="v">
                <p:oleObj spid="_x0000_s5124" name="Equation" r:id="rId3" imgW="2781000" imgH="838080" progId="Equation.DSMT4">
                  <p:embed/>
                </p:oleObj>
              </mc:Choice>
              <mc:Fallback>
                <p:oleObj name="Equation" r:id="rId3" imgW="278100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3200400"/>
                        <a:ext cx="278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Inverse Variation</a:t>
            </a:r>
          </a:p>
        </p:txBody>
      </p:sp>
      <p:sp>
        <p:nvSpPr>
          <p:cNvPr id="3" name="Content Placeholder 2"/>
          <p:cNvSpPr>
            <a:spLocks noGrp="1"/>
          </p:cNvSpPr>
          <p:nvPr>
            <p:ph idx="1"/>
          </p:nvPr>
        </p:nvSpPr>
        <p:spPr/>
        <p:txBody>
          <a:bodyPr/>
          <a:lstStyle/>
          <a:p>
            <a:r>
              <a:rPr lang="en-US" dirty="0"/>
              <a:t>If </a:t>
            </a:r>
            <a:r>
              <a:rPr lang="en-US" i="1" dirty="0"/>
              <a:t>y </a:t>
            </a:r>
            <a:r>
              <a:rPr lang="en-US" dirty="0"/>
              <a:t>varies inversely as the cube of </a:t>
            </a:r>
            <a:r>
              <a:rPr lang="en-US" i="1" dirty="0"/>
              <a:t>x</a:t>
            </a:r>
            <a:r>
              <a:rPr lang="en-US" dirty="0"/>
              <a:t>, and </a:t>
            </a:r>
            <a:r>
              <a:rPr lang="en-US" i="1" dirty="0">
                <a:solidFill>
                  <a:srgbClr val="FF00FF"/>
                </a:solidFill>
              </a:rPr>
              <a:t>y</a:t>
            </a:r>
            <a:r>
              <a:rPr lang="en-US" dirty="0">
                <a:solidFill>
                  <a:srgbClr val="FF00FF"/>
                </a:solidFill>
              </a:rPr>
              <a:t> = </a:t>
            </a:r>
            <a:r>
              <a:rPr lang="en-US" dirty="0">
                <a:solidFill>
                  <a:srgbClr val="FF00FF"/>
                </a:solidFill>
                <a:latin typeface="Symbol" pitchFamily="18" charset="2"/>
              </a:rPr>
              <a:t>-</a:t>
            </a:r>
            <a:r>
              <a:rPr lang="en-US" dirty="0">
                <a:solidFill>
                  <a:srgbClr val="FF00FF"/>
                </a:solidFill>
              </a:rPr>
              <a:t>1</a:t>
            </a:r>
            <a:r>
              <a:rPr lang="en-US" dirty="0"/>
              <a:t> when </a:t>
            </a:r>
          </a:p>
          <a:p>
            <a:pPr>
              <a:spcBef>
                <a:spcPts val="0"/>
              </a:spcBef>
            </a:pPr>
            <a:r>
              <a:rPr lang="en-US" i="1" dirty="0">
                <a:solidFill>
                  <a:srgbClr val="FF00FF"/>
                </a:solidFill>
              </a:rPr>
              <a:t>x</a:t>
            </a:r>
            <a:r>
              <a:rPr lang="en-US" dirty="0">
                <a:solidFill>
                  <a:srgbClr val="FF00FF"/>
                </a:solidFill>
              </a:rPr>
              <a:t> = 3</a:t>
            </a:r>
            <a:r>
              <a:rPr lang="en-US" dirty="0"/>
              <a:t>, find </a:t>
            </a:r>
            <a:r>
              <a:rPr lang="en-US" i="1" dirty="0"/>
              <a:t>y</a:t>
            </a:r>
            <a:r>
              <a:rPr lang="en-US" dirty="0"/>
              <a:t> if </a:t>
            </a:r>
            <a:r>
              <a:rPr lang="en-US" i="1" dirty="0">
                <a:solidFill>
                  <a:srgbClr val="FF00FF"/>
                </a:solidFill>
              </a:rPr>
              <a:t>x</a:t>
            </a:r>
            <a:r>
              <a:rPr lang="en-US" dirty="0">
                <a:solidFill>
                  <a:srgbClr val="FF00FF"/>
                </a:solidFill>
              </a:rPr>
              <a:t> = </a:t>
            </a:r>
            <a:r>
              <a:rPr lang="en-US" dirty="0">
                <a:solidFill>
                  <a:srgbClr val="FF00FF"/>
                </a:solidFill>
                <a:latin typeface="Symbol" pitchFamily="18" charset="2"/>
              </a:rPr>
              <a:t>-</a:t>
            </a:r>
            <a:r>
              <a:rPr lang="en-US" dirty="0">
                <a:solidFill>
                  <a:srgbClr val="FF00FF"/>
                </a:solidFill>
              </a:rPr>
              <a:t>3</a:t>
            </a:r>
            <a:r>
              <a:rPr lang="en-US" dirty="0"/>
              <a:t>.</a:t>
            </a:r>
          </a:p>
          <a:p>
            <a:pPr>
              <a:spcBef>
                <a:spcPts val="1000"/>
              </a:spcBef>
            </a:pPr>
            <a:r>
              <a:rPr lang="en-US" b="1" dirty="0"/>
              <a:t>Solution: </a:t>
            </a:r>
            <a:endParaRPr lang="en-US" dirty="0"/>
          </a:p>
        </p:txBody>
      </p:sp>
      <p:graphicFrame>
        <p:nvGraphicFramePr>
          <p:cNvPr id="6148" name="Object 4"/>
          <p:cNvGraphicFramePr>
            <a:graphicFrameLocks noChangeAspect="1"/>
          </p:cNvGraphicFramePr>
          <p:nvPr/>
        </p:nvGraphicFramePr>
        <p:xfrm>
          <a:off x="2101644" y="2590800"/>
          <a:ext cx="927100" cy="838200"/>
        </p:xfrm>
        <a:graphic>
          <a:graphicData uri="http://schemas.openxmlformats.org/presentationml/2006/ole">
            <mc:AlternateContent xmlns:mc="http://schemas.openxmlformats.org/markup-compatibility/2006">
              <mc:Choice xmlns:v="urn:schemas-microsoft-com:vml" Requires="v">
                <p:oleObj spid="_x0000_s6162" name="Equation" r:id="rId3" imgW="927000" imgH="838080" progId="Equation.DSMT4">
                  <p:embed/>
                </p:oleObj>
              </mc:Choice>
              <mc:Fallback>
                <p:oleObj name="Equation" r:id="rId3" imgW="9270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01644" y="2590800"/>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780504" y="3035300"/>
          <a:ext cx="3860800" cy="241300"/>
        </p:xfrm>
        <a:graphic>
          <a:graphicData uri="http://schemas.openxmlformats.org/presentationml/2006/ole">
            <mc:AlternateContent xmlns:mc="http://schemas.openxmlformats.org/markup-compatibility/2006">
              <mc:Choice xmlns:v="urn:schemas-microsoft-com:vml" Requires="v">
                <p:oleObj spid="_x0000_s6163" name="Equation" r:id="rId5" imgW="3860640" imgH="241200" progId="Equation.DSMT4">
                  <p:embed/>
                </p:oleObj>
              </mc:Choice>
              <mc:Fallback>
                <p:oleObj name="Equation" r:id="rId5" imgW="3860640" imgH="2412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80504" y="3035300"/>
                        <a:ext cx="38608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1919748" y="3551084"/>
          <a:ext cx="1104900" cy="838200"/>
        </p:xfrm>
        <a:graphic>
          <a:graphicData uri="http://schemas.openxmlformats.org/presentationml/2006/ole">
            <mc:AlternateContent xmlns:mc="http://schemas.openxmlformats.org/markup-compatibility/2006">
              <mc:Choice xmlns:v="urn:schemas-microsoft-com:vml" Requires="v">
                <p:oleObj spid="_x0000_s6164" name="Equation" r:id="rId7" imgW="1104840" imgH="838080" progId="Equation.DSMT4">
                  <p:embed/>
                </p:oleObj>
              </mc:Choice>
              <mc:Fallback>
                <p:oleObj name="Equation" r:id="rId7" imgW="110484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19748" y="3551084"/>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780504" y="3932904"/>
          <a:ext cx="4597400" cy="241300"/>
        </p:xfrm>
        <a:graphic>
          <a:graphicData uri="http://schemas.openxmlformats.org/presentationml/2006/ole">
            <mc:AlternateContent xmlns:mc="http://schemas.openxmlformats.org/markup-compatibility/2006">
              <mc:Choice xmlns:v="urn:schemas-microsoft-com:vml" Requires="v">
                <p:oleObj spid="_x0000_s6165" name="Equation" r:id="rId9" imgW="4597200" imgH="241200" progId="Equation.DSMT4">
                  <p:embed/>
                </p:oleObj>
              </mc:Choice>
              <mc:Fallback>
                <p:oleObj name="Equation" r:id="rId9" imgW="4597200" imgH="241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80504" y="3932904"/>
                        <a:ext cx="4597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1905000" y="4467124"/>
          <a:ext cx="1143000" cy="838200"/>
        </p:xfrm>
        <a:graphic>
          <a:graphicData uri="http://schemas.openxmlformats.org/presentationml/2006/ole">
            <mc:AlternateContent xmlns:mc="http://schemas.openxmlformats.org/markup-compatibility/2006">
              <mc:Choice xmlns:v="urn:schemas-microsoft-com:vml" Requires="v">
                <p:oleObj spid="_x0000_s6166" name="Equation" r:id="rId11" imgW="1143000" imgH="838080" progId="Equation.DSMT4">
                  <p:embed/>
                </p:oleObj>
              </mc:Choice>
              <mc:Fallback>
                <p:oleObj name="Equation" r:id="rId11" imgW="11430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05000" y="4467124"/>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1737852" y="5501148"/>
          <a:ext cx="1104900" cy="292100"/>
        </p:xfrm>
        <a:graphic>
          <a:graphicData uri="http://schemas.openxmlformats.org/presentationml/2006/ole">
            <mc:AlternateContent xmlns:mc="http://schemas.openxmlformats.org/markup-compatibility/2006">
              <mc:Choice xmlns:v="urn:schemas-microsoft-com:vml" Requires="v">
                <p:oleObj spid="_x0000_s6167" name="Equation" r:id="rId13" imgW="1104840" imgH="291960" progId="Equation.DSMT4">
                  <p:embed/>
                </p:oleObj>
              </mc:Choice>
              <mc:Fallback>
                <p:oleObj name="Equation" r:id="rId13" imgW="110484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37852" y="5501148"/>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3784600" y="5560140"/>
          <a:ext cx="4445000" cy="279400"/>
        </p:xfrm>
        <a:graphic>
          <a:graphicData uri="http://schemas.openxmlformats.org/presentationml/2006/ole">
            <mc:AlternateContent xmlns:mc="http://schemas.openxmlformats.org/markup-compatibility/2006">
              <mc:Choice xmlns:v="urn:schemas-microsoft-com:vml" Requires="v">
                <p:oleObj spid="_x0000_s6168" name="Equation" r:id="rId15" imgW="4444920" imgH="279360" progId="Equation.DSMT4">
                  <p:embed/>
                </p:oleObj>
              </mc:Choice>
              <mc:Fallback>
                <p:oleObj name="Equation" r:id="rId15" imgW="4444920" imgH="2793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84600" y="5560140"/>
                        <a:ext cx="4445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15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1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706</Words>
  <Application>Microsoft Office PowerPoint</Application>
  <PresentationFormat>On-screen Show (4:3)</PresentationFormat>
  <Paragraphs>103</Paragraphs>
  <Slides>23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9" baseType="lpstr">
      <vt:lpstr>Arial</vt:lpstr>
      <vt:lpstr>Calibri</vt:lpstr>
      <vt:lpstr>Symbol</vt:lpstr>
      <vt:lpstr>Courier New</vt:lpstr>
      <vt:lpstr>Office Theme</vt:lpstr>
      <vt:lpstr>Equation</vt:lpstr>
      <vt:lpstr>Section 5.6</vt:lpstr>
      <vt:lpstr>Objectives</vt:lpstr>
      <vt:lpstr>Direct Variation</vt:lpstr>
      <vt:lpstr>Example 1: Direct Variation</vt:lpstr>
      <vt:lpstr>Example 2: Direct Variation</vt:lpstr>
      <vt:lpstr>Example 2: Direct Variation (cont.)</vt:lpstr>
      <vt:lpstr>Example 2: Direct Variation (cont.)</vt:lpstr>
      <vt:lpstr>Inverse Variation</vt:lpstr>
      <vt:lpstr>Example 3: Inverse Variation</vt:lpstr>
      <vt:lpstr>Example 3: Inverse Variation (cont.)</vt:lpstr>
      <vt:lpstr>Example 4: Inverse Variation</vt:lpstr>
      <vt:lpstr>Example 4: Inverse Variation (cont.)</vt:lpstr>
      <vt:lpstr>Example 4: Inverse Variation (cont.)</vt:lpstr>
      <vt:lpstr>Example 5: Variation</vt:lpstr>
      <vt:lpstr>Example 5: Variation (cont.)</vt:lpstr>
      <vt:lpstr>Example 5: Variation (cont.)</vt:lpstr>
      <vt:lpstr>Example 5: Variation (cont.)</vt:lpstr>
      <vt:lpstr>Example 5: Variation (cont.)</vt:lpstr>
      <vt:lpstr>Example 5: Variation (cont.)</vt:lpstr>
      <vt:lpstr>Example 5: Variation (cont.)</vt:lpstr>
      <vt:lpstr>Example 5: Variation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Nakita Jean-Charles</cp:lastModifiedBy>
  <cp:revision>40</cp:revision>
  <dcterms:created xsi:type="dcterms:W3CDTF">2013-04-26T14:43:13Z</dcterms:created>
  <dcterms:modified xsi:type="dcterms:W3CDTF">2016-10-01T00:50:48Z</dcterms:modified>
</cp:coreProperties>
</file>