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7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0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32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06668-2EFC-4DFB-BBB1-5D40FF248AC5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0DEE1-D386-441F-9DEB-E9D821BDF6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68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956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106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image" Target="../media/image26.png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0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1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Functions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Evaluating Radical Functions (cont.)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48640" y="1383175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1942920" imgH="482400" progId="Equation.DSMT4">
                  <p:embed/>
                </p:oleObj>
              </mc:Choice>
              <mc:Fallback>
                <p:oleObj name="Equation" r:id="rId3" imgW="194292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83175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2236615"/>
          <a:ext cx="32004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y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24400" y="1371600"/>
            <a:ext cx="1524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Solution: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800600" y="2236615"/>
          <a:ext cx="3931920" cy="2468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3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8275"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y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27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827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811980" y="2971800"/>
          <a:ext cx="2260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2260440" imgH="444240" progId="Equation.DSMT4">
                  <p:embed/>
                </p:oleObj>
              </mc:Choice>
              <mc:Fallback>
                <p:oleObj name="Equation" r:id="rId5" imgW="226044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1980" y="2971800"/>
                        <a:ext cx="2260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811980" y="3581400"/>
          <a:ext cx="265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2654280" imgH="444240" progId="Equation.DSMT4">
                  <p:embed/>
                </p:oleObj>
              </mc:Choice>
              <mc:Fallback>
                <p:oleObj name="Equation" r:id="rId7" imgW="265428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1980" y="3581400"/>
                        <a:ext cx="265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811980" y="4191000"/>
          <a:ext cx="287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2869920" imgH="444240" progId="Equation.DSMT4">
                  <p:embed/>
                </p:oleObj>
              </mc:Choice>
              <mc:Fallback>
                <p:oleObj name="Equation" r:id="rId9" imgW="286992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1980" y="4191000"/>
                        <a:ext cx="287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a Radical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Solution: </a:t>
            </a:r>
            <a:r>
              <a:rPr lang="en-US" dirty="0"/>
              <a:t>For the domain we have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467100" y="1272822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1562040" imgH="482400" progId="Equation.DSMT4">
                  <p:embed/>
                </p:oleObj>
              </mc:Choice>
              <mc:Fallback>
                <p:oleObj name="Equation" r:id="rId3" imgW="15620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272822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981200" y="26670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1206360" imgH="291960" progId="Equation.DSMT4">
                  <p:embed/>
                </p:oleObj>
              </mc:Choice>
              <mc:Fallback>
                <p:oleObj name="Equation" r:id="rId5" imgW="120636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670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81600" y="2514600"/>
          <a:ext cx="32004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6591300" y="4270375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1396800" imgH="444240" progId="Equation.DSMT4">
                  <p:embed/>
                </p:oleObj>
              </mc:Choice>
              <mc:Fallback>
                <p:oleObj name="Equation" r:id="rId7" imgW="139680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4270375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6591300" y="4813300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9" imgW="1422360" imgH="444240" progId="Equation.DSMT4">
                  <p:embed/>
                </p:oleObj>
              </mc:Choice>
              <mc:Fallback>
                <p:oleObj name="Equation" r:id="rId9" imgW="142236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4813300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381000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To see the nature of the graph </a:t>
            </a:r>
          </a:p>
          <a:p>
            <a:r>
              <a:rPr lang="en-US" sz="2800" dirty="0"/>
              <a:t>we select a few values for </a:t>
            </a:r>
            <a:r>
              <a:rPr lang="en-US" sz="2800" i="1" dirty="0"/>
              <a:t>x </a:t>
            </a:r>
            <a:r>
              <a:rPr lang="en-US" sz="2800" dirty="0"/>
              <a:t>in </a:t>
            </a:r>
          </a:p>
          <a:p>
            <a:r>
              <a:rPr lang="en-US" sz="2800" dirty="0"/>
              <a:t>the domain and find the corresponding values of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468880" y="32004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1" imgW="1002960" imgH="291960" progId="Equation.DSMT4">
                  <p:embed/>
                </p:oleObj>
              </mc:Choice>
              <mc:Fallback>
                <p:oleObj name="Equation" r:id="rId11" imgW="1002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880" y="32004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Graphing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plot these points on a graph. </a:t>
            </a:r>
          </a:p>
        </p:txBody>
      </p:sp>
      <p:pic>
        <p:nvPicPr>
          <p:cNvPr id="8198" name="Picture 6" descr="E:\Book work\IMA PPT\Chapter 6 Folder\section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4160" y="1981200"/>
            <a:ext cx="3535680" cy="3528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Graphing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Note that              is the principal square root. This means that </a:t>
            </a:r>
            <a:r>
              <a:rPr lang="en-US" i="1" dirty="0"/>
              <a:t>y</a:t>
            </a:r>
            <a:r>
              <a:rPr lang="en-US" dirty="0"/>
              <a:t> ≥ 0. Thus, the point </a:t>
            </a:r>
            <a:r>
              <a:rPr lang="en-US" dirty="0">
                <a:solidFill>
                  <a:srgbClr val="FF00FF"/>
                </a:solidFill>
              </a:rPr>
              <a:t>(</a:t>
            </a:r>
            <a:r>
              <a:rPr lang="en-US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FF"/>
                </a:solidFill>
              </a:rPr>
              <a:t>5, 0)</a:t>
            </a:r>
            <a:r>
              <a:rPr lang="en-US" dirty="0"/>
              <a:t> is on the </a:t>
            </a:r>
            <a:r>
              <a:rPr lang="en-US" i="1" dirty="0"/>
              <a:t>x</a:t>
            </a:r>
            <a:r>
              <a:rPr lang="en-US" dirty="0"/>
              <a:t>-axis and the remaining points on the graph are above the </a:t>
            </a:r>
            <a:br>
              <a:rPr lang="en-US" dirty="0"/>
            </a:br>
            <a:r>
              <a:rPr lang="en-US" i="1" dirty="0"/>
              <a:t>x-­</a:t>
            </a:r>
            <a:r>
              <a:rPr lang="en-US" dirty="0"/>
              <a:t>axis. So, we can complete the graph by drawing a smooth curve that passes through the selected points. The graph of the function is shown on next slide.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016478" y="1272822"/>
          <a:ext cx="97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977760" imgH="444240" progId="Equation.DSMT4">
                  <p:embed/>
                </p:oleObj>
              </mc:Choice>
              <mc:Fallback>
                <p:oleObj name="Equation" r:id="rId3" imgW="97776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478" y="1272822"/>
                        <a:ext cx="977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Graphing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29200"/>
            <a:ext cx="8229600" cy="954107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We see that the domain is 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 and the range is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[0,</a:t>
            </a:r>
            <a:r>
              <a:rPr lang="en-US" dirty="0">
                <a:solidFill>
                  <a:srgbClr val="FF0000"/>
                </a:solidFill>
                <a:sym typeface="Symbol"/>
              </a:rPr>
              <a:t> 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 </a:t>
            </a:r>
          </a:p>
        </p:txBody>
      </p:sp>
      <p:pic>
        <p:nvPicPr>
          <p:cNvPr id="9218" name="Picture 2" descr="E:\Book work\IMA PPT\Chapter 6 Folder\section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295400"/>
            <a:ext cx="3535680" cy="35280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Graphing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To use a TI-84 Plus graphing calculator to graph this function, </a:t>
            </a:r>
          </a:p>
          <a:p>
            <a:pPr>
              <a:spcBef>
                <a:spcPts val="0"/>
              </a:spcBef>
            </a:pPr>
            <a:r>
              <a:rPr lang="en-US" b="1" dirty="0"/>
              <a:t>Step 1: </a:t>
            </a:r>
            <a:r>
              <a:rPr lang="en-US" dirty="0"/>
              <a:t>Press              and enter the function as follows. </a:t>
            </a:r>
          </a:p>
        </p:txBody>
      </p:sp>
      <p:pic>
        <p:nvPicPr>
          <p:cNvPr id="10242" name="Picture 2" descr="E:\Book work\IMA PPT\Chapter 6 Folder\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2895600"/>
            <a:ext cx="3200400" cy="2641750"/>
          </a:xfrm>
          <a:prstGeom prst="rect">
            <a:avLst/>
          </a:prstGeom>
          <a:noFill/>
        </p:spPr>
      </p:pic>
      <p:pic>
        <p:nvPicPr>
          <p:cNvPr id="7" name="Picture 6" descr="y-equal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400" y="2300112"/>
            <a:ext cx="990600" cy="3124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Graphing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b="1" dirty="0"/>
              <a:t>Step 2: </a:t>
            </a:r>
            <a:r>
              <a:rPr lang="en-US" dirty="0"/>
              <a:t>Press              . (You may need to adjust the </a:t>
            </a:r>
          </a:p>
          <a:p>
            <a:pPr>
              <a:spcBef>
                <a:spcPts val="0"/>
              </a:spcBef>
            </a:pPr>
            <a:r>
              <a:rPr lang="en-US" dirty="0"/>
              <a:t>                 .) </a:t>
            </a:r>
          </a:p>
          <a:p>
            <a:pPr>
              <a:spcBef>
                <a:spcPts val="0"/>
              </a:spcBef>
            </a:pPr>
            <a:r>
              <a:rPr lang="en-US" dirty="0"/>
              <a:t>The result will be the graph as shown here. </a:t>
            </a:r>
          </a:p>
        </p:txBody>
      </p:sp>
      <p:pic>
        <p:nvPicPr>
          <p:cNvPr id="6" name="Picture 5" descr="GRAPH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4845" y="1447800"/>
            <a:ext cx="990600" cy="312420"/>
          </a:xfrm>
          <a:prstGeom prst="rect">
            <a:avLst/>
          </a:prstGeom>
        </p:spPr>
      </p:pic>
      <p:pic>
        <p:nvPicPr>
          <p:cNvPr id="11266" name="Picture 2" descr="E:\Book work\IMA PPT\Chapter 6 Folder\1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2884025"/>
            <a:ext cx="3200400" cy="2641599"/>
          </a:xfrm>
          <a:prstGeom prst="rect">
            <a:avLst/>
          </a:prstGeom>
          <a:noFill/>
        </p:spPr>
      </p:pic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1780310"/>
            <a:ext cx="1371600" cy="399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a TI-84 Plus to Graph a Radical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a.	</a:t>
            </a:r>
            <a:r>
              <a:rPr lang="en-US" dirty="0"/>
              <a:t>Use the </a:t>
            </a:r>
            <a:r>
              <a:rPr lang="en-US" b="1" dirty="0">
                <a:solidFill>
                  <a:srgbClr val="3366CC"/>
                </a:solidFill>
              </a:rPr>
              <a:t>TABLE</a:t>
            </a:r>
            <a:r>
              <a:rPr lang="en-US" dirty="0"/>
              <a:t> feature of a TI-84 Plus graphing calculator to locate many points on the graph of the function</a:t>
            </a:r>
          </a:p>
          <a:p>
            <a:pPr marL="463550" indent="-463550"/>
            <a:r>
              <a:rPr lang="en-US" b="1" dirty="0"/>
              <a:t>Solution: </a:t>
            </a:r>
            <a:r>
              <a:rPr lang="en-US" dirty="0"/>
              <a:t>Using the </a:t>
            </a:r>
            <a:r>
              <a:rPr lang="en-US" b="1" dirty="0">
                <a:solidFill>
                  <a:srgbClr val="3366CC"/>
                </a:solidFill>
              </a:rPr>
              <a:t>TABLE</a:t>
            </a:r>
            <a:r>
              <a:rPr lang="en-US" dirty="0"/>
              <a:t> feature of a TI-84 Plus:</a:t>
            </a:r>
          </a:p>
          <a:p>
            <a:pPr marL="463550" indent="-463550"/>
            <a:r>
              <a:rPr lang="en-US" b="1" dirty="0"/>
              <a:t>Step 1: </a:t>
            </a:r>
            <a:r>
              <a:rPr lang="en-US" dirty="0"/>
              <a:t>Press             and enter the function as follows:</a:t>
            </a:r>
          </a:p>
          <a:p>
            <a:pPr marL="1146175">
              <a:spcBef>
                <a:spcPts val="1800"/>
              </a:spcBef>
            </a:pPr>
            <a:r>
              <a:rPr lang="en-US" dirty="0"/>
              <a:t>1. Press              . </a:t>
            </a:r>
          </a:p>
          <a:p>
            <a:pPr marL="1146175">
              <a:spcBef>
                <a:spcPts val="1800"/>
              </a:spcBef>
            </a:pPr>
            <a:r>
              <a:rPr lang="en-US" dirty="0"/>
              <a:t>2. Choose </a:t>
            </a:r>
            <a:r>
              <a:rPr lang="en-US" b="1" dirty="0"/>
              <a:t>4: </a:t>
            </a:r>
            <a:r>
              <a:rPr lang="en-US" b="1" i="1" dirty="0"/>
              <a:t> </a:t>
            </a:r>
          </a:p>
          <a:p>
            <a:pPr marL="1146175">
              <a:spcBef>
                <a:spcPts val="1800"/>
              </a:spcBef>
            </a:pPr>
            <a:r>
              <a:rPr lang="en-US" dirty="0"/>
              <a:t>3. Enter 2</a:t>
            </a:r>
            <a:r>
              <a:rPr lang="en-US" i="1" dirty="0"/>
              <a:t>x</a:t>
            </a:r>
            <a:r>
              <a:rPr lang="en-US" dirty="0"/>
              <a:t> – 3) and press            .</a:t>
            </a:r>
          </a:p>
        </p:txBody>
      </p:sp>
      <p:pic>
        <p:nvPicPr>
          <p:cNvPr id="4" name="Picture 3" descr="y-equal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3656" y="3318933"/>
            <a:ext cx="990600" cy="312420"/>
          </a:xfrm>
          <a:prstGeom prst="rect">
            <a:avLst/>
          </a:prstGeom>
        </p:spPr>
      </p:pic>
      <p:pic>
        <p:nvPicPr>
          <p:cNvPr id="12290" name="Picture 2" descr="E:\Book work\IMA PPT\Calc buttons\MATH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15355" y="3939822"/>
            <a:ext cx="978694" cy="478631"/>
          </a:xfrm>
          <a:prstGeom prst="rect">
            <a:avLst/>
          </a:prstGeom>
          <a:noFill/>
        </p:spPr>
      </p:pic>
      <p:pic>
        <p:nvPicPr>
          <p:cNvPr id="12291" name="Picture 3" descr="E:\Book work\IMA PPT\Calc buttons\ENTER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3023" y="5280378"/>
            <a:ext cx="838200" cy="406773"/>
          </a:xfrm>
          <a:prstGeom prst="rect">
            <a:avLst/>
          </a:prstGeom>
          <a:noFill/>
        </p:spPr>
      </p:pic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555858" y="4483100"/>
          <a:ext cx="63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6" imgW="634680" imgH="469800" progId="Equation.DSMT4">
                  <p:embed/>
                </p:oleObj>
              </mc:Choice>
              <mc:Fallback>
                <p:oleObj name="Equation" r:id="rId6" imgW="6346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5858" y="4483100"/>
                        <a:ext cx="63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334490" y="2156690"/>
          <a:ext cx="1714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8" imgW="1714320" imgH="482400" progId="Equation.DSMT4">
                  <p:embed/>
                </p:oleObj>
              </mc:Choice>
              <mc:Fallback>
                <p:oleObj name="Equation" r:id="rId8" imgW="171432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490" y="2156690"/>
                        <a:ext cx="1714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a TI-84 Plus to Graph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Press </a:t>
            </a:r>
            <a:r>
              <a:rPr lang="en-US" b="1" dirty="0">
                <a:solidFill>
                  <a:srgbClr val="3366CC"/>
                </a:solidFill>
              </a:rPr>
              <a:t>TBLSET</a:t>
            </a:r>
            <a:r>
              <a:rPr lang="en-US" b="1" dirty="0"/>
              <a:t> </a:t>
            </a:r>
            <a:r>
              <a:rPr lang="en-US" dirty="0"/>
              <a:t>(which is                        ) and set the display as shown here. </a:t>
            </a:r>
          </a:p>
        </p:txBody>
      </p:sp>
      <p:pic>
        <p:nvPicPr>
          <p:cNvPr id="13315" name="Picture 3" descr="E:\Book work\IMA PPT\Calc buttons\2N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7752" y="1394178"/>
            <a:ext cx="913448" cy="446723"/>
          </a:xfrm>
          <a:prstGeom prst="rect">
            <a:avLst/>
          </a:prstGeom>
          <a:noFill/>
        </p:spPr>
      </p:pic>
      <p:pic>
        <p:nvPicPr>
          <p:cNvPr id="13321" name="Picture 9" descr="E:\Book work\IMA PPT\Calc buttons\WINDOW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470378"/>
            <a:ext cx="913448" cy="226695"/>
          </a:xfrm>
          <a:prstGeom prst="rect">
            <a:avLst/>
          </a:prstGeom>
          <a:noFill/>
        </p:spPr>
      </p:pic>
      <p:pic>
        <p:nvPicPr>
          <p:cNvPr id="15" name="Picture 14" descr="1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2438400"/>
            <a:ext cx="3200400" cy="2641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a TI-84 Plus to Graph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Press </a:t>
            </a:r>
            <a:r>
              <a:rPr lang="en-US" b="1" dirty="0">
                <a:solidFill>
                  <a:srgbClr val="3366CC"/>
                </a:solidFill>
              </a:rPr>
              <a:t>TABLE</a:t>
            </a:r>
            <a:r>
              <a:rPr lang="en-US" b="1" dirty="0"/>
              <a:t> </a:t>
            </a:r>
            <a:r>
              <a:rPr lang="en-US" dirty="0"/>
              <a:t>(which is                         ) and the display will appear as follows. </a:t>
            </a:r>
          </a:p>
        </p:txBody>
      </p:sp>
      <p:pic>
        <p:nvPicPr>
          <p:cNvPr id="13315" name="Picture 3" descr="E:\Book work\IMA PPT\Calc buttons\2N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371600"/>
            <a:ext cx="913448" cy="446723"/>
          </a:xfrm>
          <a:prstGeom prst="rect">
            <a:avLst/>
          </a:prstGeom>
          <a:noFill/>
        </p:spPr>
      </p:pic>
      <p:pic>
        <p:nvPicPr>
          <p:cNvPr id="13318" name="Picture 6" descr="E:\Book work\IMA PPT\Calc buttons\GRAPH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6575" y="1447800"/>
            <a:ext cx="990600" cy="312420"/>
          </a:xfrm>
          <a:prstGeom prst="rect">
            <a:avLst/>
          </a:prstGeom>
          <a:noFill/>
        </p:spPr>
      </p:pic>
      <p:pic>
        <p:nvPicPr>
          <p:cNvPr id="13319" name="Picture 7" descr="E:\Book work\IMA PPT\Chapter 6 Folder\1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2362200"/>
            <a:ext cx="3200400" cy="26415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Recognize radical functions.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Evaluate radical functions.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Find the domain and range of radical functions.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radical functions.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a TI-84 Plus to Graph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Plot several points (approximately) on a graph and then connect them with a smooth curve.</a:t>
            </a:r>
            <a:r>
              <a:rPr lang="en-US" b="1" dirty="0"/>
              <a:t> </a:t>
            </a:r>
          </a:p>
          <a:p>
            <a:pPr marL="463550" indent="-463550"/>
            <a:r>
              <a:rPr lang="en-US" b="1" dirty="0"/>
              <a:t>Solution: </a:t>
            </a:r>
          </a:p>
          <a:p>
            <a:pPr marL="463550" indent="-463550"/>
            <a:r>
              <a:rPr lang="en-US" dirty="0"/>
              <a:t>You may scroll up and down the</a:t>
            </a:r>
          </a:p>
          <a:p>
            <a:pPr marL="463550" indent="-463550">
              <a:spcBef>
                <a:spcPts val="0"/>
              </a:spcBef>
            </a:pPr>
            <a:r>
              <a:rPr lang="en-US" dirty="0"/>
              <a:t>display to find as many points as</a:t>
            </a:r>
          </a:p>
          <a:p>
            <a:pPr>
              <a:spcBef>
                <a:spcPts val="0"/>
              </a:spcBef>
            </a:pPr>
            <a:r>
              <a:rPr lang="en-US" dirty="0"/>
              <a:t>you like. A few are shown here to</a:t>
            </a:r>
          </a:p>
          <a:p>
            <a:pPr>
              <a:spcBef>
                <a:spcPts val="0"/>
              </a:spcBef>
            </a:pPr>
            <a:r>
              <a:rPr lang="en-US" dirty="0"/>
              <a:t>see the nature of the graph. </a:t>
            </a:r>
          </a:p>
          <a:p>
            <a:pPr marL="463550" indent="-463550"/>
            <a:endParaRPr lang="en-US" b="1" dirty="0"/>
          </a:p>
        </p:txBody>
      </p:sp>
      <p:pic>
        <p:nvPicPr>
          <p:cNvPr id="14338" name="Picture 2" descr="E:\Book work\IMA PPT\Chapter 6 Folder\6_4_Ex_4_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3587" y="2263422"/>
            <a:ext cx="3535680" cy="3528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a TI-84 Plus to Graph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c.	</a:t>
            </a:r>
            <a:r>
              <a:rPr lang="en-US" dirty="0"/>
              <a:t>Use a TI-84 Plus graphing calculator to graph the function.</a:t>
            </a:r>
          </a:p>
          <a:p>
            <a:r>
              <a:rPr lang="en-US" b="1" dirty="0"/>
              <a:t>Solution: </a:t>
            </a:r>
            <a:r>
              <a:rPr lang="en-US" dirty="0"/>
              <a:t>Press              and the display will appear with the curve as follows. </a:t>
            </a:r>
          </a:p>
          <a:p>
            <a:pPr marL="463550" indent="-463550"/>
            <a:r>
              <a:rPr lang="en-US" b="1" dirty="0"/>
              <a:t> </a:t>
            </a:r>
          </a:p>
        </p:txBody>
      </p:sp>
      <p:pic>
        <p:nvPicPr>
          <p:cNvPr id="15362" name="Picture 2" descr="E:\Book work\IMA PPT\Calc buttons\GRAP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8356" y="2374053"/>
            <a:ext cx="990600" cy="312420"/>
          </a:xfrm>
          <a:prstGeom prst="rect">
            <a:avLst/>
          </a:prstGeom>
          <a:noFill/>
        </p:spPr>
      </p:pic>
      <p:pic>
        <p:nvPicPr>
          <p:cNvPr id="15363" name="Picture 3" descr="E:\Book work\IMA PPT\Chapter 6 Folder\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200400"/>
            <a:ext cx="3200400" cy="26492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the indicated value of the function. 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71500" y="1859844"/>
          <a:ext cx="4762500" cy="255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4762440" imgH="2552400" progId="Equation.DSMT4">
                  <p:embed/>
                </p:oleObj>
              </mc:Choice>
              <mc:Fallback>
                <p:oleObj name="Equation" r:id="rId3" imgW="4762440" imgH="255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859844"/>
                        <a:ext cx="4762500" cy="255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29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Use a calculator to estimate the value of the function accurate to 4 decimal places. 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48640" y="2328333"/>
          <a:ext cx="5397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5397480" imgH="1295280" progId="Equation.DSMT4">
                  <p:embed/>
                </p:oleObj>
              </mc:Choice>
              <mc:Fallback>
                <p:oleObj name="Equation" r:id="rId3" imgW="5397480" imgH="1295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328333"/>
                        <a:ext cx="5397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1. 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b="1" dirty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b="1" dirty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2.6458</a:t>
            </a:r>
            <a:r>
              <a:rPr lang="en-US" b="1" dirty="0"/>
              <a:t> </a:t>
            </a:r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5.	</a:t>
            </a:r>
            <a:r>
              <a:rPr lang="en-US" dirty="0">
                <a:solidFill>
                  <a:srgbClr val="FF0000"/>
                </a:solidFill>
              </a:rPr>
              <a:t>2.1544</a:t>
            </a:r>
            <a:r>
              <a:rPr lang="en-US" b="1" dirty="0"/>
              <a:t> 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83850" y="14605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634680" imgH="444240" progId="Equation.DSMT4">
                  <p:embed/>
                </p:oleObj>
              </mc:Choice>
              <mc:Fallback>
                <p:oleObj name="Equation" r:id="rId3" imgW="63468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3850" y="1460500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Functions and Function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Relation, Domain, and Range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relation</a:t>
            </a:r>
            <a:r>
              <a:rPr lang="en-US" dirty="0">
                <a:solidFill>
                  <a:srgbClr val="000000"/>
                </a:solidFill>
              </a:rPr>
              <a:t> is a set of ordered pairs of real numbers.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domain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C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, of a relation is the set of all first coordinates in the relation.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range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C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, of a relation is the set of all second coordinates in the relation.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Functions and Function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Function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function</a:t>
            </a:r>
            <a:r>
              <a:rPr lang="en-US" dirty="0">
                <a:solidFill>
                  <a:srgbClr val="000000"/>
                </a:solidFill>
              </a:rPr>
              <a:t> is a relation in which each domain element has exactly one corresponding range element.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Functions and Function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/>
            <a:r>
              <a:rPr lang="en-US" b="1" dirty="0">
                <a:solidFill>
                  <a:srgbClr val="000000"/>
                </a:solidFill>
              </a:rPr>
              <a:t>Vertical Line Test </a:t>
            </a:r>
          </a:p>
          <a:p>
            <a:pPr lvl="0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dirty="0">
                <a:solidFill>
                  <a:srgbClr val="C00000"/>
                </a:solidFill>
              </a:rPr>
              <a:t>any</a:t>
            </a:r>
            <a:r>
              <a:rPr lang="en-US" dirty="0">
                <a:solidFill>
                  <a:srgbClr val="000000"/>
                </a:solidFill>
              </a:rPr>
              <a:t> vertical line intersects the graph of a relation at more than one point, then the relation graphed is </a:t>
            </a:r>
            <a:r>
              <a:rPr lang="en-US" b="1" dirty="0">
                <a:solidFill>
                  <a:srgbClr val="C00000"/>
                </a:solidFill>
              </a:rPr>
              <a:t>not</a:t>
            </a:r>
            <a:r>
              <a:rPr lang="en-US" dirty="0">
                <a:solidFill>
                  <a:srgbClr val="000000"/>
                </a:solidFill>
              </a:rPr>
              <a:t> a function.</a:t>
            </a:r>
            <a:endParaRPr lang="en-US" sz="4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Radical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Radical Function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radical function</a:t>
            </a:r>
            <a:r>
              <a:rPr lang="en-US" dirty="0">
                <a:solidFill>
                  <a:srgbClr val="000000"/>
                </a:solidFill>
              </a:rPr>
              <a:t> is a function of the form </a:t>
            </a:r>
          </a:p>
          <a:p>
            <a:r>
              <a:rPr lang="en-US" dirty="0">
                <a:solidFill>
                  <a:srgbClr val="000000"/>
                </a:solidFill>
              </a:rPr>
              <a:t>in which the radicand contains a variable expression.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domain</a:t>
            </a:r>
            <a:r>
              <a:rPr lang="en-US" dirty="0">
                <a:solidFill>
                  <a:srgbClr val="000000"/>
                </a:solidFill>
              </a:rPr>
              <a:t> of such a function depends on the index, 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even number, the domain is the set of all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such that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≥ 0.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odd number, the domain is the set of all real numbers, (</a:t>
            </a:r>
            <a:r>
              <a:rPr lang="en-US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Symbol" pitchFamily="82" charset="2"/>
                <a:sym typeface="Symbol"/>
              </a:rPr>
              <a:t></a:t>
            </a:r>
            <a:r>
              <a:rPr lang="en-US" dirty="0">
                <a:solidFill>
                  <a:srgbClr val="000000"/>
                </a:solidFill>
                <a:latin typeface="+mj-lt"/>
                <a:sym typeface="Symbol"/>
              </a:rPr>
              <a:t>,</a:t>
            </a:r>
            <a:r>
              <a:rPr lang="en-US" dirty="0">
                <a:solidFill>
                  <a:srgbClr val="000000"/>
                </a:solidFill>
                <a:latin typeface="Symbol" pitchFamily="82" charset="2"/>
                <a:sym typeface="Symbol"/>
              </a:rPr>
              <a:t> 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793089" y="1783644"/>
          <a:ext cx="1371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371600" imgH="507960" progId="Equation.DSMT4">
                  <p:embed/>
                </p:oleObj>
              </mc:Choice>
              <mc:Fallback>
                <p:oleObj name="Equation" r:id="rId3" imgW="137160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3089" y="1783644"/>
                        <a:ext cx="1371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the Domain of a Radical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domain of each radical function.</a:t>
            </a:r>
          </a:p>
          <a:p>
            <a:endParaRPr lang="en-US" dirty="0"/>
          </a:p>
          <a:p>
            <a:r>
              <a:rPr lang="en-US" b="1" dirty="0"/>
              <a:t>Solution: </a:t>
            </a:r>
          </a:p>
          <a:p>
            <a:pPr>
              <a:spcBef>
                <a:spcPts val="0"/>
              </a:spcBef>
            </a:pPr>
            <a:r>
              <a:rPr lang="en-US" dirty="0"/>
              <a:t>Because the index is </a:t>
            </a:r>
            <a:r>
              <a:rPr lang="en-US" dirty="0">
                <a:solidFill>
                  <a:srgbClr val="FF00FF"/>
                </a:solidFill>
              </a:rPr>
              <a:t>2</a:t>
            </a:r>
            <a:r>
              <a:rPr lang="en-US" dirty="0"/>
              <a:t> (understood), the radicand must be nonnegative. (That is, the expression under the radical sign cannot be negative.) Thus we must have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48640" y="1828800"/>
          <a:ext cx="2120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2120760" imgH="482400" progId="Equation.DSMT4">
                  <p:embed/>
                </p:oleObj>
              </mc:Choice>
              <mc:Fallback>
                <p:oleObj name="Equation" r:id="rId3" imgW="212076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28800"/>
                        <a:ext cx="2120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068689" y="4694767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5" imgW="1091880" imgH="291960" progId="Equation.DSMT4">
                  <p:embed/>
                </p:oleObj>
              </mc:Choice>
              <mc:Fallback>
                <p:oleObj name="Equation" r:id="rId5" imgW="1091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689" y="4694767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600200" y="4217812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7" imgW="1358640" imgH="291960" progId="Equation.DSMT4">
                  <p:embed/>
                </p:oleObj>
              </mc:Choice>
              <mc:Fallback>
                <p:oleObj name="Equation" r:id="rId7" imgW="1358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217812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233084" y="5113866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9" imgW="1002960" imgH="838080" progId="Equation.DSMT4">
                  <p:embed/>
                </p:oleObj>
              </mc:Choice>
              <mc:Fallback>
                <p:oleObj name="Equation" r:id="rId9" imgW="1002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084" y="5113866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4"/>
          <p:cNvGraphicFramePr>
            <a:graphicFrameLocks noChangeAspect="1"/>
          </p:cNvGraphicFramePr>
          <p:nvPr/>
        </p:nvGraphicFramePr>
        <p:xfrm>
          <a:off x="3886200" y="4432300"/>
          <a:ext cx="48387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11" imgW="4838400" imgH="1434960" progId="Equation.DSMT4">
                  <p:embed/>
                </p:oleObj>
              </mc:Choice>
              <mc:Fallback>
                <p:oleObj name="Equation" r:id="rId11" imgW="4838400" imgH="1434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432300"/>
                        <a:ext cx="48387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the Domain of a Radical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b="1" dirty="0"/>
          </a:p>
          <a:p>
            <a:r>
              <a:rPr lang="en-US" b="1" dirty="0"/>
              <a:t>Solution: </a:t>
            </a:r>
          </a:p>
          <a:p>
            <a:r>
              <a:rPr lang="en-US" dirty="0"/>
              <a:t>Because the index is </a:t>
            </a:r>
            <a:r>
              <a:rPr lang="en-US" dirty="0">
                <a:solidFill>
                  <a:srgbClr val="FF00FF"/>
                </a:solidFill>
              </a:rPr>
              <a:t>3</a:t>
            </a:r>
            <a:r>
              <a:rPr lang="en-US" dirty="0"/>
              <a:t>, an odd number, the radicand may be any real number.</a:t>
            </a:r>
          </a:p>
          <a:p>
            <a:r>
              <a:rPr lang="en-US" dirty="0"/>
              <a:t>Thus the domain is the entire interval of real numbers </a:t>
            </a:r>
            <a:r>
              <a:rPr lang="en-US" dirty="0">
                <a:solidFill>
                  <a:srgbClr val="FF0000"/>
                </a:solidFill>
              </a:rPr>
              <a:t>(−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, 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</p:txBody>
      </p:sp>
      <p:graphicFrame>
        <p:nvGraphicFramePr>
          <p:cNvPr id="4101" name="Object 2"/>
          <p:cNvGraphicFramePr>
            <a:graphicFrameLocks noChangeAspect="1"/>
          </p:cNvGraphicFramePr>
          <p:nvPr/>
        </p:nvGraphicFramePr>
        <p:xfrm>
          <a:off x="530352" y="1371600"/>
          <a:ext cx="234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349360" imgH="482400" progId="Equation.DSMT4">
                  <p:embed/>
                </p:oleObj>
              </mc:Choice>
              <mc:Fallback>
                <p:oleObj name="Equation" r:id="rId3" imgW="234936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349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Evaluating Radical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each table by finding the corresponding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values for the given values of </a:t>
            </a:r>
            <a:r>
              <a:rPr lang="en-US" i="1" dirty="0"/>
              <a:t>x</a:t>
            </a:r>
            <a:r>
              <a:rPr lang="en-US" dirty="0"/>
              <a:t>.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48640" y="2301240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2019240" imgH="482400" progId="Equation.DSMT4">
                  <p:embed/>
                </p:oleObj>
              </mc:Choice>
              <mc:Fallback>
                <p:oleObj name="Equation" r:id="rId3" imgW="20192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301240"/>
                        <a:ext cx="201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3215640"/>
          <a:ext cx="32004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f</a:t>
                      </a:r>
                      <a:r>
                        <a:rPr lang="en-US" sz="2800" dirty="0"/>
                        <a:t>(</a:t>
                      </a:r>
                      <a:r>
                        <a:rPr lang="en-US" sz="2800" i="1" dirty="0"/>
                        <a:t>x</a:t>
                      </a:r>
                      <a:r>
                        <a:rPr lang="en-US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25285" y="2377440"/>
            <a:ext cx="1524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Solution: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029200" y="3215640"/>
          <a:ext cx="32004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7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/>
                        <a:t>f</a:t>
                      </a:r>
                      <a:r>
                        <a:rPr lang="en-US" sz="2800" dirty="0"/>
                        <a:t>(</a:t>
                      </a:r>
                      <a:r>
                        <a:rPr lang="en-US" sz="2800" i="1" dirty="0"/>
                        <a:t>x</a:t>
                      </a:r>
                      <a:r>
                        <a:rPr lang="en-US" sz="28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969000" y="3886200"/>
          <a:ext cx="116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1168200" imgH="444240" progId="Equation.DSMT4">
                  <p:embed/>
                </p:oleObj>
              </mc:Choice>
              <mc:Fallback>
                <p:oleObj name="Equation" r:id="rId5" imgW="116820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3886200"/>
                        <a:ext cx="1168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969000" y="4508500"/>
          <a:ext cx="199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1993680" imgH="444240" progId="Equation.DSMT4">
                  <p:embed/>
                </p:oleObj>
              </mc:Choice>
              <mc:Fallback>
                <p:oleObj name="Equation" r:id="rId7" imgW="199368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4508500"/>
                        <a:ext cx="199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969000" y="5118100"/>
          <a:ext cx="194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1942920" imgH="444240" progId="Equation.DSMT4">
                  <p:embed/>
                </p:oleObj>
              </mc:Choice>
              <mc:Fallback>
                <p:oleObj name="Equation" r:id="rId9" imgW="194292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5118100"/>
                        <a:ext cx="1943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713</Words>
  <Application>Microsoft Office PowerPoint</Application>
  <PresentationFormat>On-screen Show (4:3)</PresentationFormat>
  <Paragraphs>130</Paragraphs>
  <Slides>24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Symbol</vt:lpstr>
      <vt:lpstr>Courier New</vt:lpstr>
      <vt:lpstr>Office Theme</vt:lpstr>
      <vt:lpstr>Equation</vt:lpstr>
      <vt:lpstr>Section 6.5</vt:lpstr>
      <vt:lpstr>Objectives</vt:lpstr>
      <vt:lpstr>Review of Functions and Function Notation</vt:lpstr>
      <vt:lpstr>Review of Functions and Function Notation</vt:lpstr>
      <vt:lpstr>Review of Functions and Function Notation</vt:lpstr>
      <vt:lpstr>Evaluating Radical Functions</vt:lpstr>
      <vt:lpstr>Example 1: Finding the Domain of a Radical Function</vt:lpstr>
      <vt:lpstr>Example 1: Finding the Domain of a Radical Function (cont.)</vt:lpstr>
      <vt:lpstr>Example 2: Evaluating Radical Functions</vt:lpstr>
      <vt:lpstr>Example 2: Evaluating Radical Functions (cont.)</vt:lpstr>
      <vt:lpstr>Example 3: Graphing a Radical Function</vt:lpstr>
      <vt:lpstr>Example 3: Graphing a Radical Function (cont.)</vt:lpstr>
      <vt:lpstr>Example 3: Graphing a Radical Function (cont.)</vt:lpstr>
      <vt:lpstr>Example 3: Graphing a Radical Function (cont.)</vt:lpstr>
      <vt:lpstr>Example 3: Graphing a Radical Function (cont.)</vt:lpstr>
      <vt:lpstr>Example 3: Graphing a Radical Function (cont.)</vt:lpstr>
      <vt:lpstr>Example 4: Using a TI-84 Plus to Graph a Radical Function</vt:lpstr>
      <vt:lpstr>Example 4: Using a TI-84 Plus to Graph a Radical Function (cont.)</vt:lpstr>
      <vt:lpstr>Example 4: Using a TI-84 Plus to Graph a Radical Function (cont.)</vt:lpstr>
      <vt:lpstr>Example 4: Using a TI-84 Plus to Graph a Radical Function (cont.)</vt:lpstr>
      <vt:lpstr>Example 4: Using a TI-84 Plus to Graph a Radical Function (cont.)</vt:lpstr>
      <vt:lpstr>Practice Problems </vt:lpstr>
      <vt:lpstr>Practice Problems (cont.) 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46</cp:revision>
  <dcterms:created xsi:type="dcterms:W3CDTF">2013-04-26T14:43:13Z</dcterms:created>
  <dcterms:modified xsi:type="dcterms:W3CDTF">2016-10-01T01:26:32Z</dcterms:modified>
</cp:coreProperties>
</file>