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7" r:id="rId14"/>
    <p:sldId id="270" r:id="rId15"/>
    <p:sldId id="271" r:id="rId16"/>
    <p:sldId id="272" r:id="rId17"/>
    <p:sldId id="273" r:id="rId18"/>
    <p:sldId id="274" r:id="rId19"/>
    <p:sldId id="278" r:id="rId20"/>
    <p:sldId id="275" r:id="rId21"/>
    <p:sldId id="276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993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2F001-F87C-4AB0-9F85-0167AB46D587}" type="datetimeFigureOut">
              <a:rPr lang="en-US" smtClean="0"/>
              <a:pPr/>
              <a:t>9/30/2016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B7E80-DB83-47AA-9504-F4319DD86A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87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67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6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Quadratic Formula:</a:t>
            </a:r>
          </a:p>
        </p:txBody>
      </p:sp>
      <p:graphicFrame>
        <p:nvGraphicFramePr>
          <p:cNvPr id="20482" name="Object 1"/>
          <p:cNvGraphicFramePr>
            <a:graphicFrameLocks noChangeAspect="1"/>
          </p:cNvGraphicFramePr>
          <p:nvPr/>
        </p:nvGraphicFramePr>
        <p:xfrm>
          <a:off x="3238500" y="4191000"/>
          <a:ext cx="2832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2831760" imgH="965160" progId="Equation.DSMT4">
                  <p:embed/>
                </p:oleObj>
              </mc:Choice>
              <mc:Fallback>
                <p:oleObj name="Equation" r:id="rId3" imgW="2831760" imgH="965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191000"/>
                        <a:ext cx="2832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4191000" y="3962399"/>
            <a:ext cx="2971800" cy="9906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 flipV="1">
            <a:off x="4191000" y="3809999"/>
            <a:ext cx="2895600" cy="1143000"/>
          </a:xfrm>
          <a:prstGeom prst="line">
            <a:avLst/>
          </a:prstGeom>
          <a:ln w="190500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the Quadratic Formula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b="1" dirty="0">
                <a:solidFill>
                  <a:srgbClr val="C00000"/>
                </a:solidFill>
              </a:rPr>
              <a:t>COMMON ERROR </a:t>
            </a:r>
          </a:p>
          <a:p>
            <a:r>
              <a:rPr lang="en-US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231900" y="3975099"/>
          <a:ext cx="5778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5778360" imgH="977760" progId="Equation.DSMT4">
                  <p:embed/>
                </p:oleObj>
              </mc:Choice>
              <mc:Fallback>
                <p:oleObj name="Equation" r:id="rId3" imgW="5778360" imgH="9777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3975099"/>
                        <a:ext cx="5778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2971800" y="3388056"/>
            <a:ext cx="4800600" cy="762000"/>
          </a:xfrm>
          <a:prstGeom prst="ellipse">
            <a:avLst/>
          </a:prstGeom>
          <a:noFill/>
          <a:ln w="190500">
            <a:solidFill>
              <a:srgbClr val="AFA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124200" y="4759656"/>
            <a:ext cx="4800600" cy="762000"/>
          </a:xfrm>
          <a:prstGeom prst="ellipse">
            <a:avLst/>
          </a:prstGeom>
          <a:noFill/>
          <a:ln w="190500">
            <a:solidFill>
              <a:srgbClr val="AFA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the Quadratic Formula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 (cont.)</a:t>
            </a:r>
          </a:p>
          <a:p>
            <a:r>
              <a:rPr lang="en-US" dirty="0">
                <a:solidFill>
                  <a:srgbClr val="000000"/>
                </a:solidFill>
              </a:rPr>
              <a:t>The correct method is to divide both terms by the denominator or to factor out a common factor in the numerator and then reduce.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097280" y="3311856"/>
          <a:ext cx="6286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6286320" imgH="914400" progId="Equation.DSMT4">
                  <p:embed/>
                </p:oleObj>
              </mc:Choice>
              <mc:Fallback>
                <p:oleObj name="Equation" r:id="rId3" imgW="6286320" imgH="914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3311856"/>
                        <a:ext cx="6286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097280" y="4607256"/>
          <a:ext cx="6362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6362640" imgH="1104840" progId="Equation.DSMT4">
                  <p:embed/>
                </p:oleObj>
              </mc:Choice>
              <mc:Fallback>
                <p:oleObj name="Equation" r:id="rId5" imgW="6362640" imgH="1104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4607256"/>
                        <a:ext cx="63627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Cubic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by using the quadratic formula.</a:t>
            </a:r>
          </a:p>
          <a:p>
            <a:pPr algn="ctr"/>
            <a:endParaRPr lang="en-US" dirty="0">
              <a:solidFill>
                <a:srgbClr val="0000FF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/>
              <a:t>Solution: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876300" y="4191000"/>
          <a:ext cx="387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3" imgW="3873240" imgH="469800" progId="Equation.DSMT4">
                  <p:embed/>
                </p:oleObj>
              </mc:Choice>
              <mc:Fallback>
                <p:oleObj name="Equation" r:id="rId3" imgW="387324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4191000"/>
                        <a:ext cx="387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5715000" y="4724400"/>
            <a:ext cx="329184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each equation. (The quadratic equation was solved in Example 1a by using the quadratic formula.) 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057400" y="2895600"/>
          <a:ext cx="269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5" imgW="2692080" imgH="380880" progId="Equation.DSMT4">
                  <p:embed/>
                </p:oleObj>
              </mc:Choice>
              <mc:Fallback>
                <p:oleObj name="Equation" r:id="rId5" imgW="26920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895600"/>
                        <a:ext cx="269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120900" y="35052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7" imgW="2628720" imgH="571320" progId="Equation.DSMT4">
                  <p:embed/>
                </p:oleObj>
              </mc:Choice>
              <mc:Fallback>
                <p:oleObj name="Equation" r:id="rId7" imgW="26287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35052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029200" y="3657600"/>
          <a:ext cx="1473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9" imgW="1473120" imgH="228600" progId="Equation.DSMT4">
                  <p:embed/>
                </p:oleObj>
              </mc:Choice>
              <mc:Fallback>
                <p:oleObj name="Equation" r:id="rId9" imgW="147312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57600"/>
                        <a:ext cx="14732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952500" y="49149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1" imgW="736560" imgH="291960" progId="Equation.DSMT4">
                  <p:embed/>
                </p:oleObj>
              </mc:Choice>
              <mc:Fallback>
                <p:oleObj name="Equation" r:id="rId11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49149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937000" y="4724400"/>
          <a:ext cx="1701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3" imgW="1701720" imgH="914400" progId="Equation.DSMT4">
                  <p:embed/>
                </p:oleObj>
              </mc:Choice>
              <mc:Fallback>
                <p:oleObj name="Equation" r:id="rId13" imgW="1701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4724400"/>
                        <a:ext cx="1701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029200" y="4343400"/>
          <a:ext cx="273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15" imgW="2730240" imgH="279360" progId="Equation.DSMT4">
                  <p:embed/>
                </p:oleObj>
              </mc:Choice>
              <mc:Fallback>
                <p:oleObj name="Equation" r:id="rId15" imgW="27302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343400"/>
                        <a:ext cx="273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530352" y="2362200"/>
          <a:ext cx="269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17" imgW="2692080" imgH="380880" progId="Equation.DSMT4">
                  <p:embed/>
                </p:oleObj>
              </mc:Choice>
              <mc:Fallback>
                <p:oleObj name="Equation" r:id="rId17" imgW="2692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269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Discriminant: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>
                <a:latin typeface="Symbol" pitchFamily="82" charset="2"/>
              </a:rPr>
              <a:t>-</a:t>
            </a:r>
            <a:r>
              <a:rPr lang="en-US" dirty="0"/>
              <a:t> 4</a:t>
            </a:r>
            <a:r>
              <a:rPr lang="en-US" i="1" dirty="0"/>
              <a:t>ac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67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Discriminant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Nature of Solutions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8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−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&gt; 0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Two real solutions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3155">
                <a:tc>
                  <a:txBody>
                    <a:bodyPr/>
                    <a:lstStyle/>
                    <a:p>
                      <a:pPr algn="ctr"/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8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−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= 0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One real solution,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800" i="0" kern="1200" baseline="300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−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280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ac </a:t>
                      </a:r>
                      <a:r>
                        <a:rPr lang="en-US" sz="280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&lt; 0</a:t>
                      </a:r>
                      <a:endParaRPr lang="en-US" sz="2800" i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Two nonreal solutions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038850" y="246380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3" name="Equation" r:id="rId3" imgW="2489040" imgH="838080" progId="Equation.DSMT4">
                  <p:embed/>
                </p:oleObj>
              </mc:Choice>
              <mc:Fallback>
                <p:oleObj name="Equation" r:id="rId3" imgW="2489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246380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Discriminant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+ 11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7 = 0</a:t>
            </a:r>
          </a:p>
          <a:p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530352" y="33020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1193760" imgH="380880" progId="Equation.DSMT4">
                  <p:embed/>
                </p:oleObj>
              </mc:Choice>
              <mc:Fallback>
                <p:oleObj name="Equation" r:id="rId3" imgW="1193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02000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28800" y="3314700"/>
          <a:ext cx="2197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2197080" imgH="431640" progId="Equation.DSMT4">
                  <p:embed/>
                </p:oleObj>
              </mc:Choice>
              <mc:Fallback>
                <p:oleObj name="Equation" r:id="rId5" imgW="219708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4700"/>
                        <a:ext cx="2197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828800" y="407035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1485720" imgH="291960" progId="Equation.DSMT4">
                  <p:embed/>
                </p:oleObj>
              </mc:Choice>
              <mc:Fallback>
                <p:oleObj name="Equation" r:id="rId7" imgW="1485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7035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828800" y="4686300"/>
          <a:ext cx="458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4584600" imgH="380880" progId="Equation.DSMT4">
                  <p:embed/>
                </p:oleObj>
              </mc:Choice>
              <mc:Fallback>
                <p:oleObj name="Equation" r:id="rId9" imgW="4584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686300"/>
                        <a:ext cx="458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Discriminant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9 = 0</a:t>
            </a:r>
          </a:p>
          <a:p>
            <a:r>
              <a:rPr lang="en-US" b="1" dirty="0"/>
              <a:t>Solution:</a:t>
            </a:r>
          </a:p>
          <a:p>
            <a:endParaRPr lang="en-US" b="1" dirty="0"/>
          </a:p>
          <a:p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0000FF"/>
                </a:solidFill>
              </a:rPr>
              <a:t> 1 = 0</a:t>
            </a:r>
          </a:p>
          <a:p>
            <a:r>
              <a:rPr lang="en-US" b="1" dirty="0"/>
              <a:t>Solution:  </a:t>
            </a:r>
            <a:r>
              <a:rPr lang="en-US" dirty="0"/>
              <a:t>Here </a:t>
            </a:r>
            <a:r>
              <a:rPr lang="en-US" i="1" dirty="0">
                <a:solidFill>
                  <a:srgbClr val="00B0F0"/>
                </a:solidFill>
              </a:rPr>
              <a:t>b </a:t>
            </a:r>
            <a:r>
              <a:rPr lang="en-US" dirty="0">
                <a:solidFill>
                  <a:srgbClr val="00B0F0"/>
                </a:solidFill>
              </a:rPr>
              <a:t>= 0</a:t>
            </a:r>
            <a:r>
              <a:rPr lang="en-US" dirty="0"/>
              <a:t>. We could write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+ 1 = 0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057400" y="18669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3" imgW="1193760" imgH="380880" progId="Equation.DSMT4">
                  <p:embed/>
                </p:oleObj>
              </mc:Choice>
              <mc:Fallback>
                <p:oleObj name="Equation" r:id="rId3" imgW="1193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66900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314700" y="1879600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5" imgW="1828800" imgH="431640" progId="Equation.DSMT4">
                  <p:embed/>
                </p:oleObj>
              </mc:Choice>
              <mc:Fallback>
                <p:oleObj name="Equation" r:id="rId5" imgW="182880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879600"/>
                        <a:ext cx="1828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314700" y="24765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7" imgW="1333440" imgH="291960" progId="Equation.DSMT4">
                  <p:embed/>
                </p:oleObj>
              </mc:Choice>
              <mc:Fallback>
                <p:oleObj name="Equation" r:id="rId7" imgW="1333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4765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314700" y="2933700"/>
          <a:ext cx="345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7" name="Equation" r:id="rId9" imgW="3454200" imgH="380880" progId="Equation.DSMT4">
                  <p:embed/>
                </p:oleObj>
              </mc:Choice>
              <mc:Fallback>
                <p:oleObj name="Equation" r:id="rId9" imgW="3454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933700"/>
                        <a:ext cx="345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057400" y="44958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8" name="Equation" r:id="rId11" imgW="1193760" imgH="380880" progId="Equation.DSMT4">
                  <p:embed/>
                </p:oleObj>
              </mc:Choice>
              <mc:Fallback>
                <p:oleObj name="Equation" r:id="rId11" imgW="11937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495800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3276600" y="4495800"/>
          <a:ext cx="1816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9" name="Equation" r:id="rId13" imgW="1815840" imgH="431640" progId="Equation.DSMT4">
                  <p:embed/>
                </p:oleObj>
              </mc:Choice>
              <mc:Fallback>
                <p:oleObj name="Equation" r:id="rId13" imgW="181584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95800"/>
                        <a:ext cx="1816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3276600" y="50292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0" name="Equation" r:id="rId15" imgW="990360" imgH="291960" progId="Equation.DSMT4">
                  <p:embed/>
                </p:oleObj>
              </mc:Choice>
              <mc:Fallback>
                <p:oleObj name="Equation" r:id="rId15" imgW="9903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0292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3276600" y="5486400"/>
          <a:ext cx="486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17" imgW="4863960" imgH="380880" progId="Equation.DSMT4">
                  <p:embed/>
                </p:oleObj>
              </mc:Choice>
              <mc:Fallback>
                <p:oleObj name="Equation" r:id="rId17" imgW="48639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86400"/>
                        <a:ext cx="486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Discriminant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a.	</a:t>
            </a:r>
            <a:r>
              <a:rPr lang="en-US" dirty="0"/>
              <a:t>Determine the values for </a:t>
            </a:r>
            <a:r>
              <a:rPr lang="en-US" i="1" dirty="0"/>
              <a:t>k </a:t>
            </a:r>
            <a:r>
              <a:rPr lang="en-US" dirty="0"/>
              <a:t>such that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− </a:t>
            </a:r>
            <a:r>
              <a:rPr lang="en-US" i="1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 = 0</a:t>
            </a:r>
            <a:r>
              <a:rPr lang="en-US" dirty="0"/>
              <a:t>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 </a:t>
            </a:r>
            <a:r>
              <a:rPr lang="en-US" i="1" dirty="0"/>
              <a:t>k</a:t>
            </a:r>
            <a:r>
              <a:rPr lang="en-US" dirty="0"/>
              <a:t>.)</a:t>
            </a:r>
          </a:p>
          <a:p>
            <a:pPr marL="463550" indent="-463550"/>
            <a:r>
              <a:rPr lang="en-US" b="1" dirty="0"/>
              <a:t>Solution: </a:t>
            </a:r>
            <a:r>
              <a:rPr lang="en-US" dirty="0"/>
              <a:t> 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413000" y="31623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1623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828800" y="3787775"/>
          <a:ext cx="2286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5" imgW="2286000" imgH="431640" progId="Equation.DSMT4">
                  <p:embed/>
                </p:oleObj>
              </mc:Choice>
              <mc:Fallback>
                <p:oleObj name="Equation" r:id="rId5" imgW="22860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87775"/>
                        <a:ext cx="2286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425700" y="4464050"/>
          <a:ext cx="1689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7" imgW="1688760" imgH="304560" progId="Equation.DSMT4">
                  <p:embed/>
                </p:oleObj>
              </mc:Choice>
              <mc:Fallback>
                <p:oleObj name="Equation" r:id="rId7" imgW="168876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4464050"/>
                        <a:ext cx="1689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225800" y="5013325"/>
          <a:ext cx="1295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9" imgW="1295280" imgH="304560" progId="Equation.DSMT4">
                  <p:embed/>
                </p:oleObj>
              </mc:Choice>
              <mc:Fallback>
                <p:oleObj name="Equation" r:id="rId9" imgW="129528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5013325"/>
                        <a:ext cx="1295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416300" y="5562600"/>
          <a:ext cx="110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11" imgW="1104840" imgH="304560" progId="Equation.DSMT4">
                  <p:embed/>
                </p:oleObj>
              </mc:Choice>
              <mc:Fallback>
                <p:oleObj name="Equation" r:id="rId11" imgW="11048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5562600"/>
                        <a:ext cx="1104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Discriminant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1450848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Check: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57200" y="441960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993900" y="1193800"/>
          <a:ext cx="2616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3" imgW="2616120" imgH="787320" progId="Equation.DSMT4">
                  <p:embed/>
                </p:oleObj>
              </mc:Choice>
              <mc:Fallback>
                <p:oleObj name="Equation" r:id="rId3" imgW="261612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193800"/>
                        <a:ext cx="2616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400300" y="2087033"/>
          <a:ext cx="2209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5" imgW="2209680" imgH="787320" progId="Equation.DSMT4">
                  <p:embed/>
                </p:oleObj>
              </mc:Choice>
              <mc:Fallback>
                <p:oleObj name="Equation" r:id="rId5" imgW="220968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2087033"/>
                        <a:ext cx="2209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997200" y="2980266"/>
          <a:ext cx="1612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7" imgW="1612800" imgH="799920" progId="Equation.DSMT4">
                  <p:embed/>
                </p:oleObj>
              </mc:Choice>
              <mc:Fallback>
                <p:oleObj name="Equation" r:id="rId7" imgW="1612800" imgH="799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200" y="2980266"/>
                        <a:ext cx="16129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886200" y="3886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9" imgW="939600" imgH="279360" progId="Equation.DSMT4">
                  <p:embed/>
                </p:oleObj>
              </mc:Choice>
              <mc:Fallback>
                <p:oleObj name="Equation" r:id="rId9" imgW="9396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886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Determine the values for </a:t>
            </a:r>
            <a:r>
              <a:rPr lang="en-US" i="1" dirty="0"/>
              <a:t>k </a:t>
            </a:r>
            <a:r>
              <a:rPr lang="en-US" dirty="0"/>
              <a:t>such that </a:t>
            </a:r>
            <a:r>
              <a:rPr lang="en-US" i="1" dirty="0">
                <a:solidFill>
                  <a:srgbClr val="0000FF"/>
                </a:solidFill>
              </a:rPr>
              <a:t>kx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</a:t>
            </a:r>
            <a:r>
              <a:rPr lang="en-US" dirty="0"/>
              <a:t>0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k</a:t>
            </a:r>
            <a:r>
              <a:rPr lang="en-US" dirty="0"/>
              <a:t>.)</a:t>
            </a:r>
          </a:p>
          <a:p>
            <a:pPr marL="463550" indent="-463550"/>
            <a:r>
              <a:rPr lang="en-US" b="1" dirty="0"/>
              <a:t>Solution: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Discriminant (cont.)</a:t>
            </a: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743200" y="27686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7686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1905000" y="3336925"/>
          <a:ext cx="254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5" imgW="2539800" imgH="533160" progId="Equation.DSMT4">
                  <p:embed/>
                </p:oleObj>
              </mc:Choice>
              <mc:Fallback>
                <p:oleObj name="Equation" r:id="rId5" imgW="25398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336925"/>
                        <a:ext cx="2540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717800" y="4057650"/>
          <a:ext cx="172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8" name="Equation" r:id="rId7" imgW="1726920" imgH="304560" progId="Equation.DSMT4">
                  <p:embed/>
                </p:oleObj>
              </mc:Choice>
              <mc:Fallback>
                <p:oleObj name="Equation" r:id="rId7" imgW="17269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4057650"/>
                        <a:ext cx="172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175000" y="4549775"/>
          <a:ext cx="1663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9" imgW="1663560" imgH="304560" progId="Equation.DSMT4">
                  <p:embed/>
                </p:oleObj>
              </mc:Choice>
              <mc:Fallback>
                <p:oleObj name="Equation" r:id="rId9" imgW="16635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549775"/>
                        <a:ext cx="1663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733800" y="50419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11" imgW="711000" imgH="291960" progId="Equation.DSMT4">
                  <p:embed/>
                </p:oleObj>
              </mc:Choice>
              <mc:Fallback>
                <p:oleObj name="Equation" r:id="rId11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419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Discriminant (cont.)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if </a:t>
            </a:r>
            <a:r>
              <a:rPr lang="en-US" i="1" dirty="0"/>
              <a:t>k </a:t>
            </a:r>
            <a:r>
              <a:rPr lang="en-US" dirty="0"/>
              <a:t>is any real number greater than 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dirty="0"/>
              <a:t>, the discriminant will be negative and the equation will have two nonreal solutions.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11731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Develop the quadratic formula: </a:t>
            </a:r>
          </a:p>
          <a:p>
            <a:pPr marL="457200" indent="-457200"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Calculate the discriminant: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baseline="30000" dirty="0"/>
              <a:t> </a:t>
            </a:r>
            <a:r>
              <a:rPr lang="en-US" dirty="0"/>
              <a:t>4</a:t>
            </a:r>
            <a:r>
              <a:rPr lang="en-US" i="1" dirty="0"/>
              <a:t>ac</a:t>
            </a:r>
            <a:r>
              <a:rPr lang="en-US" dirty="0"/>
              <a:t>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Use the discriminant to determine the nature of the solutions (one real, two real, or two nonreal) of a quadratic equation.</a:t>
            </a:r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5536252" y="1004248"/>
          <a:ext cx="2755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2755800" imgH="965160" progId="Equation.DSMT4">
                  <p:embed/>
                </p:oleObj>
              </mc:Choice>
              <mc:Fallback>
                <p:oleObj name="Equation" r:id="rId3" imgW="2755800" imgH="965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6252" y="1004248"/>
                        <a:ext cx="2755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Solve each of the following quadratic equations using the quadratic formula.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>
              <a:spcBef>
                <a:spcPts val="1800"/>
              </a:spcBef>
            </a:pPr>
            <a:r>
              <a:rPr lang="en-US" b="1" dirty="0">
                <a:solidFill>
                  <a:srgbClr val="000000"/>
                </a:solidFill>
              </a:rPr>
              <a:t>6.	</a:t>
            </a:r>
            <a:r>
              <a:rPr lang="en-US" dirty="0">
                <a:solidFill>
                  <a:srgbClr val="000000"/>
                </a:solidFill>
              </a:rPr>
              <a:t>Determine the values for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such that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= 0 will have two real solutions.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549275" y="2325048"/>
          <a:ext cx="7708900" cy="226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quation" r:id="rId3" imgW="7708680" imgH="2260440" progId="Equation.DSMT4">
                  <p:embed/>
                </p:oleObj>
              </mc:Choice>
              <mc:Fallback>
                <p:oleObj name="Equation" r:id="rId3" imgW="7708680" imgH="226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325048"/>
                        <a:ext cx="7708900" cy="226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548640" y="1295400"/>
          <a:ext cx="6362700" cy="351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quation" r:id="rId3" imgW="6362640" imgH="3517560" progId="Equation.DSMT4">
                  <p:embed/>
                </p:oleObj>
              </mc:Choice>
              <mc:Fallback>
                <p:oleObj name="Equation" r:id="rId3" imgW="6362640" imgH="3517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95400"/>
                        <a:ext cx="6362700" cy="351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the Quadratic Formula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b="1" dirty="0">
                <a:solidFill>
                  <a:srgbClr val="C00000"/>
                </a:solidFill>
              </a:rPr>
              <a:t>Note about the coefficient </a:t>
            </a:r>
            <a:r>
              <a:rPr lang="en-US" b="1" i="1" dirty="0">
                <a:solidFill>
                  <a:srgbClr val="C00000"/>
                </a:solidFill>
              </a:rPr>
              <a:t>a</a:t>
            </a:r>
            <a:r>
              <a:rPr lang="en-US" b="1" dirty="0">
                <a:solidFill>
                  <a:srgbClr val="C00000"/>
                </a:solidFill>
              </a:rPr>
              <a:t>: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coefficient,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the Quadratic Formula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9029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Quadratic Formula</a:t>
            </a:r>
          </a:p>
          <a:p>
            <a:r>
              <a:rPr lang="en-US" dirty="0">
                <a:solidFill>
                  <a:srgbClr val="000000"/>
                </a:solidFill>
              </a:rPr>
              <a:t>For the general quadratic equation </a:t>
            </a:r>
          </a:p>
          <a:p>
            <a:pPr algn="ctr">
              <a:lnSpc>
                <a:spcPct val="150000"/>
              </a:lnSpc>
            </a:pP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bx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0    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</a:t>
            </a:r>
            <a:endParaRPr lang="en-US" b="1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the solutions are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111500" y="3911600"/>
          <a:ext cx="2921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2920680" imgH="965160" progId="Equation.DSMT4">
                  <p:embed/>
                </p:oleObj>
              </mc:Choice>
              <mc:Fallback>
                <p:oleObj name="Equation" r:id="rId3" imgW="292068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911600"/>
                        <a:ext cx="2921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quadratic equations by using the quadratic formula.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+ 3 = 0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FF00FF"/>
                </a:solidFill>
              </a:rPr>
              <a:t>a </a:t>
            </a:r>
            <a:r>
              <a:rPr lang="en-US" dirty="0">
                <a:solidFill>
                  <a:srgbClr val="FF00FF"/>
                </a:solidFill>
              </a:rPr>
              <a:t>= 1</a:t>
            </a:r>
            <a:r>
              <a:rPr lang="en-US" dirty="0"/>
              <a:t>, </a:t>
            </a:r>
            <a:r>
              <a:rPr lang="en-US" i="1" dirty="0">
                <a:solidFill>
                  <a:srgbClr val="009900"/>
                </a:solidFill>
              </a:rPr>
              <a:t>b</a:t>
            </a:r>
            <a:r>
              <a:rPr lang="en-US" dirty="0">
                <a:solidFill>
                  <a:srgbClr val="009900"/>
                </a:solidFill>
              </a:rPr>
              <a:t> = 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B0F0"/>
                </a:solidFill>
              </a:rPr>
              <a:t>c</a:t>
            </a:r>
            <a:r>
              <a:rPr lang="en-US" dirty="0">
                <a:solidFill>
                  <a:srgbClr val="00B0F0"/>
                </a:solidFill>
              </a:rPr>
              <a:t> = 3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into the formula: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156648" y="3886200"/>
          <a:ext cx="2730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2730240" imgH="965160" progId="Equation.DSMT4">
                  <p:embed/>
                </p:oleObj>
              </mc:Choice>
              <mc:Fallback>
                <p:oleObj name="Equation" r:id="rId3" imgW="273024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648" y="3886200"/>
                        <a:ext cx="2730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935104" y="3886200"/>
          <a:ext cx="3517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3517560" imgH="965160" progId="Equation.DSMT4">
                  <p:embed/>
                </p:oleObj>
              </mc:Choice>
              <mc:Fallback>
                <p:oleObj name="Equation" r:id="rId5" imgW="351756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3886200"/>
                        <a:ext cx="3517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948752" y="4960960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2082600" imgH="914400" progId="Equation.DSMT4">
                  <p:embed/>
                </p:oleObj>
              </mc:Choice>
              <mc:Fallback>
                <p:oleObj name="Equation" r:id="rId7" imgW="20826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752" y="4960960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055056" y="4953000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434960" imgH="914400" progId="Equation.DSMT4">
                  <p:embed/>
                </p:oleObj>
              </mc:Choice>
              <mc:Fallback>
                <p:oleObj name="Equation" r:id="rId9" imgW="14349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56" y="4953000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+ 1 = 0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FF00FF"/>
                </a:solidFill>
              </a:rPr>
              <a:t>a </a:t>
            </a:r>
            <a:r>
              <a:rPr lang="en-US" dirty="0">
                <a:solidFill>
                  <a:srgbClr val="FF00FF"/>
                </a:solidFill>
              </a:rPr>
              <a:t>= 7</a:t>
            </a:r>
            <a:r>
              <a:rPr lang="en-US" dirty="0"/>
              <a:t>, </a:t>
            </a:r>
            <a:r>
              <a:rPr lang="en-US" i="1" dirty="0">
                <a:solidFill>
                  <a:srgbClr val="009900"/>
                </a:solidFill>
              </a:rPr>
              <a:t>b</a:t>
            </a:r>
            <a:r>
              <a:rPr lang="en-US" dirty="0">
                <a:solidFill>
                  <a:srgbClr val="009900"/>
                </a:solidFill>
              </a:rPr>
              <a:t> = 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B0F0"/>
                </a:solidFill>
              </a:rPr>
              <a:t>c</a:t>
            </a:r>
            <a:r>
              <a:rPr lang="en-US" dirty="0">
                <a:solidFill>
                  <a:srgbClr val="00B0F0"/>
                </a:solidFill>
              </a:rPr>
              <a:t> = 1</a:t>
            </a:r>
            <a:r>
              <a:rPr lang="en-US" dirty="0"/>
              <a:t> into the formula: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053152" y="2895600"/>
          <a:ext cx="2730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2730240" imgH="965160" progId="Equation.DSMT4">
                  <p:embed/>
                </p:oleObj>
              </mc:Choice>
              <mc:Fallback>
                <p:oleObj name="Equation" r:id="rId3" imgW="273024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152" y="2895600"/>
                        <a:ext cx="2730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837296" y="2895600"/>
          <a:ext cx="3530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3530520" imgH="965160" progId="Equation.DSMT4">
                  <p:embed/>
                </p:oleObj>
              </mc:Choice>
              <mc:Fallback>
                <p:oleObj name="Equation" r:id="rId5" imgW="353052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296" y="2895600"/>
                        <a:ext cx="3530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823648" y="3948752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1942920" imgH="914400" progId="Equation.DSMT4">
                  <p:embed/>
                </p:oleObj>
              </mc:Choice>
              <mc:Fallback>
                <p:oleObj name="Equation" r:id="rId7" imgW="19429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648" y="3948752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823648" y="4988256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1676160" imgH="914400" progId="Equation.DSMT4">
                  <p:embed/>
                </p:oleObj>
              </mc:Choice>
              <mc:Fallback>
                <p:oleObj name="Equation" r:id="rId9" imgW="16761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3648" y="4988256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90600" y="2339975"/>
          <a:ext cx="1816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1815840" imgH="1041120" progId="Equation.DSMT4">
                  <p:embed/>
                </p:oleObj>
              </mc:Choice>
              <mc:Fallback>
                <p:oleObj name="Equation" r:id="rId3" imgW="1815840" imgH="1041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39975"/>
                        <a:ext cx="1816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90600" y="1295400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295400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996288" y="3442648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1371600" imgH="914400" progId="Equation.DSMT4">
                  <p:embed/>
                </p:oleObj>
              </mc:Choice>
              <mc:Fallback>
                <p:oleObj name="Equation" r:id="rId7" imgW="13716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288" y="3442648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933700" y="2841008"/>
          <a:ext cx="1955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1955520" imgH="241200" progId="Equation.DSMT4">
                  <p:embed/>
                </p:oleObj>
              </mc:Choice>
              <mc:Fallback>
                <p:oleObj name="Equation" r:id="rId9" imgW="19555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2841008"/>
                        <a:ext cx="1955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978782"/>
              </p:ext>
            </p:extLst>
          </p:nvPr>
        </p:nvGraphicFramePr>
        <p:xfrm>
          <a:off x="2933700" y="3805238"/>
          <a:ext cx="4838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4838400" imgH="990360" progId="Equation.DSMT4">
                  <p:embed/>
                </p:oleObj>
              </mc:Choice>
              <mc:Fallback>
                <p:oleObj name="Equation" r:id="rId11" imgW="4838400" imgH="990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805238"/>
                        <a:ext cx="4838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 flipH="1" flipV="1">
            <a:off x="1181100" y="24765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1663700" y="30734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Solution: </a:t>
            </a:r>
            <a:r>
              <a:rPr lang="en-US" dirty="0"/>
              <a:t>Multiply each term by the LCD, </a:t>
            </a:r>
            <a:r>
              <a:rPr lang="en-US" dirty="0">
                <a:solidFill>
                  <a:srgbClr val="FF00FF"/>
                </a:solidFill>
              </a:rPr>
              <a:t>12</a:t>
            </a:r>
            <a:r>
              <a:rPr lang="en-US" dirty="0"/>
              <a:t>, so that the coefficients will be integers. The quadratic formula is easier to use with integer coefficients. </a:t>
            </a:r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495300" y="1295400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2400120" imgH="838080" progId="Equation.DSMT4">
                  <p:embed/>
                </p:oleObj>
              </mc:Choice>
              <mc:Fallback>
                <p:oleObj name="Equation" r:id="rId3" imgW="240012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295400"/>
                        <a:ext cx="240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14400" y="3761096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61096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061192" y="473804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1192" y="473804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537648" y="5293056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9" imgW="2209680" imgH="380880" progId="Equation.DSMT4">
                  <p:embed/>
                </p:oleObj>
              </mc:Choice>
              <mc:Fallback>
                <p:oleObj name="Equation" r:id="rId9" imgW="2209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5293056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000500" y="5410200"/>
          <a:ext cx="430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1" imgW="4305240" imgH="304560" progId="Equation.DSMT4">
                  <p:embed/>
                </p:oleObj>
              </mc:Choice>
              <mc:Fallback>
                <p:oleObj name="Equation" r:id="rId11" imgW="430524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5410200"/>
                        <a:ext cx="430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1371600"/>
          <a:ext cx="4127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4127400" imgH="965160" progId="Equation.DSMT4">
                  <p:embed/>
                </p:oleObj>
              </mc:Choice>
              <mc:Fallback>
                <p:oleObj name="Equation" r:id="rId3" imgW="4127400" imgH="965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1275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219200" y="2495550"/>
          <a:ext cx="2324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2323800" imgH="914400" progId="Equation.DSMT4">
                  <p:embed/>
                </p:oleObj>
              </mc:Choice>
              <mc:Fallback>
                <p:oleObj name="Equation" r:id="rId5" imgW="232380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95550"/>
                        <a:ext cx="2324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219200" y="3568700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638000" imgH="914400" progId="Equation.DSMT4">
                  <p:embed/>
                </p:oleObj>
              </mc:Choice>
              <mc:Fallback>
                <p:oleObj name="Equation" r:id="rId7" imgW="163800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68700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219200" y="4641850"/>
          <a:ext cx="1714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9" imgW="1714320" imgH="1041120" progId="Equation.DSMT4">
                  <p:embed/>
                </p:oleObj>
              </mc:Choice>
              <mc:Fallback>
                <p:oleObj name="Equation" r:id="rId9" imgW="1714320" imgH="1041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1850"/>
                        <a:ext cx="1714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94992" y="3570908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11" imgW="1473120" imgH="914400" progId="Equation.DSMT4">
                  <p:embed/>
                </p:oleObj>
              </mc:Choice>
              <mc:Fallback>
                <p:oleObj name="Equation" r:id="rId11" imgW="14731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992" y="3570908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048000" y="4775752"/>
          <a:ext cx="407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3" imgW="4076640" imgH="914400" progId="Equation.DSMT4">
                  <p:embed/>
                </p:oleObj>
              </mc:Choice>
              <mc:Fallback>
                <p:oleObj name="Equation" r:id="rId13" imgW="407664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75752"/>
                        <a:ext cx="4076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 flipH="1" flipV="1">
            <a:off x="1433996" y="4742068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1863588" y="535222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noAutofit/>
      </a:bodyPr>
      <a:lstStyle>
        <a:defPPr marL="463550" indent="-463550">
          <a:defRPr sz="2800" b="1" dirty="0" smtClean="0"/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521</Words>
  <Application>Microsoft Office PowerPoint</Application>
  <PresentationFormat>On-screen Show (4:3)</PresentationFormat>
  <Paragraphs>84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7.2</vt:lpstr>
      <vt:lpstr>Objectives</vt:lpstr>
      <vt:lpstr>Developing the Quadratic Formula </vt:lpstr>
      <vt:lpstr>Developing the Quadratic Formula </vt:lpstr>
      <vt:lpstr>Example 1: The Quadratic Formula</vt:lpstr>
      <vt:lpstr>Example 1: The Quadratic Formula (cont.)</vt:lpstr>
      <vt:lpstr>Example 1: The Quadratic Formula (cont.)</vt:lpstr>
      <vt:lpstr>Example 1: The Quadratic Formula (cont.)</vt:lpstr>
      <vt:lpstr>Example 1: The Quadratic Formula (cont.)</vt:lpstr>
      <vt:lpstr>Developing the Quadratic Formula </vt:lpstr>
      <vt:lpstr>Developing the Quadratic Formula </vt:lpstr>
      <vt:lpstr>Example 2: Cubic Equation</vt:lpstr>
      <vt:lpstr>The Discriminant: b2 - 4ac</vt:lpstr>
      <vt:lpstr>Example 3: Finding the Discriminant</vt:lpstr>
      <vt:lpstr>Example 3: Finding the Discriminant (cont.)</vt:lpstr>
      <vt:lpstr>Example 4: Using the Discriminant</vt:lpstr>
      <vt:lpstr>Example 4: Using the Discriminant (cont.)</vt:lpstr>
      <vt:lpstr>Example 4: Using the Discriminant (cont.)</vt:lpstr>
      <vt:lpstr>Example 4: Using the Discriminant (cont.)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38</cp:revision>
  <dcterms:created xsi:type="dcterms:W3CDTF">2013-04-26T14:43:13Z</dcterms:created>
  <dcterms:modified xsi:type="dcterms:W3CDTF">2016-10-01T01:45:02Z</dcterms:modified>
</cp:coreProperties>
</file>