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embeddedFontLst>
    <p:embeddedFont>
      <p:font typeface="Calibri" panose="020F0502020204030204" pitchFamily="34" charset="0"/>
      <p:regular r:id="rId24"/>
      <p:bold r:id="rId25"/>
      <p:italic r:id="rId26"/>
      <p:boldItalic r:id="rId2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image" Target="../media/image56.wmf"/><Relationship Id="rId3" Type="http://schemas.openxmlformats.org/officeDocument/2006/relationships/image" Target="../media/image46.wmf"/><Relationship Id="rId7" Type="http://schemas.openxmlformats.org/officeDocument/2006/relationships/image" Target="../media/image50.wmf"/><Relationship Id="rId12" Type="http://schemas.openxmlformats.org/officeDocument/2006/relationships/image" Target="../media/image55.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11" Type="http://schemas.openxmlformats.org/officeDocument/2006/relationships/image" Target="../media/image54.wmf"/><Relationship Id="rId5" Type="http://schemas.openxmlformats.org/officeDocument/2006/relationships/image" Target="../media/image48.wmf"/><Relationship Id="rId10" Type="http://schemas.openxmlformats.org/officeDocument/2006/relationships/image" Target="../media/image53.wmf"/><Relationship Id="rId4" Type="http://schemas.openxmlformats.org/officeDocument/2006/relationships/image" Target="../media/image47.wmf"/><Relationship Id="rId9" Type="http://schemas.openxmlformats.org/officeDocument/2006/relationships/image" Target="../media/image52.wmf"/><Relationship Id="rId14" Type="http://schemas.openxmlformats.org/officeDocument/2006/relationships/image" Target="../media/image5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 Id="rId4" Type="http://schemas.openxmlformats.org/officeDocument/2006/relationships/image" Target="../media/image61.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 Id="rId4" Type="http://schemas.openxmlformats.org/officeDocument/2006/relationships/image" Target="../media/image6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image" Target="../media/image7.wmf"/><Relationship Id="rId7" Type="http://schemas.openxmlformats.org/officeDocument/2006/relationships/image" Target="../media/image11.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10.wmf"/><Relationship Id="rId5" Type="http://schemas.openxmlformats.org/officeDocument/2006/relationships/image" Target="../media/image9.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6.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 Id="rId5" Type="http://schemas.openxmlformats.org/officeDocument/2006/relationships/image" Target="../media/image21.wmf"/><Relationship Id="rId4" Type="http://schemas.openxmlformats.org/officeDocument/2006/relationships/image" Target="../media/image20.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5" Type="http://schemas.openxmlformats.org/officeDocument/2006/relationships/image" Target="../media/image26.wmf"/><Relationship Id="rId4" Type="http://schemas.openxmlformats.org/officeDocument/2006/relationships/image" Target="../media/image2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4" Type="http://schemas.openxmlformats.org/officeDocument/2006/relationships/image" Target="../media/image31.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 Id="rId6" Type="http://schemas.openxmlformats.org/officeDocument/2006/relationships/image" Target="../media/image39.wmf"/><Relationship Id="rId5" Type="http://schemas.openxmlformats.org/officeDocument/2006/relationships/image" Target="../media/image38.wmf"/><Relationship Id="rId4"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2901548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2741DD2-BED3-40E5-AC04-92C670A19BD5}" type="datetimeFigureOut">
              <a:rPr lang="en-US" smtClean="0"/>
              <a:pPr/>
              <a:t>9/30/2016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54E99ED-CE58-4534-8CBA-705142B0A7F0}" type="slidenum">
              <a:rPr lang="en-US" smtClean="0"/>
              <a:pPr/>
              <a:t>‹#›</a:t>
            </a:fld>
            <a:endParaRPr lang="en-US" dirty="0"/>
          </a:p>
        </p:txBody>
      </p:sp>
    </p:spTree>
    <p:extLst>
      <p:ext uri="{BB962C8B-B14F-4D97-AF65-F5344CB8AC3E}">
        <p14:creationId xmlns:p14="http://schemas.microsoft.com/office/powerpoint/2010/main" val="40660672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6.wmf"/><Relationship Id="rId5" Type="http://schemas.openxmlformats.org/officeDocument/2006/relationships/oleObject" Target="../embeddings/oleObject13.bin"/><Relationship Id="rId4" Type="http://schemas.openxmlformats.org/officeDocument/2006/relationships/image" Target="../media/image15.wmf"/></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21.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8.wmf"/><Relationship Id="rId11" Type="http://schemas.openxmlformats.org/officeDocument/2006/relationships/oleObject" Target="../embeddings/oleObject18.bin"/><Relationship Id="rId5" Type="http://schemas.openxmlformats.org/officeDocument/2006/relationships/oleObject" Target="../embeddings/oleObject15.bin"/><Relationship Id="rId10" Type="http://schemas.openxmlformats.org/officeDocument/2006/relationships/image" Target="../media/image20.wmf"/><Relationship Id="rId4" Type="http://schemas.openxmlformats.org/officeDocument/2006/relationships/image" Target="../media/image17.wmf"/><Relationship Id="rId9" Type="http://schemas.openxmlformats.org/officeDocument/2006/relationships/oleObject" Target="../embeddings/oleObject17.bin"/></Relationships>
</file>

<file path=ppt/slides/_rels/slide12.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19.bin"/><Relationship Id="rId7" Type="http://schemas.openxmlformats.org/officeDocument/2006/relationships/oleObject" Target="../embeddings/oleObject21.bin"/><Relationship Id="rId12" Type="http://schemas.openxmlformats.org/officeDocument/2006/relationships/image" Target="../media/image26.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3.wmf"/><Relationship Id="rId11" Type="http://schemas.openxmlformats.org/officeDocument/2006/relationships/oleObject" Target="../embeddings/oleObject23.bin"/><Relationship Id="rId5" Type="http://schemas.openxmlformats.org/officeDocument/2006/relationships/oleObject" Target="../embeddings/oleObject20.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2.bin"/></Relationships>
</file>

<file path=ppt/slides/_rels/slide13.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32.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9.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7.bin"/><Relationship Id="rId14" Type="http://schemas.openxmlformats.org/officeDocument/2006/relationships/image" Target="../media/image33.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8.wmf"/><Relationship Id="rId3" Type="http://schemas.openxmlformats.org/officeDocument/2006/relationships/oleObject" Target="../embeddings/oleObject30.bin"/><Relationship Id="rId7" Type="http://schemas.openxmlformats.org/officeDocument/2006/relationships/image" Target="../media/image35.wmf"/><Relationship Id="rId12"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31.bin"/><Relationship Id="rId11" Type="http://schemas.openxmlformats.org/officeDocument/2006/relationships/image" Target="../media/image37.wmf"/><Relationship Id="rId5" Type="http://schemas.openxmlformats.org/officeDocument/2006/relationships/image" Target="../media/image40.png"/><Relationship Id="rId15" Type="http://schemas.openxmlformats.org/officeDocument/2006/relationships/image" Target="../media/image39.wmf"/><Relationship Id="rId10" Type="http://schemas.openxmlformats.org/officeDocument/2006/relationships/oleObject" Target="../embeddings/oleObject33.bin"/><Relationship Id="rId4" Type="http://schemas.openxmlformats.org/officeDocument/2006/relationships/image" Target="../media/image34.wmf"/><Relationship Id="rId9" Type="http://schemas.openxmlformats.org/officeDocument/2006/relationships/image" Target="../media/image36.wmf"/><Relationship Id="rId14" Type="http://schemas.openxmlformats.org/officeDocument/2006/relationships/oleObject" Target="../embeddings/oleObject35.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42.wmf"/><Relationship Id="rId5" Type="http://schemas.openxmlformats.org/officeDocument/2006/relationships/oleObject" Target="../embeddings/oleObject37.bin"/><Relationship Id="rId4" Type="http://schemas.openxmlformats.org/officeDocument/2006/relationships/image" Target="../media/image41.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43.wmf"/></Relationships>
</file>

<file path=ppt/slides/_rels/slide18.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4.bin"/><Relationship Id="rId18" Type="http://schemas.openxmlformats.org/officeDocument/2006/relationships/image" Target="../media/image51.wmf"/><Relationship Id="rId26" Type="http://schemas.openxmlformats.org/officeDocument/2006/relationships/image" Target="../media/image55.wmf"/><Relationship Id="rId3" Type="http://schemas.openxmlformats.org/officeDocument/2006/relationships/oleObject" Target="../embeddings/oleObject39.bin"/><Relationship Id="rId21" Type="http://schemas.openxmlformats.org/officeDocument/2006/relationships/oleObject" Target="../embeddings/oleObject48.bin"/><Relationship Id="rId7" Type="http://schemas.openxmlformats.org/officeDocument/2006/relationships/oleObject" Target="../embeddings/oleObject41.bin"/><Relationship Id="rId12" Type="http://schemas.openxmlformats.org/officeDocument/2006/relationships/image" Target="../media/image48.wmf"/><Relationship Id="rId17" Type="http://schemas.openxmlformats.org/officeDocument/2006/relationships/oleObject" Target="../embeddings/oleObject46.bin"/><Relationship Id="rId25" Type="http://schemas.openxmlformats.org/officeDocument/2006/relationships/oleObject" Target="../embeddings/oleObject50.bin"/><Relationship Id="rId2" Type="http://schemas.openxmlformats.org/officeDocument/2006/relationships/slideLayout" Target="../slideLayouts/slideLayout2.xml"/><Relationship Id="rId16" Type="http://schemas.openxmlformats.org/officeDocument/2006/relationships/image" Target="../media/image50.wmf"/><Relationship Id="rId20" Type="http://schemas.openxmlformats.org/officeDocument/2006/relationships/image" Target="../media/image52.wmf"/><Relationship Id="rId29" Type="http://schemas.openxmlformats.org/officeDocument/2006/relationships/oleObject" Target="../embeddings/oleObject52.bin"/><Relationship Id="rId1" Type="http://schemas.openxmlformats.org/officeDocument/2006/relationships/vmlDrawing" Target="../drawings/vmlDrawing11.vml"/><Relationship Id="rId6" Type="http://schemas.openxmlformats.org/officeDocument/2006/relationships/image" Target="../media/image45.wmf"/><Relationship Id="rId11" Type="http://schemas.openxmlformats.org/officeDocument/2006/relationships/oleObject" Target="../embeddings/oleObject43.bin"/><Relationship Id="rId24" Type="http://schemas.openxmlformats.org/officeDocument/2006/relationships/image" Target="../media/image54.wmf"/><Relationship Id="rId5" Type="http://schemas.openxmlformats.org/officeDocument/2006/relationships/oleObject" Target="../embeddings/oleObject40.bin"/><Relationship Id="rId15" Type="http://schemas.openxmlformats.org/officeDocument/2006/relationships/oleObject" Target="../embeddings/oleObject45.bin"/><Relationship Id="rId23" Type="http://schemas.openxmlformats.org/officeDocument/2006/relationships/oleObject" Target="../embeddings/oleObject49.bin"/><Relationship Id="rId28" Type="http://schemas.openxmlformats.org/officeDocument/2006/relationships/image" Target="../media/image56.wmf"/><Relationship Id="rId10" Type="http://schemas.openxmlformats.org/officeDocument/2006/relationships/image" Target="../media/image47.wmf"/><Relationship Id="rId19" Type="http://schemas.openxmlformats.org/officeDocument/2006/relationships/oleObject" Target="../embeddings/oleObject47.bin"/><Relationship Id="rId4" Type="http://schemas.openxmlformats.org/officeDocument/2006/relationships/image" Target="../media/image44.wmf"/><Relationship Id="rId9" Type="http://schemas.openxmlformats.org/officeDocument/2006/relationships/oleObject" Target="../embeddings/oleObject42.bin"/><Relationship Id="rId14" Type="http://schemas.openxmlformats.org/officeDocument/2006/relationships/image" Target="../media/image49.wmf"/><Relationship Id="rId22" Type="http://schemas.openxmlformats.org/officeDocument/2006/relationships/image" Target="../media/image53.wmf"/><Relationship Id="rId27" Type="http://schemas.openxmlformats.org/officeDocument/2006/relationships/oleObject" Target="../embeddings/oleObject51.bin"/><Relationship Id="rId30" Type="http://schemas.openxmlformats.org/officeDocument/2006/relationships/image" Target="../media/image57.wmf"/></Relationships>
</file>

<file path=ppt/slides/_rels/slide19.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oleObject" Target="../embeddings/oleObject53.bin"/><Relationship Id="rId7"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9.wmf"/><Relationship Id="rId5" Type="http://schemas.openxmlformats.org/officeDocument/2006/relationships/oleObject" Target="../embeddings/oleObject54.bin"/><Relationship Id="rId10" Type="http://schemas.openxmlformats.org/officeDocument/2006/relationships/image" Target="../media/image61.wmf"/><Relationship Id="rId4" Type="http://schemas.openxmlformats.org/officeDocument/2006/relationships/image" Target="../media/image58.wmf"/><Relationship Id="rId9" Type="http://schemas.openxmlformats.org/officeDocument/2006/relationships/oleObject" Target="../embeddings/oleObject56.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63.wmf"/><Relationship Id="rId5" Type="http://schemas.openxmlformats.org/officeDocument/2006/relationships/oleObject" Target="../embeddings/oleObject58.bin"/><Relationship Id="rId10" Type="http://schemas.openxmlformats.org/officeDocument/2006/relationships/image" Target="../media/image65.wmf"/><Relationship Id="rId4" Type="http://schemas.openxmlformats.org/officeDocument/2006/relationships/image" Target="../media/image62.wmf"/><Relationship Id="rId9" Type="http://schemas.openxmlformats.org/officeDocument/2006/relationships/oleObject" Target="../embeddings/oleObject60.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oleObject" Target="../embeddings/oleObject7.bin"/><Relationship Id="rId18" Type="http://schemas.openxmlformats.org/officeDocument/2006/relationships/image" Target="../media/image12.wmf"/><Relationship Id="rId3" Type="http://schemas.openxmlformats.org/officeDocument/2006/relationships/oleObject" Target="../embeddings/oleObject2.bin"/><Relationship Id="rId7" Type="http://schemas.openxmlformats.org/officeDocument/2006/relationships/oleObject" Target="../embeddings/oleObject4.bin"/><Relationship Id="rId12" Type="http://schemas.openxmlformats.org/officeDocument/2006/relationships/image" Target="../media/image9.wmf"/><Relationship Id="rId17" Type="http://schemas.openxmlformats.org/officeDocument/2006/relationships/oleObject" Target="../embeddings/oleObject9.bin"/><Relationship Id="rId2" Type="http://schemas.openxmlformats.org/officeDocument/2006/relationships/slideLayout" Target="../slideLayouts/slideLayout2.xml"/><Relationship Id="rId16" Type="http://schemas.openxmlformats.org/officeDocument/2006/relationships/image" Target="../media/image11.wmf"/><Relationship Id="rId1" Type="http://schemas.openxmlformats.org/officeDocument/2006/relationships/vmlDrawing" Target="../drawings/vmlDrawing2.vml"/><Relationship Id="rId6" Type="http://schemas.openxmlformats.org/officeDocument/2006/relationships/image" Target="../media/image6.wmf"/><Relationship Id="rId11" Type="http://schemas.openxmlformats.org/officeDocument/2006/relationships/oleObject" Target="../embeddings/oleObject6.bin"/><Relationship Id="rId5" Type="http://schemas.openxmlformats.org/officeDocument/2006/relationships/oleObject" Target="../embeddings/oleObject3.bin"/><Relationship Id="rId15" Type="http://schemas.openxmlformats.org/officeDocument/2006/relationships/oleObject" Target="../embeddings/oleObject8.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5.bin"/><Relationship Id="rId14" Type="http://schemas.openxmlformats.org/officeDocument/2006/relationships/image" Target="../media/image10.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5" Type="http://schemas.openxmlformats.org/officeDocument/2006/relationships/oleObject" Target="../embeddings/oleObject11.bin"/><Relationship Id="rId4"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7.3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Projectiles</a:t>
            </a:r>
          </a:p>
        </p:txBody>
      </p:sp>
      <p:sp>
        <p:nvSpPr>
          <p:cNvPr id="3" name="Content Placeholder 2"/>
          <p:cNvSpPr>
            <a:spLocks noGrp="1"/>
          </p:cNvSpPr>
          <p:nvPr>
            <p:ph idx="1"/>
          </p:nvPr>
        </p:nvSpPr>
        <p:spPr/>
        <p:txBody>
          <a:bodyPr/>
          <a:lstStyle/>
          <a:p>
            <a:pPr marL="0" indent="0">
              <a:buNone/>
              <a:tabLst>
                <a:tab pos="463550" algn="l"/>
              </a:tabLst>
            </a:pPr>
            <a:r>
              <a:rPr lang="en-US" dirty="0"/>
              <a:t>A bullet is fired straight up from ground level with a muzzle velocity of </a:t>
            </a:r>
            <a:r>
              <a:rPr lang="en-US" dirty="0">
                <a:solidFill>
                  <a:srgbClr val="0000FF"/>
                </a:solidFill>
              </a:rPr>
              <a:t>320 feet per second</a:t>
            </a:r>
            <a:r>
              <a:rPr lang="en-US" dirty="0"/>
              <a:t>.</a:t>
            </a:r>
          </a:p>
          <a:p>
            <a:pPr marL="0" indent="0">
              <a:buNone/>
              <a:tabLst>
                <a:tab pos="463550" algn="l"/>
              </a:tabLst>
            </a:pPr>
            <a:r>
              <a:rPr lang="en-US" b="1" dirty="0"/>
              <a:t>a.	</a:t>
            </a:r>
            <a:r>
              <a:rPr lang="en-US" dirty="0"/>
              <a:t>When will the bullet hit the ground? </a:t>
            </a:r>
          </a:p>
          <a:p>
            <a:pPr marL="0" indent="0">
              <a:buNone/>
              <a:tabLst>
                <a:tab pos="463550" algn="l"/>
              </a:tabLst>
            </a:pPr>
            <a:r>
              <a:rPr lang="en-US" b="1" dirty="0"/>
              <a:t>b.	</a:t>
            </a:r>
            <a:r>
              <a:rPr lang="en-US" dirty="0"/>
              <a:t>When will the bullet be </a:t>
            </a:r>
            <a:r>
              <a:rPr lang="en-US" dirty="0">
                <a:solidFill>
                  <a:srgbClr val="0000FF"/>
                </a:solidFill>
              </a:rPr>
              <a:t>1200 feet </a:t>
            </a:r>
            <a:r>
              <a:rPr lang="en-US" dirty="0"/>
              <a:t>above the 	ground? </a:t>
            </a:r>
          </a:p>
          <a:p>
            <a:pPr marL="0" indent="0">
              <a:buNone/>
              <a:tabLst>
                <a:tab pos="463550" algn="l"/>
              </a:tabLst>
            </a:pPr>
            <a:r>
              <a:rPr lang="en-US" b="1" dirty="0"/>
              <a:t>Solution: </a:t>
            </a:r>
            <a:endParaRPr lang="en-US" dirty="0"/>
          </a:p>
        </p:txBody>
      </p:sp>
      <p:graphicFrame>
        <p:nvGraphicFramePr>
          <p:cNvPr id="4099" name="Object 3"/>
          <p:cNvGraphicFramePr>
            <a:graphicFrameLocks noChangeAspect="1"/>
          </p:cNvGraphicFramePr>
          <p:nvPr/>
        </p:nvGraphicFramePr>
        <p:xfrm>
          <a:off x="2067256" y="3759200"/>
          <a:ext cx="5892800" cy="431800"/>
        </p:xfrm>
        <a:graphic>
          <a:graphicData uri="http://schemas.openxmlformats.org/presentationml/2006/ole">
            <mc:AlternateContent xmlns:mc="http://schemas.openxmlformats.org/markup-compatibility/2006">
              <mc:Choice xmlns:v="urn:schemas-microsoft-com:vml" Requires="v">
                <p:oleObj spid="_x0000_s4104" name="Equation" r:id="rId3" imgW="5892480" imgH="431640" progId="Equation.DSMT4">
                  <p:embed/>
                </p:oleObj>
              </mc:Choice>
              <mc:Fallback>
                <p:oleObj name="Equation" r:id="rId3" imgW="5892480" imgH="4316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67256" y="3759200"/>
                        <a:ext cx="5892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2058348" y="4292600"/>
          <a:ext cx="3898900" cy="431800"/>
        </p:xfrm>
        <a:graphic>
          <a:graphicData uri="http://schemas.openxmlformats.org/presentationml/2006/ole">
            <mc:AlternateContent xmlns:mc="http://schemas.openxmlformats.org/markup-compatibility/2006">
              <mc:Choice xmlns:v="urn:schemas-microsoft-com:vml" Requires="v">
                <p:oleObj spid="_x0000_s4105" name="Equation" r:id="rId5" imgW="3898800" imgH="431640" progId="Equation.DSMT4">
                  <p:embed/>
                </p:oleObj>
              </mc:Choice>
              <mc:Fallback>
                <p:oleObj name="Equation" r:id="rId5" imgW="3898800" imgH="4316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8348" y="4292600"/>
                        <a:ext cx="389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Projectiles (cont.)</a:t>
            </a:r>
          </a:p>
        </p:txBody>
      </p:sp>
      <p:sp>
        <p:nvSpPr>
          <p:cNvPr id="3" name="Content Placeholder 2"/>
          <p:cNvSpPr>
            <a:spLocks noGrp="1"/>
          </p:cNvSpPr>
          <p:nvPr>
            <p:ph idx="1"/>
          </p:nvPr>
        </p:nvSpPr>
        <p:spPr>
          <a:xfrm>
            <a:off x="457200" y="1280160"/>
            <a:ext cx="8229600" cy="4844403"/>
          </a:xfrm>
        </p:spPr>
        <p:txBody>
          <a:bodyPr>
            <a:spAutoFit/>
          </a:bodyPr>
          <a:lstStyle/>
          <a:p>
            <a:pPr marL="0" indent="0">
              <a:buNone/>
              <a:tabLst>
                <a:tab pos="463550" algn="l"/>
              </a:tabLst>
            </a:pPr>
            <a:r>
              <a:rPr lang="en-US" b="1" dirty="0"/>
              <a:t>a.	</a:t>
            </a:r>
            <a:r>
              <a:rPr lang="en-US" dirty="0"/>
              <a:t>The bullet hits the ground when </a:t>
            </a:r>
            <a:r>
              <a:rPr lang="en-US" i="1" dirty="0"/>
              <a:t>h </a:t>
            </a:r>
            <a:r>
              <a:rPr lang="en-US" dirty="0"/>
              <a:t>= 0.</a:t>
            </a:r>
            <a:r>
              <a:rPr lang="en-US" i="1" dirty="0"/>
              <a:t> </a:t>
            </a:r>
          </a:p>
          <a:p>
            <a:pPr marL="0" indent="0">
              <a:buNone/>
              <a:tabLst>
                <a:tab pos="463550" algn="l"/>
              </a:tabLst>
            </a:pPr>
            <a:endParaRPr lang="en-US" dirty="0"/>
          </a:p>
          <a:p>
            <a:pPr marL="0" indent="0">
              <a:buNone/>
              <a:tabLst>
                <a:tab pos="463550" algn="l"/>
              </a:tabLst>
            </a:pPr>
            <a:endParaRPr lang="en-US" dirty="0"/>
          </a:p>
          <a:p>
            <a:pPr marL="0" indent="0">
              <a:spcBef>
                <a:spcPts val="2400"/>
              </a:spcBef>
              <a:buNone/>
              <a:tabLst>
                <a:tab pos="463550" algn="l"/>
              </a:tabLst>
            </a:pPr>
            <a:endParaRPr lang="en-US" dirty="0"/>
          </a:p>
          <a:p>
            <a:pPr marL="0" indent="0">
              <a:lnSpc>
                <a:spcPct val="200000"/>
              </a:lnSpc>
              <a:spcBef>
                <a:spcPts val="2400"/>
              </a:spcBef>
              <a:buNone/>
              <a:tabLst>
                <a:tab pos="463550" algn="l"/>
              </a:tabLst>
            </a:pPr>
            <a:endParaRPr lang="en-US" dirty="0"/>
          </a:p>
          <a:p>
            <a:pPr marL="0" indent="0">
              <a:buNone/>
              <a:tabLst>
                <a:tab pos="463550" algn="l"/>
              </a:tabLst>
            </a:pPr>
            <a:r>
              <a:rPr lang="en-US" dirty="0"/>
              <a:t>The bullet hits the ground in </a:t>
            </a:r>
            <a:r>
              <a:rPr lang="en-US" dirty="0">
                <a:solidFill>
                  <a:srgbClr val="FF0000"/>
                </a:solidFill>
              </a:rPr>
              <a:t>20 seconds</a:t>
            </a:r>
            <a:r>
              <a:rPr lang="en-US" dirty="0"/>
              <a:t>. The solution </a:t>
            </a:r>
            <a:r>
              <a:rPr lang="en-US" i="1" dirty="0"/>
              <a:t>t </a:t>
            </a:r>
            <a:r>
              <a:rPr lang="en-US" dirty="0"/>
              <a:t>= 0 confirms the fact that the bullet was fired from the ground.</a:t>
            </a:r>
          </a:p>
        </p:txBody>
      </p:sp>
      <p:graphicFrame>
        <p:nvGraphicFramePr>
          <p:cNvPr id="5123" name="Object 3"/>
          <p:cNvGraphicFramePr>
            <a:graphicFrameLocks noChangeAspect="1"/>
          </p:cNvGraphicFramePr>
          <p:nvPr/>
        </p:nvGraphicFramePr>
        <p:xfrm>
          <a:off x="2286000" y="1774208"/>
          <a:ext cx="2667000" cy="469900"/>
        </p:xfrm>
        <a:graphic>
          <a:graphicData uri="http://schemas.openxmlformats.org/presentationml/2006/ole">
            <mc:AlternateContent xmlns:mc="http://schemas.openxmlformats.org/markup-compatibility/2006">
              <mc:Choice xmlns:v="urn:schemas-microsoft-com:vml" Requires="v">
                <p:oleObj spid="_x0000_s5133" name="Equation" r:id="rId3" imgW="2666880" imgH="469800" progId="Equation.DSMT4">
                  <p:embed/>
                </p:oleObj>
              </mc:Choice>
              <mc:Fallback>
                <p:oleObj name="Equation" r:id="rId3" imgW="266688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1774208"/>
                        <a:ext cx="266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286000" y="2429206"/>
          <a:ext cx="2844800" cy="381000"/>
        </p:xfrm>
        <a:graphic>
          <a:graphicData uri="http://schemas.openxmlformats.org/presentationml/2006/ole">
            <mc:AlternateContent xmlns:mc="http://schemas.openxmlformats.org/markup-compatibility/2006">
              <mc:Choice xmlns:v="urn:schemas-microsoft-com:vml" Requires="v">
                <p:oleObj spid="_x0000_s5134" name="Equation" r:id="rId5" imgW="2844720" imgH="380880" progId="Equation.DSMT4">
                  <p:embed/>
                </p:oleObj>
              </mc:Choice>
              <mc:Fallback>
                <p:oleObj name="Equation" r:id="rId5" imgW="284472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86000" y="2429206"/>
                        <a:ext cx="2844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286000" y="2995304"/>
          <a:ext cx="5384800" cy="444500"/>
        </p:xfrm>
        <a:graphic>
          <a:graphicData uri="http://schemas.openxmlformats.org/presentationml/2006/ole">
            <mc:AlternateContent xmlns:mc="http://schemas.openxmlformats.org/markup-compatibility/2006">
              <mc:Choice xmlns:v="urn:schemas-microsoft-com:vml" Requires="v">
                <p:oleObj spid="_x0000_s5135" name="Equation" r:id="rId7" imgW="5384520" imgH="444240" progId="Equation.DSMT4">
                  <p:embed/>
                </p:oleObj>
              </mc:Choice>
              <mc:Fallback>
                <p:oleObj name="Equation" r:id="rId7" imgW="5384520" imgH="444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2995304"/>
                        <a:ext cx="53848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286000" y="3624902"/>
          <a:ext cx="3467100" cy="469900"/>
        </p:xfrm>
        <a:graphic>
          <a:graphicData uri="http://schemas.openxmlformats.org/presentationml/2006/ole">
            <mc:AlternateContent xmlns:mc="http://schemas.openxmlformats.org/markup-compatibility/2006">
              <mc:Choice xmlns:v="urn:schemas-microsoft-com:vml" Requires="v">
                <p:oleObj spid="_x0000_s5136" name="Equation" r:id="rId9" imgW="3466800" imgH="469800" progId="Equation.DSMT4">
                  <p:embed/>
                </p:oleObj>
              </mc:Choice>
              <mc:Fallback>
                <p:oleObj name="Equation" r:id="rId9" imgW="34668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3624902"/>
                        <a:ext cx="3467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2324100" y="4279900"/>
          <a:ext cx="1981200" cy="292100"/>
        </p:xfrm>
        <a:graphic>
          <a:graphicData uri="http://schemas.openxmlformats.org/presentationml/2006/ole">
            <mc:AlternateContent xmlns:mc="http://schemas.openxmlformats.org/markup-compatibility/2006">
              <mc:Choice xmlns:v="urn:schemas-microsoft-com:vml" Requires="v">
                <p:oleObj spid="_x0000_s5137" name="Equation" r:id="rId11" imgW="1981080" imgH="291960" progId="Equation.DSMT4">
                  <p:embed/>
                </p:oleObj>
              </mc:Choice>
              <mc:Fallback>
                <p:oleObj name="Equation" r:id="rId11" imgW="198108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24100" y="4279900"/>
                        <a:ext cx="198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Projectiles (cont.)</a:t>
            </a:r>
          </a:p>
        </p:txBody>
      </p:sp>
      <p:sp>
        <p:nvSpPr>
          <p:cNvPr id="3" name="Content Placeholder 2"/>
          <p:cNvSpPr>
            <a:spLocks noGrp="1"/>
          </p:cNvSpPr>
          <p:nvPr>
            <p:ph idx="1"/>
          </p:nvPr>
        </p:nvSpPr>
        <p:spPr>
          <a:xfrm>
            <a:off x="457200" y="1280160"/>
            <a:ext cx="8229600" cy="4776692"/>
          </a:xfrm>
        </p:spPr>
        <p:txBody>
          <a:bodyPr>
            <a:spAutoFit/>
          </a:bodyPr>
          <a:lstStyle/>
          <a:p>
            <a:pPr marL="0" indent="0">
              <a:buNone/>
              <a:tabLst>
                <a:tab pos="463550" algn="l"/>
              </a:tabLst>
            </a:pPr>
            <a:r>
              <a:rPr lang="en-US" b="1" dirty="0"/>
              <a:t>b.	</a:t>
            </a:r>
            <a:r>
              <a:rPr lang="en-US" dirty="0"/>
              <a:t>Let </a:t>
            </a:r>
            <a:r>
              <a:rPr lang="en-US" i="1" dirty="0"/>
              <a:t>h</a:t>
            </a:r>
            <a:r>
              <a:rPr lang="en-US" dirty="0"/>
              <a:t> = 1200. </a:t>
            </a:r>
          </a:p>
          <a:p>
            <a:pPr marL="0" indent="0">
              <a:buNone/>
              <a:tabLst>
                <a:tab pos="463550" algn="l"/>
              </a:tabLst>
            </a:pPr>
            <a:endParaRPr lang="en-US" dirty="0"/>
          </a:p>
          <a:p>
            <a:pPr marL="0" indent="0">
              <a:spcBef>
                <a:spcPts val="1800"/>
              </a:spcBef>
              <a:buNone/>
              <a:tabLst>
                <a:tab pos="463550" algn="l"/>
              </a:tabLst>
            </a:pPr>
            <a:endParaRPr lang="en-US" dirty="0"/>
          </a:p>
          <a:p>
            <a:pPr marL="0" indent="0">
              <a:buNone/>
              <a:tabLst>
                <a:tab pos="463550" algn="l"/>
              </a:tabLst>
            </a:pPr>
            <a:endParaRPr lang="en-US" dirty="0"/>
          </a:p>
          <a:p>
            <a:pPr marL="0" indent="0">
              <a:buNone/>
              <a:tabLst>
                <a:tab pos="463550" algn="l"/>
              </a:tabLst>
            </a:pPr>
            <a:endParaRPr lang="en-US" dirty="0"/>
          </a:p>
          <a:p>
            <a:pPr marL="0" indent="0">
              <a:buNone/>
              <a:tabLst>
                <a:tab pos="463550" algn="l"/>
              </a:tabLst>
            </a:pPr>
            <a:endParaRPr lang="en-US" dirty="0"/>
          </a:p>
          <a:p>
            <a:pPr marL="0" indent="0">
              <a:spcBef>
                <a:spcPts val="1800"/>
              </a:spcBef>
              <a:buNone/>
              <a:tabLst>
                <a:tab pos="463550" algn="l"/>
              </a:tabLst>
            </a:pPr>
            <a:r>
              <a:rPr lang="en-US" dirty="0"/>
              <a:t>Both solutions are meaningful. The bullet is at a height of 1200 feet twice; once at </a:t>
            </a:r>
            <a:r>
              <a:rPr lang="en-US" dirty="0">
                <a:solidFill>
                  <a:srgbClr val="FF0000"/>
                </a:solidFill>
              </a:rPr>
              <a:t>5 seconds </a:t>
            </a:r>
            <a:r>
              <a:rPr lang="en-US" dirty="0"/>
              <a:t>while going up and once at </a:t>
            </a:r>
            <a:r>
              <a:rPr lang="en-US" dirty="0">
                <a:solidFill>
                  <a:srgbClr val="FF0000"/>
                </a:solidFill>
              </a:rPr>
              <a:t>15 seconds </a:t>
            </a:r>
            <a:r>
              <a:rPr lang="en-US" dirty="0"/>
              <a:t>while coming down.</a:t>
            </a:r>
          </a:p>
        </p:txBody>
      </p:sp>
      <p:graphicFrame>
        <p:nvGraphicFramePr>
          <p:cNvPr id="6147" name="Object 3"/>
          <p:cNvGraphicFramePr>
            <a:graphicFrameLocks noChangeAspect="1"/>
          </p:cNvGraphicFramePr>
          <p:nvPr/>
        </p:nvGraphicFramePr>
        <p:xfrm>
          <a:off x="2626056" y="1827852"/>
          <a:ext cx="2870200" cy="381000"/>
        </p:xfrm>
        <a:graphic>
          <a:graphicData uri="http://schemas.openxmlformats.org/presentationml/2006/ole">
            <mc:AlternateContent xmlns:mc="http://schemas.openxmlformats.org/markup-compatibility/2006">
              <mc:Choice xmlns:v="urn:schemas-microsoft-com:vml" Requires="v">
                <p:oleObj spid="_x0000_s6157" name="Equation" r:id="rId3" imgW="2869920" imgH="380880" progId="Equation.DSMT4">
                  <p:embed/>
                </p:oleObj>
              </mc:Choice>
              <mc:Fallback>
                <p:oleObj name="Equation" r:id="rId3" imgW="286992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26056" y="1827852"/>
                        <a:ext cx="287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137848" y="2423804"/>
          <a:ext cx="3352800" cy="381000"/>
        </p:xfrm>
        <a:graphic>
          <a:graphicData uri="http://schemas.openxmlformats.org/presentationml/2006/ole">
            <mc:AlternateContent xmlns:mc="http://schemas.openxmlformats.org/markup-compatibility/2006">
              <mc:Choice xmlns:v="urn:schemas-microsoft-com:vml" Requires="v">
                <p:oleObj spid="_x0000_s6158" name="Equation" r:id="rId5" imgW="3352680" imgH="380880" progId="Equation.DSMT4">
                  <p:embed/>
                </p:oleObj>
              </mc:Choice>
              <mc:Fallback>
                <p:oleObj name="Equation" r:id="rId5" imgW="3352680" imgH="3808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7848" y="2423804"/>
                        <a:ext cx="335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137848" y="2992460"/>
          <a:ext cx="2247900" cy="381000"/>
        </p:xfrm>
        <a:graphic>
          <a:graphicData uri="http://schemas.openxmlformats.org/presentationml/2006/ole">
            <mc:AlternateContent xmlns:mc="http://schemas.openxmlformats.org/markup-compatibility/2006">
              <mc:Choice xmlns:v="urn:schemas-microsoft-com:vml" Requires="v">
                <p:oleObj spid="_x0000_s6159" name="Equation" r:id="rId7" imgW="2247840" imgH="380880" progId="Equation.DSMT4">
                  <p:embed/>
                </p:oleObj>
              </mc:Choice>
              <mc:Fallback>
                <p:oleObj name="Equation" r:id="rId7" imgW="224784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7848" y="2992460"/>
                        <a:ext cx="2247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3124200" y="3580452"/>
          <a:ext cx="2425700" cy="469900"/>
        </p:xfrm>
        <a:graphic>
          <a:graphicData uri="http://schemas.openxmlformats.org/presentationml/2006/ole">
            <mc:AlternateContent xmlns:mc="http://schemas.openxmlformats.org/markup-compatibility/2006">
              <mc:Choice xmlns:v="urn:schemas-microsoft-com:vml" Requires="v">
                <p:oleObj spid="_x0000_s6160" name="Equation" r:id="rId9" imgW="2425680" imgH="469800" progId="Equation.DSMT4">
                  <p:embed/>
                </p:oleObj>
              </mc:Choice>
              <mc:Fallback>
                <p:oleObj name="Equation" r:id="rId9" imgW="242568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3580452"/>
                        <a:ext cx="2425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200400" y="4203700"/>
          <a:ext cx="1955800" cy="292100"/>
        </p:xfrm>
        <a:graphic>
          <a:graphicData uri="http://schemas.openxmlformats.org/presentationml/2006/ole">
            <mc:AlternateContent xmlns:mc="http://schemas.openxmlformats.org/markup-compatibility/2006">
              <mc:Choice xmlns:v="urn:schemas-microsoft-com:vml" Requires="v">
                <p:oleObj spid="_x0000_s6161" name="Equation" r:id="rId11" imgW="1955520" imgH="291960" progId="Equation.DSMT4">
                  <p:embed/>
                </p:oleObj>
              </mc:Choice>
              <mc:Fallback>
                <p:oleObj name="Equation" r:id="rId11" imgW="19555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00400" y="4203700"/>
                        <a:ext cx="195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Geometry</a:t>
            </a:r>
          </a:p>
        </p:txBody>
      </p:sp>
      <p:sp>
        <p:nvSpPr>
          <p:cNvPr id="3" name="Content Placeholder 2"/>
          <p:cNvSpPr>
            <a:spLocks noGrp="1"/>
          </p:cNvSpPr>
          <p:nvPr>
            <p:ph idx="1"/>
          </p:nvPr>
        </p:nvSpPr>
        <p:spPr/>
        <p:txBody>
          <a:bodyPr/>
          <a:lstStyle/>
          <a:p>
            <a:pPr marL="0" indent="0">
              <a:buNone/>
            </a:pPr>
            <a:r>
              <a:rPr lang="en-US" dirty="0"/>
              <a:t>A rectangular sheet of copper was </a:t>
            </a:r>
            <a:r>
              <a:rPr lang="en-US" dirty="0">
                <a:solidFill>
                  <a:srgbClr val="0000FF"/>
                </a:solidFill>
              </a:rPr>
              <a:t>6 in. </a:t>
            </a:r>
            <a:r>
              <a:rPr lang="en-US" dirty="0"/>
              <a:t>longer than it was wide. Three inch by three inch squares were cut from each corner and the sides were folded up to form an open box. If the box has a volume of </a:t>
            </a:r>
            <a:r>
              <a:rPr lang="en-US" dirty="0">
                <a:solidFill>
                  <a:srgbClr val="0000FF"/>
                </a:solidFill>
              </a:rPr>
              <a:t>336 in.</a:t>
            </a:r>
            <a:r>
              <a:rPr lang="en-US" baseline="30000" dirty="0">
                <a:solidFill>
                  <a:srgbClr val="0000FF"/>
                </a:solidFill>
              </a:rPr>
              <a:t>3</a:t>
            </a:r>
            <a:r>
              <a:rPr lang="en-US" dirty="0"/>
              <a:t>, what were the dimensions of the original sheet of copper? </a:t>
            </a:r>
          </a:p>
        </p:txBody>
      </p:sp>
      <p:pic>
        <p:nvPicPr>
          <p:cNvPr id="4" name="Picture 3" descr="sample.png"/>
          <p:cNvPicPr>
            <a:picLocks noChangeAspect="1"/>
          </p:cNvPicPr>
          <p:nvPr/>
        </p:nvPicPr>
        <p:blipFill>
          <a:blip r:embed="rId2" cstate="print"/>
          <a:stretch>
            <a:fillRect/>
          </a:stretch>
        </p:blipFill>
        <p:spPr>
          <a:xfrm>
            <a:off x="2819400" y="3477904"/>
            <a:ext cx="3352800" cy="2494376"/>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Geometry (cont.)</a:t>
            </a:r>
          </a:p>
        </p:txBody>
      </p:sp>
      <p:sp>
        <p:nvSpPr>
          <p:cNvPr id="3" name="Content Placeholder 2"/>
          <p:cNvSpPr>
            <a:spLocks noGrp="1"/>
          </p:cNvSpPr>
          <p:nvPr>
            <p:ph idx="1"/>
          </p:nvPr>
        </p:nvSpPr>
        <p:spPr/>
        <p:txBody>
          <a:bodyPr/>
          <a:lstStyle/>
          <a:p>
            <a:pPr>
              <a:buNone/>
            </a:pPr>
            <a:r>
              <a:rPr lang="en-US" b="1" dirty="0"/>
              <a:t>Solution: </a:t>
            </a:r>
            <a:endParaRPr lang="en-US" dirty="0"/>
          </a:p>
        </p:txBody>
      </p:sp>
      <p:graphicFrame>
        <p:nvGraphicFramePr>
          <p:cNvPr id="7172" name="Object 4"/>
          <p:cNvGraphicFramePr>
            <a:graphicFrameLocks noChangeAspect="1"/>
          </p:cNvGraphicFramePr>
          <p:nvPr/>
        </p:nvGraphicFramePr>
        <p:xfrm>
          <a:off x="547048" y="1765300"/>
          <a:ext cx="6756400" cy="901700"/>
        </p:xfrm>
        <a:graphic>
          <a:graphicData uri="http://schemas.openxmlformats.org/presentationml/2006/ole">
            <mc:AlternateContent xmlns:mc="http://schemas.openxmlformats.org/markup-compatibility/2006">
              <mc:Choice xmlns:v="urn:schemas-microsoft-com:vml" Requires="v">
                <p:oleObj spid="_x0000_s7185" name="Equation" r:id="rId3" imgW="6756120" imgH="901440" progId="Equation.DSMT4">
                  <p:embed/>
                </p:oleObj>
              </mc:Choice>
              <mc:Fallback>
                <p:oleObj name="Equation" r:id="rId3" imgW="6756120" imgH="9014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765300"/>
                        <a:ext cx="6756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547048" y="2838736"/>
          <a:ext cx="6756400" cy="901700"/>
        </p:xfrm>
        <a:graphic>
          <a:graphicData uri="http://schemas.openxmlformats.org/presentationml/2006/ole">
            <mc:AlternateContent xmlns:mc="http://schemas.openxmlformats.org/markup-compatibility/2006">
              <mc:Choice xmlns:v="urn:schemas-microsoft-com:vml" Requires="v">
                <p:oleObj spid="_x0000_s7186" name="Equation" r:id="rId5" imgW="6756120" imgH="901440" progId="Equation.DSMT4">
                  <p:embed/>
                </p:oleObj>
              </mc:Choice>
              <mc:Fallback>
                <p:oleObj name="Equation" r:id="rId5" imgW="6756120" imgH="90144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7048" y="2838736"/>
                        <a:ext cx="6756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547048" y="3954440"/>
          <a:ext cx="762000" cy="330200"/>
        </p:xfrm>
        <a:graphic>
          <a:graphicData uri="http://schemas.openxmlformats.org/presentationml/2006/ole">
            <mc:AlternateContent xmlns:mc="http://schemas.openxmlformats.org/markup-compatibility/2006">
              <mc:Choice xmlns:v="urn:schemas-microsoft-com:vml" Requires="v">
                <p:oleObj spid="_x0000_s7187" name="Equation" r:id="rId7" imgW="761760" imgH="330120" progId="Equation.DSMT4">
                  <p:embed/>
                </p:oleObj>
              </mc:Choice>
              <mc:Fallback>
                <p:oleObj name="Equation" r:id="rId7" imgW="761760" imgH="33012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048" y="3954440"/>
                        <a:ext cx="762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3276600" y="3976996"/>
          <a:ext cx="2717800" cy="381000"/>
        </p:xfrm>
        <a:graphic>
          <a:graphicData uri="http://schemas.openxmlformats.org/presentationml/2006/ole">
            <mc:AlternateContent xmlns:mc="http://schemas.openxmlformats.org/markup-compatibility/2006">
              <mc:Choice xmlns:v="urn:schemas-microsoft-com:vml" Requires="v">
                <p:oleObj spid="_x0000_s7188" name="Equation" r:id="rId9" imgW="2717640" imgH="380880" progId="Equation.DSMT4">
                  <p:embed/>
                </p:oleObj>
              </mc:Choice>
              <mc:Fallback>
                <p:oleObj name="Equation" r:id="rId9" imgW="271764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76600" y="3976996"/>
                        <a:ext cx="2717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650544" y="4604698"/>
          <a:ext cx="7810500" cy="469900"/>
        </p:xfrm>
        <a:graphic>
          <a:graphicData uri="http://schemas.openxmlformats.org/presentationml/2006/ole">
            <mc:AlternateContent xmlns:mc="http://schemas.openxmlformats.org/markup-compatibility/2006">
              <mc:Choice xmlns:v="urn:schemas-microsoft-com:vml" Requires="v">
                <p:oleObj spid="_x0000_s7189" name="Equation" r:id="rId11" imgW="7810200" imgH="469800" progId="Equation.DSMT4">
                  <p:embed/>
                </p:oleObj>
              </mc:Choice>
              <mc:Fallback>
                <p:oleObj name="Equation" r:id="rId11" imgW="781020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50544" y="4604698"/>
                        <a:ext cx="781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1359848" y="5321300"/>
          <a:ext cx="4597400" cy="317500"/>
        </p:xfrm>
        <a:graphic>
          <a:graphicData uri="http://schemas.openxmlformats.org/presentationml/2006/ole">
            <mc:AlternateContent xmlns:mc="http://schemas.openxmlformats.org/markup-compatibility/2006">
              <mc:Choice xmlns:v="urn:schemas-microsoft-com:vml" Requires="v">
                <p:oleObj spid="_x0000_s7190" name="Equation" r:id="rId13" imgW="4597200" imgH="317160" progId="Equation.DSMT4">
                  <p:embed/>
                </p:oleObj>
              </mc:Choice>
              <mc:Fallback>
                <p:oleObj name="Equation" r:id="rId13" imgW="4597200" imgH="317160" progId="Equation.DSMT4">
                  <p:embed/>
                  <p:pic>
                    <p:nvPicPr>
                      <p:cNvPr id="0" name="Picture 1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359848" y="5321300"/>
                        <a:ext cx="4597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Geometry (cont.)</a:t>
            </a:r>
          </a:p>
        </p:txBody>
      </p:sp>
      <p:sp>
        <p:nvSpPr>
          <p:cNvPr id="8" name="Content Placeholder 7"/>
          <p:cNvSpPr>
            <a:spLocks noGrp="1"/>
          </p:cNvSpPr>
          <p:nvPr>
            <p:ph idx="1"/>
          </p:nvPr>
        </p:nvSpPr>
        <p:spPr/>
        <p:txBody>
          <a:bodyPr/>
          <a:lstStyle/>
          <a:p>
            <a:endParaRPr lang="en-US" dirty="0"/>
          </a:p>
          <a:p>
            <a:endParaRPr lang="en-US" dirty="0"/>
          </a:p>
        </p:txBody>
      </p:sp>
      <p:graphicFrame>
        <p:nvGraphicFramePr>
          <p:cNvPr id="107524" name="Object 4"/>
          <p:cNvGraphicFramePr>
            <a:graphicFrameLocks noChangeAspect="1"/>
          </p:cNvGraphicFramePr>
          <p:nvPr/>
        </p:nvGraphicFramePr>
        <p:xfrm>
          <a:off x="533400" y="1310636"/>
          <a:ext cx="8255000" cy="901700"/>
        </p:xfrm>
        <a:graphic>
          <a:graphicData uri="http://schemas.openxmlformats.org/presentationml/2006/ole">
            <mc:AlternateContent xmlns:mc="http://schemas.openxmlformats.org/markup-compatibility/2006">
              <mc:Choice xmlns:v="urn:schemas-microsoft-com:vml" Requires="v">
                <p:oleObj spid="_x0000_s8207" name="Equation" r:id="rId3" imgW="8254800" imgH="901440" progId="Equation.DSMT4">
                  <p:embed/>
                </p:oleObj>
              </mc:Choice>
              <mc:Fallback>
                <p:oleObj name="Equation" r:id="rId3" imgW="8254800" imgH="9014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10636"/>
                        <a:ext cx="825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7" name="Picture 6" descr="sample.png"/>
          <p:cNvPicPr>
            <a:picLocks noChangeAspect="1"/>
          </p:cNvPicPr>
          <p:nvPr/>
        </p:nvPicPr>
        <p:blipFill>
          <a:blip r:embed="rId5" cstate="print"/>
          <a:stretch>
            <a:fillRect/>
          </a:stretch>
        </p:blipFill>
        <p:spPr>
          <a:xfrm>
            <a:off x="457200" y="3899848"/>
            <a:ext cx="3276600" cy="1611733"/>
          </a:xfrm>
          <a:prstGeom prst="rect">
            <a:avLst/>
          </a:prstGeom>
        </p:spPr>
      </p:pic>
      <p:graphicFrame>
        <p:nvGraphicFramePr>
          <p:cNvPr id="108548" name="Object 4"/>
          <p:cNvGraphicFramePr>
            <a:graphicFrameLocks noChangeAspect="1"/>
          </p:cNvGraphicFramePr>
          <p:nvPr/>
        </p:nvGraphicFramePr>
        <p:xfrm>
          <a:off x="2387600" y="1982788"/>
          <a:ext cx="5384800" cy="1511300"/>
        </p:xfrm>
        <a:graphic>
          <a:graphicData uri="http://schemas.openxmlformats.org/presentationml/2006/ole">
            <mc:AlternateContent xmlns:mc="http://schemas.openxmlformats.org/markup-compatibility/2006">
              <mc:Choice xmlns:v="urn:schemas-microsoft-com:vml" Requires="v">
                <p:oleObj spid="_x0000_s8208" name="Equation" r:id="rId6" imgW="5384520" imgH="1511280" progId="Equation.DSMT4">
                  <p:embed/>
                </p:oleObj>
              </mc:Choice>
              <mc:Fallback>
                <p:oleObj name="Equation" r:id="rId6" imgW="5384520" imgH="15112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87600" y="1982788"/>
                        <a:ext cx="53848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4816520" y="3589360"/>
          <a:ext cx="2311400" cy="381000"/>
        </p:xfrm>
        <a:graphic>
          <a:graphicData uri="http://schemas.openxmlformats.org/presentationml/2006/ole">
            <mc:AlternateContent xmlns:mc="http://schemas.openxmlformats.org/markup-compatibility/2006">
              <mc:Choice xmlns:v="urn:schemas-microsoft-com:vml" Requires="v">
                <p:oleObj spid="_x0000_s8209" name="Equation" r:id="rId8" imgW="2311200" imgH="380880" progId="Equation.DSMT4">
                  <p:embed/>
                </p:oleObj>
              </mc:Choice>
              <mc:Fallback>
                <p:oleObj name="Equation" r:id="rId8" imgW="2311200" imgH="38088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16520" y="3589360"/>
                        <a:ext cx="2311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4063052" y="4177352"/>
          <a:ext cx="2705100" cy="381000"/>
        </p:xfrm>
        <a:graphic>
          <a:graphicData uri="http://schemas.openxmlformats.org/presentationml/2006/ole">
            <mc:AlternateContent xmlns:mc="http://schemas.openxmlformats.org/markup-compatibility/2006">
              <mc:Choice xmlns:v="urn:schemas-microsoft-com:vml" Requires="v">
                <p:oleObj spid="_x0000_s8210" name="Equation" r:id="rId10" imgW="2705040" imgH="380880" progId="Equation.DSMT4">
                  <p:embed/>
                </p:oleObj>
              </mc:Choice>
              <mc:Fallback>
                <p:oleObj name="Equation" r:id="rId10" imgW="2705040" imgH="38088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063052" y="4177352"/>
                        <a:ext cx="2705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3989696" y="4738048"/>
          <a:ext cx="2794000" cy="571500"/>
        </p:xfrm>
        <a:graphic>
          <a:graphicData uri="http://schemas.openxmlformats.org/presentationml/2006/ole">
            <mc:AlternateContent xmlns:mc="http://schemas.openxmlformats.org/markup-compatibility/2006">
              <mc:Choice xmlns:v="urn:schemas-microsoft-com:vml" Requires="v">
                <p:oleObj spid="_x0000_s8211" name="Equation" r:id="rId12" imgW="2793960" imgH="571320" progId="Equation.DSMT4">
                  <p:embed/>
                </p:oleObj>
              </mc:Choice>
              <mc:Fallback>
                <p:oleObj name="Equation" r:id="rId12" imgW="2793960" imgH="57132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89696" y="4738048"/>
                        <a:ext cx="27940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4024952" y="5410200"/>
          <a:ext cx="2743200" cy="469900"/>
        </p:xfrm>
        <a:graphic>
          <a:graphicData uri="http://schemas.openxmlformats.org/presentationml/2006/ole">
            <mc:AlternateContent xmlns:mc="http://schemas.openxmlformats.org/markup-compatibility/2006">
              <mc:Choice xmlns:v="urn:schemas-microsoft-com:vml" Requires="v">
                <p:oleObj spid="_x0000_s8212" name="Equation" r:id="rId14" imgW="2743200" imgH="469800" progId="Equation.DSMT4">
                  <p:embed/>
                </p:oleObj>
              </mc:Choice>
              <mc:Fallback>
                <p:oleObj name="Equation" r:id="rId14" imgW="2743200" imgH="4698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24952" y="5410200"/>
                        <a:ext cx="2743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Arrow Connector 13"/>
          <p:cNvCxnSpPr/>
          <p:nvPr/>
        </p:nvCxnSpPr>
        <p:spPr>
          <a:xfrm rot="5400000">
            <a:off x="2628900" y="274320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rot="5400000">
            <a:off x="4037805" y="274320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5400000">
            <a:off x="5460206" y="274320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6984206" y="2743200"/>
            <a:ext cx="457200" cy="1588"/>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854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19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Geometry (cont.)</a:t>
            </a:r>
          </a:p>
        </p:txBody>
      </p:sp>
      <p:sp>
        <p:nvSpPr>
          <p:cNvPr id="6" name="Content Placeholder 5"/>
          <p:cNvSpPr>
            <a:spLocks noGrp="1"/>
          </p:cNvSpPr>
          <p:nvPr>
            <p:ph idx="1"/>
          </p:nvPr>
        </p:nvSpPr>
        <p:spPr/>
        <p:txBody>
          <a:bodyPr/>
          <a:lstStyle/>
          <a:p>
            <a:endParaRPr lang="en-US" dirty="0"/>
          </a:p>
          <a:p>
            <a:endParaRPr lang="en-US" dirty="0"/>
          </a:p>
        </p:txBody>
      </p:sp>
      <p:sp>
        <p:nvSpPr>
          <p:cNvPr id="5" name="Rectangle 4"/>
          <p:cNvSpPr/>
          <p:nvPr/>
        </p:nvSpPr>
        <p:spPr>
          <a:xfrm>
            <a:off x="533400" y="2603500"/>
            <a:ext cx="8229600" cy="954107"/>
          </a:xfrm>
          <a:prstGeom prst="rect">
            <a:avLst/>
          </a:prstGeom>
        </p:spPr>
        <p:txBody>
          <a:bodyPr>
            <a:spAutoFit/>
          </a:bodyPr>
          <a:lstStyle/>
          <a:p>
            <a:r>
              <a:rPr lang="en-US" sz="2800" dirty="0"/>
              <a:t>The length of the sheet was </a:t>
            </a:r>
            <a:r>
              <a:rPr lang="en-US" sz="2800" dirty="0">
                <a:solidFill>
                  <a:srgbClr val="FF0000"/>
                </a:solidFill>
              </a:rPr>
              <a:t>20 in. </a:t>
            </a:r>
            <a:r>
              <a:rPr lang="en-US" sz="2800" dirty="0"/>
              <a:t>and the width was </a:t>
            </a:r>
            <a:r>
              <a:rPr lang="en-US" sz="2800" dirty="0">
                <a:solidFill>
                  <a:srgbClr val="FF0000"/>
                </a:solidFill>
              </a:rPr>
              <a:t>14 in.</a:t>
            </a:r>
          </a:p>
        </p:txBody>
      </p:sp>
      <p:graphicFrame>
        <p:nvGraphicFramePr>
          <p:cNvPr id="9219" name="Object 3"/>
          <p:cNvGraphicFramePr>
            <a:graphicFrameLocks noChangeAspect="1"/>
          </p:cNvGraphicFramePr>
          <p:nvPr/>
        </p:nvGraphicFramePr>
        <p:xfrm>
          <a:off x="1719263" y="1339850"/>
          <a:ext cx="5638800" cy="381000"/>
        </p:xfrm>
        <a:graphic>
          <a:graphicData uri="http://schemas.openxmlformats.org/presentationml/2006/ole">
            <mc:AlternateContent xmlns:mc="http://schemas.openxmlformats.org/markup-compatibility/2006">
              <mc:Choice xmlns:v="urn:schemas-microsoft-com:vml" Requires="v">
                <p:oleObj spid="_x0000_s9223" name="Equation" r:id="rId3" imgW="5638680" imgH="380880" progId="Equation.DSMT4">
                  <p:embed/>
                </p:oleObj>
              </mc:Choice>
              <mc:Fallback>
                <p:oleObj name="Equation" r:id="rId3" imgW="5638680" imgH="380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9263" y="1339850"/>
                        <a:ext cx="563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2999096" y="1932296"/>
          <a:ext cx="4470400" cy="355600"/>
        </p:xfrm>
        <a:graphic>
          <a:graphicData uri="http://schemas.openxmlformats.org/presentationml/2006/ole">
            <mc:AlternateContent xmlns:mc="http://schemas.openxmlformats.org/markup-compatibility/2006">
              <mc:Choice xmlns:v="urn:schemas-microsoft-com:vml" Requires="v">
                <p:oleObj spid="_x0000_s9224" name="Equation" r:id="rId5" imgW="4470120" imgH="355320" progId="Equation.DSMT4">
                  <p:embed/>
                </p:oleObj>
              </mc:Choice>
              <mc:Fallback>
                <p:oleObj name="Equation" r:id="rId5" imgW="447012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9096" y="1932296"/>
                        <a:ext cx="447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7" name="Straight Connector 6"/>
          <p:cNvCxnSpPr/>
          <p:nvPr/>
        </p:nvCxnSpPr>
        <p:spPr>
          <a:xfrm>
            <a:off x="1785620" y="1333500"/>
            <a:ext cx="914400" cy="36576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1785620" y="1333500"/>
            <a:ext cx="914400" cy="36576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92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Cost Per Person </a:t>
            </a:r>
          </a:p>
        </p:txBody>
      </p:sp>
      <p:sp>
        <p:nvSpPr>
          <p:cNvPr id="3" name="Content Placeholder 2"/>
          <p:cNvSpPr>
            <a:spLocks noGrp="1"/>
          </p:cNvSpPr>
          <p:nvPr>
            <p:ph idx="1"/>
          </p:nvPr>
        </p:nvSpPr>
        <p:spPr/>
        <p:txBody>
          <a:bodyPr/>
          <a:lstStyle/>
          <a:p>
            <a:pPr marL="0" indent="0">
              <a:buNone/>
            </a:pPr>
            <a:r>
              <a:rPr lang="en-US" dirty="0"/>
              <a:t>The members of a bowling club were going to fly commercially to a tournament at a total cost of </a:t>
            </a:r>
            <a:r>
              <a:rPr lang="en-US" dirty="0">
                <a:solidFill>
                  <a:srgbClr val="0000FF"/>
                </a:solidFill>
              </a:rPr>
              <a:t>$2420</a:t>
            </a:r>
            <a:r>
              <a:rPr lang="en-US" dirty="0"/>
              <a:t>, which was to be divided equally among the members. At the last minute, two of the members decided to fly their own private planes. The cost to the remaining members increased </a:t>
            </a:r>
            <a:r>
              <a:rPr lang="en-US" dirty="0">
                <a:solidFill>
                  <a:srgbClr val="0000FF"/>
                </a:solidFill>
              </a:rPr>
              <a:t>$11 </a:t>
            </a:r>
            <a:r>
              <a:rPr lang="en-US" dirty="0"/>
              <a:t>each. How many members flew commercially?</a:t>
            </a:r>
          </a:p>
          <a:p>
            <a:pPr marL="0" indent="0">
              <a:buNone/>
            </a:pPr>
            <a:r>
              <a:rPr lang="en-US" b="1" dirty="0"/>
              <a:t>Solution: </a:t>
            </a:r>
            <a:endParaRPr lang="en-US" dirty="0"/>
          </a:p>
        </p:txBody>
      </p:sp>
      <p:graphicFrame>
        <p:nvGraphicFramePr>
          <p:cNvPr id="4" name="Object 3"/>
          <p:cNvGraphicFramePr>
            <a:graphicFrameLocks noChangeAspect="1"/>
          </p:cNvGraphicFramePr>
          <p:nvPr/>
        </p:nvGraphicFramePr>
        <p:xfrm>
          <a:off x="547688" y="5029200"/>
          <a:ext cx="8077200" cy="901700"/>
        </p:xfrm>
        <a:graphic>
          <a:graphicData uri="http://schemas.openxmlformats.org/presentationml/2006/ole">
            <mc:AlternateContent xmlns:mc="http://schemas.openxmlformats.org/markup-compatibility/2006">
              <mc:Choice xmlns:v="urn:schemas-microsoft-com:vml" Requires="v">
                <p:oleObj spid="_x0000_s10244" name="Equation" r:id="rId3" imgW="8076960" imgH="901440" progId="Equation.DSMT4">
                  <p:embed/>
                </p:oleObj>
              </mc:Choice>
              <mc:Fallback>
                <p:oleObj name="Equation" r:id="rId3" imgW="8076960" imgH="9014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688" y="5029200"/>
                        <a:ext cx="8077200" cy="901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Cost Per Person (cont.)</a:t>
            </a:r>
          </a:p>
        </p:txBody>
      </p:sp>
      <p:sp>
        <p:nvSpPr>
          <p:cNvPr id="5" name="Content Placeholder 4"/>
          <p:cNvSpPr>
            <a:spLocks noGrp="1"/>
          </p:cNvSpPr>
          <p:nvPr>
            <p:ph idx="1"/>
          </p:nvPr>
        </p:nvSpPr>
        <p:spPr/>
        <p:txBody>
          <a:bodyPr/>
          <a:lstStyle/>
          <a:p>
            <a:endParaRPr lang="en-US" dirty="0"/>
          </a:p>
          <a:p>
            <a:endParaRPr lang="en-US" dirty="0"/>
          </a:p>
        </p:txBody>
      </p:sp>
      <p:graphicFrame>
        <p:nvGraphicFramePr>
          <p:cNvPr id="11268" name="Object 4"/>
          <p:cNvGraphicFramePr>
            <a:graphicFrameLocks noChangeAspect="1"/>
          </p:cNvGraphicFramePr>
          <p:nvPr/>
        </p:nvGraphicFramePr>
        <p:xfrm>
          <a:off x="1842448" y="1170296"/>
          <a:ext cx="1320800" cy="1066800"/>
        </p:xfrm>
        <a:graphic>
          <a:graphicData uri="http://schemas.openxmlformats.org/presentationml/2006/ole">
            <mc:AlternateContent xmlns:mc="http://schemas.openxmlformats.org/markup-compatibility/2006">
              <mc:Choice xmlns:v="urn:schemas-microsoft-com:vml" Requires="v">
                <p:oleObj spid="_x0000_s11296" name="Equation" r:id="rId3" imgW="1320480" imgH="1066680" progId="Equation.DSMT4">
                  <p:embed/>
                </p:oleObj>
              </mc:Choice>
              <mc:Fallback>
                <p:oleObj name="Equation" r:id="rId3" imgW="1320480" imgH="10666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42448" y="1170296"/>
                        <a:ext cx="1320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3303896" y="1496704"/>
          <a:ext cx="190500" cy="127000"/>
        </p:xfrm>
        <a:graphic>
          <a:graphicData uri="http://schemas.openxmlformats.org/presentationml/2006/ole">
            <mc:AlternateContent xmlns:mc="http://schemas.openxmlformats.org/markup-compatibility/2006">
              <mc:Choice xmlns:v="urn:schemas-microsoft-com:vml" Requires="v">
                <p:oleObj spid="_x0000_s11297" name="Equation" r:id="rId5" imgW="190440" imgH="126720" progId="Equation.DSMT4">
                  <p:embed/>
                </p:oleObj>
              </mc:Choice>
              <mc:Fallback>
                <p:oleObj name="Equation" r:id="rId5" imgW="190440" imgH="1267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03896" y="1496704"/>
                        <a:ext cx="190500" cy="12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3657600" y="1183944"/>
          <a:ext cx="1320800" cy="1066800"/>
        </p:xfrm>
        <a:graphic>
          <a:graphicData uri="http://schemas.openxmlformats.org/presentationml/2006/ole">
            <mc:AlternateContent xmlns:mc="http://schemas.openxmlformats.org/markup-compatibility/2006">
              <mc:Choice xmlns:v="urn:schemas-microsoft-com:vml" Requires="v">
                <p:oleObj spid="_x0000_s11298" name="Equation" r:id="rId7" imgW="1320480" imgH="1066680" progId="Equation.DSMT4">
                  <p:embed/>
                </p:oleObj>
              </mc:Choice>
              <mc:Fallback>
                <p:oleObj name="Equation" r:id="rId7" imgW="1320480" imgH="10666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1183944"/>
                        <a:ext cx="1320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5105400" y="1475096"/>
          <a:ext cx="190500" cy="152400"/>
        </p:xfrm>
        <a:graphic>
          <a:graphicData uri="http://schemas.openxmlformats.org/presentationml/2006/ole">
            <mc:AlternateContent xmlns:mc="http://schemas.openxmlformats.org/markup-compatibility/2006">
              <mc:Choice xmlns:v="urn:schemas-microsoft-com:vml" Requires="v">
                <p:oleObj spid="_x0000_s11299" name="Equation" r:id="rId9" imgW="190440" imgH="152280" progId="Equation.DSMT4">
                  <p:embed/>
                </p:oleObj>
              </mc:Choice>
              <mc:Fallback>
                <p:oleObj name="Equation" r:id="rId9" imgW="190440" imgH="1522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05400" y="1475096"/>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5451144" y="1183944"/>
          <a:ext cx="1841500" cy="1066800"/>
        </p:xfrm>
        <a:graphic>
          <a:graphicData uri="http://schemas.openxmlformats.org/presentationml/2006/ole">
            <mc:AlternateContent xmlns:mc="http://schemas.openxmlformats.org/markup-compatibility/2006">
              <mc:Choice xmlns:v="urn:schemas-microsoft-com:vml" Requires="v">
                <p:oleObj spid="_x0000_s11300" name="Equation" r:id="rId11" imgW="1841400" imgH="1066680" progId="Equation.DSMT4">
                  <p:embed/>
                </p:oleObj>
              </mc:Choice>
              <mc:Fallback>
                <p:oleObj name="Equation" r:id="rId11" imgW="1841400" imgH="10666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51144" y="1183944"/>
                        <a:ext cx="18415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2119952" y="2348552"/>
          <a:ext cx="787400" cy="838200"/>
        </p:xfrm>
        <a:graphic>
          <a:graphicData uri="http://schemas.openxmlformats.org/presentationml/2006/ole">
            <mc:AlternateContent xmlns:mc="http://schemas.openxmlformats.org/markup-compatibility/2006">
              <mc:Choice xmlns:v="urn:schemas-microsoft-com:vml" Requires="v">
                <p:oleObj spid="_x0000_s11301" name="Equation" r:id="rId13" imgW="787320" imgH="838080" progId="Equation.DSMT4">
                  <p:embed/>
                </p:oleObj>
              </mc:Choice>
              <mc:Fallback>
                <p:oleObj name="Equation" r:id="rId13" imgW="78732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19952" y="2348552"/>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3276600" y="2743200"/>
          <a:ext cx="241300" cy="165100"/>
        </p:xfrm>
        <a:graphic>
          <a:graphicData uri="http://schemas.openxmlformats.org/presentationml/2006/ole">
            <mc:AlternateContent xmlns:mc="http://schemas.openxmlformats.org/markup-compatibility/2006">
              <mc:Choice xmlns:v="urn:schemas-microsoft-com:vml" Requires="v">
                <p:oleObj spid="_x0000_s11302" name="Equation" r:id="rId15" imgW="241200" imgH="164880" progId="Equation.DSMT4">
                  <p:embed/>
                </p:oleObj>
              </mc:Choice>
              <mc:Fallback>
                <p:oleObj name="Equation" r:id="rId15" imgW="241200" imgH="1648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276600" y="2743200"/>
                        <a:ext cx="2413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3913496" y="2354240"/>
          <a:ext cx="787400" cy="838200"/>
        </p:xfrm>
        <a:graphic>
          <a:graphicData uri="http://schemas.openxmlformats.org/presentationml/2006/ole">
            <mc:AlternateContent xmlns:mc="http://schemas.openxmlformats.org/markup-compatibility/2006">
              <mc:Choice xmlns:v="urn:schemas-microsoft-com:vml" Requires="v">
                <p:oleObj spid="_x0000_s11303" name="Equation" r:id="rId17" imgW="787320" imgH="838080" progId="Equation.DSMT4">
                  <p:embed/>
                </p:oleObj>
              </mc:Choice>
              <mc:Fallback>
                <p:oleObj name="Equation" r:id="rId17" imgW="787320" imgH="8380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913496" y="2354240"/>
                        <a:ext cx="787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5078104" y="2715904"/>
          <a:ext cx="241300" cy="190500"/>
        </p:xfrm>
        <a:graphic>
          <a:graphicData uri="http://schemas.openxmlformats.org/presentationml/2006/ole">
            <mc:AlternateContent xmlns:mc="http://schemas.openxmlformats.org/markup-compatibility/2006">
              <mc:Choice xmlns:v="urn:schemas-microsoft-com:vml" Requires="v">
                <p:oleObj spid="_x0000_s11304" name="Equation" r:id="rId19" imgW="241200" imgH="190440" progId="Equation.DSMT4">
                  <p:embed/>
                </p:oleObj>
              </mc:Choice>
              <mc:Fallback>
                <p:oleObj name="Equation" r:id="rId19" imgW="241200" imgH="19044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078104" y="2715904"/>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7" name="Object 13"/>
          <p:cNvGraphicFramePr>
            <a:graphicFrameLocks noChangeAspect="1"/>
          </p:cNvGraphicFramePr>
          <p:nvPr/>
        </p:nvGraphicFramePr>
        <p:xfrm>
          <a:off x="6199496" y="2626056"/>
          <a:ext cx="368300" cy="279400"/>
        </p:xfrm>
        <a:graphic>
          <a:graphicData uri="http://schemas.openxmlformats.org/presentationml/2006/ole">
            <mc:AlternateContent xmlns:mc="http://schemas.openxmlformats.org/markup-compatibility/2006">
              <mc:Choice xmlns:v="urn:schemas-microsoft-com:vml" Requires="v">
                <p:oleObj spid="_x0000_s11305" name="Equation" r:id="rId21" imgW="368280" imgH="279360" progId="Equation.DSMT4">
                  <p:embed/>
                </p:oleObj>
              </mc:Choice>
              <mc:Fallback>
                <p:oleObj name="Equation" r:id="rId21" imgW="368280" imgH="279360" progId="Equation.DSMT4">
                  <p:embed/>
                  <p:pic>
                    <p:nvPicPr>
                      <p:cNvPr id="0" name="Picture 1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199496" y="2626056"/>
                        <a:ext cx="368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876300" y="3295650"/>
          <a:ext cx="6121400" cy="838200"/>
        </p:xfrm>
        <a:graphic>
          <a:graphicData uri="http://schemas.openxmlformats.org/presentationml/2006/ole">
            <mc:AlternateContent xmlns:mc="http://schemas.openxmlformats.org/markup-compatibility/2006">
              <mc:Choice xmlns:v="urn:schemas-microsoft-com:vml" Requires="v">
                <p:oleObj spid="_x0000_s11306" name="Equation" r:id="rId23" imgW="6121080" imgH="838080" progId="Equation.DSMT4">
                  <p:embed/>
                </p:oleObj>
              </mc:Choice>
              <mc:Fallback>
                <p:oleObj name="Equation" r:id="rId23" imgW="6121080" imgH="838080" progId="Equation.DSMT4">
                  <p:embed/>
                  <p:pic>
                    <p:nvPicPr>
                      <p:cNvPr id="0" name="Picture 1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876300" y="3295650"/>
                        <a:ext cx="612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9" name="Object 15"/>
          <p:cNvGraphicFramePr>
            <a:graphicFrameLocks noChangeAspect="1"/>
          </p:cNvGraphicFramePr>
          <p:nvPr/>
        </p:nvGraphicFramePr>
        <p:xfrm>
          <a:off x="2209800" y="4357048"/>
          <a:ext cx="4635500" cy="469900"/>
        </p:xfrm>
        <a:graphic>
          <a:graphicData uri="http://schemas.openxmlformats.org/presentationml/2006/ole">
            <mc:AlternateContent xmlns:mc="http://schemas.openxmlformats.org/markup-compatibility/2006">
              <mc:Choice xmlns:v="urn:schemas-microsoft-com:vml" Requires="v">
                <p:oleObj spid="_x0000_s11307" name="Equation" r:id="rId25" imgW="4635360" imgH="469800" progId="Equation.DSMT4">
                  <p:embed/>
                </p:oleObj>
              </mc:Choice>
              <mc:Fallback>
                <p:oleObj name="Equation" r:id="rId25" imgW="4635360" imgH="469800" progId="Equation.DSMT4">
                  <p:embed/>
                  <p:pic>
                    <p:nvPicPr>
                      <p:cNvPr id="0" name="Picture 1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2209800" y="4357048"/>
                        <a:ext cx="463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0" name="Object 16"/>
          <p:cNvGraphicFramePr>
            <a:graphicFrameLocks noChangeAspect="1"/>
          </p:cNvGraphicFramePr>
          <p:nvPr/>
        </p:nvGraphicFramePr>
        <p:xfrm>
          <a:off x="1932296" y="4960960"/>
          <a:ext cx="4978400" cy="381000"/>
        </p:xfrm>
        <a:graphic>
          <a:graphicData uri="http://schemas.openxmlformats.org/presentationml/2006/ole">
            <mc:AlternateContent xmlns:mc="http://schemas.openxmlformats.org/markup-compatibility/2006">
              <mc:Choice xmlns:v="urn:schemas-microsoft-com:vml" Requires="v">
                <p:oleObj spid="_x0000_s11308" name="Equation" r:id="rId27" imgW="4978080" imgH="380880" progId="Equation.DSMT4">
                  <p:embed/>
                </p:oleObj>
              </mc:Choice>
              <mc:Fallback>
                <p:oleObj name="Equation" r:id="rId27" imgW="4978080" imgH="380880" progId="Equation.DSMT4">
                  <p:embed/>
                  <p:pic>
                    <p:nvPicPr>
                      <p:cNvPr id="0" name="Picture 1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932296" y="4960960"/>
                        <a:ext cx="4978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81" name="Object 17"/>
          <p:cNvGraphicFramePr>
            <a:graphicFrameLocks noChangeAspect="1"/>
          </p:cNvGraphicFramePr>
          <p:nvPr/>
        </p:nvGraphicFramePr>
        <p:xfrm>
          <a:off x="4876800" y="5513696"/>
          <a:ext cx="3060700" cy="381000"/>
        </p:xfrm>
        <a:graphic>
          <a:graphicData uri="http://schemas.openxmlformats.org/presentationml/2006/ole">
            <mc:AlternateContent xmlns:mc="http://schemas.openxmlformats.org/markup-compatibility/2006">
              <mc:Choice xmlns:v="urn:schemas-microsoft-com:vml" Requires="v">
                <p:oleObj spid="_x0000_s11309" name="Equation" r:id="rId29" imgW="3060360" imgH="380880" progId="Equation.DSMT4">
                  <p:embed/>
                </p:oleObj>
              </mc:Choice>
              <mc:Fallback>
                <p:oleObj name="Equation" r:id="rId29" imgW="3060360" imgH="380880" progId="Equation.DSMT4">
                  <p:embed/>
                  <p:pic>
                    <p:nvPicPr>
                      <p:cNvPr id="0" name="Picture 17"/>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876800" y="5513696"/>
                        <a:ext cx="3060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9" name="Straight Connector 18"/>
          <p:cNvCxnSpPr/>
          <p:nvPr/>
        </p:nvCxnSpPr>
        <p:spPr>
          <a:xfrm flipV="1">
            <a:off x="1066800" y="3505200"/>
            <a:ext cx="91440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1981200" y="3810000"/>
            <a:ext cx="762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flipH="1" flipV="1">
            <a:off x="3009900" y="36195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flipV="1">
            <a:off x="4495800" y="38862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7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27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27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2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127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128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Cost Per Person (cont.)</a:t>
            </a:r>
          </a:p>
        </p:txBody>
      </p:sp>
      <p:sp>
        <p:nvSpPr>
          <p:cNvPr id="6" name="Content Placeholder 5"/>
          <p:cNvSpPr>
            <a:spLocks noGrp="1"/>
          </p:cNvSpPr>
          <p:nvPr>
            <p:ph idx="1"/>
          </p:nvPr>
        </p:nvSpPr>
        <p:spPr/>
        <p:txBody>
          <a:bodyPr/>
          <a:lstStyle/>
          <a:p>
            <a:endParaRPr lang="en-US" dirty="0"/>
          </a:p>
          <a:p>
            <a:endParaRPr lang="en-US" dirty="0"/>
          </a:p>
        </p:txBody>
      </p:sp>
      <p:sp>
        <p:nvSpPr>
          <p:cNvPr id="5" name="Rectangle 4"/>
          <p:cNvSpPr/>
          <p:nvPr/>
        </p:nvSpPr>
        <p:spPr>
          <a:xfrm>
            <a:off x="3810000" y="3403937"/>
            <a:ext cx="3429000" cy="1015663"/>
          </a:xfrm>
          <a:prstGeom prst="rect">
            <a:avLst/>
          </a:prstGeom>
        </p:spPr>
        <p:txBody>
          <a:bodyPr wrap="square">
            <a:spAutoFit/>
          </a:bodyPr>
          <a:lstStyle/>
          <a:p>
            <a:r>
              <a:rPr lang="en-US" sz="2000" dirty="0">
                <a:solidFill>
                  <a:srgbClr val="008080"/>
                </a:solidFill>
              </a:rPr>
              <a:t>−20 does not fit the conditions. That is, the number of people in a club is a positive number.</a:t>
            </a:r>
          </a:p>
        </p:txBody>
      </p:sp>
      <p:graphicFrame>
        <p:nvGraphicFramePr>
          <p:cNvPr id="12291" name="Object 3"/>
          <p:cNvGraphicFramePr>
            <a:graphicFrameLocks noChangeAspect="1"/>
          </p:cNvGraphicFramePr>
          <p:nvPr/>
        </p:nvGraphicFramePr>
        <p:xfrm>
          <a:off x="2604448" y="1281752"/>
          <a:ext cx="2971800" cy="571500"/>
        </p:xfrm>
        <a:graphic>
          <a:graphicData uri="http://schemas.openxmlformats.org/presentationml/2006/ole">
            <mc:AlternateContent xmlns:mc="http://schemas.openxmlformats.org/markup-compatibility/2006">
              <mc:Choice xmlns:v="urn:schemas-microsoft-com:vml" Requires="v">
                <p:oleObj spid="_x0000_s12299" name="Equation" r:id="rId3" imgW="2971800" imgH="571320" progId="Equation.DSMT4">
                  <p:embed/>
                </p:oleObj>
              </mc:Choice>
              <mc:Fallback>
                <p:oleObj name="Equation" r:id="rId3" imgW="2971800" imgH="5713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4448" y="1281752"/>
                        <a:ext cx="2971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2618096" y="2057400"/>
          <a:ext cx="3086100" cy="469900"/>
        </p:xfrm>
        <a:graphic>
          <a:graphicData uri="http://schemas.openxmlformats.org/presentationml/2006/ole">
            <mc:AlternateContent xmlns:mc="http://schemas.openxmlformats.org/markup-compatibility/2006">
              <mc:Choice xmlns:v="urn:schemas-microsoft-com:vml" Requires="v">
                <p:oleObj spid="_x0000_s12300" name="Equation" r:id="rId5" imgW="3085920" imgH="469800" progId="Equation.DSMT4">
                  <p:embed/>
                </p:oleObj>
              </mc:Choice>
              <mc:Fallback>
                <p:oleObj name="Equation" r:id="rId5" imgW="30859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18096" y="2057400"/>
                        <a:ext cx="308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2606675" y="2781300"/>
          <a:ext cx="2870200" cy="381000"/>
        </p:xfrm>
        <a:graphic>
          <a:graphicData uri="http://schemas.openxmlformats.org/presentationml/2006/ole">
            <mc:AlternateContent xmlns:mc="http://schemas.openxmlformats.org/markup-compatibility/2006">
              <mc:Choice xmlns:v="urn:schemas-microsoft-com:vml" Requires="v">
                <p:oleObj spid="_x0000_s12301" name="Equation" r:id="rId7" imgW="2869920" imgH="380880" progId="Equation.DSMT4">
                  <p:embed/>
                </p:oleObj>
              </mc:Choice>
              <mc:Fallback>
                <p:oleObj name="Equation" r:id="rId7" imgW="2869920" imgH="3808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06675" y="2781300"/>
                        <a:ext cx="287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2133600" y="3505200"/>
          <a:ext cx="1371600" cy="292100"/>
        </p:xfrm>
        <a:graphic>
          <a:graphicData uri="http://schemas.openxmlformats.org/presentationml/2006/ole">
            <mc:AlternateContent xmlns:mc="http://schemas.openxmlformats.org/markup-compatibility/2006">
              <mc:Choice xmlns:v="urn:schemas-microsoft-com:vml" Requires="v">
                <p:oleObj spid="_x0000_s12302" name="Equation" r:id="rId9" imgW="1371600" imgH="291960" progId="Equation.DSMT4">
                  <p:embed/>
                </p:oleObj>
              </mc:Choice>
              <mc:Fallback>
                <p:oleObj name="Equation" r:id="rId9" imgW="1371600" imgH="2919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3505200"/>
                        <a:ext cx="1371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a:off x="4470400" y="2758440"/>
            <a:ext cx="914400" cy="36576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4470400" y="2758440"/>
            <a:ext cx="914400" cy="36576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eaLnBrk="1" hangingPunct="1">
              <a:lnSpc>
                <a:spcPct val="80000"/>
              </a:lnSpc>
            </a:pPr>
            <a:r>
              <a:rPr lang="en-US" dirty="0"/>
              <a:t>Objectives</a:t>
            </a:r>
          </a:p>
        </p:txBody>
      </p:sp>
      <p:sp>
        <p:nvSpPr>
          <p:cNvPr id="15363" name="Content Placeholder 2"/>
          <p:cNvSpPr>
            <a:spLocks noGrp="1"/>
          </p:cNvSpPr>
          <p:nvPr>
            <p:ph idx="1"/>
          </p:nvPr>
        </p:nvSpPr>
        <p:spPr>
          <a:xfrm>
            <a:off x="457200" y="1280160"/>
            <a:ext cx="8229600" cy="523220"/>
          </a:xfrm>
        </p:spPr>
        <p:txBody>
          <a:bodyPr>
            <a:spAutoFit/>
          </a:bodyPr>
          <a:lstStyle/>
          <a:p>
            <a:pPr marL="463550" indent="-463550">
              <a:buFont typeface="Courier New" pitchFamily="49" charset="0"/>
              <a:buChar char="o"/>
            </a:pPr>
            <a:r>
              <a:rPr lang="en-US" dirty="0"/>
              <a:t>Use quadratic equations to solve applied problems.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Cost Per Person (cont.)</a:t>
            </a:r>
          </a:p>
        </p:txBody>
      </p:sp>
      <p:sp>
        <p:nvSpPr>
          <p:cNvPr id="4" name="Content Placeholder 3"/>
          <p:cNvSpPr>
            <a:spLocks noGrp="1"/>
          </p:cNvSpPr>
          <p:nvPr>
            <p:ph idx="1"/>
          </p:nvPr>
        </p:nvSpPr>
        <p:spPr/>
        <p:txBody>
          <a:bodyPr/>
          <a:lstStyle/>
          <a:p>
            <a:endParaRPr lang="en-US" dirty="0"/>
          </a:p>
          <a:p>
            <a:endParaRPr lang="en-US" dirty="0"/>
          </a:p>
        </p:txBody>
      </p:sp>
      <p:graphicFrame>
        <p:nvGraphicFramePr>
          <p:cNvPr id="13315" name="Object 3"/>
          <p:cNvGraphicFramePr>
            <a:graphicFrameLocks noChangeAspect="1"/>
          </p:cNvGraphicFramePr>
          <p:nvPr/>
        </p:nvGraphicFramePr>
        <p:xfrm>
          <a:off x="547048" y="1385248"/>
          <a:ext cx="1054100" cy="304800"/>
        </p:xfrm>
        <a:graphic>
          <a:graphicData uri="http://schemas.openxmlformats.org/presentationml/2006/ole">
            <mc:AlternateContent xmlns:mc="http://schemas.openxmlformats.org/markup-compatibility/2006">
              <mc:Choice xmlns:v="urn:schemas-microsoft-com:vml" Requires="v">
                <p:oleObj spid="_x0000_s13323" name="Equation" r:id="rId3" imgW="1054080" imgH="304560" progId="Equation.DSMT4">
                  <p:embed/>
                </p:oleObj>
              </mc:Choice>
              <mc:Fallback>
                <p:oleObj name="Equation" r:id="rId3" imgW="1054080" imgH="304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7048" y="1385248"/>
                        <a:ext cx="1054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558800" y="1891352"/>
          <a:ext cx="5384800" cy="838200"/>
        </p:xfrm>
        <a:graphic>
          <a:graphicData uri="http://schemas.openxmlformats.org/presentationml/2006/ole">
            <mc:AlternateContent xmlns:mc="http://schemas.openxmlformats.org/markup-compatibility/2006">
              <mc:Choice xmlns:v="urn:schemas-microsoft-com:vml" Requires="v">
                <p:oleObj spid="_x0000_s13324" name="Equation" r:id="rId5" imgW="5384520" imgH="838080" progId="Equation.DSMT4">
                  <p:embed/>
                </p:oleObj>
              </mc:Choice>
              <mc:Fallback>
                <p:oleObj name="Equation" r:id="rId5" imgW="538452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8800" y="1891352"/>
                        <a:ext cx="5384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571500" y="2833048"/>
          <a:ext cx="5524500" cy="838200"/>
        </p:xfrm>
        <a:graphic>
          <a:graphicData uri="http://schemas.openxmlformats.org/presentationml/2006/ole">
            <mc:AlternateContent xmlns:mc="http://schemas.openxmlformats.org/markup-compatibility/2006">
              <mc:Choice xmlns:v="urn:schemas-microsoft-com:vml" Requires="v">
                <p:oleObj spid="_x0000_s13325" name="Equation" r:id="rId7" imgW="5524200" imgH="838080" progId="Equation.DSMT4">
                  <p:embed/>
                </p:oleObj>
              </mc:Choice>
              <mc:Fallback>
                <p:oleObj name="Equation" r:id="rId7" imgW="55242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1500" y="2833048"/>
                        <a:ext cx="552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555008" y="3761096"/>
          <a:ext cx="6045200" cy="927100"/>
        </p:xfrm>
        <a:graphic>
          <a:graphicData uri="http://schemas.openxmlformats.org/presentationml/2006/ole">
            <mc:AlternateContent xmlns:mc="http://schemas.openxmlformats.org/markup-compatibility/2006">
              <mc:Choice xmlns:v="urn:schemas-microsoft-com:vml" Requires="v">
                <p:oleObj spid="_x0000_s13326" name="Equation" r:id="rId9" imgW="6045120" imgH="927000" progId="Equation.DSMT4">
                  <p:embed/>
                </p:oleObj>
              </mc:Choice>
              <mc:Fallback>
                <p:oleObj name="Equation" r:id="rId9" imgW="6045120" imgH="927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5008" y="3761096"/>
                        <a:ext cx="6045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Applications</a:t>
            </a:r>
          </a:p>
        </p:txBody>
      </p:sp>
      <p:sp>
        <p:nvSpPr>
          <p:cNvPr id="3" name="Content Placeholder 2"/>
          <p:cNvSpPr>
            <a:spLocks noGrp="1"/>
          </p:cNvSpPr>
          <p:nvPr>
            <p:ph idx="1"/>
          </p:nvPr>
        </p:nvSpPr>
        <p:spPr>
          <a:solidFill>
            <a:srgbClr val="FFFFCC"/>
          </a:solidFill>
          <a:ln w="28575">
            <a:solidFill>
              <a:srgbClr val="000000"/>
            </a:solidFill>
          </a:ln>
        </p:spPr>
        <p:txBody>
          <a:bodyPr>
            <a:normAutofit lnSpcReduction="10000"/>
          </a:bodyPr>
          <a:lstStyle/>
          <a:p>
            <a:pPr marL="0" indent="0" algn="ctr">
              <a:buNone/>
              <a:tabLst>
                <a:tab pos="463550" algn="l"/>
                <a:tab pos="914400" algn="l"/>
              </a:tabLst>
            </a:pPr>
            <a:r>
              <a:rPr lang="en-US" b="1" dirty="0">
                <a:solidFill>
                  <a:srgbClr val="000000"/>
                </a:solidFill>
              </a:rPr>
              <a:t>Strategy for Solving Word Problems</a:t>
            </a:r>
          </a:p>
          <a:p>
            <a:pPr marL="0" indent="0">
              <a:buNone/>
              <a:tabLst>
                <a:tab pos="463550" algn="l"/>
                <a:tab pos="914400" algn="l"/>
              </a:tabLst>
            </a:pPr>
            <a:r>
              <a:rPr lang="en-US" b="1" dirty="0">
                <a:solidFill>
                  <a:srgbClr val="000000"/>
                </a:solidFill>
              </a:rPr>
              <a:t>1.	</a:t>
            </a:r>
            <a:r>
              <a:rPr lang="en-US" dirty="0">
                <a:solidFill>
                  <a:srgbClr val="000000"/>
                </a:solidFill>
              </a:rPr>
              <a:t>Understand the problem. </a:t>
            </a:r>
          </a:p>
          <a:p>
            <a:pPr marL="0" indent="0">
              <a:buNone/>
              <a:tabLst>
                <a:tab pos="463550" algn="l"/>
                <a:tab pos="914400" algn="l"/>
              </a:tabLst>
            </a:pPr>
            <a:r>
              <a:rPr lang="en-US" dirty="0">
                <a:solidFill>
                  <a:srgbClr val="000000"/>
                </a:solidFill>
              </a:rPr>
              <a:t>	</a:t>
            </a:r>
            <a:r>
              <a:rPr lang="en-US" b="1" dirty="0">
                <a:solidFill>
                  <a:srgbClr val="000000"/>
                </a:solidFill>
              </a:rPr>
              <a:t>a.	</a:t>
            </a:r>
            <a:r>
              <a:rPr lang="en-US" dirty="0">
                <a:solidFill>
                  <a:srgbClr val="000000"/>
                </a:solidFill>
              </a:rPr>
              <a:t>Read the problem carefully. (Read it several times 		if necessary.) </a:t>
            </a:r>
          </a:p>
          <a:p>
            <a:pPr marL="0" indent="0">
              <a:buNone/>
              <a:tabLst>
                <a:tab pos="463550" algn="l"/>
                <a:tab pos="914400" algn="l"/>
              </a:tabLst>
            </a:pPr>
            <a:r>
              <a:rPr lang="en-US" dirty="0">
                <a:solidFill>
                  <a:srgbClr val="000000"/>
                </a:solidFill>
              </a:rPr>
              <a:t>	</a:t>
            </a:r>
            <a:r>
              <a:rPr lang="en-US" b="1" dirty="0">
                <a:solidFill>
                  <a:srgbClr val="000000"/>
                </a:solidFill>
              </a:rPr>
              <a:t>b.	</a:t>
            </a:r>
            <a:r>
              <a:rPr lang="en-US" dirty="0">
                <a:solidFill>
                  <a:srgbClr val="000000"/>
                </a:solidFill>
              </a:rPr>
              <a:t>If it helps, restate the problem in your own 			words.</a:t>
            </a:r>
          </a:p>
          <a:p>
            <a:pPr marL="0" indent="0">
              <a:buNone/>
              <a:tabLst>
                <a:tab pos="463550" algn="l"/>
                <a:tab pos="914400" algn="l"/>
              </a:tabLst>
            </a:pPr>
            <a:r>
              <a:rPr lang="en-US" b="1" dirty="0">
                <a:solidFill>
                  <a:srgbClr val="000000"/>
                </a:solidFill>
              </a:rPr>
              <a:t>2.	</a:t>
            </a:r>
            <a:r>
              <a:rPr lang="en-US" dirty="0">
                <a:solidFill>
                  <a:srgbClr val="000000"/>
                </a:solidFill>
              </a:rPr>
              <a:t>Devise a plan. </a:t>
            </a:r>
          </a:p>
          <a:p>
            <a:pPr marL="0" indent="0">
              <a:buNone/>
              <a:tabLst>
                <a:tab pos="463550" algn="l"/>
                <a:tab pos="914400" algn="l"/>
              </a:tabLst>
            </a:pPr>
            <a:r>
              <a:rPr lang="en-US" b="1" dirty="0">
                <a:solidFill>
                  <a:srgbClr val="000000"/>
                </a:solidFill>
              </a:rPr>
              <a:t>	a.	</a:t>
            </a:r>
            <a:r>
              <a:rPr lang="en-US" dirty="0">
                <a:solidFill>
                  <a:srgbClr val="000000"/>
                </a:solidFill>
              </a:rPr>
              <a:t>Decide what is asked for; assign a variable to the 		unknown quantity. Label this variable so you 		know 	exactly what it represents.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Applications</a:t>
            </a:r>
          </a:p>
        </p:txBody>
      </p:sp>
      <p:sp>
        <p:nvSpPr>
          <p:cNvPr id="3" name="Content Placeholder 2"/>
          <p:cNvSpPr>
            <a:spLocks noGrp="1"/>
          </p:cNvSpPr>
          <p:nvPr>
            <p:ph idx="1"/>
          </p:nvPr>
        </p:nvSpPr>
        <p:spPr>
          <a:solidFill>
            <a:srgbClr val="FFFFCC"/>
          </a:solidFill>
          <a:ln w="28575">
            <a:solidFill>
              <a:srgbClr val="000000"/>
            </a:solidFill>
          </a:ln>
        </p:spPr>
        <p:txBody>
          <a:bodyPr/>
          <a:lstStyle/>
          <a:p>
            <a:pPr marL="0" indent="0" algn="ctr">
              <a:buNone/>
              <a:tabLst>
                <a:tab pos="463550" algn="l"/>
                <a:tab pos="914400" algn="l"/>
              </a:tabLst>
            </a:pPr>
            <a:r>
              <a:rPr lang="en-US" b="1" dirty="0">
                <a:solidFill>
                  <a:srgbClr val="000000"/>
                </a:solidFill>
              </a:rPr>
              <a:t>Strategy for Solving Word Problems (cont.)</a:t>
            </a:r>
          </a:p>
          <a:p>
            <a:pPr marL="0" indent="0">
              <a:buNone/>
              <a:tabLst>
                <a:tab pos="463550" algn="l"/>
                <a:tab pos="914400" algn="l"/>
              </a:tabLst>
            </a:pPr>
            <a:r>
              <a:rPr lang="en-US" dirty="0">
                <a:solidFill>
                  <a:srgbClr val="000000"/>
                </a:solidFill>
              </a:rPr>
              <a:t>	</a:t>
            </a:r>
            <a:r>
              <a:rPr lang="en-US" b="1" dirty="0">
                <a:solidFill>
                  <a:srgbClr val="000000"/>
                </a:solidFill>
              </a:rPr>
              <a:t>b.	</a:t>
            </a:r>
            <a:r>
              <a:rPr lang="en-US" dirty="0">
                <a:solidFill>
                  <a:srgbClr val="000000"/>
                </a:solidFill>
              </a:rPr>
              <a:t>Draw a diagram or set up a chart whenever 			possible. </a:t>
            </a:r>
          </a:p>
          <a:p>
            <a:pPr marL="0" indent="0">
              <a:buNone/>
              <a:tabLst>
                <a:tab pos="463550" algn="l"/>
                <a:tab pos="914400" algn="l"/>
              </a:tabLst>
            </a:pPr>
            <a:r>
              <a:rPr lang="en-US" dirty="0">
                <a:solidFill>
                  <a:srgbClr val="000000"/>
                </a:solidFill>
              </a:rPr>
              <a:t>	</a:t>
            </a:r>
            <a:r>
              <a:rPr lang="en-US" b="1" dirty="0">
                <a:solidFill>
                  <a:srgbClr val="000000"/>
                </a:solidFill>
              </a:rPr>
              <a:t>c.	</a:t>
            </a:r>
            <a:r>
              <a:rPr lang="en-US" dirty="0">
                <a:solidFill>
                  <a:srgbClr val="000000"/>
                </a:solidFill>
              </a:rPr>
              <a:t>Write an equation that relates the information 		provided.</a:t>
            </a:r>
          </a:p>
          <a:p>
            <a:pPr marL="0" indent="0">
              <a:buNone/>
              <a:tabLst>
                <a:tab pos="463550" algn="l"/>
                <a:tab pos="914400" algn="l"/>
              </a:tabLst>
            </a:pPr>
            <a:r>
              <a:rPr lang="en-US" b="1" dirty="0">
                <a:solidFill>
                  <a:srgbClr val="000000"/>
                </a:solidFill>
              </a:rPr>
              <a:t>3.	</a:t>
            </a:r>
            <a:r>
              <a:rPr lang="en-US" dirty="0">
                <a:solidFill>
                  <a:srgbClr val="000000"/>
                </a:solidFill>
              </a:rPr>
              <a:t>Carry out the plan. </a:t>
            </a:r>
          </a:p>
          <a:p>
            <a:pPr marL="0" indent="0">
              <a:buNone/>
              <a:tabLst>
                <a:tab pos="463550" algn="l"/>
                <a:tab pos="914400" algn="l"/>
              </a:tabLst>
            </a:pPr>
            <a:r>
              <a:rPr lang="en-US" b="1" dirty="0">
                <a:solidFill>
                  <a:srgbClr val="000000"/>
                </a:solidFill>
              </a:rPr>
              <a:t>	a.	</a:t>
            </a:r>
            <a:r>
              <a:rPr lang="en-US" dirty="0">
                <a:solidFill>
                  <a:srgbClr val="000000"/>
                </a:solidFill>
              </a:rPr>
              <a:t>Study your picture or diagram for insight into the 		solution. </a:t>
            </a:r>
          </a:p>
          <a:p>
            <a:pPr marL="0" indent="0">
              <a:buNone/>
              <a:tabLst>
                <a:tab pos="463550" algn="l"/>
                <a:tab pos="914400" algn="l"/>
              </a:tabLst>
            </a:pPr>
            <a:r>
              <a:rPr lang="en-US" b="1" dirty="0">
                <a:solidFill>
                  <a:srgbClr val="000000"/>
                </a:solidFill>
              </a:rPr>
              <a:t>	b.	</a:t>
            </a:r>
            <a:r>
              <a:rPr lang="en-US" dirty="0">
                <a:solidFill>
                  <a:srgbClr val="000000"/>
                </a:solidFill>
              </a:rPr>
              <a:t>Solve the equation.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Applications</a:t>
            </a:r>
          </a:p>
        </p:txBody>
      </p:sp>
      <p:sp>
        <p:nvSpPr>
          <p:cNvPr id="3"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marL="0" indent="0" algn="ctr">
              <a:buNone/>
              <a:tabLst>
                <a:tab pos="463550" algn="l"/>
                <a:tab pos="914400" algn="l"/>
              </a:tabLst>
            </a:pPr>
            <a:r>
              <a:rPr lang="en-US" b="1" dirty="0">
                <a:solidFill>
                  <a:srgbClr val="000000"/>
                </a:solidFill>
              </a:rPr>
              <a:t>Strategy for Solving Word Problems (cont.)</a:t>
            </a:r>
          </a:p>
          <a:p>
            <a:pPr marL="0" indent="0">
              <a:buNone/>
              <a:tabLst>
                <a:tab pos="463550" algn="l"/>
                <a:tab pos="914400" algn="l"/>
              </a:tabLst>
            </a:pPr>
            <a:r>
              <a:rPr lang="en-US" b="1" dirty="0">
                <a:solidFill>
                  <a:srgbClr val="000000"/>
                </a:solidFill>
              </a:rPr>
              <a:t>4.	</a:t>
            </a:r>
            <a:r>
              <a:rPr lang="en-US" dirty="0">
                <a:solidFill>
                  <a:srgbClr val="000000"/>
                </a:solidFill>
              </a:rPr>
              <a:t>Look back over the results. </a:t>
            </a:r>
          </a:p>
          <a:p>
            <a:pPr marL="0" indent="0">
              <a:buNone/>
              <a:tabLst>
                <a:tab pos="463550" algn="l"/>
                <a:tab pos="914400" algn="l"/>
              </a:tabLst>
            </a:pPr>
            <a:r>
              <a:rPr lang="en-US" dirty="0">
                <a:solidFill>
                  <a:srgbClr val="000000"/>
                </a:solidFill>
              </a:rPr>
              <a:t>	</a:t>
            </a:r>
            <a:r>
              <a:rPr lang="en-US" b="1" dirty="0">
                <a:solidFill>
                  <a:srgbClr val="000000"/>
                </a:solidFill>
              </a:rPr>
              <a:t>a.	</a:t>
            </a:r>
            <a:r>
              <a:rPr lang="en-US" dirty="0">
                <a:solidFill>
                  <a:srgbClr val="000000"/>
                </a:solidFill>
              </a:rPr>
              <a:t>Does your solution make sense in terms of the 		wording of the problem? </a:t>
            </a:r>
          </a:p>
          <a:p>
            <a:pPr marL="0" indent="0">
              <a:buNone/>
              <a:tabLst>
                <a:tab pos="463550" algn="l"/>
                <a:tab pos="914400" algn="l"/>
              </a:tabLst>
            </a:pPr>
            <a:r>
              <a:rPr lang="en-US" dirty="0">
                <a:solidFill>
                  <a:srgbClr val="000000"/>
                </a:solidFill>
              </a:rPr>
              <a:t>	</a:t>
            </a:r>
            <a:r>
              <a:rPr lang="en-US" b="1" dirty="0">
                <a:solidFill>
                  <a:srgbClr val="000000"/>
                </a:solidFill>
              </a:rPr>
              <a:t>b.	</a:t>
            </a:r>
            <a:r>
              <a:rPr lang="en-US" dirty="0">
                <a:solidFill>
                  <a:srgbClr val="000000"/>
                </a:solidFill>
              </a:rPr>
              <a:t>Check your solution in the equation.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Pythagorean Theorem</a:t>
            </a:r>
          </a:p>
        </p:txBody>
      </p:sp>
      <p:sp>
        <p:nvSpPr>
          <p:cNvPr id="3" name="Content Placeholder 2"/>
          <p:cNvSpPr>
            <a:spLocks noGrp="1"/>
          </p:cNvSpPr>
          <p:nvPr>
            <p:ph idx="1"/>
          </p:nvPr>
        </p:nvSpPr>
        <p:spPr>
          <a:xfrm>
            <a:off x="457200" y="1280160"/>
            <a:ext cx="8229600" cy="4358640"/>
          </a:xfrm>
          <a:solidFill>
            <a:srgbClr val="FFFFCC"/>
          </a:solidFill>
          <a:ln w="28575">
            <a:solidFill>
              <a:srgbClr val="000000"/>
            </a:solidFill>
          </a:ln>
        </p:spPr>
        <p:txBody>
          <a:bodyPr/>
          <a:lstStyle/>
          <a:p>
            <a:pPr marL="0" indent="0" algn="ctr">
              <a:buNone/>
            </a:pPr>
            <a:r>
              <a:rPr lang="en-US" b="1" dirty="0">
                <a:solidFill>
                  <a:srgbClr val="000000"/>
                </a:solidFill>
              </a:rPr>
              <a:t>The Pythagorean Theorem</a:t>
            </a:r>
          </a:p>
          <a:p>
            <a:pPr marL="0" indent="0">
              <a:buNone/>
            </a:pPr>
            <a:r>
              <a:rPr lang="en-US" dirty="0">
                <a:solidFill>
                  <a:srgbClr val="000000"/>
                </a:solidFill>
              </a:rPr>
              <a:t>In a right triangle, the square of the hypotenuse is equal to the sum of the squares of the legs. </a:t>
            </a: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a:p>
            <a:pPr marL="0" indent="0">
              <a:buNone/>
            </a:pPr>
            <a:endParaRPr lang="en-US" dirty="0">
              <a:solidFill>
                <a:srgbClr val="000000"/>
              </a:solidFill>
            </a:endParaRPr>
          </a:p>
        </p:txBody>
      </p:sp>
      <p:pic>
        <p:nvPicPr>
          <p:cNvPr id="4" name="Picture 3" descr="sample.png"/>
          <p:cNvPicPr>
            <a:picLocks noChangeAspect="1"/>
          </p:cNvPicPr>
          <p:nvPr/>
        </p:nvPicPr>
        <p:blipFill>
          <a:blip r:embed="rId3" cstate="print"/>
          <a:stretch>
            <a:fillRect/>
          </a:stretch>
        </p:blipFill>
        <p:spPr>
          <a:xfrm>
            <a:off x="3810000" y="2819400"/>
            <a:ext cx="2928596" cy="2667000"/>
          </a:xfrm>
          <a:prstGeom prst="rect">
            <a:avLst/>
          </a:prstGeom>
        </p:spPr>
      </p:pic>
      <p:graphicFrame>
        <p:nvGraphicFramePr>
          <p:cNvPr id="101378" name="Object 2"/>
          <p:cNvGraphicFramePr>
            <a:graphicFrameLocks noChangeAspect="1"/>
          </p:cNvGraphicFramePr>
          <p:nvPr/>
        </p:nvGraphicFramePr>
        <p:xfrm>
          <a:off x="2133600" y="3657600"/>
          <a:ext cx="1638300" cy="381000"/>
        </p:xfrm>
        <a:graphic>
          <a:graphicData uri="http://schemas.openxmlformats.org/presentationml/2006/ole">
            <mc:AlternateContent xmlns:mc="http://schemas.openxmlformats.org/markup-compatibility/2006">
              <mc:Choice xmlns:v="urn:schemas-microsoft-com:vml" Requires="v">
                <p:oleObj spid="_x0000_s1028" name="Equation" r:id="rId4" imgW="1638000" imgH="380880" progId="Equation.DSMT4">
                  <p:embed/>
                </p:oleObj>
              </mc:Choice>
              <mc:Fallback>
                <p:oleObj name="Equation" r:id="rId4" imgW="1638000" imgH="380880" progId="Equation.DSMT4">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657600"/>
                        <a:ext cx="1638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The Pythagorean Theorem</a:t>
            </a:r>
          </a:p>
        </p:txBody>
      </p:sp>
      <p:sp>
        <p:nvSpPr>
          <p:cNvPr id="3" name="Content Placeholder 2"/>
          <p:cNvSpPr>
            <a:spLocks noGrp="1"/>
          </p:cNvSpPr>
          <p:nvPr>
            <p:ph idx="1"/>
          </p:nvPr>
        </p:nvSpPr>
        <p:spPr/>
        <p:txBody>
          <a:bodyPr/>
          <a:lstStyle/>
          <a:p>
            <a:pPr marL="0" indent="0">
              <a:buNone/>
            </a:pPr>
            <a:r>
              <a:rPr lang="en-US" dirty="0"/>
              <a:t>The length of a rectangular field is </a:t>
            </a:r>
            <a:r>
              <a:rPr lang="en-US" dirty="0">
                <a:solidFill>
                  <a:srgbClr val="0000FF"/>
                </a:solidFill>
              </a:rPr>
              <a:t>6 meters </a:t>
            </a:r>
            <a:r>
              <a:rPr lang="en-US" dirty="0"/>
              <a:t>longer than its width. If a diagonal foot path stretching from one corner of the field to the opposite corner is </a:t>
            </a:r>
            <a:r>
              <a:rPr lang="en-US" dirty="0">
                <a:solidFill>
                  <a:srgbClr val="0000FF"/>
                </a:solidFill>
              </a:rPr>
              <a:t>30 meters </a:t>
            </a:r>
            <a:r>
              <a:rPr lang="en-US" dirty="0"/>
              <a:t>long, what are the dimensions of the field?</a:t>
            </a:r>
          </a:p>
        </p:txBody>
      </p:sp>
      <p:pic>
        <p:nvPicPr>
          <p:cNvPr id="4" name="Picture 3" descr="sample.png"/>
          <p:cNvPicPr>
            <a:picLocks noChangeAspect="1"/>
          </p:cNvPicPr>
          <p:nvPr/>
        </p:nvPicPr>
        <p:blipFill>
          <a:blip r:embed="rId2" cstate="print"/>
          <a:stretch>
            <a:fillRect/>
          </a:stretch>
        </p:blipFill>
        <p:spPr>
          <a:xfrm>
            <a:off x="2133600" y="3332299"/>
            <a:ext cx="4572000" cy="2382701"/>
          </a:xfrm>
          <a:prstGeom prst="round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The Pythagorean Theorem (cont.)</a:t>
            </a:r>
          </a:p>
        </p:txBody>
      </p:sp>
      <p:sp>
        <p:nvSpPr>
          <p:cNvPr id="3" name="Content Placeholder 2"/>
          <p:cNvSpPr>
            <a:spLocks noGrp="1"/>
          </p:cNvSpPr>
          <p:nvPr>
            <p:ph idx="1"/>
          </p:nvPr>
        </p:nvSpPr>
        <p:spPr/>
        <p:txBody>
          <a:bodyPr/>
          <a:lstStyle/>
          <a:p>
            <a:pPr>
              <a:buNone/>
            </a:pPr>
            <a:r>
              <a:rPr lang="en-US" b="1" dirty="0"/>
              <a:t>Solution:</a:t>
            </a:r>
            <a:endParaRPr lang="en-US" dirty="0"/>
          </a:p>
        </p:txBody>
      </p:sp>
      <p:sp>
        <p:nvSpPr>
          <p:cNvPr id="6" name="Rectangle 5"/>
          <p:cNvSpPr/>
          <p:nvPr/>
        </p:nvSpPr>
        <p:spPr>
          <a:xfrm>
            <a:off x="5029200" y="2569192"/>
            <a:ext cx="3429000" cy="400110"/>
          </a:xfrm>
          <a:prstGeom prst="rect">
            <a:avLst/>
          </a:prstGeom>
        </p:spPr>
        <p:txBody>
          <a:bodyPr wrap="square">
            <a:spAutoFit/>
          </a:bodyPr>
          <a:lstStyle/>
          <a:p>
            <a:r>
              <a:rPr lang="en-US" sz="2000" dirty="0">
                <a:solidFill>
                  <a:srgbClr val="008080"/>
                </a:solidFill>
              </a:rPr>
              <a:t>Use the Pythagorean Theorem. </a:t>
            </a:r>
          </a:p>
        </p:txBody>
      </p:sp>
      <p:sp>
        <p:nvSpPr>
          <p:cNvPr id="7" name="Rectangle 6"/>
          <p:cNvSpPr/>
          <p:nvPr/>
        </p:nvSpPr>
        <p:spPr>
          <a:xfrm>
            <a:off x="5029200" y="5214106"/>
            <a:ext cx="3733800" cy="707886"/>
          </a:xfrm>
          <a:prstGeom prst="rect">
            <a:avLst/>
          </a:prstGeom>
        </p:spPr>
        <p:txBody>
          <a:bodyPr wrap="square">
            <a:spAutoFit/>
          </a:bodyPr>
          <a:lstStyle/>
          <a:p>
            <a:r>
              <a:rPr lang="en-US" sz="2000" dirty="0">
                <a:solidFill>
                  <a:srgbClr val="008080"/>
                </a:solidFill>
              </a:rPr>
              <a:t>A negative number does not fit the conditions of the problem. </a:t>
            </a:r>
          </a:p>
        </p:txBody>
      </p:sp>
      <p:graphicFrame>
        <p:nvGraphicFramePr>
          <p:cNvPr id="2052" name="Object 4"/>
          <p:cNvGraphicFramePr>
            <a:graphicFrameLocks noChangeAspect="1"/>
          </p:cNvGraphicFramePr>
          <p:nvPr/>
        </p:nvGraphicFramePr>
        <p:xfrm>
          <a:off x="2084696" y="1426192"/>
          <a:ext cx="2882900" cy="342900"/>
        </p:xfrm>
        <a:graphic>
          <a:graphicData uri="http://schemas.openxmlformats.org/presentationml/2006/ole">
            <mc:AlternateContent xmlns:mc="http://schemas.openxmlformats.org/markup-compatibility/2006">
              <mc:Choice xmlns:v="urn:schemas-microsoft-com:vml" Requires="v">
                <p:oleObj spid="_x0000_s2068" name="Equation" r:id="rId3" imgW="2882880" imgH="342720" progId="Equation.DSMT4">
                  <p:embed/>
                </p:oleObj>
              </mc:Choice>
              <mc:Fallback>
                <p:oleObj name="Equation" r:id="rId3" imgW="2882880" imgH="34272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4696" y="1426192"/>
                        <a:ext cx="28829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2092656" y="1932296"/>
          <a:ext cx="2946400" cy="368300"/>
        </p:xfrm>
        <a:graphic>
          <a:graphicData uri="http://schemas.openxmlformats.org/presentationml/2006/ole">
            <mc:AlternateContent xmlns:mc="http://schemas.openxmlformats.org/markup-compatibility/2006">
              <mc:Choice xmlns:v="urn:schemas-microsoft-com:vml" Requires="v">
                <p:oleObj spid="_x0000_s2069" name="Equation" r:id="rId5" imgW="2946240" imgH="368280" progId="Equation.DSMT4">
                  <p:embed/>
                </p:oleObj>
              </mc:Choice>
              <mc:Fallback>
                <p:oleObj name="Equation" r:id="rId5" imgW="2946240" imgH="3682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92656" y="1932296"/>
                        <a:ext cx="29464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842448" y="2424752"/>
          <a:ext cx="2641600" cy="533400"/>
        </p:xfrm>
        <a:graphic>
          <a:graphicData uri="http://schemas.openxmlformats.org/presentationml/2006/ole">
            <mc:AlternateContent xmlns:mc="http://schemas.openxmlformats.org/markup-compatibility/2006">
              <mc:Choice xmlns:v="urn:schemas-microsoft-com:vml" Requires="v">
                <p:oleObj spid="_x0000_s2070" name="Equation" r:id="rId7" imgW="2641320" imgH="533160" progId="Equation.DSMT4">
                  <p:embed/>
                </p:oleObj>
              </mc:Choice>
              <mc:Fallback>
                <p:oleObj name="Equation" r:id="rId7" imgW="2641320" imgH="53316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42448" y="2424752"/>
                        <a:ext cx="26416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004248" y="3075296"/>
          <a:ext cx="3556000" cy="381000"/>
        </p:xfrm>
        <a:graphic>
          <a:graphicData uri="http://schemas.openxmlformats.org/presentationml/2006/ole">
            <mc:AlternateContent xmlns:mc="http://schemas.openxmlformats.org/markup-compatibility/2006">
              <mc:Choice xmlns:v="urn:schemas-microsoft-com:vml" Requires="v">
                <p:oleObj spid="_x0000_s2071" name="Equation" r:id="rId9" imgW="3555720" imgH="380880" progId="Equation.DSMT4">
                  <p:embed/>
                </p:oleObj>
              </mc:Choice>
              <mc:Fallback>
                <p:oleObj name="Equation" r:id="rId9" imgW="355572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04248" y="3075296"/>
                        <a:ext cx="3556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1371600" y="3657600"/>
          <a:ext cx="2857500" cy="381000"/>
        </p:xfrm>
        <a:graphic>
          <a:graphicData uri="http://schemas.openxmlformats.org/presentationml/2006/ole">
            <mc:AlternateContent xmlns:mc="http://schemas.openxmlformats.org/markup-compatibility/2006">
              <mc:Choice xmlns:v="urn:schemas-microsoft-com:vml" Requires="v">
                <p:oleObj spid="_x0000_s2072" name="Equation" r:id="rId11" imgW="2857320" imgH="380880" progId="Equation.DSMT4">
                  <p:embed/>
                </p:oleObj>
              </mc:Choice>
              <mc:Fallback>
                <p:oleObj name="Equation" r:id="rId11" imgW="2857320" imgH="3808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71600" y="3657600"/>
                        <a:ext cx="2857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1690048" y="4239904"/>
          <a:ext cx="2527300" cy="381000"/>
        </p:xfrm>
        <a:graphic>
          <a:graphicData uri="http://schemas.openxmlformats.org/presentationml/2006/ole">
            <mc:AlternateContent xmlns:mc="http://schemas.openxmlformats.org/markup-compatibility/2006">
              <mc:Choice xmlns:v="urn:schemas-microsoft-com:vml" Requires="v">
                <p:oleObj spid="_x0000_s2073" name="Equation" r:id="rId13" imgW="2527200" imgH="380880" progId="Equation.DSMT4">
                  <p:embed/>
                </p:oleObj>
              </mc:Choice>
              <mc:Fallback>
                <p:oleObj name="Equation" r:id="rId13" imgW="2527200" imgH="3808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90048" y="4239904"/>
                        <a:ext cx="2527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1348096" y="4814248"/>
          <a:ext cx="2870200" cy="469900"/>
        </p:xfrm>
        <a:graphic>
          <a:graphicData uri="http://schemas.openxmlformats.org/presentationml/2006/ole">
            <mc:AlternateContent xmlns:mc="http://schemas.openxmlformats.org/markup-compatibility/2006">
              <mc:Choice xmlns:v="urn:schemas-microsoft-com:vml" Requires="v">
                <p:oleObj spid="_x0000_s2074" name="Equation" r:id="rId15" imgW="2869920" imgH="469800" progId="Equation.DSMT4">
                  <p:embed/>
                </p:oleObj>
              </mc:Choice>
              <mc:Fallback>
                <p:oleObj name="Equation" r:id="rId15" imgW="2869920" imgH="46980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48096" y="4814248"/>
                        <a:ext cx="2870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1219200" y="5451475"/>
          <a:ext cx="3162300" cy="292100"/>
        </p:xfrm>
        <a:graphic>
          <a:graphicData uri="http://schemas.openxmlformats.org/presentationml/2006/ole">
            <mc:AlternateContent xmlns:mc="http://schemas.openxmlformats.org/markup-compatibility/2006">
              <mc:Choice xmlns:v="urn:schemas-microsoft-com:vml" Requires="v">
                <p:oleObj spid="_x0000_s2075" name="Equation" r:id="rId17" imgW="3162240" imgH="291960" progId="Equation.DSMT4">
                  <p:embed/>
                </p:oleObj>
              </mc:Choice>
              <mc:Fallback>
                <p:oleObj name="Equation" r:id="rId17" imgW="3162240" imgH="29196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219200" y="5451475"/>
                        <a:ext cx="3162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5" name="Straight Connector 14"/>
          <p:cNvCxnSpPr/>
          <p:nvPr/>
        </p:nvCxnSpPr>
        <p:spPr>
          <a:xfrm>
            <a:off x="1282700" y="5410200"/>
            <a:ext cx="109728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V="1">
            <a:off x="1282700" y="5334000"/>
            <a:ext cx="1097280" cy="4572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05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0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05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05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The Pythagorean Theorem (cont.)</a:t>
            </a:r>
          </a:p>
        </p:txBody>
      </p:sp>
      <p:sp>
        <p:nvSpPr>
          <p:cNvPr id="3" name="Content Placeholder 2"/>
          <p:cNvSpPr>
            <a:spLocks noGrp="1"/>
          </p:cNvSpPr>
          <p:nvPr>
            <p:ph idx="1"/>
          </p:nvPr>
        </p:nvSpPr>
        <p:spPr>
          <a:xfrm>
            <a:off x="457200" y="2590800"/>
            <a:ext cx="8229600" cy="523220"/>
          </a:xfrm>
        </p:spPr>
        <p:txBody>
          <a:bodyPr>
            <a:spAutoFit/>
          </a:bodyPr>
          <a:lstStyle/>
          <a:p>
            <a:pPr>
              <a:buNone/>
            </a:pPr>
            <a:r>
              <a:rPr lang="en-US" dirty="0"/>
              <a:t>The length is </a:t>
            </a:r>
            <a:r>
              <a:rPr lang="en-US" dirty="0">
                <a:solidFill>
                  <a:srgbClr val="FF0000"/>
                </a:solidFill>
              </a:rPr>
              <a:t>24 meters </a:t>
            </a:r>
            <a:r>
              <a:rPr lang="en-US" dirty="0"/>
              <a:t>and the width is </a:t>
            </a:r>
            <a:r>
              <a:rPr lang="en-US" dirty="0">
                <a:solidFill>
                  <a:srgbClr val="FF0000"/>
                </a:solidFill>
              </a:rPr>
              <a:t>18 meters</a:t>
            </a:r>
            <a:r>
              <a:rPr lang="en-US" dirty="0"/>
              <a:t>.</a:t>
            </a:r>
          </a:p>
        </p:txBody>
      </p:sp>
      <p:graphicFrame>
        <p:nvGraphicFramePr>
          <p:cNvPr id="3075" name="Object 3"/>
          <p:cNvGraphicFramePr>
            <a:graphicFrameLocks noChangeAspect="1"/>
          </p:cNvGraphicFramePr>
          <p:nvPr>
            <p:extLst>
              <p:ext uri="{D42A27DB-BD31-4B8C-83A1-F6EECF244321}">
                <p14:modId xmlns:p14="http://schemas.microsoft.com/office/powerpoint/2010/main" val="4237255069"/>
              </p:ext>
            </p:extLst>
          </p:nvPr>
        </p:nvGraphicFramePr>
        <p:xfrm>
          <a:off x="3776663" y="1371600"/>
          <a:ext cx="2032000" cy="381000"/>
        </p:xfrm>
        <a:graphic>
          <a:graphicData uri="http://schemas.openxmlformats.org/presentationml/2006/ole">
            <mc:AlternateContent xmlns:mc="http://schemas.openxmlformats.org/markup-compatibility/2006">
              <mc:Choice xmlns:v="urn:schemas-microsoft-com:vml" Requires="v">
                <p:oleObj spid="_x0000_s3079" name="Equation" r:id="rId3" imgW="2031840" imgH="380880" progId="Equation.DSMT4">
                  <p:embed/>
                </p:oleObj>
              </mc:Choice>
              <mc:Fallback>
                <p:oleObj name="Equation" r:id="rId3" imgW="2031840" imgH="380880" progId="Equation.DSMT4">
                  <p:embed/>
                  <p:pic>
                    <p:nvPicPr>
                      <p:cNvPr id="0" name="Picture 3"/>
                      <p:cNvPicPr>
                        <a:picLocks noChangeAspect="1" noChangeArrowheads="1"/>
                      </p:cNvPicPr>
                      <p:nvPr/>
                    </p:nvPicPr>
                    <p:blipFill>
                      <a:blip r:embed="rId4"/>
                      <a:srcRect/>
                      <a:stretch>
                        <a:fillRect/>
                      </a:stretch>
                    </p:blipFill>
                    <p:spPr bwMode="auto">
                      <a:xfrm>
                        <a:off x="3776663" y="1371600"/>
                        <a:ext cx="2032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3317544" y="2057400"/>
          <a:ext cx="2527300" cy="292100"/>
        </p:xfrm>
        <a:graphic>
          <a:graphicData uri="http://schemas.openxmlformats.org/presentationml/2006/ole">
            <mc:AlternateContent xmlns:mc="http://schemas.openxmlformats.org/markup-compatibility/2006">
              <mc:Choice xmlns:v="urn:schemas-microsoft-com:vml" Requires="v">
                <p:oleObj spid="_x0000_s3080" name="Equation" r:id="rId5" imgW="2527200" imgH="291960" progId="Equation.DSMT4">
                  <p:embed/>
                </p:oleObj>
              </mc:Choice>
              <mc:Fallback>
                <p:oleObj name="Equation" r:id="rId5" imgW="252720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7544" y="2057400"/>
                        <a:ext cx="2527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108</TotalTime>
  <Words>435</Words>
  <Application>Microsoft Office PowerPoint</Application>
  <PresentationFormat>On-screen Show (4:3)</PresentationFormat>
  <Paragraphs>72</Paragraphs>
  <Slides>20</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25" baseType="lpstr">
      <vt:lpstr>Arial</vt:lpstr>
      <vt:lpstr>Calibri</vt:lpstr>
      <vt:lpstr>Courier New</vt:lpstr>
      <vt:lpstr>Office Theme</vt:lpstr>
      <vt:lpstr>Equation</vt:lpstr>
      <vt:lpstr>Section 7.3</vt:lpstr>
      <vt:lpstr>Objectives</vt:lpstr>
      <vt:lpstr>Applications</vt:lpstr>
      <vt:lpstr>Applications</vt:lpstr>
      <vt:lpstr>Applications</vt:lpstr>
      <vt:lpstr>The Pythagorean Theorem</vt:lpstr>
      <vt:lpstr>Example 1: The Pythagorean Theorem</vt:lpstr>
      <vt:lpstr>Example 1: The Pythagorean Theorem (cont.)</vt:lpstr>
      <vt:lpstr>Example 1: The Pythagorean Theorem (cont.)</vt:lpstr>
      <vt:lpstr>Example 2: Projectiles</vt:lpstr>
      <vt:lpstr>Example 2: Projectiles (cont.)</vt:lpstr>
      <vt:lpstr>Example 2: Projectiles (cont.)</vt:lpstr>
      <vt:lpstr>Example 3: Geometry</vt:lpstr>
      <vt:lpstr>Example 3: Geometry (cont.)</vt:lpstr>
      <vt:lpstr>Example 3: Geometry (cont.)</vt:lpstr>
      <vt:lpstr>Example 3: Geometry (cont.)</vt:lpstr>
      <vt:lpstr>Example 4: Cost Per Person </vt:lpstr>
      <vt:lpstr>Example 4: Cost Per Person (cont.)</vt:lpstr>
      <vt:lpstr>Example 4: Cost Per Person (cont.)</vt:lpstr>
      <vt:lpstr>Example 4: Cost Per Person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34</cp:revision>
  <dcterms:created xsi:type="dcterms:W3CDTF">2013-04-26T14:43:13Z</dcterms:created>
  <dcterms:modified xsi:type="dcterms:W3CDTF">2016-10-01T01:51:27Z</dcterms:modified>
</cp:coreProperties>
</file>