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4" Type="http://schemas.openxmlformats.org/officeDocument/2006/relationships/image" Target="../media/image9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6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Relationship Id="rId14" Type="http://schemas.openxmlformats.org/officeDocument/2006/relationships/image" Target="../media/image7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47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E6E68-124E-4268-A78D-587D7A1E820C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07496-F098-45D4-9A71-19099E59CE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3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29" Type="http://schemas.openxmlformats.org/officeDocument/2006/relationships/oleObject" Target="../embeddings/oleObject71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28" Type="http://schemas.openxmlformats.org/officeDocument/2006/relationships/image" Target="../media/image71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0.bin"/><Relationship Id="rId30" Type="http://schemas.openxmlformats.org/officeDocument/2006/relationships/image" Target="../media/image7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7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82.bin"/><Relationship Id="rId21" Type="http://schemas.openxmlformats.org/officeDocument/2006/relationships/oleObject" Target="../embeddings/oleObject91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89.bin"/><Relationship Id="rId25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6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23" Type="http://schemas.openxmlformats.org/officeDocument/2006/relationships/oleObject" Target="../embeddings/oleObject92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0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6.wmf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3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10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0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0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0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7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image" Target="../media/image36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7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49.wmf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4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1371600"/>
          <a:ext cx="3924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3" imgW="3924000" imgH="533160" progId="Equation.DSMT4">
                  <p:embed/>
                </p:oleObj>
              </mc:Choice>
              <mc:Fallback>
                <p:oleObj name="Equation" r:id="rId3" imgW="392400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924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206758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5410200"/>
            <a:ext cx="6629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984992" y="2057400"/>
          <a:ext cx="3429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5" imgW="3429000" imgH="533160" progId="Equation.DSMT4">
                  <p:embed/>
                </p:oleObj>
              </mc:Choice>
              <mc:Fallback>
                <p:oleObj name="Equation" r:id="rId5" imgW="34290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992" y="2057400"/>
                        <a:ext cx="3429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961944" y="2661312"/>
          <a:ext cx="246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7" imgW="2463480" imgH="533160" progId="Equation.DSMT4">
                  <p:embed/>
                </p:oleObj>
              </mc:Choice>
              <mc:Fallback>
                <p:oleObj name="Equation" r:id="rId7" imgW="24634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944" y="2661312"/>
                        <a:ext cx="2463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073400" y="3262952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9" imgW="2361960" imgH="469800" progId="Equation.DSMT4">
                  <p:embed/>
                </p:oleObj>
              </mc:Choice>
              <mc:Fallback>
                <p:oleObj name="Equation" r:id="rId9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262952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477448" y="38862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448" y="38862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979304" y="4419600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3" imgW="1206360" imgH="279360" progId="Equation.DSMT4">
                  <p:embed/>
                </p:oleObj>
              </mc:Choice>
              <mc:Fallback>
                <p:oleObj name="Equation" r:id="rId13" imgW="12063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304" y="4419600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436504" y="49257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5" imgW="711000" imgH="279360" progId="Equation.DSMT4">
                  <p:embed/>
                </p:oleObj>
              </mc:Choice>
              <mc:Fallback>
                <p:oleObj name="Equation" r:id="rId15" imgW="711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504" y="49257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759200" y="39134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9134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839648" y="38862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9" imgW="914400" imgH="291960" progId="Equation.DSMT4">
                  <p:embed/>
                </p:oleObj>
              </mc:Choice>
              <mc:Fallback>
                <p:oleObj name="Equation" r:id="rId19" imgW="914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9648" y="38862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341504" y="4405952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21" imgW="1396800" imgH="291960" progId="Equation.DSMT4">
                  <p:embed/>
                </p:oleObj>
              </mc:Choice>
              <mc:Fallback>
                <p:oleObj name="Equation" r:id="rId21" imgW="13968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504" y="4405952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839648" y="4953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23" imgW="927000" imgH="291960" progId="Equation.DSMT4">
                  <p:embed/>
                </p:oleObj>
              </mc:Choice>
              <mc:Fallback>
                <p:oleObj name="Equation" r:id="rId23" imgW="9270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9648" y="4953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6019800" y="2881952"/>
          <a:ext cx="1397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25" imgW="1396800" imgH="228600" progId="Equation.DSMT4">
                  <p:embed/>
                </p:oleObj>
              </mc:Choice>
              <mc:Fallback>
                <p:oleObj name="Equation" r:id="rId25" imgW="139680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881952"/>
                        <a:ext cx="1397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6019800" y="3339152"/>
          <a:ext cx="250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27" imgW="2501640" imgH="279360" progId="Equation.DSMT4">
                  <p:embed/>
                </p:oleObj>
              </mc:Choice>
              <mc:Fallback>
                <p:oleObj name="Equation" r:id="rId27" imgW="25016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39152"/>
                        <a:ext cx="250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6019800" y="4446896"/>
          <a:ext cx="280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29" imgW="2806560" imgH="241200" progId="Equation.DSMT4">
                  <p:embed/>
                </p:oleObj>
              </mc:Choice>
              <mc:Fallback>
                <p:oleObj name="Equation" r:id="rId29" imgW="2806560" imgH="241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446896"/>
                        <a:ext cx="280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Equations with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72"/>
              </a:spcBef>
            </a:pPr>
            <a:r>
              <a:rPr lang="en-US" dirty="0"/>
              <a:t>Solve the following equation containing rational </a:t>
            </a:r>
          </a:p>
          <a:p>
            <a:pPr>
              <a:lnSpc>
                <a:spcPct val="150000"/>
              </a:lnSpc>
              <a:spcBef>
                <a:spcPts val="672"/>
              </a:spcBef>
            </a:pPr>
            <a:r>
              <a:rPr lang="en-US" dirty="0"/>
              <a:t>expressions: </a:t>
            </a:r>
          </a:p>
          <a:p>
            <a:pPr>
              <a:spcBef>
                <a:spcPts val="672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/>
              <a:t>This equation is not in quadratic form. However, multiplying both sides of the equation by the LCM, </a:t>
            </a:r>
            <a:r>
              <a:rPr lang="en-US" dirty="0">
                <a:solidFill>
                  <a:srgbClr val="FF00FF"/>
                </a:solidFill>
              </a:rPr>
              <a:t>(</a:t>
            </a:r>
            <a:r>
              <a:rPr lang="en-US" i="1" dirty="0">
                <a:solidFill>
                  <a:srgbClr val="FF00FF"/>
                </a:solidFill>
              </a:rPr>
              <a:t>x </a:t>
            </a:r>
            <a:r>
              <a:rPr lang="en-US" dirty="0">
                <a:solidFill>
                  <a:srgbClr val="FF00FF"/>
                </a:solidFill>
              </a:rPr>
              <a:t>+ 1)(3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dirty="0">
                <a:solidFill>
                  <a:srgbClr val="FF00FF"/>
                </a:solidFill>
              </a:rPr>
              <a:t> − 1)</a:t>
            </a:r>
            <a:r>
              <a:rPr lang="en-US" dirty="0"/>
              <a:t>, of the denominators does give a</a:t>
            </a:r>
          </a:p>
          <a:p>
            <a:pPr>
              <a:spcBef>
                <a:spcPts val="672"/>
              </a:spcBef>
            </a:pPr>
            <a:r>
              <a:rPr lang="en-US" dirty="0"/>
              <a:t>quadratic equation. The restrictions on </a:t>
            </a:r>
            <a:r>
              <a:rPr lang="en-US" i="1" dirty="0"/>
              <a:t>x</a:t>
            </a:r>
            <a:r>
              <a:rPr lang="en-US" dirty="0"/>
              <a:t> are: </a:t>
            </a:r>
          </a:p>
        </p:txBody>
      </p:sp>
      <p:graphicFrame>
        <p:nvGraphicFramePr>
          <p:cNvPr id="90114" name="Object 2"/>
          <p:cNvGraphicFramePr>
            <a:graphicFrameLocks noChangeAspect="1"/>
          </p:cNvGraphicFramePr>
          <p:nvPr/>
        </p:nvGraphicFramePr>
        <p:xfrm>
          <a:off x="2453350" y="1793544"/>
          <a:ext cx="308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3085920" imgH="838080" progId="Equation.DSMT4">
                  <p:embed/>
                </p:oleObj>
              </mc:Choice>
              <mc:Fallback>
                <p:oleObj name="Equation" r:id="rId3" imgW="30859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350" y="1793544"/>
                        <a:ext cx="308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5" name="Object 3"/>
          <p:cNvGraphicFramePr>
            <a:graphicFrameLocks noChangeAspect="1"/>
          </p:cNvGraphicFramePr>
          <p:nvPr/>
        </p:nvGraphicFramePr>
        <p:xfrm>
          <a:off x="7126950" y="42545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1384200" imgH="838080" progId="Equation.DSMT4">
                  <p:embed/>
                </p:oleObj>
              </mc:Choice>
              <mc:Fallback>
                <p:oleObj name="Equation" r:id="rId5" imgW="13842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950" y="42545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Equations with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138238" y="2424113"/>
          <a:ext cx="62230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6222960" imgH="1777680" progId="Equation.DSMT4">
                  <p:embed/>
                </p:oleObj>
              </mc:Choice>
              <mc:Fallback>
                <p:oleObj name="Equation" r:id="rId3" imgW="6222960" imgH="1777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2424113"/>
                        <a:ext cx="62230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206500" y="4384344"/>
          <a:ext cx="382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3822480" imgH="469800" progId="Equation.DSMT4">
                  <p:embed/>
                </p:oleObj>
              </mc:Choice>
              <mc:Fallback>
                <p:oleObj name="Equation" r:id="rId5" imgW="3822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4384344"/>
                        <a:ext cx="382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473200" y="4974608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3288960" imgH="380880" progId="Equation.DSMT4">
                  <p:embed/>
                </p:oleObj>
              </mc:Choice>
              <mc:Fallback>
                <p:oleObj name="Equation" r:id="rId7" imgW="3288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974608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2057400" y="2590800"/>
            <a:ext cx="11430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352800" y="297180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495800" y="2590800"/>
            <a:ext cx="9144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629400" y="2971800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733800" y="35052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5867400" y="38862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Equations with Rational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143000" y="1205552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05552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156648" y="1752600"/>
          <a:ext cx="3492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3492360" imgH="1054080" progId="Equation.DSMT4">
                  <p:embed/>
                </p:oleObj>
              </mc:Choice>
              <mc:Fallback>
                <p:oleObj name="Equation" r:id="rId5" imgW="349236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1752600"/>
                        <a:ext cx="3492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406856" y="2922896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473120" imgH="914400" progId="Equation.DSMT4">
                  <p:embed/>
                </p:oleObj>
              </mc:Choice>
              <mc:Fallback>
                <p:oleObj name="Equation" r:id="rId7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856" y="2922896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398896" y="3940792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3940792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398896" y="4966648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4966648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Higher-Degree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Solve the following higher-degree equations.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0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Solution: </a:t>
            </a:r>
            <a:r>
              <a:rPr lang="en-US" dirty="0"/>
              <a:t>This equation can be solved by factoring and using the square root property.</a:t>
            </a:r>
            <a:endParaRPr lang="en-US" dirty="0">
              <a:solidFill>
                <a:srgbClr val="0000FF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552744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are five solutions: </a:t>
            </a:r>
            <a:r>
              <a:rPr lang="en-US" sz="2800" dirty="0">
                <a:solidFill>
                  <a:srgbClr val="FF0000"/>
                </a:solidFill>
              </a:rPr>
              <a:t>0, −2</a:t>
            </a:r>
            <a:r>
              <a:rPr lang="en-US" sz="2800" i="1" dirty="0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, 2</a:t>
            </a:r>
            <a:r>
              <a:rPr lang="en-US" sz="2800" i="1" dirty="0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, −2, 2</a:t>
            </a:r>
            <a:r>
              <a:rPr lang="en-US" sz="2800" dirty="0"/>
              <a:t>.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487304" y="2971800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3" imgW="1714320" imgH="380880" progId="Equation.DSMT4">
                  <p:embed/>
                </p:oleObj>
              </mc:Choice>
              <mc:Fallback>
                <p:oleObj name="Equation" r:id="rId3" imgW="17143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304" y="2971800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209800" y="3505200"/>
          <a:ext cx="198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5" imgW="1981080" imgH="571320" progId="Equation.DSMT4">
                  <p:embed/>
                </p:oleObj>
              </mc:Choice>
              <mc:Fallback>
                <p:oleObj name="Equation" r:id="rId5" imgW="19810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505200"/>
                        <a:ext cx="1981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295400" y="4115748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7" imgW="2895480" imgH="571320" progId="Equation.DSMT4">
                  <p:embed/>
                </p:oleObj>
              </mc:Choice>
              <mc:Fallback>
                <p:oleObj name="Equation" r:id="rId7" imgW="28954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5748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295400" y="48006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006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321256" y="484154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484154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007056" y="4724400"/>
          <a:ext cx="1079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3" imgW="1079280" imgH="368280" progId="Equation.DSMT4">
                  <p:embed/>
                </p:oleObj>
              </mc:Choice>
              <mc:Fallback>
                <p:oleObj name="Equation" r:id="rId13" imgW="10792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056" y="4724400"/>
                        <a:ext cx="1079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3137848" y="5334000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5" imgW="1028520" imgH="279360" progId="Equation.DSMT4">
                  <p:embed/>
                </p:oleObj>
              </mc:Choice>
              <mc:Fallback>
                <p:oleObj name="Equation" r:id="rId15" imgW="10285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48" y="5334000"/>
                        <a:ext cx="1028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4468504" y="485519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485519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140656" y="4724400"/>
          <a:ext cx="87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19" imgW="876240" imgH="368280" progId="Equation.DSMT4">
                  <p:embed/>
                </p:oleObj>
              </mc:Choice>
              <mc:Fallback>
                <p:oleObj name="Equation" r:id="rId19" imgW="8762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656" y="4724400"/>
                        <a:ext cx="87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285096" y="533210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21" imgW="927000" imgH="279360" progId="Equation.DSMT4">
                  <p:embed/>
                </p:oleObj>
              </mc:Choice>
              <mc:Fallback>
                <p:oleObj name="Equation" r:id="rId21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096" y="533210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4993944" y="3706504"/>
          <a:ext cx="3251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23" imgW="3251160" imgH="241200" progId="Equation.DSMT4">
                  <p:embed/>
                </p:oleObj>
              </mc:Choice>
              <mc:Fallback>
                <p:oleObj name="Equation" r:id="rId23" imgW="325116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44" y="3706504"/>
                        <a:ext cx="3251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4993944" y="4309092"/>
          <a:ext cx="384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25" imgW="3848040" imgH="279360" progId="Equation.DSMT4">
                  <p:embed/>
                </p:oleObj>
              </mc:Choice>
              <mc:Fallback>
                <p:oleObj name="Equation" r:id="rId25" imgW="3848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44" y="4309092"/>
                        <a:ext cx="384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Higher-Degree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 − 27 = 0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polynomial is the difference of two cubes and can be factored. In this case, complex solutions can be found by using the quadratic formula.</a:t>
            </a:r>
            <a:endParaRPr lang="en-US" dirty="0">
              <a:solidFill>
                <a:srgbClr val="0000FF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554104" y="3711244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1523880" imgH="380880" progId="Equation.DSMT4">
                  <p:embed/>
                </p:oleObj>
              </mc:Choice>
              <mc:Fallback>
                <p:oleObj name="Equation" r:id="rId3" imgW="15238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104" y="3711244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03104" y="4266252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3174840" imgH="571320" progId="Equation.DSMT4">
                  <p:embed/>
                </p:oleObj>
              </mc:Choice>
              <mc:Fallback>
                <p:oleObj name="Equation" r:id="rId5" imgW="31748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104" y="4266252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547504" y="4944092"/>
          <a:ext cx="353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3530520" imgH="469800" progId="Equation.DSMT4">
                  <p:embed/>
                </p:oleObj>
              </mc:Choice>
              <mc:Fallback>
                <p:oleObj name="Equation" r:id="rId7" imgW="3530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504" y="4944092"/>
                        <a:ext cx="353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065360" y="55753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60" y="55753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Higher-Degree Equations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530352" y="3654425"/>
          <a:ext cx="749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7492680" imgH="914400" progId="Equation.DSMT4">
                  <p:embed/>
                </p:oleObj>
              </mc:Choice>
              <mc:Fallback>
                <p:oleObj name="Equation" r:id="rId3" imgW="749268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4425"/>
                        <a:ext cx="749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12954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2019240" imgH="380880" progId="Equation.DSMT4">
                  <p:embed/>
                </p:oleObj>
              </mc:Choice>
              <mc:Fallback>
                <p:oleObj name="Equation" r:id="rId5" imgW="20192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60696" y="1891352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4152600" imgH="380880" progId="Equation.DSMT4">
                  <p:embed/>
                </p:oleObj>
              </mc:Choice>
              <mc:Fallback>
                <p:oleObj name="Equation" r:id="rId7" imgW="415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891352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143000" y="2514600"/>
          <a:ext cx="2705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2705040" imgH="965160" progId="Equation.DSMT4">
                  <p:embed/>
                </p:oleObj>
              </mc:Choice>
              <mc:Fallback>
                <p:oleObj name="Equation" r:id="rId9" imgW="270504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2705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962400" y="25908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1" imgW="1879560" imgH="914400" progId="Equation.DSMT4">
                  <p:embed/>
                </p:oleObj>
              </mc:Choice>
              <mc:Fallback>
                <p:oleObj name="Equation" r:id="rId11" imgW="18795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5908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6019800" y="2590800"/>
          <a:ext cx="1752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3" imgW="1752480" imgH="914400" progId="Equation.DSMT4">
                  <p:embed/>
                </p:oleObj>
              </mc:Choice>
              <mc:Fallback>
                <p:oleObj name="Equation" r:id="rId13" imgW="17524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590800"/>
                        <a:ext cx="1752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Solve the following equations.</a:t>
            </a:r>
          </a:p>
        </p:txBody>
      </p:sp>
      <p:graphicFrame>
        <p:nvGraphicFramePr>
          <p:cNvPr id="113666" name="Object 2"/>
          <p:cNvGraphicFramePr>
            <a:graphicFrameLocks noChangeAspect="1"/>
          </p:cNvGraphicFramePr>
          <p:nvPr/>
        </p:nvGraphicFramePr>
        <p:xfrm>
          <a:off x="548640" y="1905000"/>
          <a:ext cx="7937500" cy="292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7937280" imgH="2920680" progId="Equation.DSMT4">
                  <p:embed/>
                </p:oleObj>
              </mc:Choice>
              <mc:Fallback>
                <p:oleObj name="Equation" r:id="rId3" imgW="7937280" imgH="2920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05000"/>
                        <a:ext cx="7937500" cy="292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381441"/>
              </p:ext>
            </p:extLst>
          </p:nvPr>
        </p:nvGraphicFramePr>
        <p:xfrm>
          <a:off x="549275" y="1371600"/>
          <a:ext cx="3073400" cy="316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3073320" imgH="3162240" progId="Equation.DSMT4">
                  <p:embed/>
                </p:oleObj>
              </mc:Choice>
              <mc:Fallback>
                <p:oleObj name="Equation" r:id="rId3" imgW="3073320" imgH="3162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371600"/>
                        <a:ext cx="3073400" cy="316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9900" indent="-469900">
              <a:buFont typeface="Courier New" pitchFamily="49" charset="0"/>
              <a:buChar char="o"/>
            </a:pPr>
            <a:r>
              <a:rPr lang="en-US" dirty="0"/>
              <a:t>Make substitutions that allow equations to be written in quadratic form. </a:t>
            </a:r>
          </a:p>
          <a:p>
            <a:pPr marL="469900" indent="-469900">
              <a:buFont typeface="Courier New" pitchFamily="49" charset="0"/>
              <a:buChar char="o"/>
            </a:pPr>
            <a:r>
              <a:rPr lang="en-US" dirty="0"/>
              <a:t>Solve equations that can be written in quadratic form. </a:t>
            </a:r>
          </a:p>
          <a:p>
            <a:pPr marL="469900" indent="-469900">
              <a:buFont typeface="Courier New" pitchFamily="49" charset="0"/>
              <a:buChar char="o"/>
            </a:pPr>
            <a:r>
              <a:rPr lang="en-US" dirty="0"/>
              <a:t>Solve equations that contain rational expressions.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in Quadratic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Solving Equations in Quadratic Form by Substitution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Look at the middle term.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Substitute a first-degree variable, such as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, for the variable expression in the middle term.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Substitute the square of this variable,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for the variable expression in the first term.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Substitute the results “back” for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 in the beginning substitution and solve for the original variable.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equations. These equations are in quadratic form and a substitution will reveal the quadratic expression.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4</a:t>
            </a:r>
            <a:r>
              <a:rPr lang="en-US" dirty="0">
                <a:solidFill>
                  <a:srgbClr val="0000FF"/>
                </a:solidFill>
              </a:rPr>
              <a:t> − 7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+ 12 = 0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31704" y="32004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2323800" imgH="380880" progId="Equation.DSMT4">
                  <p:embed/>
                </p:oleObj>
              </mc:Choice>
              <mc:Fallback>
                <p:oleObj name="Equation" r:id="rId3" imgW="2323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704" y="32004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776104" y="3841750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2679480" imgH="533160" progId="Equation.DSMT4">
                  <p:embed/>
                </p:oleObj>
              </mc:Choice>
              <mc:Fallback>
                <p:oleObj name="Equation" r:id="rId5" imgW="26794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104" y="3841750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068204" y="46355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2387520" imgH="469800" progId="Equation.DSMT4">
                  <p:embed/>
                </p:oleObj>
              </mc:Choice>
              <mc:Fallback>
                <p:oleObj name="Equation" r:id="rId7" imgW="2387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204" y="46355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4456"/>
              </p:ext>
            </p:extLst>
          </p:nvPr>
        </p:nvGraphicFramePr>
        <p:xfrm>
          <a:off x="4711700" y="3873500"/>
          <a:ext cx="3238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3238200" imgH="406080" progId="Equation.DSMT4">
                  <p:embed/>
                </p:oleObj>
              </mc:Choice>
              <mc:Fallback>
                <p:oleObj name="Equation" r:id="rId9" imgW="32382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3873500"/>
                        <a:ext cx="3238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610100" y="4749800"/>
          <a:ext cx="250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2501640" imgH="279360" progId="Equation.DSMT4">
                  <p:embed/>
                </p:oleObj>
              </mc:Choice>
              <mc:Fallback>
                <p:oleObj name="Equation" r:id="rId11" imgW="2501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749800"/>
                        <a:ext cx="250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457200" y="3276600"/>
          <a:ext cx="6819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6819840" imgH="457200" progId="Equation.DSMT4">
                  <p:embed/>
                </p:oleObj>
              </mc:Choice>
              <mc:Fallback>
                <p:oleObj name="Equation" r:id="rId3" imgW="681984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76600"/>
                        <a:ext cx="6819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990600" y="12954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711000" imgH="291960" progId="Equation.DSMT4">
                  <p:embed/>
                </p:oleObj>
              </mc:Choice>
              <mc:Fallback>
                <p:oleObj name="Equation" r:id="rId5" imgW="711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954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851848" y="1787856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850680" imgH="380880" progId="Equation.DSMT4">
                  <p:embed/>
                </p:oleObj>
              </mc:Choice>
              <mc:Fallback>
                <p:oleObj name="Equation" r:id="rId7" imgW="850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48" y="1787856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963304" y="2397456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1206360" imgH="444240" progId="Equation.DSMT4">
                  <p:embed/>
                </p:oleObj>
              </mc:Choice>
              <mc:Fallback>
                <p:oleObj name="Equation" r:id="rId9" imgW="1206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304" y="2397456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334904" y="137254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137254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321256" y="191864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191864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200400" y="12954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5" imgW="723600" imgH="291960" progId="Equation.DSMT4">
                  <p:embed/>
                </p:oleObj>
              </mc:Choice>
              <mc:Fallback>
                <p:oleObj name="Equation" r:id="rId15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2954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48000" y="1787856"/>
          <a:ext cx="87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7" imgW="876240" imgH="368280" progId="Equation.DSMT4">
                  <p:embed/>
                </p:oleObj>
              </mc:Choice>
              <mc:Fallback>
                <p:oleObj name="Equation" r:id="rId17" imgW="87624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787856"/>
                        <a:ext cx="87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186752" y="252824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252824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433248" y="1787856"/>
          <a:ext cx="304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1" imgW="3047760" imgH="380880" progId="Equation.DSMT4">
                  <p:embed/>
                </p:oleObj>
              </mc:Choice>
              <mc:Fallback>
                <p:oleObj name="Equation" r:id="rId21" imgW="304776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248" y="1787856"/>
                        <a:ext cx="304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419600" y="2569192"/>
          <a:ext cx="331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23" imgW="3314520" imgH="279360" progId="Equation.DSMT4">
                  <p:embed/>
                </p:oleObj>
              </mc:Choice>
              <mc:Fallback>
                <p:oleObj name="Equation" r:id="rId23" imgW="3314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69192"/>
                        <a:ext cx="331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548640" y="121920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882880" imgH="622080" progId="Equation.DSMT4">
                  <p:embed/>
                </p:oleObj>
              </mc:Choice>
              <mc:Fallback>
                <p:oleObj name="Equation" r:id="rId3" imgW="288288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2882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41522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020248" y="2189140"/>
          <a:ext cx="2400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2400120" imgH="622080" progId="Equation.DSMT4">
                  <p:embed/>
                </p:oleObj>
              </mc:Choice>
              <mc:Fallback>
                <p:oleObj name="Equation" r:id="rId5" imgW="240012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248" y="2189140"/>
                        <a:ext cx="2400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42744" y="3166092"/>
          <a:ext cx="2667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2666880" imgH="533160" progId="Equation.DSMT4">
                  <p:embed/>
                </p:oleObj>
              </mc:Choice>
              <mc:Fallback>
                <p:oleObj name="Equation" r:id="rId7" imgW="26668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744" y="3166092"/>
                        <a:ext cx="2667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61192" y="394970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2349360" imgH="469800" progId="Equation.DSMT4">
                  <p:embed/>
                </p:oleObj>
              </mc:Choice>
              <mc:Fallback>
                <p:oleObj name="Equation" r:id="rId9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192" y="394970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283200" y="2964788"/>
          <a:ext cx="2717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2717640" imgH="672840" progId="Equation.DSMT4">
                  <p:embed/>
                </p:oleObj>
              </mc:Choice>
              <mc:Fallback>
                <p:oleObj name="Equation" r:id="rId11" imgW="2717640" imgH="672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2964788"/>
                        <a:ext cx="2717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255904" y="4031588"/>
          <a:ext cx="250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2501640" imgH="279360" progId="Equation.DSMT4">
                  <p:embed/>
                </p:oleObj>
              </mc:Choice>
              <mc:Fallback>
                <p:oleObj name="Equation" r:id="rId13" imgW="25016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5904" y="4031588"/>
                        <a:ext cx="250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43916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dirty="0">
                <a:solidFill>
                  <a:srgbClr val="FF0000"/>
                </a:solidFill>
              </a:rPr>
              <a:t>−27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178256" y="1357952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3" imgW="711000" imgH="291960" progId="Equation.DSMT4">
                  <p:embed/>
                </p:oleObj>
              </mc:Choice>
              <mc:Fallback>
                <p:oleObj name="Equation" r:id="rId3" imgW="7110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256" y="1357952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90600" y="1836760"/>
          <a:ext cx="88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5" imgW="888840" imgH="609480" progId="Equation.DSMT4">
                  <p:embed/>
                </p:oleObj>
              </mc:Choice>
              <mc:Fallback>
                <p:oleObj name="Equation" r:id="rId5" imgW="888840" imgH="609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36760"/>
                        <a:ext cx="889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09600" y="2667000"/>
          <a:ext cx="1371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7" imgW="1371600" imgH="749160" progId="Equation.DSMT4">
                  <p:embed/>
                </p:oleObj>
              </mc:Choice>
              <mc:Fallback>
                <p:oleObj name="Equation" r:id="rId7" imgW="1371600" imgH="749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000"/>
                        <a:ext cx="1371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156648" y="36703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9" imgW="1066680" imgH="291960" progId="Equation.DSMT4">
                  <p:embed/>
                </p:oleObj>
              </mc:Choice>
              <mc:Fallback>
                <p:oleObj name="Equation" r:id="rId9" imgW="1066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36703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819400" y="13988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3988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819400" y="2209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09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846696" y="3124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696" y="3124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163704" y="134430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7" imgW="914400" imgH="291960" progId="Equation.DSMT4">
                  <p:embed/>
                </p:oleObj>
              </mc:Choice>
              <mc:Fallback>
                <p:oleObj name="Equation" r:id="rId17" imgW="9144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704" y="134430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976048" y="1836760"/>
          <a:ext cx="1092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9" imgW="1091880" imgH="622080" progId="Equation.DSMT4">
                  <p:embed/>
                </p:oleObj>
              </mc:Choice>
              <mc:Fallback>
                <p:oleObj name="Equation" r:id="rId19" imgW="10918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1836760"/>
                        <a:ext cx="1092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595048" y="2659040"/>
          <a:ext cx="1816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21" imgW="1815840" imgH="825480" progId="Equation.DSMT4">
                  <p:embed/>
                </p:oleObj>
              </mc:Choice>
              <mc:Fallback>
                <p:oleObj name="Equation" r:id="rId21" imgW="1815840" imgH="825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048" y="2659040"/>
                        <a:ext cx="1816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150056" y="367826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23" imgW="1117440" imgH="279360" progId="Equation.DSMT4">
                  <p:embed/>
                </p:oleObj>
              </mc:Choice>
              <mc:Fallback>
                <p:oleObj name="Equation" r:id="rId23" imgW="1117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056" y="367826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5908344" y="1831072"/>
          <a:ext cx="2578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25" imgW="2577960" imgH="622080" progId="Equation.DSMT4">
                  <p:embed/>
                </p:oleObj>
              </mc:Choice>
              <mc:Fallback>
                <p:oleObj name="Equation" r:id="rId25" imgW="257796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344" y="1831072"/>
                        <a:ext cx="2578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965208" y="3124200"/>
          <a:ext cx="1739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27" imgW="1739880" imgH="241200" progId="Equation.DSMT4">
                  <p:embed/>
                </p:oleObj>
              </mc:Choice>
              <mc:Fallback>
                <p:oleObj name="Equation" r:id="rId27" imgW="1739880" imgH="241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208" y="3124200"/>
                        <a:ext cx="1739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48640" y="1241298"/>
          <a:ext cx="306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3" imgW="3060360" imgH="380880" progId="Equation.DSMT4">
                  <p:embed/>
                </p:oleObj>
              </mc:Choice>
              <mc:Fallback>
                <p:oleObj name="Equation" r:id="rId3" imgW="306036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41298"/>
                        <a:ext cx="306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84785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89160" y="1918648"/>
          <a:ext cx="269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" imgW="2692080" imgH="380880" progId="Equation.DSMT4">
                  <p:embed/>
                </p:oleObj>
              </mc:Choice>
              <mc:Fallback>
                <p:oleObj name="Equation" r:id="rId5" imgW="2692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60" y="1918648"/>
                        <a:ext cx="269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94848" y="2514600"/>
          <a:ext cx="678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7" imgW="6781680" imgH="533160" progId="Equation.DSMT4">
                  <p:embed/>
                </p:oleObj>
              </mc:Choice>
              <mc:Fallback>
                <p:oleObj name="Equation" r:id="rId7" imgW="6781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514600"/>
                        <a:ext cx="678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313296" y="3151496"/>
          <a:ext cx="535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9" imgW="5359320" imgH="469800" progId="Equation.DSMT4">
                  <p:embed/>
                </p:oleObj>
              </mc:Choice>
              <mc:Fallback>
                <p:oleObj name="Equation" r:id="rId9" imgW="53593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96" y="3151496"/>
                        <a:ext cx="535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260600" y="3810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810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994848" y="4316104"/>
          <a:ext cx="97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3" imgW="977760" imgH="368280" progId="Equation.DSMT4">
                  <p:embed/>
                </p:oleObj>
              </mc:Choice>
              <mc:Fallback>
                <p:oleObj name="Equation" r:id="rId13" imgW="97776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4316104"/>
                        <a:ext cx="977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057400" y="4876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5" imgW="914400" imgH="838080" progId="Equation.DSMT4">
                  <p:embed/>
                </p:oleObj>
              </mc:Choice>
              <mc:Fallback>
                <p:oleObj name="Equation" r:id="rId15" imgW="914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276600" y="3810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10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989696" y="3774744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9" imgW="711000" imgH="291960" progId="Equation.DSMT4">
                  <p:embed/>
                </p:oleObj>
              </mc:Choice>
              <mc:Fallback>
                <p:oleObj name="Equation" r:id="rId19" imgW="7110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3774744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706504" y="4316104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504" y="4316104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3782704" y="4876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4876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140656" y="4261512"/>
          <a:ext cx="2641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25" imgW="2641320" imgH="419040" progId="Equation.DSMT4">
                  <p:embed/>
                </p:oleObj>
              </mc:Choice>
              <mc:Fallback>
                <p:oleObj name="Equation" r:id="rId25" imgW="2641320" imgH="419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656" y="4261512"/>
                        <a:ext cx="2641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5132696" y="4974608"/>
          <a:ext cx="2324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27" imgW="2323800" imgH="634680" progId="Equation.DSMT4">
                  <p:embed/>
                </p:oleObj>
              </mc:Choice>
              <mc:Fallback>
                <p:oleObj name="Equation" r:id="rId27" imgW="2323800" imgH="6346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696" y="4974608"/>
                        <a:ext cx="2324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Substitution to Solve Equations in Quadratic Form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8069" name="Object 5"/>
          <p:cNvGraphicFramePr>
            <a:graphicFrameLocks noChangeAspect="1"/>
          </p:cNvGraphicFramePr>
          <p:nvPr/>
        </p:nvGraphicFramePr>
        <p:xfrm>
          <a:off x="548640" y="4005616"/>
          <a:ext cx="824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8242200" imgH="914400" progId="Equation.DSMT4">
                  <p:embed/>
                </p:oleObj>
              </mc:Choice>
              <mc:Fallback>
                <p:oleObj name="Equation" r:id="rId3" imgW="8242200" imgH="91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05616"/>
                        <a:ext cx="824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0" name="Object 6"/>
          <p:cNvGraphicFramePr>
            <a:graphicFrameLocks noChangeAspect="1"/>
          </p:cNvGraphicFramePr>
          <p:nvPr/>
        </p:nvGraphicFramePr>
        <p:xfrm>
          <a:off x="548640" y="5072416"/>
          <a:ext cx="7708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7708680" imgH="914400" progId="Equation.DSMT4">
                  <p:embed/>
                </p:oleObj>
              </mc:Choice>
              <mc:Fallback>
                <p:oleObj name="Equation" r:id="rId5" imgW="7708680" imgH="914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5072416"/>
                        <a:ext cx="7708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012208" y="110774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208" y="110774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43000" y="2043752"/>
          <a:ext cx="1257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1257120" imgH="939600" progId="Equation.DSMT4">
                  <p:embed/>
                </p:oleObj>
              </mc:Choice>
              <mc:Fallback>
                <p:oleObj name="Equation" r:id="rId9" imgW="12571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043752"/>
                        <a:ext cx="1257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143000" y="3110552"/>
          <a:ext cx="1282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1282680" imgH="888840" progId="Equation.DSMT4">
                  <p:embed/>
                </p:oleObj>
              </mc:Choice>
              <mc:Fallback>
                <p:oleObj name="Equation" r:id="rId11" imgW="128268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110552"/>
                        <a:ext cx="1282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805752" y="110774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3" imgW="914400" imgH="838080" progId="Equation.DSMT4">
                  <p:embed/>
                </p:oleObj>
              </mc:Choice>
              <mc:Fallback>
                <p:oleObj name="Equation" r:id="rId13" imgW="914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752" y="110774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944504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5" imgW="1269720" imgH="939600" progId="Equation.DSMT4">
                  <p:embed/>
                </p:oleObj>
              </mc:Choice>
              <mc:Fallback>
                <p:oleObj name="Equation" r:id="rId15" imgW="126972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950192" y="3102592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7" imgW="1295280" imgH="888840" progId="Equation.DSMT4">
                  <p:embed/>
                </p:oleObj>
              </mc:Choice>
              <mc:Fallback>
                <p:oleObj name="Equation" r:id="rId17" imgW="129528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192" y="3102592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4101152" y="1420504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9" imgW="1206360" imgH="279360" progId="Equation.DSMT4">
                  <p:embed/>
                </p:oleObj>
              </mc:Choice>
              <mc:Fallback>
                <p:oleObj name="Equation" r:id="rId19" imgW="12063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1420504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325</Words>
  <Application>Microsoft Office PowerPoint</Application>
  <PresentationFormat>On-screen Show (4:3)</PresentationFormat>
  <Paragraphs>50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7.4</vt:lpstr>
      <vt:lpstr>Objectives</vt:lpstr>
      <vt:lpstr>Solving Equations in Quadratic Form</vt:lpstr>
      <vt:lpstr>Example 1: Using Substitution to Solve Equations in Quadratic Form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2: Solving Equations with Rational Expressions</vt:lpstr>
      <vt:lpstr>Example 2: Solving Equations with Rational Expressions (cont.)</vt:lpstr>
      <vt:lpstr>Example 2: Solving Equations with Rational Expressions (cont.)</vt:lpstr>
      <vt:lpstr>Example 3: Solving Higher-Degree Equations</vt:lpstr>
      <vt:lpstr>Example 3: Solving Higher-Degree Equations</vt:lpstr>
      <vt:lpstr>Example 3: Solving Higher-Degree Equations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36</cp:revision>
  <dcterms:created xsi:type="dcterms:W3CDTF">2013-04-26T14:43:13Z</dcterms:created>
  <dcterms:modified xsi:type="dcterms:W3CDTF">2016-10-01T01:53:04Z</dcterms:modified>
</cp:coreProperties>
</file>