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handoutMasterIdLst>
    <p:handoutMasterId r:id="rId5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embeddedFontLst>
    <p:embeddedFont>
      <p:font typeface="MT Extra" panose="05050102010205020202" pitchFamily="18" charset="2"/>
      <p:regular r:id="rId59"/>
    </p:embeddedFon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73" d="100"/>
          <a:sy n="73" d="100"/>
        </p:scale>
        <p:origin x="52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9078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E67CE-27CD-427F-87AB-9CEF8F32B1FE}" type="datetimeFigureOut">
              <a:rPr lang="en-US" smtClean="0"/>
              <a:pPr/>
              <a:t>9/30/2016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271B4-61DB-4F9D-AF30-908B7F0CB9D6}" type="slidenum">
              <a:rPr lang="en-US" smtClean="0"/>
              <a:pPr/>
              <a:t>‹#›</a:t>
            </a:fld>
            <a:endParaRPr lang="en-US" dirty="0"/>
          </a:p>
        </p:txBody>
      </p:sp>
    </p:spTree>
    <p:extLst>
      <p:ext uri="{BB962C8B-B14F-4D97-AF65-F5344CB8AC3E}">
        <p14:creationId xmlns:p14="http://schemas.microsoft.com/office/powerpoint/2010/main" val="345581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9.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image" Target="../media/image26.wmf"/><Relationship Id="rId4" Type="http://schemas.openxmlformats.org/officeDocument/2006/relationships/oleObject" Target="../embeddings/oleObject23.bin"/><Relationship Id="rId9"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2.bin"/><Relationship Id="rId18" Type="http://schemas.openxmlformats.org/officeDocument/2006/relationships/image" Target="../media/image39.w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6.w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5.wmf"/><Relationship Id="rId19" Type="http://schemas.openxmlformats.org/officeDocument/2006/relationships/oleObject" Target="../embeddings/oleObject35.bin"/><Relationship Id="rId4" Type="http://schemas.openxmlformats.org/officeDocument/2006/relationships/image" Target="../media/image32.wmf"/><Relationship Id="rId9" Type="http://schemas.openxmlformats.org/officeDocument/2006/relationships/oleObject" Target="../embeddings/oleObject30.bin"/><Relationship Id="rId14" Type="http://schemas.openxmlformats.org/officeDocument/2006/relationships/image" Target="../media/image37.wmf"/><Relationship Id="rId22" Type="http://schemas.openxmlformats.org/officeDocument/2006/relationships/image" Target="../media/image41.wmf"/></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8.bin"/><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6.wmf"/><Relationship Id="rId5" Type="http://schemas.openxmlformats.org/officeDocument/2006/relationships/oleObject" Target="../embeddings/oleObject40.bin"/><Relationship Id="rId4" Type="http://schemas.openxmlformats.org/officeDocument/2006/relationships/image" Target="../media/image45.wmf"/></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8.wmf"/><Relationship Id="rId4"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1.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5.bin"/><Relationship Id="rId14" Type="http://schemas.openxmlformats.org/officeDocument/2006/relationships/image" Target="../media/image5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60.pn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image" Target="../media/image57.wmf"/><Relationship Id="rId4" Type="http://schemas.openxmlformats.org/officeDocument/2006/relationships/oleObject" Target="../embeddings/oleObject49.bin"/><Relationship Id="rId9" Type="http://schemas.openxmlformats.org/officeDocument/2006/relationships/image" Target="../media/image5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61.wmf"/><Relationship Id="rId4"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image" Target="../media/image69.wmf"/><Relationship Id="rId1" Type="http://schemas.openxmlformats.org/officeDocument/2006/relationships/vmlDrawing" Target="../drawings/vmlDrawing16.vml"/><Relationship Id="rId6" Type="http://schemas.openxmlformats.org/officeDocument/2006/relationships/image" Target="../media/image64.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6.bin"/><Relationship Id="rId14" Type="http://schemas.openxmlformats.org/officeDocument/2006/relationships/image" Target="../media/image6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0.wmf"/></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3.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6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80.png"/><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7.bin"/><Relationship Id="rId5" Type="http://schemas.openxmlformats.org/officeDocument/2006/relationships/image" Target="../media/image77.wmf"/><Relationship Id="rId4" Type="http://schemas.openxmlformats.org/officeDocument/2006/relationships/oleObject" Target="../embeddings/oleObject66.bin"/><Relationship Id="rId9" Type="http://schemas.openxmlformats.org/officeDocument/2006/relationships/image" Target="../media/image79.wmf"/></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81.wmf"/><Relationship Id="rId4" Type="http://schemas.openxmlformats.org/officeDocument/2006/relationships/oleObject" Target="../embeddings/oleObject6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4.wmf"/><Relationship Id="rId5" Type="http://schemas.openxmlformats.org/officeDocument/2006/relationships/oleObject" Target="../embeddings/oleObject71.bin"/><Relationship Id="rId4" Type="http://schemas.openxmlformats.org/officeDocument/2006/relationships/image" Target="../media/image8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86.wmf"/></Relationships>
</file>

<file path=ppt/slides/_rels/slide3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8.wmf"/><Relationship Id="rId5" Type="http://schemas.openxmlformats.org/officeDocument/2006/relationships/oleObject" Target="../embeddings/oleObject74.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6.bin"/></Relationships>
</file>

<file path=ppt/slides/_rels/slide32.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2.wmf"/><Relationship Id="rId5" Type="http://schemas.openxmlformats.org/officeDocument/2006/relationships/oleObject" Target="../embeddings/oleObject78.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8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98.png"/><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82.bin"/><Relationship Id="rId5" Type="http://schemas.openxmlformats.org/officeDocument/2006/relationships/image" Target="../media/image95.wmf"/><Relationship Id="rId4" Type="http://schemas.openxmlformats.org/officeDocument/2006/relationships/oleObject" Target="../embeddings/oleObject81.bin"/><Relationship Id="rId9" Type="http://schemas.openxmlformats.org/officeDocument/2006/relationships/image" Target="../media/image9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00.png"/><Relationship Id="rId4" Type="http://schemas.openxmlformats.org/officeDocument/2006/relationships/image" Target="../media/image9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0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7.png"/><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4.wmf"/><Relationship Id="rId5" Type="http://schemas.openxmlformats.org/officeDocument/2006/relationships/oleObject" Target="../embeddings/oleObject86.bin"/><Relationship Id="rId10" Type="http://schemas.openxmlformats.org/officeDocument/2006/relationships/image" Target="../media/image106.wmf"/><Relationship Id="rId4" Type="http://schemas.openxmlformats.org/officeDocument/2006/relationships/image" Target="../media/image108.png"/><Relationship Id="rId9" Type="http://schemas.openxmlformats.org/officeDocument/2006/relationships/oleObject" Target="../embeddings/oleObject88.bin"/></Relationships>
</file>

<file path=ppt/slides/_rels/slide4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12.png"/><Relationship Id="rId4" Type="http://schemas.openxmlformats.org/officeDocument/2006/relationships/image" Target="../media/image111.wmf"/></Relationships>
</file>

<file path=ppt/slides/_rels/slide4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oleObject" Target="../embeddings/oleObject90.bin"/><Relationship Id="rId7"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14.wmf"/><Relationship Id="rId5" Type="http://schemas.openxmlformats.org/officeDocument/2006/relationships/oleObject" Target="../embeddings/oleObject91.bin"/><Relationship Id="rId4" Type="http://schemas.openxmlformats.org/officeDocument/2006/relationships/image" Target="../media/image113.wmf"/></Relationships>
</file>

<file path=ppt/slides/_rels/slide4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17.png"/><Relationship Id="rId4" Type="http://schemas.openxmlformats.org/officeDocument/2006/relationships/image" Target="../media/image116.wmf"/></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93.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18.wmf"/></Relationships>
</file>

<file path=ppt/slides/_rels/slide51.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22.png"/><Relationship Id="rId4" Type="http://schemas.openxmlformats.org/officeDocument/2006/relationships/image" Target="../media/image12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24.wmf"/><Relationship Id="rId5" Type="http://schemas.openxmlformats.org/officeDocument/2006/relationships/oleObject" Target="../embeddings/oleObject97.bin"/><Relationship Id="rId4" Type="http://schemas.openxmlformats.org/officeDocument/2006/relationships/image" Target="../media/image123.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image" Target="../media/image128.png"/><Relationship Id="rId7"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98.bin"/><Relationship Id="rId11" Type="http://schemas.openxmlformats.org/officeDocument/2006/relationships/image" Target="../media/image127.wmf"/><Relationship Id="rId5" Type="http://schemas.openxmlformats.org/officeDocument/2006/relationships/image" Target="../media/image130.png"/><Relationship Id="rId10" Type="http://schemas.openxmlformats.org/officeDocument/2006/relationships/oleObject" Target="../embeddings/oleObject100.bin"/><Relationship Id="rId4" Type="http://schemas.openxmlformats.org/officeDocument/2006/relationships/image" Target="../media/image129.png"/><Relationship Id="rId9" Type="http://schemas.openxmlformats.org/officeDocument/2006/relationships/image" Target="../media/image126.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9.bin"/><Relationship Id="rId1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1.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0.wmf"/><Relationship Id="rId19" Type="http://schemas.openxmlformats.org/officeDocument/2006/relationships/oleObject" Target="../embeddings/oleObject22.bin"/><Relationship Id="rId4" Type="http://schemas.openxmlformats.org/officeDocument/2006/relationships/image" Target="../media/image17.wmf"/><Relationship Id="rId9" Type="http://schemas.openxmlformats.org/officeDocument/2006/relationships/oleObject" Target="../embeddings/oleObject17.bin"/><Relationship Id="rId1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Solving Quadratic and Rational Inequalities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3" name="Content Placeholder 2"/>
          <p:cNvSpPr>
            <a:spLocks noGrp="1"/>
          </p:cNvSpPr>
          <p:nvPr>
            <p:ph idx="1"/>
          </p:nvPr>
        </p:nvSpPr>
        <p:spPr>
          <a:xfrm>
            <a:off x="457200" y="1097280"/>
            <a:ext cx="8229600" cy="4572000"/>
          </a:xfrm>
        </p:spPr>
        <p:txBody>
          <a:bodyPr/>
          <a:lstStyle/>
          <a:p>
            <a:pPr marL="0" indent="0">
              <a:buNone/>
            </a:pPr>
            <a:r>
              <a:rPr lang="en-US" dirty="0"/>
              <a:t>Test one point from each interval formed.</a:t>
            </a:r>
          </a:p>
        </p:txBody>
      </p:sp>
      <p:pic>
        <p:nvPicPr>
          <p:cNvPr id="132100" name="Picture 4"/>
          <p:cNvPicPr>
            <a:picLocks noChangeAspect="1" noChangeArrowheads="1"/>
          </p:cNvPicPr>
          <p:nvPr/>
        </p:nvPicPr>
        <p:blipFill>
          <a:blip r:embed="rId3" cstate="email"/>
          <a:srcRect/>
          <a:stretch>
            <a:fillRect/>
          </a:stretch>
        </p:blipFill>
        <p:spPr bwMode="auto">
          <a:xfrm>
            <a:off x="1905000" y="1510352"/>
            <a:ext cx="5334000" cy="1911716"/>
          </a:xfrm>
          <a:prstGeom prst="rect">
            <a:avLst/>
          </a:prstGeom>
          <a:noFill/>
          <a:ln w="9525">
            <a:noFill/>
            <a:miter lim="800000"/>
            <a:headEnd/>
            <a:tailEnd/>
          </a:ln>
          <a:effectLst/>
        </p:spPr>
      </p:pic>
      <p:graphicFrame>
        <p:nvGraphicFramePr>
          <p:cNvPr id="6147" name="Object 3"/>
          <p:cNvGraphicFramePr>
            <a:graphicFrameLocks noChangeAspect="1"/>
          </p:cNvGraphicFramePr>
          <p:nvPr>
            <p:extLst>
              <p:ext uri="{D42A27DB-BD31-4B8C-83A1-F6EECF244321}">
                <p14:modId xmlns:p14="http://schemas.microsoft.com/office/powerpoint/2010/main" val="3377441747"/>
              </p:ext>
            </p:extLst>
          </p:nvPr>
        </p:nvGraphicFramePr>
        <p:xfrm>
          <a:off x="762000" y="3352800"/>
          <a:ext cx="2565400" cy="2667000"/>
        </p:xfrm>
        <a:graphic>
          <a:graphicData uri="http://schemas.openxmlformats.org/presentationml/2006/ole">
            <mc:AlternateContent xmlns:mc="http://schemas.openxmlformats.org/markup-compatibility/2006">
              <mc:Choice xmlns:v="urn:schemas-microsoft-com:vml" Requires="v">
                <p:oleObj spid="_x0000_s6159" name="Equation" r:id="rId4" imgW="2565360" imgH="2666880" progId="Equation.DSMT4">
                  <p:embed/>
                </p:oleObj>
              </mc:Choice>
              <mc:Fallback>
                <p:oleObj name="Equation" r:id="rId4" imgW="2565360" imgH="266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52800"/>
                        <a:ext cx="2565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3536950" y="3352800"/>
          <a:ext cx="2425700" cy="2667000"/>
        </p:xfrm>
        <a:graphic>
          <a:graphicData uri="http://schemas.openxmlformats.org/presentationml/2006/ole">
            <mc:AlternateContent xmlns:mc="http://schemas.openxmlformats.org/markup-compatibility/2006">
              <mc:Choice xmlns:v="urn:schemas-microsoft-com:vml" Requires="v">
                <p:oleObj spid="_x0000_s6160" name="Equation" r:id="rId6" imgW="2425680" imgH="2666880" progId="Equation.DSMT4">
                  <p:embed/>
                </p:oleObj>
              </mc:Choice>
              <mc:Fallback>
                <p:oleObj name="Equation" r:id="rId6" imgW="2425680" imgH="2666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6950" y="3352800"/>
                        <a:ext cx="24257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6172200" y="3352800"/>
          <a:ext cx="2032000" cy="2425700"/>
        </p:xfrm>
        <a:graphic>
          <a:graphicData uri="http://schemas.openxmlformats.org/presentationml/2006/ole">
            <mc:AlternateContent xmlns:mc="http://schemas.openxmlformats.org/markup-compatibility/2006">
              <mc:Choice xmlns:v="urn:schemas-microsoft-com:vml" Requires="v">
                <p:oleObj spid="_x0000_s6161" name="Equation" r:id="rId8" imgW="2031840" imgH="2425680" progId="Equation.DSMT4">
                  <p:embed/>
                </p:oleObj>
              </mc:Choice>
              <mc:Fallback>
                <p:oleObj name="Equation" r:id="rId8" imgW="2031840" imgH="2425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352800"/>
                        <a:ext cx="20320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3" name="Content Placeholder 2"/>
          <p:cNvSpPr>
            <a:spLocks noGrp="1"/>
          </p:cNvSpPr>
          <p:nvPr>
            <p:ph idx="1"/>
          </p:nvPr>
        </p:nvSpPr>
        <p:spPr/>
        <p:txBody>
          <a:bodyPr/>
          <a:lstStyle/>
          <a:p>
            <a:pPr marL="0" indent="0">
              <a:buNone/>
            </a:pPr>
            <a:r>
              <a:rPr lang="en-US" dirty="0"/>
              <a:t>The solution includes both endpoints since the inequality ( ≤ ) includes 0:</a:t>
            </a:r>
          </a:p>
          <a:p>
            <a:pPr marL="0" indent="0">
              <a:buNone/>
            </a:pPr>
            <a:endParaRPr lang="en-US" dirty="0"/>
          </a:p>
          <a:p>
            <a:pPr marL="0" indent="0">
              <a:buNone/>
            </a:pPr>
            <a:endParaRPr lang="en-US" dirty="0"/>
          </a:p>
          <a:p>
            <a:pPr marL="0" indent="0">
              <a:buNone/>
            </a:pPr>
            <a:endParaRPr lang="en-US" dirty="0"/>
          </a:p>
          <a:p>
            <a:pPr marL="0" indent="0">
              <a:buNone/>
            </a:pPr>
            <a:r>
              <a:rPr lang="en-US" dirty="0"/>
              <a:t>The solution is:</a:t>
            </a:r>
          </a:p>
        </p:txBody>
      </p:sp>
      <p:pic>
        <p:nvPicPr>
          <p:cNvPr id="133122" name="Picture 2"/>
          <p:cNvPicPr>
            <a:picLocks noChangeAspect="1" noChangeArrowheads="1"/>
          </p:cNvPicPr>
          <p:nvPr/>
        </p:nvPicPr>
        <p:blipFill>
          <a:blip r:embed="rId3" cstate="email"/>
          <a:srcRect/>
          <a:stretch>
            <a:fillRect/>
          </a:stretch>
        </p:blipFill>
        <p:spPr bwMode="auto">
          <a:xfrm>
            <a:off x="914400" y="2264392"/>
            <a:ext cx="6848475" cy="1427416"/>
          </a:xfrm>
          <a:prstGeom prst="rect">
            <a:avLst/>
          </a:prstGeom>
          <a:noFill/>
          <a:ln w="9525">
            <a:noFill/>
            <a:miter lim="800000"/>
            <a:headEnd/>
            <a:tailEnd/>
          </a:ln>
          <a:effectLst/>
        </p:spPr>
      </p:pic>
      <p:graphicFrame>
        <p:nvGraphicFramePr>
          <p:cNvPr id="133123" name="Object 3"/>
          <p:cNvGraphicFramePr>
            <a:graphicFrameLocks noChangeAspect="1"/>
          </p:cNvGraphicFramePr>
          <p:nvPr/>
        </p:nvGraphicFramePr>
        <p:xfrm>
          <a:off x="1555750" y="4423392"/>
          <a:ext cx="6032500" cy="1422400"/>
        </p:xfrm>
        <a:graphic>
          <a:graphicData uri="http://schemas.openxmlformats.org/presentationml/2006/ole">
            <mc:AlternateContent xmlns:mc="http://schemas.openxmlformats.org/markup-compatibility/2006">
              <mc:Choice xmlns:v="urn:schemas-microsoft-com:vml" Requires="v">
                <p:oleObj spid="_x0000_s7174" name="Equation" r:id="rId4" imgW="6032160" imgH="1422360" progId="Equation.DSMT4">
                  <p:embed/>
                </p:oleObj>
              </mc:Choice>
              <mc:Fallback>
                <p:oleObj name="Equation" r:id="rId4" imgW="6032160" imgH="14223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4423392"/>
                        <a:ext cx="60325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Set each factor equal to 0 to locate the interval endpoints. </a:t>
            </a:r>
          </a:p>
        </p:txBody>
      </p:sp>
      <p:graphicFrame>
        <p:nvGraphicFramePr>
          <p:cNvPr id="8196" name="Object 4"/>
          <p:cNvGraphicFramePr>
            <a:graphicFrameLocks noChangeAspect="1"/>
          </p:cNvGraphicFramePr>
          <p:nvPr/>
        </p:nvGraphicFramePr>
        <p:xfrm>
          <a:off x="560696" y="1199864"/>
          <a:ext cx="2794000" cy="381000"/>
        </p:xfrm>
        <a:graphic>
          <a:graphicData uri="http://schemas.openxmlformats.org/presentationml/2006/ole">
            <mc:AlternateContent xmlns:mc="http://schemas.openxmlformats.org/markup-compatibility/2006">
              <mc:Choice xmlns:v="urn:schemas-microsoft-com:vml" Requires="v">
                <p:oleObj spid="_x0000_s8236" name="Equation" r:id="rId3" imgW="2793960" imgH="380880" progId="Equation.DSMT4">
                  <p:embed/>
                </p:oleObj>
              </mc:Choice>
              <mc:Fallback>
                <p:oleObj name="Equation" r:id="rId3" imgW="2793960" imgH="3808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96" y="1199864"/>
                        <a:ext cx="279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547048" y="1869744"/>
          <a:ext cx="1384300" cy="304800"/>
        </p:xfrm>
        <a:graphic>
          <a:graphicData uri="http://schemas.openxmlformats.org/presentationml/2006/ole">
            <mc:AlternateContent xmlns:mc="http://schemas.openxmlformats.org/markup-compatibility/2006">
              <mc:Choice xmlns:v="urn:schemas-microsoft-com:vml" Requires="v">
                <p:oleObj spid="_x0000_s8237" name="Equation" r:id="rId5" imgW="1384200" imgH="304560" progId="Equation.DSMT4">
                  <p:embed/>
                </p:oleObj>
              </mc:Choice>
              <mc:Fallback>
                <p:oleObj name="Equation" r:id="rId5" imgW="1384200" imgH="304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48" y="1869744"/>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119952" y="1793544"/>
          <a:ext cx="2349500" cy="381000"/>
        </p:xfrm>
        <a:graphic>
          <a:graphicData uri="http://schemas.openxmlformats.org/presentationml/2006/ole">
            <mc:AlternateContent xmlns:mc="http://schemas.openxmlformats.org/markup-compatibility/2006">
              <mc:Choice xmlns:v="urn:schemas-microsoft-com:vml" Requires="v">
                <p:oleObj spid="_x0000_s8238" name="Equation" r:id="rId7" imgW="2349360" imgH="380880" progId="Equation.DSMT4">
                  <p:embed/>
                </p:oleObj>
              </mc:Choice>
              <mc:Fallback>
                <p:oleObj name="Equation" r:id="rId7" imgW="2349360" imgH="380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9952" y="1793544"/>
                        <a:ext cx="234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2002808" y="2354240"/>
          <a:ext cx="2463800" cy="571500"/>
        </p:xfrm>
        <a:graphic>
          <a:graphicData uri="http://schemas.openxmlformats.org/presentationml/2006/ole">
            <mc:AlternateContent xmlns:mc="http://schemas.openxmlformats.org/markup-compatibility/2006">
              <mc:Choice xmlns:v="urn:schemas-microsoft-com:vml" Requires="v">
                <p:oleObj spid="_x0000_s8239" name="Equation" r:id="rId9" imgW="2463480" imgH="571320" progId="Equation.DSMT4">
                  <p:embed/>
                </p:oleObj>
              </mc:Choice>
              <mc:Fallback>
                <p:oleObj name="Equation" r:id="rId9" imgW="2463480" imgH="5713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2808" y="2354240"/>
                        <a:ext cx="2463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1891352" y="3020704"/>
          <a:ext cx="2565400" cy="469900"/>
        </p:xfrm>
        <a:graphic>
          <a:graphicData uri="http://schemas.openxmlformats.org/presentationml/2006/ole">
            <mc:AlternateContent xmlns:mc="http://schemas.openxmlformats.org/markup-compatibility/2006">
              <mc:Choice xmlns:v="urn:schemas-microsoft-com:vml" Requires="v">
                <p:oleObj spid="_x0000_s8240" name="Equation" r:id="rId11" imgW="2565360" imgH="469800" progId="Equation.DSMT4">
                  <p:embed/>
                </p:oleObj>
              </mc:Choice>
              <mc:Fallback>
                <p:oleObj name="Equation" r:id="rId11" imgW="256536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1352" y="3020704"/>
                        <a:ext cx="256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2590800" y="4876800"/>
          <a:ext cx="736600" cy="292100"/>
        </p:xfrm>
        <a:graphic>
          <a:graphicData uri="http://schemas.openxmlformats.org/presentationml/2006/ole">
            <mc:AlternateContent xmlns:mc="http://schemas.openxmlformats.org/markup-compatibility/2006">
              <mc:Choice xmlns:v="urn:schemas-microsoft-com:vml" Requires="v">
                <p:oleObj spid="_x0000_s8241" name="Equation" r:id="rId13" imgW="736560" imgH="291960" progId="Equation.DSMT4">
                  <p:embed/>
                </p:oleObj>
              </mc:Choice>
              <mc:Fallback>
                <p:oleObj name="Equation" r:id="rId13" imgW="73656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4876800"/>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3622344" y="4876800"/>
          <a:ext cx="1206500" cy="292100"/>
        </p:xfrm>
        <a:graphic>
          <a:graphicData uri="http://schemas.openxmlformats.org/presentationml/2006/ole">
            <mc:AlternateContent xmlns:mc="http://schemas.openxmlformats.org/markup-compatibility/2006">
              <mc:Choice xmlns:v="urn:schemas-microsoft-com:vml" Requires="v">
                <p:oleObj spid="_x0000_s8242" name="Equation" r:id="rId15" imgW="1206360" imgH="291960" progId="Equation.DSMT4">
                  <p:embed/>
                </p:oleObj>
              </mc:Choice>
              <mc:Fallback>
                <p:oleObj name="Equation" r:id="rId15" imgW="1206360" imgH="2919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2344" y="4876800"/>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4114800" y="5410200"/>
          <a:ext cx="927100" cy="292100"/>
        </p:xfrm>
        <a:graphic>
          <a:graphicData uri="http://schemas.openxmlformats.org/presentationml/2006/ole">
            <mc:AlternateContent xmlns:mc="http://schemas.openxmlformats.org/markup-compatibility/2006">
              <mc:Choice xmlns:v="urn:schemas-microsoft-com:vml" Requires="v">
                <p:oleObj spid="_x0000_s8243" name="Equation" r:id="rId17" imgW="927000" imgH="291960" progId="Equation.DSMT4">
                  <p:embed/>
                </p:oleObj>
              </mc:Choice>
              <mc:Fallback>
                <p:oleObj name="Equation" r:id="rId17" imgW="927000" imgH="2919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4800" y="5410200"/>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5355608" y="4876800"/>
          <a:ext cx="1193800" cy="292100"/>
        </p:xfrm>
        <a:graphic>
          <a:graphicData uri="http://schemas.openxmlformats.org/presentationml/2006/ole">
            <mc:AlternateContent xmlns:mc="http://schemas.openxmlformats.org/markup-compatibility/2006">
              <mc:Choice xmlns:v="urn:schemas-microsoft-com:vml" Requires="v">
                <p:oleObj spid="_x0000_s8244" name="Equation" r:id="rId19" imgW="1193760" imgH="291960" progId="Equation.DSMT4">
                  <p:embed/>
                </p:oleObj>
              </mc:Choice>
              <mc:Fallback>
                <p:oleObj name="Equation" r:id="rId19" imgW="1193760" imgH="2919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55608" y="4876800"/>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5840104" y="5410200"/>
          <a:ext cx="711200" cy="279400"/>
        </p:xfrm>
        <a:graphic>
          <a:graphicData uri="http://schemas.openxmlformats.org/presentationml/2006/ole">
            <mc:AlternateContent xmlns:mc="http://schemas.openxmlformats.org/markup-compatibility/2006">
              <mc:Choice xmlns:v="urn:schemas-microsoft-com:vml" Requires="v">
                <p:oleObj spid="_x0000_s8245" name="Equation" r:id="rId21" imgW="711000" imgH="279360" progId="Equation.DSMT4">
                  <p:embed/>
                </p:oleObj>
              </mc:Choice>
              <mc:Fallback>
                <p:oleObj name="Equation" r:id="rId21" imgW="711000" imgH="2793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40104" y="5410200"/>
                        <a:ext cx="71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3" name="Content Placeholder 2"/>
          <p:cNvSpPr>
            <a:spLocks noGrp="1"/>
          </p:cNvSpPr>
          <p:nvPr>
            <p:ph idx="1"/>
          </p:nvPr>
        </p:nvSpPr>
        <p:spPr>
          <a:xfrm>
            <a:off x="457200" y="1097280"/>
            <a:ext cx="8229600" cy="4572000"/>
          </a:xfrm>
        </p:spPr>
        <p:txBody>
          <a:bodyPr/>
          <a:lstStyle/>
          <a:p>
            <a:pPr>
              <a:buNone/>
            </a:pPr>
            <a:r>
              <a:rPr lang="en-US" dirty="0"/>
              <a:t>Test one point from each interval formed.</a:t>
            </a:r>
          </a:p>
        </p:txBody>
      </p:sp>
      <p:pic>
        <p:nvPicPr>
          <p:cNvPr id="135170" name="Picture 2"/>
          <p:cNvPicPr>
            <a:picLocks noChangeAspect="1" noChangeArrowheads="1"/>
          </p:cNvPicPr>
          <p:nvPr/>
        </p:nvPicPr>
        <p:blipFill>
          <a:blip r:embed="rId3" cstate="print"/>
          <a:srcRect/>
          <a:stretch>
            <a:fillRect/>
          </a:stretch>
        </p:blipFill>
        <p:spPr bwMode="auto">
          <a:xfrm>
            <a:off x="1371600" y="1488744"/>
            <a:ext cx="5905500" cy="4329594"/>
          </a:xfrm>
          <a:prstGeom prst="rect">
            <a:avLst/>
          </a:prstGeom>
          <a:noFill/>
          <a:ln w="9525">
            <a:noFill/>
            <a:miter lim="800000"/>
            <a:headEnd/>
            <a:tailEnd/>
          </a:ln>
          <a:effectLst/>
        </p:spPr>
      </p:pic>
      <p:graphicFrame>
        <p:nvGraphicFramePr>
          <p:cNvPr id="135171" name="Object 3"/>
          <p:cNvGraphicFramePr>
            <a:graphicFrameLocks noChangeAspect="1"/>
          </p:cNvGraphicFramePr>
          <p:nvPr>
            <p:extLst>
              <p:ext uri="{D42A27DB-BD31-4B8C-83A1-F6EECF244321}">
                <p14:modId xmlns:p14="http://schemas.microsoft.com/office/powerpoint/2010/main" val="853159732"/>
              </p:ext>
            </p:extLst>
          </p:nvPr>
        </p:nvGraphicFramePr>
        <p:xfrm>
          <a:off x="5645150" y="3521075"/>
          <a:ext cx="2540000" cy="2413000"/>
        </p:xfrm>
        <a:graphic>
          <a:graphicData uri="http://schemas.openxmlformats.org/presentationml/2006/ole">
            <mc:AlternateContent xmlns:mc="http://schemas.openxmlformats.org/markup-compatibility/2006">
              <mc:Choice xmlns:v="urn:schemas-microsoft-com:vml" Requires="v">
                <p:oleObj spid="_x0000_s9226" name="Equation" r:id="rId4" imgW="2539800" imgH="2412720" progId="Equation.DSMT4">
                  <p:embed/>
                </p:oleObj>
              </mc:Choice>
              <mc:Fallback>
                <p:oleObj name="Equation" r:id="rId4" imgW="2539800" imgH="2412720" progId="Equation.DSMT4">
                  <p:embed/>
                  <p:pic>
                    <p:nvPicPr>
                      <p:cNvPr id="0" name="Object 3"/>
                      <p:cNvPicPr>
                        <a:picLocks noChangeAspect="1" noChangeArrowheads="1"/>
                      </p:cNvPicPr>
                      <p:nvPr/>
                    </p:nvPicPr>
                    <p:blipFill>
                      <a:blip r:embed="rId5"/>
                      <a:srcRect/>
                      <a:stretch>
                        <a:fillRect/>
                      </a:stretch>
                    </p:blipFill>
                    <p:spPr bwMode="auto">
                      <a:xfrm>
                        <a:off x="5645150" y="3521075"/>
                        <a:ext cx="2540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extLst>
              <p:ext uri="{D42A27DB-BD31-4B8C-83A1-F6EECF244321}">
                <p14:modId xmlns:p14="http://schemas.microsoft.com/office/powerpoint/2010/main" val="37956922"/>
              </p:ext>
            </p:extLst>
          </p:nvPr>
        </p:nvGraphicFramePr>
        <p:xfrm>
          <a:off x="2216150" y="3622675"/>
          <a:ext cx="2933700" cy="2311400"/>
        </p:xfrm>
        <a:graphic>
          <a:graphicData uri="http://schemas.openxmlformats.org/presentationml/2006/ole">
            <mc:AlternateContent xmlns:mc="http://schemas.openxmlformats.org/markup-compatibility/2006">
              <mc:Choice xmlns:v="urn:schemas-microsoft-com:vml" Requires="v">
                <p:oleObj spid="_x0000_s9227" name="Equation" r:id="rId6" imgW="2933640" imgH="2311200" progId="Equation.DSMT4">
                  <p:embed/>
                </p:oleObj>
              </mc:Choice>
              <mc:Fallback>
                <p:oleObj name="Equation" r:id="rId6" imgW="2933640" imgH="2311200" progId="Equation.DSMT4">
                  <p:embed/>
                  <p:pic>
                    <p:nvPicPr>
                      <p:cNvPr id="0" name="Object 4"/>
                      <p:cNvPicPr>
                        <a:picLocks noChangeAspect="1" noChangeArrowheads="1"/>
                      </p:cNvPicPr>
                      <p:nvPr/>
                    </p:nvPicPr>
                    <p:blipFill>
                      <a:blip r:embed="rId7"/>
                      <a:srcRect/>
                      <a:stretch>
                        <a:fillRect/>
                      </a:stretch>
                    </p:blipFill>
                    <p:spPr bwMode="auto">
                      <a:xfrm>
                        <a:off x="2216150" y="3622675"/>
                        <a:ext cx="29337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6" name="Content Placeholder 5"/>
          <p:cNvSpPr>
            <a:spLocks noGrp="1"/>
          </p:cNvSpPr>
          <p:nvPr>
            <p:ph idx="1"/>
          </p:nvPr>
        </p:nvSpPr>
        <p:spPr/>
        <p:txBody>
          <a:bodyPr/>
          <a:lstStyle/>
          <a:p>
            <a:endParaRPr lang="en-US" dirty="0"/>
          </a:p>
          <a:p>
            <a:endParaRPr lang="en-US" dirty="0"/>
          </a:p>
        </p:txBody>
      </p:sp>
      <p:graphicFrame>
        <p:nvGraphicFramePr>
          <p:cNvPr id="136196" name="Object 4"/>
          <p:cNvGraphicFramePr>
            <a:graphicFrameLocks noChangeAspect="1"/>
          </p:cNvGraphicFramePr>
          <p:nvPr>
            <p:extLst>
              <p:ext uri="{D42A27DB-BD31-4B8C-83A1-F6EECF244321}">
                <p14:modId xmlns:p14="http://schemas.microsoft.com/office/powerpoint/2010/main" val="3934591048"/>
              </p:ext>
            </p:extLst>
          </p:nvPr>
        </p:nvGraphicFramePr>
        <p:xfrm>
          <a:off x="920750" y="2184400"/>
          <a:ext cx="3378200" cy="2514600"/>
        </p:xfrm>
        <a:graphic>
          <a:graphicData uri="http://schemas.openxmlformats.org/presentationml/2006/ole">
            <mc:AlternateContent xmlns:mc="http://schemas.openxmlformats.org/markup-compatibility/2006">
              <mc:Choice xmlns:v="urn:schemas-microsoft-com:vml" Requires="v">
                <p:oleObj spid="_x0000_s10250" name="Equation" r:id="rId3" imgW="3377880" imgH="2514600" progId="Equation.DSMT4">
                  <p:embed/>
                </p:oleObj>
              </mc:Choice>
              <mc:Fallback>
                <p:oleObj name="Equation" r:id="rId3" imgW="3377880" imgH="2514600" progId="Equation.DSMT4">
                  <p:embed/>
                  <p:pic>
                    <p:nvPicPr>
                      <p:cNvPr id="0" name="Object 4"/>
                      <p:cNvPicPr>
                        <a:picLocks noChangeAspect="1" noChangeArrowheads="1"/>
                      </p:cNvPicPr>
                      <p:nvPr/>
                    </p:nvPicPr>
                    <p:blipFill>
                      <a:blip r:embed="rId4"/>
                      <a:srcRect/>
                      <a:stretch>
                        <a:fillRect/>
                      </a:stretch>
                    </p:blipFill>
                    <p:spPr bwMode="auto">
                      <a:xfrm>
                        <a:off x="920750" y="2184400"/>
                        <a:ext cx="3378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extLst>
              <p:ext uri="{D42A27DB-BD31-4B8C-83A1-F6EECF244321}">
                <p14:modId xmlns:p14="http://schemas.microsoft.com/office/powerpoint/2010/main" val="2197393242"/>
              </p:ext>
            </p:extLst>
          </p:nvPr>
        </p:nvGraphicFramePr>
        <p:xfrm>
          <a:off x="4806950" y="2209800"/>
          <a:ext cx="3619500" cy="3835400"/>
        </p:xfrm>
        <a:graphic>
          <a:graphicData uri="http://schemas.openxmlformats.org/presentationml/2006/ole">
            <mc:AlternateContent xmlns:mc="http://schemas.openxmlformats.org/markup-compatibility/2006">
              <mc:Choice xmlns:v="urn:schemas-microsoft-com:vml" Requires="v">
                <p:oleObj spid="_x0000_s10251" name="Equation" r:id="rId5" imgW="3619440" imgH="3835080" progId="Equation.DSMT4">
                  <p:embed/>
                </p:oleObj>
              </mc:Choice>
              <mc:Fallback>
                <p:oleObj name="Equation" r:id="rId5" imgW="3619440" imgH="3835080" progId="Equation.DSMT4">
                  <p:embed/>
                  <p:pic>
                    <p:nvPicPr>
                      <p:cNvPr id="0" name="Object 5"/>
                      <p:cNvPicPr>
                        <a:picLocks noChangeAspect="1" noChangeArrowheads="1"/>
                      </p:cNvPicPr>
                      <p:nvPr/>
                    </p:nvPicPr>
                    <p:blipFill>
                      <a:blip r:embed="rId6"/>
                      <a:srcRect/>
                      <a:stretch>
                        <a:fillRect/>
                      </a:stretch>
                    </p:blipFill>
                    <p:spPr bwMode="auto">
                      <a:xfrm>
                        <a:off x="4806950" y="2209800"/>
                        <a:ext cx="36195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6198" name="Picture 6"/>
          <p:cNvPicPr>
            <a:picLocks noChangeAspect="1" noChangeArrowheads="1"/>
          </p:cNvPicPr>
          <p:nvPr/>
        </p:nvPicPr>
        <p:blipFill>
          <a:blip r:embed="rId7" cstate="print"/>
          <a:srcRect/>
          <a:stretch>
            <a:fillRect/>
          </a:stretch>
        </p:blipFill>
        <p:spPr bwMode="auto">
          <a:xfrm>
            <a:off x="1371600" y="1143000"/>
            <a:ext cx="5486400" cy="10123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6" name="Content Placeholder 5"/>
          <p:cNvSpPr>
            <a:spLocks noGrp="1"/>
          </p:cNvSpPr>
          <p:nvPr>
            <p:ph idx="1"/>
          </p:nvPr>
        </p:nvSpPr>
        <p:spPr/>
        <p:txBody>
          <a:bodyPr/>
          <a:lstStyle/>
          <a:p>
            <a:endParaRPr lang="en-US" dirty="0"/>
          </a:p>
          <a:p>
            <a:endParaRPr lang="en-US" dirty="0"/>
          </a:p>
        </p:txBody>
      </p:sp>
      <p:pic>
        <p:nvPicPr>
          <p:cNvPr id="137220" name="Picture 4"/>
          <p:cNvPicPr>
            <a:picLocks noChangeAspect="1" noChangeArrowheads="1"/>
          </p:cNvPicPr>
          <p:nvPr/>
        </p:nvPicPr>
        <p:blipFill>
          <a:blip r:embed="rId3" cstate="email"/>
          <a:srcRect/>
          <a:stretch>
            <a:fillRect/>
          </a:stretch>
        </p:blipFill>
        <p:spPr bwMode="auto">
          <a:xfrm>
            <a:off x="1371600" y="1447800"/>
            <a:ext cx="6291262" cy="983673"/>
          </a:xfrm>
          <a:prstGeom prst="rect">
            <a:avLst/>
          </a:prstGeom>
          <a:noFill/>
          <a:ln w="9525">
            <a:noFill/>
            <a:miter lim="800000"/>
            <a:headEnd/>
            <a:tailEnd/>
          </a:ln>
          <a:effectLst/>
        </p:spPr>
      </p:pic>
      <p:sp>
        <p:nvSpPr>
          <p:cNvPr id="7" name="Rectangle 6"/>
          <p:cNvSpPr/>
          <p:nvPr/>
        </p:nvSpPr>
        <p:spPr>
          <a:xfrm>
            <a:off x="457200" y="2633990"/>
            <a:ext cx="2390398" cy="523220"/>
          </a:xfrm>
          <a:prstGeom prst="rect">
            <a:avLst/>
          </a:prstGeom>
        </p:spPr>
        <p:txBody>
          <a:bodyPr wrap="none">
            <a:spAutoFit/>
          </a:bodyPr>
          <a:lstStyle/>
          <a:p>
            <a:r>
              <a:rPr lang="en-US" sz="2800" dirty="0"/>
              <a:t>The solution is:</a:t>
            </a:r>
          </a:p>
        </p:txBody>
      </p:sp>
      <p:graphicFrame>
        <p:nvGraphicFramePr>
          <p:cNvPr id="137221" name="Object 5"/>
          <p:cNvGraphicFramePr>
            <a:graphicFrameLocks noChangeAspect="1"/>
          </p:cNvGraphicFramePr>
          <p:nvPr/>
        </p:nvGraphicFramePr>
        <p:xfrm>
          <a:off x="1397000" y="3429000"/>
          <a:ext cx="6350000" cy="990600"/>
        </p:xfrm>
        <a:graphic>
          <a:graphicData uri="http://schemas.openxmlformats.org/presentationml/2006/ole">
            <mc:AlternateContent xmlns:mc="http://schemas.openxmlformats.org/markup-compatibility/2006">
              <mc:Choice xmlns:v="urn:schemas-microsoft-com:vml" Requires="v">
                <p:oleObj spid="_x0000_s11270" name="Equation" r:id="rId4" imgW="6349680" imgH="990360" progId="Equation.DSMT4">
                  <p:embed/>
                </p:oleObj>
              </mc:Choice>
              <mc:Fallback>
                <p:oleObj name="Equation" r:id="rId4" imgW="6349680" imgH="99036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3429000"/>
                        <a:ext cx="635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a:t>
            </a:r>
          </a:p>
        </p:txBody>
      </p:sp>
      <p:sp>
        <p:nvSpPr>
          <p:cNvPr id="3" name="Content Placeholder 2"/>
          <p:cNvSpPr>
            <a:spLocks noGrp="1"/>
          </p:cNvSpPr>
          <p:nvPr>
            <p:ph idx="1"/>
          </p:nvPr>
        </p:nvSpPr>
        <p:spPr>
          <a:xfrm>
            <a:off x="457200" y="1280160"/>
            <a:ext cx="8229600" cy="4659737"/>
          </a:xfrm>
        </p:spPr>
        <p:txBody>
          <a:bodyPr>
            <a:spAutoFit/>
          </a:bodyPr>
          <a:lstStyle/>
          <a:p>
            <a:pPr marL="0" indent="0">
              <a:buNone/>
              <a:tabLst>
                <a:tab pos="463550" algn="l"/>
              </a:tabLst>
            </a:pPr>
            <a:r>
              <a:rPr lang="en-US" dirty="0"/>
              <a:t>Solve the following inequalities using the quadratic formula and a number line. Graph the solution set on a number line.</a:t>
            </a:r>
          </a:p>
          <a:p>
            <a:pPr marL="0" indent="0">
              <a:buNone/>
              <a:tabLst>
                <a:tab pos="463550" algn="l"/>
              </a:tabLst>
            </a:pPr>
            <a:r>
              <a:rPr lang="en-US" b="1" dirty="0"/>
              <a:t>a.	</a:t>
            </a:r>
            <a:r>
              <a:rPr lang="en-US" i="1" dirty="0">
                <a:solidFill>
                  <a:srgbClr val="0000FF"/>
                </a:solidFill>
              </a:rPr>
              <a:t>x</a:t>
            </a:r>
            <a:r>
              <a:rPr lang="en-US" baseline="30000" dirty="0">
                <a:solidFill>
                  <a:srgbClr val="0000FF"/>
                </a:solidFill>
              </a:rPr>
              <a:t>2</a:t>
            </a:r>
            <a:r>
              <a:rPr lang="en-US" dirty="0">
                <a:solidFill>
                  <a:srgbClr val="0000FF"/>
                </a:solidFill>
              </a:rPr>
              <a:t> – 2</a:t>
            </a:r>
            <a:r>
              <a:rPr lang="en-US" i="1" dirty="0">
                <a:solidFill>
                  <a:srgbClr val="0000FF"/>
                </a:solidFill>
              </a:rPr>
              <a:t>x</a:t>
            </a:r>
            <a:r>
              <a:rPr lang="en-US" dirty="0">
                <a:solidFill>
                  <a:srgbClr val="0000FF"/>
                </a:solidFill>
              </a:rPr>
              <a:t> – 1 &gt; 0</a:t>
            </a:r>
          </a:p>
          <a:p>
            <a:pPr marL="0" indent="0">
              <a:buNone/>
              <a:tabLst>
                <a:tab pos="463550" algn="l"/>
              </a:tabLst>
            </a:pPr>
            <a:r>
              <a:rPr lang="en-US" b="1" dirty="0"/>
              <a:t>Solution:</a:t>
            </a:r>
            <a:r>
              <a:rPr lang="en-US" dirty="0"/>
              <a:t> </a:t>
            </a:r>
          </a:p>
          <a:p>
            <a:pPr marL="0" indent="0">
              <a:buNone/>
              <a:tabLst>
                <a:tab pos="463550" algn="l"/>
              </a:tabLst>
            </a:pPr>
            <a:r>
              <a:rPr lang="en-US" dirty="0"/>
              <a:t>The quadratic expression </a:t>
            </a:r>
            <a:r>
              <a:rPr lang="en-US" i="1" dirty="0">
                <a:solidFill>
                  <a:srgbClr val="000099"/>
                </a:solidFill>
              </a:rPr>
              <a:t>x</a:t>
            </a:r>
            <a:r>
              <a:rPr lang="en-US" baseline="30000" dirty="0">
                <a:solidFill>
                  <a:srgbClr val="000099"/>
                </a:solidFill>
              </a:rPr>
              <a:t>2</a:t>
            </a:r>
            <a:r>
              <a:rPr lang="en-US" dirty="0">
                <a:solidFill>
                  <a:srgbClr val="000099"/>
                </a:solidFill>
              </a:rPr>
              <a:t> – 2</a:t>
            </a:r>
            <a:r>
              <a:rPr lang="en-US" i="1" dirty="0">
                <a:solidFill>
                  <a:srgbClr val="000099"/>
                </a:solidFill>
              </a:rPr>
              <a:t>x</a:t>
            </a:r>
            <a:r>
              <a:rPr lang="en-US" dirty="0">
                <a:solidFill>
                  <a:srgbClr val="000099"/>
                </a:solidFill>
              </a:rPr>
              <a:t> – 1 </a:t>
            </a:r>
            <a:r>
              <a:rPr lang="en-US" dirty="0"/>
              <a:t>will not factor with integer coefficients. Use the quadratic formula and find the roots of the equation </a:t>
            </a:r>
            <a:r>
              <a:rPr lang="en-US" i="1" dirty="0">
                <a:solidFill>
                  <a:srgbClr val="000099"/>
                </a:solidFill>
              </a:rPr>
              <a:t>x</a:t>
            </a:r>
            <a:r>
              <a:rPr lang="en-US" baseline="30000" dirty="0">
                <a:solidFill>
                  <a:srgbClr val="000099"/>
                </a:solidFill>
              </a:rPr>
              <a:t>2</a:t>
            </a:r>
            <a:r>
              <a:rPr lang="en-US" dirty="0">
                <a:solidFill>
                  <a:srgbClr val="000099"/>
                </a:solidFill>
              </a:rPr>
              <a:t> – 2</a:t>
            </a:r>
            <a:r>
              <a:rPr lang="en-US" i="1" dirty="0">
                <a:solidFill>
                  <a:srgbClr val="000099"/>
                </a:solidFill>
              </a:rPr>
              <a:t>x</a:t>
            </a:r>
            <a:r>
              <a:rPr lang="en-US" dirty="0">
                <a:solidFill>
                  <a:srgbClr val="000099"/>
                </a:solidFill>
              </a:rPr>
              <a:t> – 1 = 0</a:t>
            </a:r>
            <a:r>
              <a:rPr lang="en-US" dirty="0"/>
              <a:t>. Then use these roots as endpoints for the intervals. The test points can themselves be integers.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5" name="Content Placeholder 4"/>
          <p:cNvSpPr>
            <a:spLocks noGrp="1"/>
          </p:cNvSpPr>
          <p:nvPr>
            <p:ph idx="1"/>
          </p:nvPr>
        </p:nvSpPr>
        <p:spPr/>
        <p:txBody>
          <a:bodyPr/>
          <a:lstStyle/>
          <a:p>
            <a:endParaRPr lang="en-US" dirty="0"/>
          </a:p>
          <a:p>
            <a:endParaRPr lang="en-US" dirty="0"/>
          </a:p>
        </p:txBody>
      </p:sp>
      <p:graphicFrame>
        <p:nvGraphicFramePr>
          <p:cNvPr id="138243" name="Object 3"/>
          <p:cNvGraphicFramePr>
            <a:graphicFrameLocks noChangeAspect="1"/>
          </p:cNvGraphicFramePr>
          <p:nvPr/>
        </p:nvGraphicFramePr>
        <p:xfrm>
          <a:off x="547688" y="5257800"/>
          <a:ext cx="6350000" cy="482600"/>
        </p:xfrm>
        <a:graphic>
          <a:graphicData uri="http://schemas.openxmlformats.org/presentationml/2006/ole">
            <mc:AlternateContent xmlns:mc="http://schemas.openxmlformats.org/markup-compatibility/2006">
              <mc:Choice xmlns:v="urn:schemas-microsoft-com:vml" Requires="v">
                <p:oleObj spid="_x0000_s12315" name="Equation" r:id="rId3" imgW="6349680" imgH="482400" progId="Equation.DSMT4">
                  <p:embed/>
                </p:oleObj>
              </mc:Choice>
              <mc:Fallback>
                <p:oleObj name="Equation" r:id="rId3" imgW="6349680" imgH="482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5257800"/>
                        <a:ext cx="635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547048" y="1309048"/>
          <a:ext cx="1993900" cy="381000"/>
        </p:xfrm>
        <a:graphic>
          <a:graphicData uri="http://schemas.openxmlformats.org/presentationml/2006/ole">
            <mc:AlternateContent xmlns:mc="http://schemas.openxmlformats.org/markup-compatibility/2006">
              <mc:Choice xmlns:v="urn:schemas-microsoft-com:vml" Requires="v">
                <p:oleObj spid="_x0000_s12316" name="Equation" r:id="rId5" imgW="1993680" imgH="380880" progId="Equation.DSMT4">
                  <p:embed/>
                </p:oleObj>
              </mc:Choice>
              <mc:Fallback>
                <p:oleObj name="Equation" r:id="rId5" imgW="19936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48" y="1309048"/>
                        <a:ext cx="1993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1815152" y="1869744"/>
          <a:ext cx="6705600" cy="1168400"/>
        </p:xfrm>
        <a:graphic>
          <a:graphicData uri="http://schemas.openxmlformats.org/presentationml/2006/ole">
            <mc:AlternateContent xmlns:mc="http://schemas.openxmlformats.org/markup-compatibility/2006">
              <mc:Choice xmlns:v="urn:schemas-microsoft-com:vml" Requires="v">
                <p:oleObj spid="_x0000_s12317" name="Equation" r:id="rId7" imgW="6705360" imgH="1168200" progId="Equation.DSMT4">
                  <p:embed/>
                </p:oleObj>
              </mc:Choice>
              <mc:Fallback>
                <p:oleObj name="Equation" r:id="rId7" imgW="6705360" imgH="1168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5152" y="1869744"/>
                        <a:ext cx="6705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1815152" y="3145808"/>
          <a:ext cx="2032000" cy="914400"/>
        </p:xfrm>
        <a:graphic>
          <a:graphicData uri="http://schemas.openxmlformats.org/presentationml/2006/ole">
            <mc:AlternateContent xmlns:mc="http://schemas.openxmlformats.org/markup-compatibility/2006">
              <mc:Choice xmlns:v="urn:schemas-microsoft-com:vml" Requires="v">
                <p:oleObj spid="_x0000_s12318" name="Equation" r:id="rId9" imgW="2031840" imgH="914400" progId="Equation.DSMT4">
                  <p:embed/>
                </p:oleObj>
              </mc:Choice>
              <mc:Fallback>
                <p:oleObj name="Equation" r:id="rId9" imgW="203184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5152" y="3145808"/>
                        <a:ext cx="203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815152" y="4150056"/>
          <a:ext cx="1676400" cy="914400"/>
        </p:xfrm>
        <a:graphic>
          <a:graphicData uri="http://schemas.openxmlformats.org/presentationml/2006/ole">
            <mc:AlternateContent xmlns:mc="http://schemas.openxmlformats.org/markup-compatibility/2006">
              <mc:Choice xmlns:v="urn:schemas-microsoft-com:vml" Requires="v">
                <p:oleObj spid="_x0000_s12319" name="Equation" r:id="rId11" imgW="1676160" imgH="914400" progId="Equation.DSMT4">
                  <p:embed/>
                </p:oleObj>
              </mc:Choice>
              <mc:Fallback>
                <p:oleObj name="Equation" r:id="rId11" imgW="1676160" imgH="914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5152" y="4150056"/>
                        <a:ext cx="167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3518848" y="4392304"/>
          <a:ext cx="1193800" cy="444500"/>
        </p:xfrm>
        <a:graphic>
          <a:graphicData uri="http://schemas.openxmlformats.org/presentationml/2006/ole">
            <mc:AlternateContent xmlns:mc="http://schemas.openxmlformats.org/markup-compatibility/2006">
              <mc:Choice xmlns:v="urn:schemas-microsoft-com:vml" Requires="v">
                <p:oleObj spid="_x0000_s12320" name="Equation" r:id="rId13" imgW="1193760" imgH="444240" progId="Equation.DSMT4">
                  <p:embed/>
                </p:oleObj>
              </mc:Choice>
              <mc:Fallback>
                <p:oleObj name="Equation" r:id="rId13" imgW="119376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8848" y="4392304"/>
                        <a:ext cx="1193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3" name="Content Placeholder 2"/>
          <p:cNvSpPr>
            <a:spLocks noGrp="1"/>
          </p:cNvSpPr>
          <p:nvPr>
            <p:ph idx="1"/>
          </p:nvPr>
        </p:nvSpPr>
        <p:spPr/>
        <p:txBody>
          <a:bodyPr/>
          <a:lstStyle/>
          <a:p>
            <a:pPr>
              <a:buNone/>
            </a:pPr>
            <a:r>
              <a:rPr lang="en-US" dirty="0"/>
              <a:t>Test one point from each interval formed.</a:t>
            </a:r>
          </a:p>
        </p:txBody>
      </p:sp>
      <p:graphicFrame>
        <p:nvGraphicFramePr>
          <p:cNvPr id="139266" name="Object 2"/>
          <p:cNvGraphicFramePr>
            <a:graphicFrameLocks noChangeAspect="1"/>
          </p:cNvGraphicFramePr>
          <p:nvPr/>
        </p:nvGraphicFramePr>
        <p:xfrm>
          <a:off x="547688" y="2057400"/>
          <a:ext cx="7277100" cy="939800"/>
        </p:xfrm>
        <a:graphic>
          <a:graphicData uri="http://schemas.openxmlformats.org/presentationml/2006/ole">
            <mc:AlternateContent xmlns:mc="http://schemas.openxmlformats.org/markup-compatibility/2006">
              <mc:Choice xmlns:v="urn:schemas-microsoft-com:vml" Requires="v">
                <p:oleObj spid="_x0000_s13318" name="Equation" r:id="rId3" imgW="7277040" imgH="939600" progId="Equation.DSMT4">
                  <p:embed/>
                </p:oleObj>
              </mc:Choice>
              <mc:Fallback>
                <p:oleObj name="Equation" r:id="rId3" imgW="7277040" imgH="939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057400"/>
                        <a:ext cx="7277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5" name="Content Placeholder 4"/>
          <p:cNvSpPr>
            <a:spLocks noGrp="1"/>
          </p:cNvSpPr>
          <p:nvPr>
            <p:ph idx="1"/>
          </p:nvPr>
        </p:nvSpPr>
        <p:spPr/>
        <p:txBody>
          <a:bodyPr/>
          <a:lstStyle/>
          <a:p>
            <a:endParaRPr lang="en-US" dirty="0"/>
          </a:p>
          <a:p>
            <a:endParaRPr lang="en-US" dirty="0"/>
          </a:p>
        </p:txBody>
      </p:sp>
      <p:pic>
        <p:nvPicPr>
          <p:cNvPr id="140291" name="Picture 3"/>
          <p:cNvPicPr>
            <a:picLocks noChangeAspect="1" noChangeArrowheads="1"/>
          </p:cNvPicPr>
          <p:nvPr/>
        </p:nvPicPr>
        <p:blipFill>
          <a:blip r:embed="rId3" cstate="print"/>
          <a:srcRect/>
          <a:stretch>
            <a:fillRect/>
          </a:stretch>
        </p:blipFill>
        <p:spPr bwMode="auto">
          <a:xfrm>
            <a:off x="1371600" y="1143000"/>
            <a:ext cx="6248400" cy="2121087"/>
          </a:xfrm>
          <a:prstGeom prst="rect">
            <a:avLst/>
          </a:prstGeom>
          <a:noFill/>
          <a:ln w="9525">
            <a:noFill/>
            <a:miter lim="800000"/>
            <a:headEnd/>
            <a:tailEnd/>
          </a:ln>
          <a:effectLst/>
        </p:spPr>
      </p:pic>
      <p:graphicFrame>
        <p:nvGraphicFramePr>
          <p:cNvPr id="14339" name="Object 3"/>
          <p:cNvGraphicFramePr>
            <a:graphicFrameLocks noChangeAspect="1"/>
          </p:cNvGraphicFramePr>
          <p:nvPr/>
        </p:nvGraphicFramePr>
        <p:xfrm>
          <a:off x="533400" y="3276600"/>
          <a:ext cx="2476500" cy="2463800"/>
        </p:xfrm>
        <a:graphic>
          <a:graphicData uri="http://schemas.openxmlformats.org/presentationml/2006/ole">
            <mc:AlternateContent xmlns:mc="http://schemas.openxmlformats.org/markup-compatibility/2006">
              <mc:Choice xmlns:v="urn:schemas-microsoft-com:vml" Requires="v">
                <p:oleObj spid="_x0000_s14351" name="Equation" r:id="rId4" imgW="2476440" imgH="2463480" progId="Equation.DSMT4">
                  <p:embed/>
                </p:oleObj>
              </mc:Choice>
              <mc:Fallback>
                <p:oleObj name="Equation" r:id="rId4" imgW="2476440" imgH="246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76600"/>
                        <a:ext cx="24765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3162300" y="3276600"/>
          <a:ext cx="2628900" cy="2806700"/>
        </p:xfrm>
        <a:graphic>
          <a:graphicData uri="http://schemas.openxmlformats.org/presentationml/2006/ole">
            <mc:AlternateContent xmlns:mc="http://schemas.openxmlformats.org/markup-compatibility/2006">
              <mc:Choice xmlns:v="urn:schemas-microsoft-com:vml" Requires="v">
                <p:oleObj spid="_x0000_s14352" name="Equation" r:id="rId6" imgW="2628720" imgH="2806560" progId="Equation.DSMT4">
                  <p:embed/>
                </p:oleObj>
              </mc:Choice>
              <mc:Fallback>
                <p:oleObj name="Equation" r:id="rId6" imgW="2628720" imgH="2806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00" y="3276600"/>
                        <a:ext cx="26289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5943600" y="3276600"/>
          <a:ext cx="2959100" cy="2413000"/>
        </p:xfrm>
        <a:graphic>
          <a:graphicData uri="http://schemas.openxmlformats.org/presentationml/2006/ole">
            <mc:AlternateContent xmlns:mc="http://schemas.openxmlformats.org/markup-compatibility/2006">
              <mc:Choice xmlns:v="urn:schemas-microsoft-com:vml" Requires="v">
                <p:oleObj spid="_x0000_s14353" name="Equation" r:id="rId8" imgW="2958840" imgH="2412720" progId="Equation.DSMT4">
                  <p:embed/>
                </p:oleObj>
              </mc:Choice>
              <mc:Fallback>
                <p:oleObj name="Equation" r:id="rId8" imgW="2958840" imgH="24127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276600"/>
                        <a:ext cx="29591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0000"/>
              </a:lnSpc>
            </a:pPr>
            <a:r>
              <a:rPr lang="en-US" dirty="0"/>
              <a:t>Objectives</a:t>
            </a:r>
          </a:p>
        </p:txBody>
      </p:sp>
      <p:sp>
        <p:nvSpPr>
          <p:cNvPr id="15363" name="Content Placeholder 2"/>
          <p:cNvSpPr>
            <a:spLocks noGrp="1"/>
          </p:cNvSpPr>
          <p:nvPr>
            <p:ph idx="1"/>
          </p:nvPr>
        </p:nvSpPr>
        <p:spPr>
          <a:xfrm>
            <a:off x="457200" y="1280160"/>
            <a:ext cx="8229600" cy="3453253"/>
          </a:xfrm>
        </p:spPr>
        <p:txBody>
          <a:bodyPr>
            <a:spAutoFit/>
          </a:bodyPr>
          <a:lstStyle/>
          <a:p>
            <a:pPr marL="463550" indent="-463550">
              <a:buFont typeface="Courier New" pitchFamily="49" charset="0"/>
              <a:buChar char="o"/>
            </a:pPr>
            <a:r>
              <a:rPr lang="en-US" dirty="0"/>
              <a:t>Solve quadratic inequalities. </a:t>
            </a:r>
          </a:p>
          <a:p>
            <a:pPr marL="463550" indent="-463550">
              <a:buFont typeface="Courier New" pitchFamily="49" charset="0"/>
              <a:buChar char="o"/>
            </a:pPr>
            <a:r>
              <a:rPr lang="en-US" dirty="0"/>
              <a:t>Solve higher-degree inequalities. </a:t>
            </a:r>
          </a:p>
          <a:p>
            <a:pPr marL="463550" indent="-463550">
              <a:buFont typeface="Courier New" pitchFamily="49" charset="0"/>
              <a:buChar char="o"/>
            </a:pPr>
            <a:r>
              <a:rPr lang="en-US" dirty="0"/>
              <a:t>Solve rational inequalities. </a:t>
            </a:r>
          </a:p>
          <a:p>
            <a:pPr marL="463550" indent="-463550">
              <a:buFont typeface="Courier New" pitchFamily="49" charset="0"/>
              <a:buChar char="o"/>
            </a:pPr>
            <a:r>
              <a:rPr lang="en-US" dirty="0"/>
              <a:t>Graph the solutions of inequalities on real number lines. </a:t>
            </a:r>
          </a:p>
          <a:p>
            <a:pPr marL="463550" indent="-463550">
              <a:buFont typeface="Courier New" pitchFamily="49" charset="0"/>
              <a:buChar char="o"/>
            </a:pPr>
            <a:r>
              <a:rPr lang="en-US" dirty="0"/>
              <a:t>Use a graphing calculator as an aid in solving quadratic inequalities.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7" name="Content Placeholder 6"/>
          <p:cNvSpPr>
            <a:spLocks noGrp="1"/>
          </p:cNvSpPr>
          <p:nvPr>
            <p:ph idx="1"/>
          </p:nvPr>
        </p:nvSpPr>
        <p:spPr/>
        <p:txBody>
          <a:bodyPr/>
          <a:lstStyle/>
          <a:p>
            <a:endParaRPr lang="en-US" dirty="0"/>
          </a:p>
          <a:p>
            <a:endParaRPr lang="en-US" dirty="0"/>
          </a:p>
        </p:txBody>
      </p:sp>
      <p:pic>
        <p:nvPicPr>
          <p:cNvPr id="141315" name="Picture 3"/>
          <p:cNvPicPr>
            <a:picLocks noChangeAspect="1" noChangeArrowheads="1"/>
          </p:cNvPicPr>
          <p:nvPr/>
        </p:nvPicPr>
        <p:blipFill>
          <a:blip r:embed="rId3" cstate="print"/>
          <a:srcRect/>
          <a:stretch>
            <a:fillRect/>
          </a:stretch>
        </p:blipFill>
        <p:spPr bwMode="auto">
          <a:xfrm>
            <a:off x="1295400" y="1524000"/>
            <a:ext cx="6596062" cy="1082350"/>
          </a:xfrm>
          <a:prstGeom prst="rect">
            <a:avLst/>
          </a:prstGeom>
          <a:noFill/>
          <a:ln w="9525">
            <a:noFill/>
            <a:miter lim="800000"/>
            <a:headEnd/>
            <a:tailEnd/>
          </a:ln>
          <a:effectLst/>
        </p:spPr>
      </p:pic>
      <p:sp>
        <p:nvSpPr>
          <p:cNvPr id="6" name="Rectangle 5"/>
          <p:cNvSpPr/>
          <p:nvPr/>
        </p:nvSpPr>
        <p:spPr>
          <a:xfrm>
            <a:off x="457200" y="2938790"/>
            <a:ext cx="2390398" cy="523220"/>
          </a:xfrm>
          <a:prstGeom prst="rect">
            <a:avLst/>
          </a:prstGeom>
        </p:spPr>
        <p:txBody>
          <a:bodyPr wrap="none">
            <a:spAutoFit/>
          </a:bodyPr>
          <a:lstStyle/>
          <a:p>
            <a:r>
              <a:rPr lang="en-US" sz="2800" dirty="0"/>
              <a:t>The solution is:</a:t>
            </a:r>
          </a:p>
        </p:txBody>
      </p:sp>
      <p:graphicFrame>
        <p:nvGraphicFramePr>
          <p:cNvPr id="141316" name="Object 4"/>
          <p:cNvGraphicFramePr>
            <a:graphicFrameLocks noChangeAspect="1"/>
          </p:cNvGraphicFramePr>
          <p:nvPr/>
        </p:nvGraphicFramePr>
        <p:xfrm>
          <a:off x="609600" y="3708400"/>
          <a:ext cx="7950200" cy="1092200"/>
        </p:xfrm>
        <a:graphic>
          <a:graphicData uri="http://schemas.openxmlformats.org/presentationml/2006/ole">
            <mc:AlternateContent xmlns:mc="http://schemas.openxmlformats.org/markup-compatibility/2006">
              <mc:Choice xmlns:v="urn:schemas-microsoft-com:vml" Requires="v">
                <p:oleObj spid="_x0000_s15366" name="Equation" r:id="rId4" imgW="7949880" imgH="1091880" progId="Equation.DSMT4">
                  <p:embed/>
                </p:oleObj>
              </mc:Choice>
              <mc:Fallback>
                <p:oleObj name="Equation" r:id="rId4" imgW="7949880" imgH="10918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08400"/>
                        <a:ext cx="7950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4" name="Content Placeholder 3"/>
          <p:cNvSpPr>
            <a:spLocks noGrp="1"/>
          </p:cNvSpPr>
          <p:nvPr>
            <p:ph idx="1"/>
          </p:nvPr>
        </p:nvSpPr>
        <p:spPr/>
        <p:txBody>
          <a:bodyPr/>
          <a:lstStyle/>
          <a:p>
            <a:endParaRPr lang="en-US" dirty="0"/>
          </a:p>
          <a:p>
            <a:endParaRPr lang="en-US" dirty="0"/>
          </a:p>
        </p:txBody>
      </p:sp>
      <p:graphicFrame>
        <p:nvGraphicFramePr>
          <p:cNvPr id="16387" name="Object 3"/>
          <p:cNvGraphicFramePr>
            <a:graphicFrameLocks noChangeAspect="1"/>
          </p:cNvGraphicFramePr>
          <p:nvPr/>
        </p:nvGraphicFramePr>
        <p:xfrm>
          <a:off x="547048" y="1254456"/>
          <a:ext cx="2616200" cy="381000"/>
        </p:xfrm>
        <a:graphic>
          <a:graphicData uri="http://schemas.openxmlformats.org/presentationml/2006/ole">
            <mc:AlternateContent xmlns:mc="http://schemas.openxmlformats.org/markup-compatibility/2006">
              <mc:Choice xmlns:v="urn:schemas-microsoft-com:vml" Requires="v">
                <p:oleObj spid="_x0000_s16415" name="Equation" r:id="rId3" imgW="2616120" imgH="380880" progId="Equation.DSMT4">
                  <p:embed/>
                </p:oleObj>
              </mc:Choice>
              <mc:Fallback>
                <p:oleObj name="Equation" r:id="rId3" imgW="261612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1254456"/>
                        <a:ext cx="261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547048" y="1869744"/>
          <a:ext cx="1384300" cy="304800"/>
        </p:xfrm>
        <a:graphic>
          <a:graphicData uri="http://schemas.openxmlformats.org/presentationml/2006/ole">
            <mc:AlternateContent xmlns:mc="http://schemas.openxmlformats.org/markup-compatibility/2006">
              <mc:Choice xmlns:v="urn:schemas-microsoft-com:vml" Requires="v">
                <p:oleObj spid="_x0000_s16416"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48" y="1869744"/>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560696" y="2348552"/>
          <a:ext cx="8255000" cy="444500"/>
        </p:xfrm>
        <a:graphic>
          <a:graphicData uri="http://schemas.openxmlformats.org/presentationml/2006/ole">
            <mc:AlternateContent xmlns:mc="http://schemas.openxmlformats.org/markup-compatibility/2006">
              <mc:Choice xmlns:v="urn:schemas-microsoft-com:vml" Requires="v">
                <p:oleObj spid="_x0000_s16417" name="Equation" r:id="rId7" imgW="8254800" imgH="444240" progId="Equation.DSMT4">
                  <p:embed/>
                </p:oleObj>
              </mc:Choice>
              <mc:Fallback>
                <p:oleObj name="Equation" r:id="rId7" imgW="825480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696" y="2348552"/>
                        <a:ext cx="8255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1943100" y="3060700"/>
          <a:ext cx="3644900" cy="1054100"/>
        </p:xfrm>
        <a:graphic>
          <a:graphicData uri="http://schemas.openxmlformats.org/presentationml/2006/ole">
            <mc:AlternateContent xmlns:mc="http://schemas.openxmlformats.org/markup-compatibility/2006">
              <mc:Choice xmlns:v="urn:schemas-microsoft-com:vml" Requires="v">
                <p:oleObj spid="_x0000_s16418" name="Equation" r:id="rId9" imgW="3644640" imgH="1054080" progId="Equation.DSMT4">
                  <p:embed/>
                </p:oleObj>
              </mc:Choice>
              <mc:Fallback>
                <p:oleObj name="Equation" r:id="rId9" imgW="3644640" imgH="1054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3100" y="3060700"/>
                        <a:ext cx="3644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2182504" y="4191000"/>
          <a:ext cx="1562100" cy="914400"/>
        </p:xfrm>
        <a:graphic>
          <a:graphicData uri="http://schemas.openxmlformats.org/presentationml/2006/ole">
            <mc:AlternateContent xmlns:mc="http://schemas.openxmlformats.org/markup-compatibility/2006">
              <mc:Choice xmlns:v="urn:schemas-microsoft-com:vml" Requires="v">
                <p:oleObj spid="_x0000_s16419" name="Equation" r:id="rId11" imgW="1562040" imgH="914400" progId="Equation.DSMT4">
                  <p:embed/>
                </p:oleObj>
              </mc:Choice>
              <mc:Fallback>
                <p:oleObj name="Equation" r:id="rId11" imgW="1562040" imgH="914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2504" y="4191000"/>
                        <a:ext cx="1562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3782704" y="4427560"/>
          <a:ext cx="1536700" cy="444500"/>
        </p:xfrm>
        <a:graphic>
          <a:graphicData uri="http://schemas.openxmlformats.org/presentationml/2006/ole">
            <mc:AlternateContent xmlns:mc="http://schemas.openxmlformats.org/markup-compatibility/2006">
              <mc:Choice xmlns:v="urn:schemas-microsoft-com:vml" Requires="v">
                <p:oleObj spid="_x0000_s16420" name="Equation" r:id="rId13" imgW="1536480" imgH="444240" progId="Equation.DSMT4">
                  <p:embed/>
                </p:oleObj>
              </mc:Choice>
              <mc:Fallback>
                <p:oleObj name="Equation" r:id="rId13" imgW="153648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2704" y="4427560"/>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3" name="Object 9"/>
          <p:cNvGraphicFramePr>
            <a:graphicFrameLocks noChangeAspect="1"/>
          </p:cNvGraphicFramePr>
          <p:nvPr/>
        </p:nvGraphicFramePr>
        <p:xfrm>
          <a:off x="5727700" y="3200400"/>
          <a:ext cx="1676400" cy="914400"/>
        </p:xfrm>
        <a:graphic>
          <a:graphicData uri="http://schemas.openxmlformats.org/presentationml/2006/ole">
            <mc:AlternateContent xmlns:mc="http://schemas.openxmlformats.org/markup-compatibility/2006">
              <mc:Choice xmlns:v="urn:schemas-microsoft-com:vml" Requires="v">
                <p:oleObj spid="_x0000_s16421" name="Equation" r:id="rId15" imgW="1676160" imgH="914400" progId="Equation.DSMT4">
                  <p:embed/>
                </p:oleObj>
              </mc:Choice>
              <mc:Fallback>
                <p:oleObj name="Equation" r:id="rId15" imgW="1676160" imgH="914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7700" y="3200400"/>
                        <a:ext cx="167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3" name="Content Placeholder 2"/>
          <p:cNvSpPr>
            <a:spLocks noGrp="1"/>
          </p:cNvSpPr>
          <p:nvPr>
            <p:ph idx="1"/>
          </p:nvPr>
        </p:nvSpPr>
        <p:spPr/>
        <p:txBody>
          <a:bodyPr/>
          <a:lstStyle/>
          <a:p>
            <a:pPr marL="0" indent="0">
              <a:buNone/>
            </a:pPr>
            <a:r>
              <a:rPr lang="en-US" dirty="0"/>
              <a:t>Since these values are nonreal, the polynomial is either always positive or always negative for real values of </a:t>
            </a:r>
            <a:r>
              <a:rPr lang="en-US" i="1" dirty="0"/>
              <a:t>x</a:t>
            </a:r>
            <a:r>
              <a:rPr lang="en-US" dirty="0"/>
              <a:t>. Therefore, we only need to test one point. If that point satisfies the inequality, then the solution is all real numbers. If it does not, then there is no solution. In this example, we test </a:t>
            </a:r>
            <a:r>
              <a:rPr lang="en-US" i="1" dirty="0"/>
              <a:t>x</a:t>
            </a:r>
            <a:r>
              <a:rPr lang="en-US" dirty="0"/>
              <a:t> = 0 because the polynomial is easy to evaluate for </a:t>
            </a:r>
            <a:r>
              <a:rPr lang="en-US" i="1" dirty="0"/>
              <a:t>x</a:t>
            </a:r>
            <a:r>
              <a:rPr lang="en-US" dirty="0"/>
              <a:t> = 0.</a:t>
            </a:r>
          </a:p>
        </p:txBody>
      </p:sp>
      <p:graphicFrame>
        <p:nvGraphicFramePr>
          <p:cNvPr id="143362" name="Object 2"/>
          <p:cNvGraphicFramePr>
            <a:graphicFrameLocks noChangeAspect="1"/>
          </p:cNvGraphicFramePr>
          <p:nvPr/>
        </p:nvGraphicFramePr>
        <p:xfrm>
          <a:off x="3022600" y="4495800"/>
          <a:ext cx="3098800" cy="482600"/>
        </p:xfrm>
        <a:graphic>
          <a:graphicData uri="http://schemas.openxmlformats.org/presentationml/2006/ole">
            <mc:AlternateContent xmlns:mc="http://schemas.openxmlformats.org/markup-compatibility/2006">
              <mc:Choice xmlns:v="urn:schemas-microsoft-com:vml" Requires="v">
                <p:oleObj spid="_x0000_s17414" name="Equation" r:id="rId3" imgW="3098520" imgH="482400" progId="Equation.DSMT4">
                  <p:embed/>
                </p:oleObj>
              </mc:Choice>
              <mc:Fallback>
                <p:oleObj name="Equation" r:id="rId3" imgW="309852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4495800"/>
                        <a:ext cx="309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Solving Polynomial Inequalities Using the Quadratic Formula (cont.)</a:t>
            </a:r>
          </a:p>
        </p:txBody>
      </p:sp>
      <p:sp>
        <p:nvSpPr>
          <p:cNvPr id="3" name="Content Placeholder 2"/>
          <p:cNvSpPr>
            <a:spLocks noGrp="1"/>
          </p:cNvSpPr>
          <p:nvPr>
            <p:ph idx="1"/>
          </p:nvPr>
        </p:nvSpPr>
        <p:spPr/>
        <p:txBody>
          <a:bodyPr/>
          <a:lstStyle/>
          <a:p>
            <a:pPr marL="0" indent="0">
              <a:buNone/>
            </a:pPr>
            <a:r>
              <a:rPr lang="en-US" dirty="0"/>
              <a:t>Since the real number 0 satisfies the inequality, the solution is all real numbers. In interval notation we write </a:t>
            </a:r>
            <a:r>
              <a:rPr lang="en-US" dirty="0">
                <a:solidFill>
                  <a:srgbClr val="FF0000"/>
                </a:solidFill>
              </a:rPr>
              <a:t>(−∞, ∞) </a:t>
            </a:r>
            <a:r>
              <a:rPr lang="en-US" dirty="0"/>
              <a:t>and in algebraic notation we write </a:t>
            </a:r>
            <a:r>
              <a:rPr lang="en-US" dirty="0">
                <a:solidFill>
                  <a:srgbClr val="FF0000"/>
                </a:solidFill>
                <a:sym typeface="MT Extra" panose="05050102010205020202" pitchFamily="18" charset="2"/>
              </a:rPr>
              <a:t></a:t>
            </a:r>
            <a:r>
              <a:rPr lang="en-US" dirty="0"/>
              <a:t>. Graphically,</a:t>
            </a:r>
          </a:p>
        </p:txBody>
      </p:sp>
      <p:pic>
        <p:nvPicPr>
          <p:cNvPr id="144388" name="Picture 4"/>
          <p:cNvPicPr>
            <a:picLocks noChangeAspect="1" noChangeArrowheads="1"/>
          </p:cNvPicPr>
          <p:nvPr/>
        </p:nvPicPr>
        <p:blipFill>
          <a:blip r:embed="rId2" cstate="email"/>
          <a:srcRect/>
          <a:stretch>
            <a:fillRect/>
          </a:stretch>
        </p:blipFill>
        <p:spPr bwMode="auto">
          <a:xfrm>
            <a:off x="2447925" y="3352800"/>
            <a:ext cx="4181475" cy="94712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Rational Inequalities</a:t>
            </a:r>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lstStyle/>
          <a:p>
            <a:pPr marL="463550" indent="-463550" algn="ctr">
              <a:buNone/>
            </a:pPr>
            <a:r>
              <a:rPr lang="en-US" b="1" dirty="0">
                <a:solidFill>
                  <a:srgbClr val="000000"/>
                </a:solidFill>
              </a:rPr>
              <a:t>To Solve a Polynomial Inequality with Rational Expressions</a:t>
            </a:r>
          </a:p>
          <a:p>
            <a:pPr marL="463550" indent="-463550">
              <a:buNone/>
            </a:pPr>
            <a:r>
              <a:rPr lang="en-US" b="1" dirty="0">
                <a:solidFill>
                  <a:srgbClr val="000000"/>
                </a:solidFill>
              </a:rPr>
              <a:t>1.	</a:t>
            </a:r>
            <a:r>
              <a:rPr lang="en-US" dirty="0">
                <a:solidFill>
                  <a:srgbClr val="000000"/>
                </a:solidFill>
              </a:rPr>
              <a:t>Simplify the inequality so that one side is 0 and the other side has a single fraction with both the numerator and denominator in factored form.</a:t>
            </a:r>
          </a:p>
          <a:p>
            <a:pPr marL="463550" indent="-463550">
              <a:buNone/>
            </a:pPr>
            <a:r>
              <a:rPr lang="en-US" b="1" dirty="0">
                <a:solidFill>
                  <a:srgbClr val="000000"/>
                </a:solidFill>
              </a:rPr>
              <a:t>2.	</a:t>
            </a:r>
            <a:r>
              <a:rPr lang="en-US" dirty="0">
                <a:solidFill>
                  <a:srgbClr val="000000"/>
                </a:solidFill>
              </a:rPr>
              <a:t>Find the points that cause the factors in the numerator or in the denominator to be 0.</a:t>
            </a:r>
          </a:p>
          <a:p>
            <a:pPr marL="463550" indent="-463550">
              <a:buNone/>
            </a:pPr>
            <a:r>
              <a:rPr lang="en-US" b="1" dirty="0">
                <a:solidFill>
                  <a:srgbClr val="000000"/>
                </a:solidFill>
              </a:rPr>
              <a:t>3.	</a:t>
            </a:r>
            <a:r>
              <a:rPr lang="en-US" dirty="0">
                <a:solidFill>
                  <a:srgbClr val="000000"/>
                </a:solidFill>
              </a:rPr>
              <a:t>Mark each of these points on a number line. These are the interval endpoints.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Rational Inequalities</a:t>
            </a:r>
          </a:p>
        </p:txBody>
      </p:sp>
      <p:sp>
        <p:nvSpPr>
          <p:cNvPr id="3" name="Content Placeholder 2"/>
          <p:cNvSpPr>
            <a:spLocks noGrp="1"/>
          </p:cNvSpPr>
          <p:nvPr>
            <p:ph idx="1"/>
          </p:nvPr>
        </p:nvSpPr>
        <p:spPr>
          <a:xfrm>
            <a:off x="457200" y="1280160"/>
            <a:ext cx="8229600" cy="4478149"/>
          </a:xfrm>
          <a:solidFill>
            <a:srgbClr val="FFFFCC"/>
          </a:solidFill>
          <a:ln w="28575">
            <a:solidFill>
              <a:srgbClr val="000000"/>
            </a:solidFill>
          </a:ln>
        </p:spPr>
        <p:txBody>
          <a:bodyPr>
            <a:spAutoFit/>
          </a:bodyPr>
          <a:lstStyle/>
          <a:p>
            <a:pPr marL="463550" indent="-463550" algn="ctr">
              <a:spcBef>
                <a:spcPts val="200"/>
              </a:spcBef>
              <a:buNone/>
            </a:pPr>
            <a:r>
              <a:rPr lang="en-US" b="1" dirty="0">
                <a:solidFill>
                  <a:srgbClr val="000000"/>
                </a:solidFill>
              </a:rPr>
              <a:t>To Solve a Polynomial Inequality with Rational Expressions (cont.)</a:t>
            </a:r>
          </a:p>
          <a:p>
            <a:pPr marL="463550" indent="-463550">
              <a:spcBef>
                <a:spcPts val="200"/>
              </a:spcBef>
              <a:buNone/>
            </a:pPr>
            <a:r>
              <a:rPr lang="en-US" b="1" dirty="0">
                <a:solidFill>
                  <a:srgbClr val="000000"/>
                </a:solidFill>
              </a:rPr>
              <a:t>4.	</a:t>
            </a:r>
            <a:r>
              <a:rPr lang="en-US" dirty="0">
                <a:solidFill>
                  <a:srgbClr val="000000"/>
                </a:solidFill>
              </a:rPr>
              <a:t>Test one point from each interval to determine the sign of the polynomial expression for all points in that interval.</a:t>
            </a:r>
          </a:p>
          <a:p>
            <a:pPr marL="463550" indent="-463550">
              <a:spcBef>
                <a:spcPts val="200"/>
              </a:spcBef>
              <a:buNone/>
            </a:pPr>
            <a:r>
              <a:rPr lang="en-US" b="1" dirty="0">
                <a:solidFill>
                  <a:srgbClr val="000000"/>
                </a:solidFill>
              </a:rPr>
              <a:t>5.	</a:t>
            </a:r>
            <a:r>
              <a:rPr lang="en-US" dirty="0">
                <a:solidFill>
                  <a:srgbClr val="000000"/>
                </a:solidFill>
              </a:rPr>
              <a:t>The solution consists of those intervals where the test points satisfy the original inequality.</a:t>
            </a:r>
          </a:p>
          <a:p>
            <a:pPr marL="463550" indent="-463550">
              <a:spcBef>
                <a:spcPts val="200"/>
              </a:spcBef>
              <a:buNone/>
            </a:pPr>
            <a:r>
              <a:rPr lang="en-US" b="1" dirty="0">
                <a:solidFill>
                  <a:srgbClr val="000000"/>
                </a:solidFill>
              </a:rPr>
              <a:t>6.	</a:t>
            </a:r>
            <a:r>
              <a:rPr lang="en-US" dirty="0">
                <a:solidFill>
                  <a:srgbClr val="000000"/>
                </a:solidFill>
              </a:rPr>
              <a:t>Mark a bracket for an endpoint that is included and a parenthesis for an endpoint that is not included. Remember that no denominator can be 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Rational Inequalities</a:t>
            </a:r>
          </a:p>
        </p:txBody>
      </p:sp>
      <p:sp>
        <p:nvSpPr>
          <p:cNvPr id="3" name="Content Placeholder 2"/>
          <p:cNvSpPr>
            <a:spLocks noGrp="1"/>
          </p:cNvSpPr>
          <p:nvPr>
            <p:ph idx="1"/>
          </p:nvPr>
        </p:nvSpPr>
        <p:spPr/>
        <p:txBody>
          <a:bodyPr>
            <a:noAutofit/>
          </a:bodyPr>
          <a:lstStyle/>
          <a:p>
            <a:pPr marL="0" indent="0">
              <a:buNone/>
            </a:pPr>
            <a:r>
              <a:rPr lang="en-US" dirty="0"/>
              <a:t>Solve and graph the following rational inequalities.</a:t>
            </a:r>
          </a:p>
          <a:p>
            <a:pPr marL="0" indent="0">
              <a:buNone/>
            </a:pPr>
            <a:endParaRPr lang="en-US" b="1" dirty="0"/>
          </a:p>
          <a:p>
            <a:pPr marL="0" indent="0">
              <a:spcBef>
                <a:spcPts val="3600"/>
              </a:spcBef>
              <a:buNone/>
            </a:pPr>
            <a:r>
              <a:rPr lang="en-US" b="1" dirty="0"/>
              <a:t>Solution: </a:t>
            </a:r>
            <a:r>
              <a:rPr lang="en-US" dirty="0"/>
              <a:t>Set each factor in the numerator and the denominator equal to 0 to locate the interval endpoints.</a:t>
            </a:r>
          </a:p>
          <a:p>
            <a:pPr marL="0" indent="0">
              <a:buNone/>
            </a:pPr>
            <a:endParaRPr lang="en-US" dirty="0"/>
          </a:p>
          <a:p>
            <a:pPr marL="0" indent="0">
              <a:spcBef>
                <a:spcPts val="1800"/>
              </a:spcBef>
              <a:buNone/>
            </a:pPr>
            <a:r>
              <a:rPr lang="en-US" dirty="0"/>
              <a:t>Mark each of these points on a number line and test one point from each of the intervals formed. (Consider these points as endpoints of intervals.)</a:t>
            </a:r>
          </a:p>
        </p:txBody>
      </p:sp>
      <p:graphicFrame>
        <p:nvGraphicFramePr>
          <p:cNvPr id="145410" name="Object 2"/>
          <p:cNvGraphicFramePr>
            <a:graphicFrameLocks noChangeAspect="1"/>
          </p:cNvGraphicFramePr>
          <p:nvPr/>
        </p:nvGraphicFramePr>
        <p:xfrm>
          <a:off x="547688" y="1752600"/>
          <a:ext cx="1739900" cy="838200"/>
        </p:xfrm>
        <a:graphic>
          <a:graphicData uri="http://schemas.openxmlformats.org/presentationml/2006/ole">
            <mc:AlternateContent xmlns:mc="http://schemas.openxmlformats.org/markup-compatibility/2006">
              <mc:Choice xmlns:v="urn:schemas-microsoft-com:vml" Requires="v">
                <p:oleObj spid="_x0000_s18455" name="Equation" r:id="rId3" imgW="1739880" imgH="838080" progId="Equation.DSMT4">
                  <p:embed/>
                </p:oleObj>
              </mc:Choice>
              <mc:Fallback>
                <p:oleObj name="Equation" r:id="rId3" imgW="173988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752600"/>
                        <a:ext cx="173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3110552" y="3810000"/>
          <a:ext cx="1206500" cy="292100"/>
        </p:xfrm>
        <a:graphic>
          <a:graphicData uri="http://schemas.openxmlformats.org/presentationml/2006/ole">
            <mc:AlternateContent xmlns:mc="http://schemas.openxmlformats.org/markup-compatibility/2006">
              <mc:Choice xmlns:v="urn:schemas-microsoft-com:vml" Requires="v">
                <p:oleObj spid="_x0000_s18456" name="Equation" r:id="rId5" imgW="1206360" imgH="291960" progId="Equation.DSMT4">
                  <p:embed/>
                </p:oleObj>
              </mc:Choice>
              <mc:Fallback>
                <p:oleObj name="Equation" r:id="rId5" imgW="120636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0552" y="3810000"/>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3595048" y="4343400"/>
          <a:ext cx="927100" cy="292100"/>
        </p:xfrm>
        <a:graphic>
          <a:graphicData uri="http://schemas.openxmlformats.org/presentationml/2006/ole">
            <mc:AlternateContent xmlns:mc="http://schemas.openxmlformats.org/markup-compatibility/2006">
              <mc:Choice xmlns:v="urn:schemas-microsoft-com:vml" Requires="v">
                <p:oleObj spid="_x0000_s18457" name="Equation" r:id="rId7" imgW="927000" imgH="291960" progId="Equation.DSMT4">
                  <p:embed/>
                </p:oleObj>
              </mc:Choice>
              <mc:Fallback>
                <p:oleObj name="Equation" r:id="rId7" imgW="92700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5048" y="4343400"/>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4822208" y="3810000"/>
          <a:ext cx="1206500" cy="292100"/>
        </p:xfrm>
        <a:graphic>
          <a:graphicData uri="http://schemas.openxmlformats.org/presentationml/2006/ole">
            <mc:AlternateContent xmlns:mc="http://schemas.openxmlformats.org/markup-compatibility/2006">
              <mc:Choice xmlns:v="urn:schemas-microsoft-com:vml" Requires="v">
                <p:oleObj spid="_x0000_s18458" name="Equation" r:id="rId9" imgW="1206360" imgH="291960" progId="Equation.DSMT4">
                  <p:embed/>
                </p:oleObj>
              </mc:Choice>
              <mc:Fallback>
                <p:oleObj name="Equation" r:id="rId9" imgW="120636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2208" y="3810000"/>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5306704" y="4343400"/>
          <a:ext cx="711200" cy="279400"/>
        </p:xfrm>
        <a:graphic>
          <a:graphicData uri="http://schemas.openxmlformats.org/presentationml/2006/ole">
            <mc:AlternateContent xmlns:mc="http://schemas.openxmlformats.org/markup-compatibility/2006">
              <mc:Choice xmlns:v="urn:schemas-microsoft-com:vml" Requires="v">
                <p:oleObj spid="_x0000_s18459" name="Equation" r:id="rId11" imgW="711000" imgH="279360" progId="Equation.DSMT4">
                  <p:embed/>
                </p:oleObj>
              </mc:Choice>
              <mc:Fallback>
                <p:oleObj name="Equation" r:id="rId11" imgW="71100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6704" y="4343400"/>
                        <a:ext cx="71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cstate="print"/>
          <a:srcRect/>
          <a:stretch>
            <a:fillRect/>
          </a:stretch>
        </p:blipFill>
        <p:spPr bwMode="auto">
          <a:xfrm>
            <a:off x="1676400" y="1143000"/>
            <a:ext cx="5946938" cy="20574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3: Solving Rational Inequalities (cont.)</a:t>
            </a:r>
          </a:p>
        </p:txBody>
      </p:sp>
      <p:sp>
        <p:nvSpPr>
          <p:cNvPr id="5" name="Content Placeholder 4"/>
          <p:cNvSpPr>
            <a:spLocks noGrp="1"/>
          </p:cNvSpPr>
          <p:nvPr>
            <p:ph idx="1"/>
          </p:nvPr>
        </p:nvSpPr>
        <p:spPr/>
        <p:txBody>
          <a:bodyPr/>
          <a:lstStyle/>
          <a:p>
            <a:endParaRPr lang="en-US" dirty="0"/>
          </a:p>
          <a:p>
            <a:endParaRPr lang="en-US" dirty="0"/>
          </a:p>
        </p:txBody>
      </p:sp>
      <p:graphicFrame>
        <p:nvGraphicFramePr>
          <p:cNvPr id="19459" name="Object 3"/>
          <p:cNvGraphicFramePr>
            <a:graphicFrameLocks noChangeAspect="1"/>
          </p:cNvGraphicFramePr>
          <p:nvPr/>
        </p:nvGraphicFramePr>
        <p:xfrm>
          <a:off x="914400" y="3276600"/>
          <a:ext cx="2806700" cy="2400300"/>
        </p:xfrm>
        <a:graphic>
          <a:graphicData uri="http://schemas.openxmlformats.org/presentationml/2006/ole">
            <mc:AlternateContent xmlns:mc="http://schemas.openxmlformats.org/markup-compatibility/2006">
              <mc:Choice xmlns:v="urn:schemas-microsoft-com:vml" Requires="v">
                <p:oleObj spid="_x0000_s19471" name="Equation" r:id="rId4" imgW="2806560" imgH="2400120" progId="Equation.DSMT4">
                  <p:embed/>
                </p:oleObj>
              </mc:Choice>
              <mc:Fallback>
                <p:oleObj name="Equation" r:id="rId4" imgW="2806560" imgH="240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28067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4032250" y="3276600"/>
          <a:ext cx="2057400" cy="2692400"/>
        </p:xfrm>
        <a:graphic>
          <a:graphicData uri="http://schemas.openxmlformats.org/presentationml/2006/ole">
            <mc:AlternateContent xmlns:mc="http://schemas.openxmlformats.org/markup-compatibility/2006">
              <mc:Choice xmlns:v="urn:schemas-microsoft-com:vml" Requires="v">
                <p:oleObj spid="_x0000_s19472" name="Equation" r:id="rId6" imgW="2057400" imgH="2692080" progId="Equation.DSMT4">
                  <p:embed/>
                </p:oleObj>
              </mc:Choice>
              <mc:Fallback>
                <p:oleObj name="Equation" r:id="rId6" imgW="2057400" imgH="2692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0" y="3276600"/>
                        <a:ext cx="20574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6400800" y="3276600"/>
          <a:ext cx="1816100" cy="2400300"/>
        </p:xfrm>
        <a:graphic>
          <a:graphicData uri="http://schemas.openxmlformats.org/presentationml/2006/ole">
            <mc:AlternateContent xmlns:mc="http://schemas.openxmlformats.org/markup-compatibility/2006">
              <mc:Choice xmlns:v="urn:schemas-microsoft-com:vml" Requires="v">
                <p:oleObj spid="_x0000_s19473" name="Equation" r:id="rId8" imgW="1815840" imgH="2400120" progId="Equation.DSMT4">
                  <p:embed/>
                </p:oleObj>
              </mc:Choice>
              <mc:Fallback>
                <p:oleObj name="Equation" r:id="rId8" imgW="1815840" imgH="24001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276600"/>
                        <a:ext cx="18161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Rational Inequalities (cont.)</a:t>
            </a:r>
          </a:p>
        </p:txBody>
      </p:sp>
      <p:sp>
        <p:nvSpPr>
          <p:cNvPr id="3" name="Content Placeholder 2"/>
          <p:cNvSpPr>
            <a:spLocks noGrp="1"/>
          </p:cNvSpPr>
          <p:nvPr>
            <p:ph idx="1"/>
          </p:nvPr>
        </p:nvSpPr>
        <p:spPr/>
        <p:txBody>
          <a:bodyPr/>
          <a:lstStyle/>
          <a:p>
            <a:pPr>
              <a:buNone/>
            </a:pPr>
            <a:r>
              <a:rPr lang="en-US" dirty="0"/>
              <a:t>Graphically,</a:t>
            </a:r>
          </a:p>
          <a:p>
            <a:pPr>
              <a:buNone/>
            </a:pPr>
            <a:endParaRPr lang="en-US" dirty="0"/>
          </a:p>
          <a:p>
            <a:pPr>
              <a:buNone/>
            </a:pPr>
            <a:endParaRPr lang="en-US" dirty="0"/>
          </a:p>
          <a:p>
            <a:pPr>
              <a:buNone/>
            </a:pPr>
            <a:endParaRPr lang="en-US" dirty="0"/>
          </a:p>
          <a:p>
            <a:pPr>
              <a:buNone/>
            </a:pPr>
            <a:r>
              <a:rPr lang="en-US" dirty="0"/>
              <a:t>The solution is:</a:t>
            </a:r>
          </a:p>
        </p:txBody>
      </p:sp>
      <p:pic>
        <p:nvPicPr>
          <p:cNvPr id="147459" name="Picture 3"/>
          <p:cNvPicPr>
            <a:picLocks noChangeAspect="1" noChangeArrowheads="1"/>
          </p:cNvPicPr>
          <p:nvPr/>
        </p:nvPicPr>
        <p:blipFill>
          <a:blip r:embed="rId3" cstate="print"/>
          <a:srcRect/>
          <a:stretch>
            <a:fillRect/>
          </a:stretch>
        </p:blipFill>
        <p:spPr bwMode="auto">
          <a:xfrm>
            <a:off x="838200" y="2133600"/>
            <a:ext cx="7467600" cy="1019881"/>
          </a:xfrm>
          <a:prstGeom prst="rect">
            <a:avLst/>
          </a:prstGeom>
          <a:noFill/>
          <a:ln w="9525">
            <a:noFill/>
            <a:miter lim="800000"/>
            <a:headEnd/>
            <a:tailEnd/>
          </a:ln>
          <a:effectLst/>
        </p:spPr>
      </p:pic>
      <p:graphicFrame>
        <p:nvGraphicFramePr>
          <p:cNvPr id="147460" name="Object 4"/>
          <p:cNvGraphicFramePr>
            <a:graphicFrameLocks noChangeAspect="1"/>
          </p:cNvGraphicFramePr>
          <p:nvPr/>
        </p:nvGraphicFramePr>
        <p:xfrm>
          <a:off x="1555750" y="4254500"/>
          <a:ext cx="6032500" cy="1003300"/>
        </p:xfrm>
        <a:graphic>
          <a:graphicData uri="http://schemas.openxmlformats.org/presentationml/2006/ole">
            <mc:AlternateContent xmlns:mc="http://schemas.openxmlformats.org/markup-compatibility/2006">
              <mc:Choice xmlns:v="urn:schemas-microsoft-com:vml" Requires="v">
                <p:oleObj spid="_x0000_s20486" name="Equation" r:id="rId4" imgW="6032160" imgH="1002960" progId="Equation.DSMT4">
                  <p:embed/>
                </p:oleObj>
              </mc:Choice>
              <mc:Fallback>
                <p:oleObj name="Equation" r:id="rId4" imgW="6032160" imgH="10029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4254500"/>
                        <a:ext cx="6032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Rational Inequalities (cont.)</a:t>
            </a:r>
          </a:p>
        </p:txBody>
      </p:sp>
      <p:sp>
        <p:nvSpPr>
          <p:cNvPr id="3" name="Content Placeholder 2"/>
          <p:cNvSpPr>
            <a:spLocks noGrp="1"/>
          </p:cNvSpPr>
          <p:nvPr>
            <p:ph idx="1"/>
          </p:nvPr>
        </p:nvSpPr>
        <p:spPr/>
        <p:txBody>
          <a:bodyPr/>
          <a:lstStyle/>
          <a:p>
            <a:pPr marL="0" indent="0">
              <a:buNone/>
            </a:pPr>
            <a:endParaRPr lang="en-US" b="1" dirty="0"/>
          </a:p>
          <a:p>
            <a:pPr marL="0" indent="0">
              <a:buNone/>
            </a:pPr>
            <a:endParaRPr lang="en-US" b="1" dirty="0"/>
          </a:p>
          <a:p>
            <a:pPr marL="0" indent="0">
              <a:buNone/>
            </a:pPr>
            <a:r>
              <a:rPr lang="en-US" b="1" dirty="0"/>
              <a:t>Solution:  </a:t>
            </a:r>
            <a:r>
              <a:rPr lang="en-US" dirty="0"/>
              <a:t>Using the graph and test points from </a:t>
            </a:r>
          </a:p>
          <a:p>
            <a:pPr marL="0" indent="0">
              <a:spcBef>
                <a:spcPts val="1800"/>
              </a:spcBef>
              <a:buNone/>
            </a:pPr>
            <a:r>
              <a:rPr lang="en-US" dirty="0"/>
              <a:t>Example 2a, we know that </a:t>
            </a:r>
          </a:p>
          <a:p>
            <a:pPr marL="0" indent="0">
              <a:lnSpc>
                <a:spcPct val="200000"/>
              </a:lnSpc>
              <a:buNone/>
            </a:pPr>
            <a:r>
              <a:rPr lang="en-US" dirty="0"/>
              <a:t>Graphically,</a:t>
            </a:r>
          </a:p>
        </p:txBody>
      </p:sp>
      <p:graphicFrame>
        <p:nvGraphicFramePr>
          <p:cNvPr id="148482" name="Object 2"/>
          <p:cNvGraphicFramePr>
            <a:graphicFrameLocks noChangeAspect="1"/>
          </p:cNvGraphicFramePr>
          <p:nvPr/>
        </p:nvGraphicFramePr>
        <p:xfrm>
          <a:off x="547688" y="1295400"/>
          <a:ext cx="1739900" cy="838200"/>
        </p:xfrm>
        <a:graphic>
          <a:graphicData uri="http://schemas.openxmlformats.org/presentationml/2006/ole">
            <mc:AlternateContent xmlns:mc="http://schemas.openxmlformats.org/markup-compatibility/2006">
              <mc:Choice xmlns:v="urn:schemas-microsoft-com:vml" Requires="v">
                <p:oleObj spid="_x0000_s21514" name="Equation" r:id="rId3" imgW="1739880" imgH="838080" progId="Equation.DSMT4">
                  <p:embed/>
                </p:oleObj>
              </mc:Choice>
              <mc:Fallback>
                <p:oleObj name="Equation" r:id="rId3" imgW="173988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95400"/>
                        <a:ext cx="173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nvGraphicFramePr>
        <p:xfrm>
          <a:off x="4495800" y="2839420"/>
          <a:ext cx="3200400" cy="838200"/>
        </p:xfrm>
        <a:graphic>
          <a:graphicData uri="http://schemas.openxmlformats.org/presentationml/2006/ole">
            <mc:AlternateContent xmlns:mc="http://schemas.openxmlformats.org/markup-compatibility/2006">
              <mc:Choice xmlns:v="urn:schemas-microsoft-com:vml" Requires="v">
                <p:oleObj spid="_x0000_s21515" name="Equation" r:id="rId5" imgW="3200400" imgH="838080" progId="Equation.DSMT4">
                  <p:embed/>
                </p:oleObj>
              </mc:Choice>
              <mc:Fallback>
                <p:oleObj name="Equation" r:id="rId5" imgW="3200400" imgH="838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83942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8484" name="Picture 4"/>
          <p:cNvPicPr>
            <a:picLocks noChangeAspect="1" noChangeArrowheads="1"/>
          </p:cNvPicPr>
          <p:nvPr/>
        </p:nvPicPr>
        <p:blipFill>
          <a:blip r:embed="rId7" cstate="print"/>
          <a:srcRect/>
          <a:stretch>
            <a:fillRect/>
          </a:stretch>
        </p:blipFill>
        <p:spPr bwMode="auto">
          <a:xfrm>
            <a:off x="1066800" y="4494213"/>
            <a:ext cx="7162800" cy="9681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Inequalities: Solved Algebraically</a:t>
            </a:r>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marL="463550" indent="-463550" algn="ctr">
              <a:buNone/>
            </a:pPr>
            <a:r>
              <a:rPr lang="en-US" b="1" dirty="0">
                <a:solidFill>
                  <a:srgbClr val="000000"/>
                </a:solidFill>
              </a:rPr>
              <a:t>To Solve a Polynomial Inequality Algebraically</a:t>
            </a:r>
          </a:p>
          <a:p>
            <a:pPr marL="463550" indent="-463550">
              <a:buNone/>
            </a:pPr>
            <a:r>
              <a:rPr lang="en-US" b="1" dirty="0">
                <a:solidFill>
                  <a:srgbClr val="000000"/>
                </a:solidFill>
              </a:rPr>
              <a:t>1.	</a:t>
            </a:r>
            <a:r>
              <a:rPr lang="en-US" dirty="0">
                <a:solidFill>
                  <a:srgbClr val="000000"/>
                </a:solidFill>
              </a:rPr>
              <a:t>Arrange the terms so that one side of the inequality is 0.</a:t>
            </a:r>
          </a:p>
          <a:p>
            <a:pPr marL="463550" indent="-463550">
              <a:buNone/>
            </a:pPr>
            <a:r>
              <a:rPr lang="en-US" b="1" dirty="0">
                <a:solidFill>
                  <a:srgbClr val="000000"/>
                </a:solidFill>
              </a:rPr>
              <a:t>2.	</a:t>
            </a:r>
            <a:r>
              <a:rPr lang="en-US" dirty="0">
                <a:solidFill>
                  <a:srgbClr val="000000"/>
                </a:solidFill>
              </a:rPr>
              <a:t>Factor the algebraic expression, if possible, and find the points where each factor is 0. (Use the quadratic formula, if necessary.)</a:t>
            </a:r>
          </a:p>
          <a:p>
            <a:pPr marL="463550" indent="-463550">
              <a:buNone/>
            </a:pPr>
            <a:r>
              <a:rPr lang="en-US" b="1" dirty="0">
                <a:solidFill>
                  <a:srgbClr val="000000"/>
                </a:solidFill>
              </a:rPr>
              <a:t>3.	</a:t>
            </a:r>
            <a:r>
              <a:rPr lang="en-US" dirty="0">
                <a:solidFill>
                  <a:srgbClr val="000000"/>
                </a:solidFill>
              </a:rPr>
              <a:t>Mark each of these points on a number line. These are the interval endpoints.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Rational Inequalities (cont.)</a:t>
            </a:r>
          </a:p>
        </p:txBody>
      </p:sp>
      <p:sp>
        <p:nvSpPr>
          <p:cNvPr id="3" name="Content Placeholder 2"/>
          <p:cNvSpPr>
            <a:spLocks noGrp="1"/>
          </p:cNvSpPr>
          <p:nvPr>
            <p:ph idx="1"/>
          </p:nvPr>
        </p:nvSpPr>
        <p:spPr/>
        <p:txBody>
          <a:bodyPr/>
          <a:lstStyle/>
          <a:p>
            <a:pPr>
              <a:buNone/>
            </a:pPr>
            <a:r>
              <a:rPr lang="en-US" dirty="0"/>
              <a:t>The solution is:</a:t>
            </a:r>
          </a:p>
        </p:txBody>
      </p:sp>
      <p:graphicFrame>
        <p:nvGraphicFramePr>
          <p:cNvPr id="149506" name="Object 2"/>
          <p:cNvGraphicFramePr>
            <a:graphicFrameLocks noChangeAspect="1"/>
          </p:cNvGraphicFramePr>
          <p:nvPr/>
        </p:nvGraphicFramePr>
        <p:xfrm>
          <a:off x="1447800" y="1981200"/>
          <a:ext cx="6032500" cy="1003300"/>
        </p:xfrm>
        <a:graphic>
          <a:graphicData uri="http://schemas.openxmlformats.org/presentationml/2006/ole">
            <mc:AlternateContent xmlns:mc="http://schemas.openxmlformats.org/markup-compatibility/2006">
              <mc:Choice xmlns:v="urn:schemas-microsoft-com:vml" Requires="v">
                <p:oleObj spid="_x0000_s22534" name="Equation" r:id="rId3" imgW="6032160" imgH="1002960" progId="Equation.DSMT4">
                  <p:embed/>
                </p:oleObj>
              </mc:Choice>
              <mc:Fallback>
                <p:oleObj name="Equation" r:id="rId3" imgW="6032160" imgH="10029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81200"/>
                        <a:ext cx="6032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Rational Inequalities</a:t>
            </a:r>
          </a:p>
        </p:txBody>
      </p:sp>
      <p:sp>
        <p:nvSpPr>
          <p:cNvPr id="3" name="Content Placeholder 2"/>
          <p:cNvSpPr>
            <a:spLocks noGrp="1"/>
          </p:cNvSpPr>
          <p:nvPr>
            <p:ph idx="1"/>
          </p:nvPr>
        </p:nvSpPr>
        <p:spPr/>
        <p:txBody>
          <a:bodyPr/>
          <a:lstStyle/>
          <a:p>
            <a:pPr>
              <a:buNone/>
            </a:pPr>
            <a:r>
              <a:rPr lang="en-US" dirty="0"/>
              <a:t>Solve the following rational inequality. </a:t>
            </a:r>
          </a:p>
          <a:p>
            <a:pPr>
              <a:buNone/>
            </a:pPr>
            <a:endParaRPr lang="en-US" dirty="0"/>
          </a:p>
          <a:p>
            <a:pPr>
              <a:buNone/>
            </a:pPr>
            <a:endParaRPr lang="en-US" dirty="0"/>
          </a:p>
          <a:p>
            <a:pPr>
              <a:lnSpc>
                <a:spcPct val="150000"/>
              </a:lnSpc>
              <a:buNone/>
            </a:pPr>
            <a:r>
              <a:rPr lang="en-US" b="1" dirty="0"/>
              <a:t>Solution: </a:t>
            </a:r>
            <a:endParaRPr lang="en-US" dirty="0"/>
          </a:p>
        </p:txBody>
      </p:sp>
      <p:graphicFrame>
        <p:nvGraphicFramePr>
          <p:cNvPr id="150530" name="Object 2"/>
          <p:cNvGraphicFramePr>
            <a:graphicFrameLocks noChangeAspect="1"/>
          </p:cNvGraphicFramePr>
          <p:nvPr/>
        </p:nvGraphicFramePr>
        <p:xfrm>
          <a:off x="3835400" y="1981200"/>
          <a:ext cx="1473200" cy="838200"/>
        </p:xfrm>
        <a:graphic>
          <a:graphicData uri="http://schemas.openxmlformats.org/presentationml/2006/ole">
            <mc:AlternateContent xmlns:mc="http://schemas.openxmlformats.org/markup-compatibility/2006">
              <mc:Choice xmlns:v="urn:schemas-microsoft-com:vml" Requires="v">
                <p:oleObj spid="_x0000_s23571" name="Equation" r:id="rId3" imgW="1473120" imgH="838080" progId="Equation.DSMT4">
                  <p:embed/>
                </p:oleObj>
              </mc:Choice>
              <mc:Fallback>
                <p:oleObj name="Equation" r:id="rId3" imgW="147312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1981200"/>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071048" y="2846696"/>
          <a:ext cx="4038600" cy="838200"/>
        </p:xfrm>
        <a:graphic>
          <a:graphicData uri="http://schemas.openxmlformats.org/presentationml/2006/ole">
            <mc:AlternateContent xmlns:mc="http://schemas.openxmlformats.org/markup-compatibility/2006">
              <mc:Choice xmlns:v="urn:schemas-microsoft-com:vml" Requires="v">
                <p:oleObj spid="_x0000_s23572" name="Equation" r:id="rId5" imgW="4038480" imgH="838080" progId="Equation.DSMT4">
                  <p:embed/>
                </p:oleObj>
              </mc:Choice>
              <mc:Fallback>
                <p:oleObj name="Equation" r:id="rId5" imgW="40384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048" y="2846696"/>
                        <a:ext cx="403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1299192" y="3802040"/>
          <a:ext cx="7442200" cy="977900"/>
        </p:xfrm>
        <a:graphic>
          <a:graphicData uri="http://schemas.openxmlformats.org/presentationml/2006/ole">
            <mc:AlternateContent xmlns:mc="http://schemas.openxmlformats.org/markup-compatibility/2006">
              <mc:Choice xmlns:v="urn:schemas-microsoft-com:vml" Requires="v">
                <p:oleObj spid="_x0000_s23573" name="Equation" r:id="rId7" imgW="7441920" imgH="977760" progId="Equation.DSMT4">
                  <p:embed/>
                </p:oleObj>
              </mc:Choice>
              <mc:Fallback>
                <p:oleObj name="Equation" r:id="rId7" imgW="7441920" imgH="977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9192" y="3802040"/>
                        <a:ext cx="7442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898580307"/>
              </p:ext>
            </p:extLst>
          </p:nvPr>
        </p:nvGraphicFramePr>
        <p:xfrm>
          <a:off x="2274888" y="4967288"/>
          <a:ext cx="5486400" cy="838200"/>
        </p:xfrm>
        <a:graphic>
          <a:graphicData uri="http://schemas.openxmlformats.org/presentationml/2006/ole">
            <mc:AlternateContent xmlns:mc="http://schemas.openxmlformats.org/markup-compatibility/2006">
              <mc:Choice xmlns:v="urn:schemas-microsoft-com:vml" Requires="v">
                <p:oleObj spid="_x0000_s23574" name="Equation" r:id="rId9" imgW="5486400" imgH="838080" progId="Equation.DSMT4">
                  <p:embed/>
                </p:oleObj>
              </mc:Choice>
              <mc:Fallback>
                <p:oleObj name="Equation" r:id="rId9" imgW="5486400" imgH="838080" progId="Equation.DSMT4">
                  <p:embed/>
                  <p:pic>
                    <p:nvPicPr>
                      <p:cNvPr id="0" name="Picture 6"/>
                      <p:cNvPicPr>
                        <a:picLocks noChangeAspect="1" noChangeArrowheads="1"/>
                      </p:cNvPicPr>
                      <p:nvPr/>
                    </p:nvPicPr>
                    <p:blipFill>
                      <a:blip r:embed="rId10"/>
                      <a:srcRect/>
                      <a:stretch>
                        <a:fillRect/>
                      </a:stretch>
                    </p:blipFill>
                    <p:spPr bwMode="auto">
                      <a:xfrm>
                        <a:off x="2274888" y="4967288"/>
                        <a:ext cx="548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Rational Inequalities (cont.)</a:t>
            </a:r>
          </a:p>
        </p:txBody>
      </p:sp>
      <p:sp>
        <p:nvSpPr>
          <p:cNvPr id="3" name="Content Placeholder 2"/>
          <p:cNvSpPr>
            <a:spLocks noGrp="1"/>
          </p:cNvSpPr>
          <p:nvPr>
            <p:ph idx="1"/>
          </p:nvPr>
        </p:nvSpPr>
        <p:spPr/>
        <p:txBody>
          <a:bodyPr/>
          <a:lstStyle/>
          <a:p>
            <a:pPr marL="0" indent="0">
              <a:buNone/>
            </a:pPr>
            <a:r>
              <a:rPr lang="en-US" dirty="0"/>
              <a:t>Set each linear expression equal to 0 to find the interval endpoints.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Test a value from each of the intervals: </a:t>
            </a:r>
          </a:p>
          <a:p>
            <a:pPr marL="0" indent="0">
              <a:buNone/>
            </a:pPr>
            <a:endParaRPr lang="en-US" dirty="0"/>
          </a:p>
          <a:p>
            <a:pPr marL="0" indent="0">
              <a:buNone/>
            </a:pPr>
            <a:endParaRPr lang="en-US" dirty="0"/>
          </a:p>
        </p:txBody>
      </p:sp>
      <p:graphicFrame>
        <p:nvGraphicFramePr>
          <p:cNvPr id="24579" name="Object 3"/>
          <p:cNvGraphicFramePr>
            <a:graphicFrameLocks noChangeAspect="1"/>
          </p:cNvGraphicFramePr>
          <p:nvPr/>
        </p:nvGraphicFramePr>
        <p:xfrm>
          <a:off x="2895600" y="2639704"/>
          <a:ext cx="1358900" cy="292100"/>
        </p:xfrm>
        <a:graphic>
          <a:graphicData uri="http://schemas.openxmlformats.org/presentationml/2006/ole">
            <mc:AlternateContent xmlns:mc="http://schemas.openxmlformats.org/markup-compatibility/2006">
              <mc:Choice xmlns:v="urn:schemas-microsoft-com:vml" Requires="v">
                <p:oleObj spid="_x0000_s24595" name="Equation" r:id="rId3" imgW="1358640" imgH="291960" progId="Equation.DSMT4">
                  <p:embed/>
                </p:oleObj>
              </mc:Choice>
              <mc:Fallback>
                <p:oleObj name="Equation" r:id="rId3" imgW="135864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39704"/>
                        <a:ext cx="1358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3526808" y="3116240"/>
          <a:ext cx="1016000" cy="838200"/>
        </p:xfrm>
        <a:graphic>
          <a:graphicData uri="http://schemas.openxmlformats.org/presentationml/2006/ole">
            <mc:AlternateContent xmlns:mc="http://schemas.openxmlformats.org/markup-compatibility/2006">
              <mc:Choice xmlns:v="urn:schemas-microsoft-com:vml" Requires="v">
                <p:oleObj spid="_x0000_s24596" name="Equation" r:id="rId5" imgW="1015920" imgH="838080" progId="Equation.DSMT4">
                  <p:embed/>
                </p:oleObj>
              </mc:Choice>
              <mc:Fallback>
                <p:oleObj name="Equation" r:id="rId5" imgW="101592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6808" y="3116240"/>
                        <a:ext cx="101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4863152" y="2639704"/>
          <a:ext cx="1231900" cy="292100"/>
        </p:xfrm>
        <a:graphic>
          <a:graphicData uri="http://schemas.openxmlformats.org/presentationml/2006/ole">
            <mc:AlternateContent xmlns:mc="http://schemas.openxmlformats.org/markup-compatibility/2006">
              <mc:Choice xmlns:v="urn:schemas-microsoft-com:vml" Requires="v">
                <p:oleObj spid="_x0000_s24597" name="Equation" r:id="rId7" imgW="1231560" imgH="291960" progId="Equation.DSMT4">
                  <p:embed/>
                </p:oleObj>
              </mc:Choice>
              <mc:Fallback>
                <p:oleObj name="Equation" r:id="rId7" imgW="12315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3152" y="2639704"/>
                        <a:ext cx="1231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5369256" y="3186752"/>
          <a:ext cx="736600" cy="279400"/>
        </p:xfrm>
        <a:graphic>
          <a:graphicData uri="http://schemas.openxmlformats.org/presentationml/2006/ole">
            <mc:AlternateContent xmlns:mc="http://schemas.openxmlformats.org/markup-compatibility/2006">
              <mc:Choice xmlns:v="urn:schemas-microsoft-com:vml" Requires="v">
                <p:oleObj spid="_x0000_s24598" name="Equation" r:id="rId9" imgW="736560" imgH="279360" progId="Equation.DSMT4">
                  <p:embed/>
                </p:oleObj>
              </mc:Choice>
              <mc:Fallback>
                <p:oleObj name="Equation" r:id="rId9" imgW="73656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9256" y="3186752"/>
                        <a:ext cx="736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Rational Inequalities (cont.)</a:t>
            </a:r>
          </a:p>
        </p:txBody>
      </p:sp>
      <p:sp>
        <p:nvSpPr>
          <p:cNvPr id="5" name="Content Placeholder 4"/>
          <p:cNvSpPr>
            <a:spLocks noGrp="1"/>
          </p:cNvSpPr>
          <p:nvPr>
            <p:ph idx="1"/>
          </p:nvPr>
        </p:nvSpPr>
        <p:spPr>
          <a:xfrm>
            <a:off x="457200" y="1295400"/>
            <a:ext cx="8229600" cy="4572000"/>
          </a:xfrm>
        </p:spPr>
        <p:txBody>
          <a:bodyPr/>
          <a:lstStyle/>
          <a:p>
            <a:endParaRPr lang="en-US" dirty="0"/>
          </a:p>
          <a:p>
            <a:endParaRPr lang="en-US" dirty="0"/>
          </a:p>
        </p:txBody>
      </p:sp>
      <p:pic>
        <p:nvPicPr>
          <p:cNvPr id="152578" name="Picture 2"/>
          <p:cNvPicPr>
            <a:picLocks noChangeAspect="1" noChangeArrowheads="1"/>
          </p:cNvPicPr>
          <p:nvPr/>
        </p:nvPicPr>
        <p:blipFill>
          <a:blip r:embed="rId3" cstate="print"/>
          <a:srcRect/>
          <a:stretch>
            <a:fillRect/>
          </a:stretch>
        </p:blipFill>
        <p:spPr bwMode="auto">
          <a:xfrm>
            <a:off x="1624013" y="1033816"/>
            <a:ext cx="6300787" cy="1939387"/>
          </a:xfrm>
          <a:prstGeom prst="rect">
            <a:avLst/>
          </a:prstGeom>
          <a:noFill/>
          <a:ln w="9525">
            <a:noFill/>
            <a:miter lim="800000"/>
            <a:headEnd/>
            <a:tailEnd/>
          </a:ln>
          <a:effectLst/>
        </p:spPr>
      </p:pic>
      <p:graphicFrame>
        <p:nvGraphicFramePr>
          <p:cNvPr id="25603" name="Object 3"/>
          <p:cNvGraphicFramePr>
            <a:graphicFrameLocks noChangeAspect="1"/>
          </p:cNvGraphicFramePr>
          <p:nvPr/>
        </p:nvGraphicFramePr>
        <p:xfrm>
          <a:off x="381000" y="3022600"/>
          <a:ext cx="3213100" cy="2349500"/>
        </p:xfrm>
        <a:graphic>
          <a:graphicData uri="http://schemas.openxmlformats.org/presentationml/2006/ole">
            <mc:AlternateContent xmlns:mc="http://schemas.openxmlformats.org/markup-compatibility/2006">
              <mc:Choice xmlns:v="urn:schemas-microsoft-com:vml" Requires="v">
                <p:oleObj spid="_x0000_s25615" name="Equation" r:id="rId4" imgW="3213000" imgH="2349360" progId="Equation.DSMT4">
                  <p:embed/>
                </p:oleObj>
              </mc:Choice>
              <mc:Fallback>
                <p:oleObj name="Equation" r:id="rId4" imgW="3213000" imgH="234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22600"/>
                        <a:ext cx="32131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3790950" y="3022600"/>
          <a:ext cx="2413000" cy="2997200"/>
        </p:xfrm>
        <a:graphic>
          <a:graphicData uri="http://schemas.openxmlformats.org/presentationml/2006/ole">
            <mc:AlternateContent xmlns:mc="http://schemas.openxmlformats.org/markup-compatibility/2006">
              <mc:Choice xmlns:v="urn:schemas-microsoft-com:vml" Requires="v">
                <p:oleObj spid="_x0000_s25616" name="Equation" r:id="rId6" imgW="2412720" imgH="2997000" progId="Equation.DSMT4">
                  <p:embed/>
                </p:oleObj>
              </mc:Choice>
              <mc:Fallback>
                <p:oleObj name="Equation" r:id="rId6" imgW="2412720" imgH="299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0950" y="3022600"/>
                        <a:ext cx="24130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6400800" y="3022600"/>
          <a:ext cx="2387600" cy="2349500"/>
        </p:xfrm>
        <a:graphic>
          <a:graphicData uri="http://schemas.openxmlformats.org/presentationml/2006/ole">
            <mc:AlternateContent xmlns:mc="http://schemas.openxmlformats.org/markup-compatibility/2006">
              <mc:Choice xmlns:v="urn:schemas-microsoft-com:vml" Requires="v">
                <p:oleObj spid="_x0000_s25617" name="Equation" r:id="rId8" imgW="2387520" imgH="2349360" progId="Equation.DSMT4">
                  <p:embed/>
                </p:oleObj>
              </mc:Choice>
              <mc:Fallback>
                <p:oleObj name="Equation" r:id="rId8" imgW="2387520" imgH="234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022600"/>
                        <a:ext cx="23876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Rational Inequalities (cont.)</a:t>
            </a:r>
          </a:p>
        </p:txBody>
      </p:sp>
      <p:sp>
        <p:nvSpPr>
          <p:cNvPr id="3" name="Content Placeholder 2"/>
          <p:cNvSpPr>
            <a:spLocks noGrp="1"/>
          </p:cNvSpPr>
          <p:nvPr>
            <p:ph idx="1"/>
          </p:nvPr>
        </p:nvSpPr>
        <p:spPr/>
        <p:txBody>
          <a:bodyPr/>
          <a:lstStyle/>
          <a:p>
            <a:pPr marL="0" indent="0">
              <a:buNone/>
            </a:pPr>
            <a:r>
              <a:rPr lang="en-US" dirty="0"/>
              <a:t>The solution includes the endpoint         since the </a:t>
            </a:r>
          </a:p>
          <a:p>
            <a:pPr marL="0" indent="0">
              <a:buNone/>
            </a:pPr>
            <a:r>
              <a:rPr lang="en-US" dirty="0"/>
              <a:t>inequality (≤) includes 0. However, the endpoint 4 is not included in the solution because the rational inequality is undefined (the denominator equals 0) when </a:t>
            </a:r>
            <a:r>
              <a:rPr lang="en-US" i="1" dirty="0"/>
              <a:t>x </a:t>
            </a:r>
            <a:r>
              <a:rPr lang="en-US" dirty="0"/>
              <a:t>= 4.</a:t>
            </a:r>
            <a:r>
              <a:rPr lang="en-US" i="1" dirty="0"/>
              <a:t> </a:t>
            </a:r>
          </a:p>
          <a:p>
            <a:pPr marL="0" indent="0">
              <a:buNone/>
            </a:pPr>
            <a:r>
              <a:rPr lang="en-US" dirty="0"/>
              <a:t>Graphically, </a:t>
            </a:r>
          </a:p>
        </p:txBody>
      </p:sp>
      <p:graphicFrame>
        <p:nvGraphicFramePr>
          <p:cNvPr id="153602" name="Object 2"/>
          <p:cNvGraphicFramePr>
            <a:graphicFrameLocks noChangeAspect="1"/>
          </p:cNvGraphicFramePr>
          <p:nvPr/>
        </p:nvGraphicFramePr>
        <p:xfrm>
          <a:off x="5676900" y="1115704"/>
          <a:ext cx="495300" cy="838200"/>
        </p:xfrm>
        <a:graphic>
          <a:graphicData uri="http://schemas.openxmlformats.org/presentationml/2006/ole">
            <mc:AlternateContent xmlns:mc="http://schemas.openxmlformats.org/markup-compatibility/2006">
              <mc:Choice xmlns:v="urn:schemas-microsoft-com:vml" Requires="v">
                <p:oleObj spid="_x0000_s26630" name="Equation" r:id="rId3" imgW="495000" imgH="838080" progId="Equation.DSMT4">
                  <p:embed/>
                </p:oleObj>
              </mc:Choice>
              <mc:Fallback>
                <p:oleObj name="Equation" r:id="rId3" imgW="49500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1115704"/>
                        <a:ext cx="49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03" name="Picture 3"/>
          <p:cNvPicPr>
            <a:picLocks noChangeAspect="1" noChangeArrowheads="1"/>
          </p:cNvPicPr>
          <p:nvPr/>
        </p:nvPicPr>
        <p:blipFill>
          <a:blip r:embed="rId5" cstate="print"/>
          <a:srcRect/>
          <a:stretch>
            <a:fillRect/>
          </a:stretch>
        </p:blipFill>
        <p:spPr bwMode="auto">
          <a:xfrm>
            <a:off x="762000" y="4191000"/>
            <a:ext cx="7086600" cy="13176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Rational Inequalities (cont.)</a:t>
            </a:r>
          </a:p>
        </p:txBody>
      </p:sp>
      <p:sp>
        <p:nvSpPr>
          <p:cNvPr id="3" name="Content Placeholder 2"/>
          <p:cNvSpPr>
            <a:spLocks noGrp="1"/>
          </p:cNvSpPr>
          <p:nvPr>
            <p:ph idx="1"/>
          </p:nvPr>
        </p:nvSpPr>
        <p:spPr/>
        <p:txBody>
          <a:bodyPr/>
          <a:lstStyle/>
          <a:p>
            <a:pPr>
              <a:buNone/>
            </a:pPr>
            <a:r>
              <a:rPr lang="en-US" dirty="0"/>
              <a:t>The solution is:</a:t>
            </a:r>
          </a:p>
        </p:txBody>
      </p:sp>
      <p:graphicFrame>
        <p:nvGraphicFramePr>
          <p:cNvPr id="154626" name="Object 2"/>
          <p:cNvGraphicFramePr>
            <a:graphicFrameLocks noChangeAspect="1"/>
          </p:cNvGraphicFramePr>
          <p:nvPr/>
        </p:nvGraphicFramePr>
        <p:xfrm>
          <a:off x="1066800" y="2057400"/>
          <a:ext cx="6197600" cy="1422400"/>
        </p:xfrm>
        <a:graphic>
          <a:graphicData uri="http://schemas.openxmlformats.org/presentationml/2006/ole">
            <mc:AlternateContent xmlns:mc="http://schemas.openxmlformats.org/markup-compatibility/2006">
              <mc:Choice xmlns:v="urn:schemas-microsoft-com:vml" Requires="v">
                <p:oleObj spid="_x0000_s27654" name="Equation" r:id="rId3" imgW="6197400" imgH="1422360" progId="Equation.DSMT4">
                  <p:embed/>
                </p:oleObj>
              </mc:Choice>
              <mc:Fallback>
                <p:oleObj name="Equation" r:id="rId3" imgW="6197400" imgH="14223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57400"/>
                        <a:ext cx="6197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Rational Inequalities</a:t>
            </a:r>
          </a:p>
        </p:txBody>
      </p:sp>
      <p:sp>
        <p:nvSpPr>
          <p:cNvPr id="3" name="Content Placeholder 2"/>
          <p:cNvSpPr>
            <a:spLocks noGrp="1"/>
          </p:cNvSpPr>
          <p:nvPr>
            <p:ph idx="1"/>
          </p:nvPr>
        </p:nvSpPr>
        <p:spPr>
          <a:xfrm>
            <a:off x="457200" y="1280160"/>
            <a:ext cx="8229600" cy="3368040"/>
          </a:xfrm>
          <a:noFill/>
          <a:ln w="28575">
            <a:solidFill>
              <a:srgbClr val="FF0000"/>
            </a:solidFill>
          </a:ln>
        </p:spPr>
        <p:txBody>
          <a:bodyPr/>
          <a:lstStyle/>
          <a:p>
            <a:pPr marL="0" indent="0" algn="ctr">
              <a:buNone/>
            </a:pPr>
            <a:r>
              <a:rPr lang="en-US" b="1" dirty="0">
                <a:solidFill>
                  <a:srgbClr val="000000"/>
                </a:solidFill>
              </a:rPr>
              <a:t>Notes</a:t>
            </a:r>
          </a:p>
          <a:p>
            <a:pPr marL="0" indent="0">
              <a:buNone/>
            </a:pPr>
            <a:r>
              <a:rPr lang="en-US" dirty="0">
                <a:solidFill>
                  <a:srgbClr val="000000"/>
                </a:solidFill>
              </a:rPr>
              <a:t>Notice that in the first step, we do </a:t>
            </a:r>
            <a:r>
              <a:rPr lang="en-US" b="1" dirty="0">
                <a:solidFill>
                  <a:srgbClr val="000000"/>
                </a:solidFill>
              </a:rPr>
              <a:t>not</a:t>
            </a:r>
            <a:r>
              <a:rPr lang="en-US" dirty="0">
                <a:solidFill>
                  <a:srgbClr val="000000"/>
                </a:solidFill>
              </a:rPr>
              <a:t> multiply by the denominator </a:t>
            </a:r>
            <a:r>
              <a:rPr lang="en-US" i="1" dirty="0">
                <a:solidFill>
                  <a:srgbClr val="000000"/>
                </a:solidFill>
              </a:rPr>
              <a:t>x</a:t>
            </a:r>
            <a:r>
              <a:rPr lang="en-US" dirty="0">
                <a:solidFill>
                  <a:srgbClr val="000000"/>
                </a:solidFill>
              </a:rPr>
              <a:t> − 4. The reason is that the variable expression is positive for some values of </a:t>
            </a:r>
            <a:r>
              <a:rPr lang="en-US" i="1" dirty="0">
                <a:solidFill>
                  <a:srgbClr val="000000"/>
                </a:solidFill>
              </a:rPr>
              <a:t>x</a:t>
            </a:r>
            <a:r>
              <a:rPr lang="en-US" dirty="0">
                <a:solidFill>
                  <a:srgbClr val="000000"/>
                </a:solidFill>
              </a:rPr>
              <a:t> and negative for other values of </a:t>
            </a:r>
            <a:r>
              <a:rPr lang="en-US" i="1" dirty="0">
                <a:solidFill>
                  <a:srgbClr val="000000"/>
                </a:solidFill>
              </a:rPr>
              <a:t>x</a:t>
            </a:r>
            <a:r>
              <a:rPr lang="en-US" dirty="0">
                <a:solidFill>
                  <a:srgbClr val="000000"/>
                </a:solidFill>
              </a:rPr>
              <a:t>. Therefore, if we did multiply by     </a:t>
            </a:r>
            <a:r>
              <a:rPr lang="en-US" i="1" dirty="0">
                <a:solidFill>
                  <a:srgbClr val="000000"/>
                </a:solidFill>
              </a:rPr>
              <a:t>x</a:t>
            </a:r>
            <a:r>
              <a:rPr lang="en-US" dirty="0">
                <a:solidFill>
                  <a:srgbClr val="000000"/>
                </a:solidFill>
              </a:rPr>
              <a:t> − 4, we would not be able to determine whether the inequality should stay as ≥ or be reversed to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Solving Quadratic Inequalities Using a Graphing Calculator</a:t>
            </a:r>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lstStyle/>
          <a:p>
            <a:pPr marL="463550" indent="-463550" algn="ctr">
              <a:buNone/>
            </a:pPr>
            <a:r>
              <a:rPr lang="pt-BR" b="1" dirty="0">
                <a:solidFill>
                  <a:srgbClr val="000000"/>
                </a:solidFill>
              </a:rPr>
              <a:t>To Solve a Polynomial Inequality Using a Graphing Calculator</a:t>
            </a:r>
          </a:p>
          <a:p>
            <a:pPr marL="463550" indent="-463550">
              <a:buNone/>
            </a:pPr>
            <a:r>
              <a:rPr lang="en-US" b="1" dirty="0">
                <a:solidFill>
                  <a:srgbClr val="000000"/>
                </a:solidFill>
              </a:rPr>
              <a:t>1.	</a:t>
            </a:r>
            <a:r>
              <a:rPr lang="en-US" dirty="0">
                <a:solidFill>
                  <a:srgbClr val="000000"/>
                </a:solidFill>
              </a:rPr>
              <a:t>Arrange the terms so that one side of the inequality is 0. </a:t>
            </a:r>
          </a:p>
          <a:p>
            <a:pPr marL="463550" indent="-463550">
              <a:buNone/>
            </a:pPr>
            <a:r>
              <a:rPr lang="en-US" b="1" dirty="0">
                <a:solidFill>
                  <a:srgbClr val="000000"/>
                </a:solidFill>
              </a:rPr>
              <a:t>2.	</a:t>
            </a:r>
            <a:r>
              <a:rPr lang="en-US" dirty="0">
                <a:solidFill>
                  <a:srgbClr val="000000"/>
                </a:solidFill>
              </a:rPr>
              <a:t>Form a function by letting </a:t>
            </a:r>
            <a:r>
              <a:rPr lang="en-US" i="1" dirty="0">
                <a:solidFill>
                  <a:srgbClr val="000000"/>
                </a:solidFill>
              </a:rPr>
              <a:t>y</a:t>
            </a:r>
            <a:r>
              <a:rPr lang="en-US" dirty="0">
                <a:solidFill>
                  <a:srgbClr val="000000"/>
                </a:solidFill>
              </a:rPr>
              <a:t> = [the polynomial], and graph the function. </a:t>
            </a:r>
          </a:p>
          <a:p>
            <a:pPr marL="463550" indent="-463550">
              <a:buNone/>
            </a:pPr>
            <a:r>
              <a:rPr lang="en-US" dirty="0">
                <a:solidFill>
                  <a:srgbClr val="000000"/>
                </a:solidFill>
              </a:rPr>
              <a:t>	Be sure to set the </a:t>
            </a:r>
            <a:r>
              <a:rPr lang="en-US" b="1" dirty="0">
                <a:solidFill>
                  <a:srgbClr val="C00000"/>
                </a:solidFill>
              </a:rPr>
              <a:t>WINDOW</a:t>
            </a:r>
            <a:r>
              <a:rPr lang="en-US" dirty="0">
                <a:solidFill>
                  <a:srgbClr val="000000"/>
                </a:solidFill>
              </a:rPr>
              <a:t> so that all of the zeros are easily seen. This may be difficult if large numbers are involved.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Solving Quadratic Inequalities Using a Graphing Calculator</a:t>
            </a:r>
          </a:p>
        </p:txBody>
      </p:sp>
      <p:sp>
        <p:nvSpPr>
          <p:cNvPr id="3" name="Content Placeholder 2"/>
          <p:cNvSpPr>
            <a:spLocks noGrp="1"/>
          </p:cNvSpPr>
          <p:nvPr>
            <p:ph idx="1"/>
          </p:nvPr>
        </p:nvSpPr>
        <p:spPr>
          <a:xfrm>
            <a:off x="457200" y="1280160"/>
            <a:ext cx="8229600" cy="4282440"/>
          </a:xfrm>
          <a:solidFill>
            <a:srgbClr val="FFFFCC"/>
          </a:solidFill>
          <a:ln w="28575">
            <a:solidFill>
              <a:srgbClr val="000000"/>
            </a:solidFill>
          </a:ln>
        </p:spPr>
        <p:txBody>
          <a:bodyPr/>
          <a:lstStyle/>
          <a:p>
            <a:pPr marL="463550" indent="-463550" algn="ctr">
              <a:buNone/>
            </a:pPr>
            <a:r>
              <a:rPr lang="pt-BR" b="1" dirty="0">
                <a:solidFill>
                  <a:srgbClr val="000000"/>
                </a:solidFill>
              </a:rPr>
              <a:t>To Solve a Polynomial Inequality Using a Graphing Calculator (cont.)</a:t>
            </a:r>
          </a:p>
          <a:p>
            <a:pPr marL="463550" indent="-463550">
              <a:buNone/>
            </a:pPr>
            <a:r>
              <a:rPr lang="en-US" b="1" dirty="0">
                <a:solidFill>
                  <a:srgbClr val="000000"/>
                </a:solidFill>
              </a:rPr>
              <a:t>3.	</a:t>
            </a:r>
            <a:r>
              <a:rPr lang="en-US" dirty="0">
                <a:solidFill>
                  <a:srgbClr val="000000"/>
                </a:solidFill>
              </a:rPr>
              <a:t>Use the </a:t>
            </a:r>
            <a:r>
              <a:rPr lang="en-US" b="1" dirty="0">
                <a:solidFill>
                  <a:srgbClr val="C00000"/>
                </a:solidFill>
              </a:rPr>
              <a:t>CALC</a:t>
            </a:r>
            <a:r>
              <a:rPr lang="en-US" dirty="0">
                <a:solidFill>
                  <a:srgbClr val="000000"/>
                </a:solidFill>
              </a:rPr>
              <a:t> key (                               ) and select </a:t>
            </a:r>
            <a:r>
              <a:rPr lang="en-US" b="1" dirty="0">
                <a:solidFill>
                  <a:srgbClr val="C00000"/>
                </a:solidFill>
              </a:rPr>
              <a:t>2:(zero) </a:t>
            </a:r>
            <a:r>
              <a:rPr lang="en-US" dirty="0">
                <a:solidFill>
                  <a:srgbClr val="000000"/>
                </a:solidFill>
              </a:rPr>
              <a:t>to find (or approximate) the real zeros of the function, if there are any. </a:t>
            </a:r>
          </a:p>
          <a:p>
            <a:pPr marL="463550" indent="-463550">
              <a:buNone/>
              <a:tabLst>
                <a:tab pos="914400" algn="l"/>
              </a:tabLst>
            </a:pPr>
            <a:r>
              <a:rPr lang="en-US" dirty="0">
                <a:solidFill>
                  <a:srgbClr val="000000"/>
                </a:solidFill>
              </a:rPr>
              <a:t>	</a:t>
            </a:r>
            <a:r>
              <a:rPr lang="en-US" b="1" dirty="0">
                <a:solidFill>
                  <a:srgbClr val="000000"/>
                </a:solidFill>
              </a:rPr>
              <a:t>a.	</a:t>
            </a:r>
            <a:r>
              <a:rPr lang="en-US" dirty="0">
                <a:solidFill>
                  <a:srgbClr val="000000"/>
                </a:solidFill>
              </a:rPr>
              <a:t>The values of </a:t>
            </a:r>
            <a:r>
              <a:rPr lang="en-US" i="1" dirty="0">
                <a:solidFill>
                  <a:srgbClr val="000000"/>
                </a:solidFill>
              </a:rPr>
              <a:t>x</a:t>
            </a:r>
            <a:r>
              <a:rPr lang="en-US" dirty="0">
                <a:solidFill>
                  <a:srgbClr val="000000"/>
                </a:solidFill>
              </a:rPr>
              <a:t> for which the </a:t>
            </a:r>
            <a:r>
              <a:rPr lang="en-US" i="1" dirty="0">
                <a:solidFill>
                  <a:srgbClr val="000000"/>
                </a:solidFill>
              </a:rPr>
              <a:t>y</a:t>
            </a:r>
            <a:r>
              <a:rPr lang="en-US" dirty="0">
                <a:solidFill>
                  <a:srgbClr val="000000"/>
                </a:solidFill>
              </a:rPr>
              <a:t>-values are above 	the </a:t>
            </a:r>
            <a:r>
              <a:rPr lang="en-US" i="1" dirty="0">
                <a:solidFill>
                  <a:srgbClr val="000000"/>
                </a:solidFill>
              </a:rPr>
              <a:t>x</a:t>
            </a:r>
            <a:r>
              <a:rPr lang="en-US" dirty="0">
                <a:solidFill>
                  <a:srgbClr val="000000"/>
                </a:solidFill>
              </a:rPr>
              <a:t>-axis satisfy </a:t>
            </a:r>
            <a:r>
              <a:rPr lang="en-US" i="1" dirty="0">
                <a:solidFill>
                  <a:srgbClr val="000000"/>
                </a:solidFill>
              </a:rPr>
              <a:t>y</a:t>
            </a:r>
            <a:r>
              <a:rPr lang="en-US" dirty="0">
                <a:solidFill>
                  <a:srgbClr val="000000"/>
                </a:solidFill>
              </a:rPr>
              <a:t> &gt; 0. </a:t>
            </a:r>
          </a:p>
          <a:p>
            <a:pPr marL="463550" indent="-463550">
              <a:buNone/>
            </a:pPr>
            <a:r>
              <a:rPr lang="en-US" dirty="0">
                <a:solidFill>
                  <a:srgbClr val="000000"/>
                </a:solidFill>
              </a:rPr>
              <a:t>	</a:t>
            </a:r>
            <a:r>
              <a:rPr lang="en-US" b="1" dirty="0">
                <a:solidFill>
                  <a:srgbClr val="000000"/>
                </a:solidFill>
              </a:rPr>
              <a:t>b.	</a:t>
            </a:r>
            <a:r>
              <a:rPr lang="en-US" dirty="0">
                <a:solidFill>
                  <a:srgbClr val="000000"/>
                </a:solidFill>
              </a:rPr>
              <a:t>The values of </a:t>
            </a:r>
            <a:r>
              <a:rPr lang="en-US" i="1" dirty="0">
                <a:solidFill>
                  <a:srgbClr val="000000"/>
                </a:solidFill>
              </a:rPr>
              <a:t>x</a:t>
            </a:r>
            <a:r>
              <a:rPr lang="en-US" dirty="0">
                <a:solidFill>
                  <a:srgbClr val="000000"/>
                </a:solidFill>
              </a:rPr>
              <a:t> for which the </a:t>
            </a:r>
            <a:r>
              <a:rPr lang="en-US" i="1" dirty="0">
                <a:solidFill>
                  <a:srgbClr val="000000"/>
                </a:solidFill>
              </a:rPr>
              <a:t>y</a:t>
            </a:r>
            <a:r>
              <a:rPr lang="en-US" dirty="0">
                <a:solidFill>
                  <a:srgbClr val="000000"/>
                </a:solidFill>
              </a:rPr>
              <a:t>-values are below 	the </a:t>
            </a:r>
            <a:r>
              <a:rPr lang="en-US" i="1" dirty="0">
                <a:solidFill>
                  <a:srgbClr val="000000"/>
                </a:solidFill>
              </a:rPr>
              <a:t>x</a:t>
            </a:r>
            <a:r>
              <a:rPr lang="en-US" dirty="0">
                <a:solidFill>
                  <a:srgbClr val="000000"/>
                </a:solidFill>
              </a:rPr>
              <a:t>-axis satisfy </a:t>
            </a:r>
            <a:r>
              <a:rPr lang="en-US" i="1" dirty="0">
                <a:solidFill>
                  <a:srgbClr val="000000"/>
                </a:solidFill>
              </a:rPr>
              <a:t>y</a:t>
            </a:r>
            <a:r>
              <a:rPr lang="en-US" dirty="0">
                <a:solidFill>
                  <a:srgbClr val="000000"/>
                </a:solidFill>
              </a:rPr>
              <a:t> &lt; 0. </a:t>
            </a:r>
          </a:p>
        </p:txBody>
      </p:sp>
      <p:grpSp>
        <p:nvGrpSpPr>
          <p:cNvPr id="6" name="Group 5"/>
          <p:cNvGrpSpPr/>
          <p:nvPr/>
        </p:nvGrpSpPr>
        <p:grpSpPr>
          <a:xfrm>
            <a:off x="3724275" y="2313296"/>
            <a:ext cx="2371725" cy="478631"/>
            <a:chOff x="4648200" y="4267200"/>
            <a:chExt cx="2371725" cy="478631"/>
          </a:xfrm>
        </p:grpSpPr>
        <p:pic>
          <p:nvPicPr>
            <p:cNvPr id="4" name="Picture 3" descr="2nd.png"/>
            <p:cNvPicPr>
              <a:picLocks noChangeAspect="1"/>
            </p:cNvPicPr>
            <p:nvPr/>
          </p:nvPicPr>
          <p:blipFill>
            <a:blip r:embed="rId2" cstate="print"/>
            <a:stretch>
              <a:fillRect/>
            </a:stretch>
          </p:blipFill>
          <p:spPr>
            <a:xfrm>
              <a:off x="4648200" y="4267200"/>
              <a:ext cx="978694" cy="478631"/>
            </a:xfrm>
            <a:prstGeom prst="rect">
              <a:avLst/>
            </a:prstGeom>
          </p:spPr>
        </p:pic>
        <p:pic>
          <p:nvPicPr>
            <p:cNvPr id="5" name="Picture 4" descr="TRACE.png"/>
            <p:cNvPicPr>
              <a:picLocks noChangeAspect="1"/>
            </p:cNvPicPr>
            <p:nvPr/>
          </p:nvPicPr>
          <p:blipFill>
            <a:blip r:embed="rId3" cstate="email"/>
            <a:stretch>
              <a:fillRect/>
            </a:stretch>
          </p:blipFill>
          <p:spPr>
            <a:xfrm>
              <a:off x="5715000" y="4343400"/>
              <a:ext cx="1304925" cy="323850"/>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Solving Quadratic Inequalities Using a Graphing Calculator</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marL="463550" indent="-463550" algn="ctr">
              <a:buNone/>
            </a:pPr>
            <a:r>
              <a:rPr lang="pt-BR" b="1" dirty="0">
                <a:solidFill>
                  <a:srgbClr val="000000"/>
                </a:solidFill>
              </a:rPr>
              <a:t>To Solve a Polynomial Inequality Using a Graphing Calculator (cont.)</a:t>
            </a:r>
          </a:p>
          <a:p>
            <a:pPr marL="463550" indent="-463550">
              <a:buNone/>
            </a:pPr>
            <a:r>
              <a:rPr lang="en-US" b="1" dirty="0">
                <a:solidFill>
                  <a:srgbClr val="000000"/>
                </a:solidFill>
              </a:rPr>
              <a:t>4.	</a:t>
            </a:r>
            <a:r>
              <a:rPr lang="en-US" dirty="0">
                <a:solidFill>
                  <a:srgbClr val="000000"/>
                </a:solidFill>
              </a:rPr>
              <a:t>Endpoints of intervals are included if the inequality includes 0, as in </a:t>
            </a:r>
            <a:r>
              <a:rPr lang="en-US" i="1" dirty="0">
                <a:solidFill>
                  <a:srgbClr val="000000"/>
                </a:solidFill>
              </a:rPr>
              <a:t>y</a:t>
            </a:r>
            <a:r>
              <a:rPr lang="en-US" dirty="0">
                <a:solidFill>
                  <a:srgbClr val="000000"/>
                </a:solidFill>
              </a:rPr>
              <a:t> ≥ 0 or </a:t>
            </a:r>
            <a:r>
              <a:rPr lang="en-US" i="1" dirty="0">
                <a:solidFill>
                  <a:srgbClr val="000000"/>
                </a:solidFill>
              </a:rPr>
              <a:t>y</a:t>
            </a:r>
            <a:r>
              <a:rPr lang="en-US" dirty="0">
                <a:solidFill>
                  <a:srgbClr val="000000"/>
                </a:solidFill>
              </a:rPr>
              <a:t> ≤ 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Inequalities: Solved Algebraically</a:t>
            </a:r>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marL="463550" indent="-463550" algn="ctr">
              <a:buNone/>
            </a:pPr>
            <a:r>
              <a:rPr lang="en-US" b="1" dirty="0">
                <a:solidFill>
                  <a:srgbClr val="000000"/>
                </a:solidFill>
              </a:rPr>
              <a:t>To Solve a Polynomial Inequality Algebraically (cont.)</a:t>
            </a:r>
          </a:p>
          <a:p>
            <a:pPr marL="463550" indent="-463550">
              <a:buNone/>
            </a:pPr>
            <a:r>
              <a:rPr lang="en-US" b="1" dirty="0">
                <a:solidFill>
                  <a:srgbClr val="000000"/>
                </a:solidFill>
              </a:rPr>
              <a:t>4.	</a:t>
            </a:r>
            <a:r>
              <a:rPr lang="en-US" dirty="0">
                <a:solidFill>
                  <a:srgbClr val="000000"/>
                </a:solidFill>
              </a:rPr>
              <a:t>Test one point from each interval to determine the sign of the polynomial expression for all points in that interval.</a:t>
            </a:r>
          </a:p>
          <a:p>
            <a:pPr marL="463550" indent="-463550">
              <a:buNone/>
            </a:pPr>
            <a:r>
              <a:rPr lang="en-US" b="1" dirty="0">
                <a:solidFill>
                  <a:srgbClr val="000000"/>
                </a:solidFill>
              </a:rPr>
              <a:t>5.	</a:t>
            </a:r>
            <a:r>
              <a:rPr lang="en-US" dirty="0">
                <a:solidFill>
                  <a:srgbClr val="000000"/>
                </a:solidFill>
              </a:rPr>
              <a:t>The solution consists of those intervals where the test points satisfy the original inequality.</a:t>
            </a:r>
          </a:p>
          <a:p>
            <a:pPr marL="463550" indent="-463550">
              <a:buNone/>
            </a:pPr>
            <a:r>
              <a:rPr lang="en-US" b="1" dirty="0">
                <a:solidFill>
                  <a:srgbClr val="000000"/>
                </a:solidFill>
              </a:rPr>
              <a:t>6.	</a:t>
            </a:r>
            <a:r>
              <a:rPr lang="en-US" dirty="0">
                <a:solidFill>
                  <a:srgbClr val="000000"/>
                </a:solidFill>
              </a:rPr>
              <a:t>Mark a bracket for an endpoint that is included and a parenthesis for an endpoint that is not included.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a:t>
            </a:r>
            <a:endParaRPr lang="en-US" dirty="0"/>
          </a:p>
        </p:txBody>
      </p:sp>
      <p:sp>
        <p:nvSpPr>
          <p:cNvPr id="3" name="Content Placeholder 2"/>
          <p:cNvSpPr>
            <a:spLocks noGrp="1"/>
          </p:cNvSpPr>
          <p:nvPr>
            <p:ph idx="1"/>
          </p:nvPr>
        </p:nvSpPr>
        <p:spPr/>
        <p:txBody>
          <a:bodyPr/>
          <a:lstStyle/>
          <a:p>
            <a:pPr marL="0" indent="0">
              <a:buNone/>
              <a:tabLst>
                <a:tab pos="463550" algn="l"/>
              </a:tabLst>
            </a:pPr>
            <a:r>
              <a:rPr lang="en-US" dirty="0"/>
              <a:t>Solve the following quadratic inequalities using a graphing calculator. Graph the solution set on a real number line.</a:t>
            </a:r>
          </a:p>
          <a:p>
            <a:pPr marL="0" indent="0">
              <a:buNone/>
              <a:tabLst>
                <a:tab pos="463550" algn="l"/>
              </a:tabLst>
            </a:pPr>
            <a:r>
              <a:rPr lang="en-US" b="1" dirty="0"/>
              <a:t>a.	</a:t>
            </a:r>
            <a:r>
              <a:rPr lang="en-US" i="1" dirty="0">
                <a:solidFill>
                  <a:srgbClr val="0000FF"/>
                </a:solidFill>
              </a:rPr>
              <a:t>x</a:t>
            </a:r>
            <a:r>
              <a:rPr lang="en-US" baseline="30000" dirty="0">
                <a:solidFill>
                  <a:srgbClr val="0000FF"/>
                </a:solidFill>
              </a:rPr>
              <a:t>2</a:t>
            </a:r>
            <a:r>
              <a:rPr lang="en-US" dirty="0">
                <a:solidFill>
                  <a:srgbClr val="0000FF"/>
                </a:solidFill>
              </a:rPr>
              <a:t> – 2</a:t>
            </a:r>
            <a:r>
              <a:rPr lang="en-US" i="1" dirty="0">
                <a:solidFill>
                  <a:srgbClr val="0000FF"/>
                </a:solidFill>
              </a:rPr>
              <a:t>x</a:t>
            </a:r>
            <a:r>
              <a:rPr lang="en-US" dirty="0">
                <a:solidFill>
                  <a:srgbClr val="0000FF"/>
                </a:solidFill>
              </a:rPr>
              <a:t> &gt; 8 </a:t>
            </a:r>
          </a:p>
          <a:p>
            <a:pPr marL="0" indent="0">
              <a:buNone/>
              <a:tabLst>
                <a:tab pos="463550" algn="l"/>
              </a:tabLst>
            </a:pPr>
            <a:r>
              <a:rPr lang="en-US" b="1" dirty="0"/>
              <a:t>Solution:</a:t>
            </a:r>
          </a:p>
          <a:p>
            <a:pPr marL="0" indent="0">
              <a:buNone/>
              <a:tabLst>
                <a:tab pos="463550" algn="l"/>
              </a:tabLst>
            </a:pPr>
            <a:r>
              <a:rPr lang="en-US" dirty="0"/>
              <a:t>This inequality was solved algebraically in Example 1a. We repeat the solution here using a graphing calculator to show how the two methods are related.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tabLst>
                <a:tab pos="463550" algn="l"/>
              </a:tabLst>
            </a:pPr>
            <a:r>
              <a:rPr lang="en-US" dirty="0"/>
              <a:t>Manipulate the inequality so that one side is 0. </a:t>
            </a:r>
          </a:p>
          <a:p>
            <a:pPr marL="0" indent="0">
              <a:buNone/>
              <a:tabLst>
                <a:tab pos="463550" algn="l"/>
              </a:tabLst>
            </a:pPr>
            <a:endParaRPr lang="en-US" dirty="0"/>
          </a:p>
          <a:p>
            <a:pPr marL="0" indent="0">
              <a:buNone/>
              <a:tabLst>
                <a:tab pos="463550" algn="l"/>
              </a:tabLst>
            </a:pPr>
            <a:endParaRPr lang="en-US" dirty="0"/>
          </a:p>
          <a:p>
            <a:pPr marL="0" indent="0">
              <a:buNone/>
              <a:tabLst>
                <a:tab pos="463550" algn="l"/>
              </a:tabLst>
            </a:pPr>
            <a:endParaRPr lang="en-US" dirty="0"/>
          </a:p>
          <a:p>
            <a:pPr>
              <a:buNone/>
            </a:pPr>
            <a:r>
              <a:rPr lang="en-US" dirty="0"/>
              <a:t>Press                    and enter the function: </a:t>
            </a:r>
          </a:p>
          <a:p>
            <a:pPr>
              <a:buNone/>
            </a:pPr>
            <a:r>
              <a:rPr lang="en-US" dirty="0"/>
              <a:t>Press                  to graph the function. </a:t>
            </a:r>
          </a:p>
        </p:txBody>
      </p:sp>
      <p:pic>
        <p:nvPicPr>
          <p:cNvPr id="5" name="Picture 4" descr="y-EQUALS_H-Neue.png"/>
          <p:cNvPicPr>
            <a:picLocks noChangeAspect="1"/>
          </p:cNvPicPr>
          <p:nvPr/>
        </p:nvPicPr>
        <p:blipFill>
          <a:blip r:embed="rId3" cstate="email"/>
          <a:stretch>
            <a:fillRect/>
          </a:stretch>
        </p:blipFill>
        <p:spPr>
          <a:xfrm>
            <a:off x="1447800" y="3510888"/>
            <a:ext cx="1304925" cy="323850"/>
          </a:xfrm>
          <a:prstGeom prst="rect">
            <a:avLst/>
          </a:prstGeom>
        </p:spPr>
      </p:pic>
      <p:pic>
        <p:nvPicPr>
          <p:cNvPr id="6" name="Picture 5" descr="GRAPH.png"/>
          <p:cNvPicPr>
            <a:picLocks noChangeAspect="1"/>
          </p:cNvPicPr>
          <p:nvPr/>
        </p:nvPicPr>
        <p:blipFill>
          <a:blip r:embed="rId4" cstate="email"/>
          <a:stretch>
            <a:fillRect/>
          </a:stretch>
        </p:blipFill>
        <p:spPr>
          <a:xfrm>
            <a:off x="1371600" y="3981736"/>
            <a:ext cx="1304925" cy="323850"/>
          </a:xfrm>
          <a:prstGeom prst="rect">
            <a:avLst/>
          </a:prstGeom>
        </p:spPr>
      </p:pic>
      <p:graphicFrame>
        <p:nvGraphicFramePr>
          <p:cNvPr id="155651" name="Object 3"/>
          <p:cNvGraphicFramePr>
            <a:graphicFrameLocks noChangeAspect="1"/>
          </p:cNvGraphicFramePr>
          <p:nvPr/>
        </p:nvGraphicFramePr>
        <p:xfrm>
          <a:off x="6477000" y="3366448"/>
          <a:ext cx="2108200" cy="444500"/>
        </p:xfrm>
        <a:graphic>
          <a:graphicData uri="http://schemas.openxmlformats.org/presentationml/2006/ole">
            <mc:AlternateContent xmlns:mc="http://schemas.openxmlformats.org/markup-compatibility/2006">
              <mc:Choice xmlns:v="urn:schemas-microsoft-com:vml" Requires="v">
                <p:oleObj spid="_x0000_s28687" name="Equation" r:id="rId5" imgW="2108160" imgH="444240" progId="Equation.DSMT4">
                  <p:embed/>
                </p:oleObj>
              </mc:Choice>
              <mc:Fallback>
                <p:oleObj name="Equation" r:id="rId5" imgW="2108160" imgH="444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366448"/>
                        <a:ext cx="210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3761096" y="2002808"/>
          <a:ext cx="1511300" cy="381000"/>
        </p:xfrm>
        <a:graphic>
          <a:graphicData uri="http://schemas.openxmlformats.org/presentationml/2006/ole">
            <mc:AlternateContent xmlns:mc="http://schemas.openxmlformats.org/markup-compatibility/2006">
              <mc:Choice xmlns:v="urn:schemas-microsoft-com:vml" Requires="v">
                <p:oleObj spid="_x0000_s28688" name="Equation" r:id="rId7" imgW="1511280" imgH="380880" progId="Equation.DSMT4">
                  <p:embed/>
                </p:oleObj>
              </mc:Choice>
              <mc:Fallback>
                <p:oleObj name="Equation" r:id="rId7" imgW="1511280" imgH="380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1096" y="2002808"/>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3276600" y="2590800"/>
          <a:ext cx="2006600" cy="381000"/>
        </p:xfrm>
        <a:graphic>
          <a:graphicData uri="http://schemas.openxmlformats.org/presentationml/2006/ole">
            <mc:AlternateContent xmlns:mc="http://schemas.openxmlformats.org/markup-compatibility/2006">
              <mc:Choice xmlns:v="urn:schemas-microsoft-com:vml" Requires="v">
                <p:oleObj spid="_x0000_s28689" name="Equation" r:id="rId9" imgW="2006280" imgH="380880" progId="Equation.DSMT4">
                  <p:embed/>
                </p:oleObj>
              </mc:Choice>
              <mc:Fallback>
                <p:oleObj name="Equation" r:id="rId9" imgW="200628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590800"/>
                        <a:ext cx="200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6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r>
              <a:rPr lang="en-US" dirty="0"/>
              <a:t>The graph will appear as illustrated here. (In this case the graph is a parabola.) </a:t>
            </a:r>
          </a:p>
        </p:txBody>
      </p:sp>
      <p:pic>
        <p:nvPicPr>
          <p:cNvPr id="50177" name="Picture 1"/>
          <p:cNvPicPr>
            <a:picLocks noChangeAspect="1" noChangeArrowheads="1"/>
          </p:cNvPicPr>
          <p:nvPr/>
        </p:nvPicPr>
        <p:blipFill>
          <a:blip r:embed="rId2" cstate="email"/>
          <a:srcRect/>
          <a:stretch>
            <a:fillRect/>
          </a:stretch>
        </p:blipFill>
        <p:spPr bwMode="auto">
          <a:xfrm>
            <a:off x="2963863" y="2446337"/>
            <a:ext cx="3216275" cy="26590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r>
              <a:rPr lang="en-US" dirty="0"/>
              <a:t>Find the zeros (or estimate the zeros) as follows: </a:t>
            </a:r>
          </a:p>
          <a:p>
            <a:pPr marL="0" indent="0">
              <a:buNone/>
            </a:pPr>
            <a:r>
              <a:rPr lang="en-US" b="1" dirty="0"/>
              <a:t>Step 1:</a:t>
            </a:r>
            <a:r>
              <a:rPr lang="en-US" dirty="0"/>
              <a:t> Press </a:t>
            </a:r>
            <a:r>
              <a:rPr lang="en-US" b="1" dirty="0"/>
              <a:t>CALC</a:t>
            </a:r>
            <a:r>
              <a:rPr lang="en-US" dirty="0"/>
              <a:t> (                              ). </a:t>
            </a:r>
          </a:p>
          <a:p>
            <a:pPr marL="0" indent="0">
              <a:spcBef>
                <a:spcPts val="1200"/>
              </a:spcBef>
              <a:buNone/>
            </a:pPr>
            <a:r>
              <a:rPr lang="en-US" b="1" dirty="0"/>
              <a:t>Step 2:</a:t>
            </a:r>
            <a:r>
              <a:rPr lang="en-US" dirty="0"/>
              <a:t> Press or choose </a:t>
            </a:r>
            <a:r>
              <a:rPr lang="en-US" b="1" dirty="0"/>
              <a:t>2: zero</a:t>
            </a:r>
            <a:r>
              <a:rPr lang="en-US" dirty="0"/>
              <a:t>. </a:t>
            </a:r>
          </a:p>
          <a:p>
            <a:pPr marL="0" indent="0">
              <a:buNone/>
            </a:pPr>
            <a:r>
              <a:rPr lang="en-US" b="1" dirty="0"/>
              <a:t>Step 3:</a:t>
            </a:r>
            <a:r>
              <a:rPr lang="en-US" dirty="0"/>
              <a:t> Follow the directions for moving the cursor to </a:t>
            </a:r>
            <a:r>
              <a:rPr lang="en-US" b="1" dirty="0"/>
              <a:t>Left Bound?, Right Bound?, </a:t>
            </a:r>
            <a:r>
              <a:rPr lang="en-US" dirty="0"/>
              <a:t>and </a:t>
            </a:r>
            <a:r>
              <a:rPr lang="en-US" b="1" dirty="0"/>
              <a:t>Guess?</a:t>
            </a:r>
            <a:r>
              <a:rPr lang="en-US" dirty="0"/>
              <a:t> for each point. </a:t>
            </a:r>
          </a:p>
          <a:p>
            <a:pPr marL="0" indent="0">
              <a:buNone/>
            </a:pPr>
            <a:r>
              <a:rPr lang="en-US" dirty="0"/>
              <a:t>(Press                   each time.) </a:t>
            </a:r>
          </a:p>
        </p:txBody>
      </p:sp>
      <p:grpSp>
        <p:nvGrpSpPr>
          <p:cNvPr id="4" name="Group 3"/>
          <p:cNvGrpSpPr/>
          <p:nvPr/>
        </p:nvGrpSpPr>
        <p:grpSpPr>
          <a:xfrm>
            <a:off x="3419475" y="1864056"/>
            <a:ext cx="2371725" cy="478631"/>
            <a:chOff x="4648200" y="4267200"/>
            <a:chExt cx="2371725" cy="478631"/>
          </a:xfrm>
        </p:grpSpPr>
        <p:pic>
          <p:nvPicPr>
            <p:cNvPr id="5" name="Picture 4" descr="2nd.png"/>
            <p:cNvPicPr>
              <a:picLocks noChangeAspect="1"/>
            </p:cNvPicPr>
            <p:nvPr/>
          </p:nvPicPr>
          <p:blipFill>
            <a:blip r:embed="rId2" cstate="print"/>
            <a:stretch>
              <a:fillRect/>
            </a:stretch>
          </p:blipFill>
          <p:spPr>
            <a:xfrm>
              <a:off x="4648200" y="4267200"/>
              <a:ext cx="978694" cy="478631"/>
            </a:xfrm>
            <a:prstGeom prst="rect">
              <a:avLst/>
            </a:prstGeom>
          </p:spPr>
        </p:pic>
        <p:pic>
          <p:nvPicPr>
            <p:cNvPr id="6" name="Picture 5" descr="TRACE.png"/>
            <p:cNvPicPr>
              <a:picLocks noChangeAspect="1"/>
            </p:cNvPicPr>
            <p:nvPr/>
          </p:nvPicPr>
          <p:blipFill>
            <a:blip r:embed="rId3" cstate="email"/>
            <a:stretch>
              <a:fillRect/>
            </a:stretch>
          </p:blipFill>
          <p:spPr>
            <a:xfrm>
              <a:off x="5715000" y="4343400"/>
              <a:ext cx="1304925" cy="323850"/>
            </a:xfrm>
            <a:prstGeom prst="rect">
              <a:avLst/>
            </a:prstGeom>
          </p:spPr>
        </p:pic>
      </p:grpSp>
      <p:pic>
        <p:nvPicPr>
          <p:cNvPr id="13" name="Picture 12" descr="eNTER.png"/>
          <p:cNvPicPr>
            <a:picLocks noChangeAspect="1"/>
          </p:cNvPicPr>
          <p:nvPr/>
        </p:nvPicPr>
        <p:blipFill>
          <a:blip r:embed="rId4" cstate="print"/>
          <a:stretch>
            <a:fillRect/>
          </a:stretch>
        </p:blipFill>
        <p:spPr>
          <a:xfrm>
            <a:off x="1524000" y="3913496"/>
            <a:ext cx="1295400"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a:xfrm>
            <a:off x="457200" y="1280160"/>
            <a:ext cx="8229600" cy="4918269"/>
          </a:xfrm>
        </p:spPr>
        <p:txBody>
          <a:bodyPr>
            <a:spAutoFit/>
          </a:bodyPr>
          <a:lstStyle/>
          <a:p>
            <a:pPr marL="0" indent="0">
              <a:spcBef>
                <a:spcPts val="200"/>
              </a:spcBef>
              <a:buNone/>
            </a:pPr>
            <a:r>
              <a:rPr lang="en-US" dirty="0"/>
              <a:t>[</a:t>
            </a:r>
            <a:r>
              <a:rPr lang="en-US" b="1" dirty="0"/>
              <a:t>Note:</a:t>
            </a:r>
            <a:r>
              <a:rPr lang="en-US" dirty="0"/>
              <a:t> If there are no real zeros, then the graph will be entirely above or entirely below the </a:t>
            </a:r>
            <a:r>
              <a:rPr lang="en-US" i="1" dirty="0"/>
              <a:t>x</a:t>
            </a:r>
            <a:r>
              <a:rPr lang="en-US" dirty="0"/>
              <a:t>-axis. The solution is then dependent on the nature of the inequality. It will be either the empty set (no solution) or the entire set of real numbers (−</a:t>
            </a:r>
            <a:r>
              <a:rPr lang="en-US" dirty="0">
                <a:sym typeface="Symbol"/>
              </a:rPr>
              <a:t>, </a:t>
            </a:r>
            <a:r>
              <a:rPr lang="en-US" dirty="0"/>
              <a:t>).]</a:t>
            </a:r>
          </a:p>
          <a:p>
            <a:pPr marL="0" indent="0">
              <a:spcBef>
                <a:spcPts val="200"/>
              </a:spcBef>
              <a:buNone/>
            </a:pPr>
            <a:r>
              <a:rPr lang="en-US" dirty="0"/>
              <a:t>In this case, the zeros are </a:t>
            </a:r>
            <a:r>
              <a:rPr lang="en-US" i="1" dirty="0"/>
              <a:t>x</a:t>
            </a:r>
            <a:r>
              <a:rPr lang="en-US" dirty="0"/>
              <a:t> = −2 and </a:t>
            </a:r>
            <a:r>
              <a:rPr lang="en-US" i="1" dirty="0"/>
              <a:t>x</a:t>
            </a:r>
            <a:r>
              <a:rPr lang="en-US" dirty="0"/>
              <a:t> = 4 (just as we found in Example 1a). Because we want to know where </a:t>
            </a:r>
            <a:r>
              <a:rPr lang="en-US" i="1" dirty="0"/>
              <a:t>y</a:t>
            </a:r>
            <a:r>
              <a:rPr lang="en-US" dirty="0"/>
              <a:t> &gt; 0 , we look at the graph and choose the intervals for x where the curve is above the </a:t>
            </a:r>
            <a:r>
              <a:rPr lang="en-US" i="1" dirty="0"/>
              <a:t>x</a:t>
            </a:r>
            <a:r>
              <a:rPr lang="en-US" dirty="0"/>
              <a:t>-axis. [</a:t>
            </a:r>
            <a:r>
              <a:rPr lang="en-US" b="1" dirty="0"/>
              <a:t>Note:</a:t>
            </a:r>
            <a:r>
              <a:rPr lang="en-US" dirty="0"/>
              <a:t> Endpoints are not included because the inequality does not include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r>
              <a:rPr lang="en-US" dirty="0"/>
              <a:t>Thus the solution consists of the union of two intervals:</a:t>
            </a:r>
          </a:p>
        </p:txBody>
      </p:sp>
      <p:graphicFrame>
        <p:nvGraphicFramePr>
          <p:cNvPr id="174082" name="Object 2"/>
          <p:cNvGraphicFramePr>
            <a:graphicFrameLocks noChangeAspect="1"/>
          </p:cNvGraphicFramePr>
          <p:nvPr/>
        </p:nvGraphicFramePr>
        <p:xfrm>
          <a:off x="3314700" y="2133600"/>
          <a:ext cx="2514600" cy="469900"/>
        </p:xfrm>
        <a:graphic>
          <a:graphicData uri="http://schemas.openxmlformats.org/presentationml/2006/ole">
            <mc:AlternateContent xmlns:mc="http://schemas.openxmlformats.org/markup-compatibility/2006">
              <mc:Choice xmlns:v="urn:schemas-microsoft-com:vml" Requires="v">
                <p:oleObj spid="_x0000_s29702" name="Equation" r:id="rId3" imgW="2514600" imgH="469800" progId="Equation.DSMT4">
                  <p:embed/>
                </p:oleObj>
              </mc:Choice>
              <mc:Fallback>
                <p:oleObj name="Equation" r:id="rId3" imgW="251460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133600"/>
                        <a:ext cx="251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083" name="Picture 3"/>
          <p:cNvPicPr>
            <a:picLocks noChangeAspect="1" noChangeArrowheads="1"/>
          </p:cNvPicPr>
          <p:nvPr/>
        </p:nvPicPr>
        <p:blipFill>
          <a:blip r:embed="rId5" cstate="print"/>
          <a:srcRect/>
          <a:stretch>
            <a:fillRect/>
          </a:stretch>
        </p:blipFill>
        <p:spPr bwMode="auto">
          <a:xfrm>
            <a:off x="914400" y="2895600"/>
            <a:ext cx="7543800" cy="11828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b="1" dirty="0"/>
              <a:t>Solution: </a:t>
            </a:r>
          </a:p>
          <a:p>
            <a:pPr marL="0" indent="0">
              <a:buNone/>
            </a:pPr>
            <a:r>
              <a:rPr lang="en-US" dirty="0"/>
              <a:t>Press                   and enter the function:</a:t>
            </a:r>
          </a:p>
          <a:p>
            <a:pPr marL="0" indent="0">
              <a:buNone/>
            </a:pPr>
            <a:r>
              <a:rPr lang="en-US" dirty="0"/>
              <a:t>  </a:t>
            </a:r>
          </a:p>
          <a:p>
            <a:pPr marL="0" indent="0">
              <a:buNone/>
            </a:pPr>
            <a:endParaRPr lang="en-US" dirty="0"/>
          </a:p>
          <a:p>
            <a:pPr marL="0" indent="0">
              <a:buNone/>
            </a:pPr>
            <a:r>
              <a:rPr lang="en-US" dirty="0"/>
              <a:t>Press                   to graph the function. </a:t>
            </a:r>
          </a:p>
        </p:txBody>
      </p:sp>
      <p:graphicFrame>
        <p:nvGraphicFramePr>
          <p:cNvPr id="175107" name="Object 3"/>
          <p:cNvGraphicFramePr>
            <a:graphicFrameLocks noChangeAspect="1"/>
          </p:cNvGraphicFramePr>
          <p:nvPr/>
        </p:nvGraphicFramePr>
        <p:xfrm>
          <a:off x="547688" y="1330656"/>
          <a:ext cx="2844800" cy="381000"/>
        </p:xfrm>
        <a:graphic>
          <a:graphicData uri="http://schemas.openxmlformats.org/presentationml/2006/ole">
            <mc:AlternateContent xmlns:mc="http://schemas.openxmlformats.org/markup-compatibility/2006">
              <mc:Choice xmlns:v="urn:schemas-microsoft-com:vml" Requires="v">
                <p:oleObj spid="_x0000_s30730" name="Equation" r:id="rId3" imgW="2844720" imgH="380880" progId="Equation.DSMT4">
                  <p:embed/>
                </p:oleObj>
              </mc:Choice>
              <mc:Fallback>
                <p:oleObj name="Equation" r:id="rId3" imgW="2844720" imgH="3808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330656"/>
                        <a:ext cx="284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nvGraphicFramePr>
        <p:xfrm>
          <a:off x="3352800" y="3081668"/>
          <a:ext cx="2438400" cy="444500"/>
        </p:xfrm>
        <a:graphic>
          <a:graphicData uri="http://schemas.openxmlformats.org/presentationml/2006/ole">
            <mc:AlternateContent xmlns:mc="http://schemas.openxmlformats.org/markup-compatibility/2006">
              <mc:Choice xmlns:v="urn:schemas-microsoft-com:vml" Requires="v">
                <p:oleObj spid="_x0000_s30731" name="Equation" r:id="rId5" imgW="2438280" imgH="444240" progId="Equation.DSMT4">
                  <p:embed/>
                </p:oleObj>
              </mc:Choice>
              <mc:Fallback>
                <p:oleObj name="Equation" r:id="rId5" imgW="2438280" imgH="4442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081668"/>
                        <a:ext cx="2438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descr="y-EQUALS_H-Neue.png"/>
          <p:cNvPicPr>
            <a:picLocks noChangeAspect="1"/>
          </p:cNvPicPr>
          <p:nvPr/>
        </p:nvPicPr>
        <p:blipFill>
          <a:blip r:embed="rId7" cstate="email"/>
          <a:stretch>
            <a:fillRect/>
          </a:stretch>
        </p:blipFill>
        <p:spPr>
          <a:xfrm>
            <a:off x="1438275" y="2472068"/>
            <a:ext cx="1304925" cy="323850"/>
          </a:xfrm>
          <a:prstGeom prst="rect">
            <a:avLst/>
          </a:prstGeom>
        </p:spPr>
      </p:pic>
      <p:pic>
        <p:nvPicPr>
          <p:cNvPr id="9" name="Picture 8" descr="GRAPH.png"/>
          <p:cNvPicPr>
            <a:picLocks noChangeAspect="1"/>
          </p:cNvPicPr>
          <p:nvPr/>
        </p:nvPicPr>
        <p:blipFill>
          <a:blip r:embed="rId8" cstate="email"/>
          <a:stretch>
            <a:fillRect/>
          </a:stretch>
        </p:blipFill>
        <p:spPr>
          <a:xfrm>
            <a:off x="1362075" y="3998626"/>
            <a:ext cx="1304925" cy="323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r>
              <a:rPr lang="en-US" dirty="0"/>
              <a:t>The graph will appear as illustrated here. (In this case the graph is a parabola.)</a:t>
            </a:r>
          </a:p>
        </p:txBody>
      </p:sp>
      <p:pic>
        <p:nvPicPr>
          <p:cNvPr id="54273" name="Picture 1"/>
          <p:cNvPicPr>
            <a:picLocks noChangeAspect="1" noChangeArrowheads="1"/>
          </p:cNvPicPr>
          <p:nvPr/>
        </p:nvPicPr>
        <p:blipFill>
          <a:blip r:embed="rId2" cstate="email"/>
          <a:srcRect/>
          <a:stretch>
            <a:fillRect/>
          </a:stretch>
        </p:blipFill>
        <p:spPr bwMode="auto">
          <a:xfrm>
            <a:off x="2963863" y="2370137"/>
            <a:ext cx="3216275" cy="26590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r>
              <a:rPr lang="en-US" dirty="0"/>
              <a:t>Find the zeros (or estimate the zeros) as follows: </a:t>
            </a:r>
          </a:p>
          <a:p>
            <a:pPr marL="0" indent="0">
              <a:buNone/>
            </a:pPr>
            <a:r>
              <a:rPr lang="en-US" b="1" dirty="0"/>
              <a:t>Step 1: </a:t>
            </a:r>
            <a:r>
              <a:rPr lang="en-US" dirty="0"/>
              <a:t>Press </a:t>
            </a:r>
            <a:r>
              <a:rPr lang="en-US" b="1" dirty="0"/>
              <a:t>CALC</a:t>
            </a:r>
            <a:r>
              <a:rPr lang="en-US" dirty="0"/>
              <a:t> (                              ). </a:t>
            </a:r>
          </a:p>
          <a:p>
            <a:pPr marL="0" indent="0">
              <a:buNone/>
            </a:pPr>
            <a:r>
              <a:rPr lang="en-US" b="1" dirty="0"/>
              <a:t>Step 2: </a:t>
            </a:r>
            <a:r>
              <a:rPr lang="en-US" dirty="0"/>
              <a:t>Press or choose </a:t>
            </a:r>
            <a:r>
              <a:rPr lang="en-US" b="1" dirty="0"/>
              <a:t>2: zero</a:t>
            </a:r>
            <a:r>
              <a:rPr lang="en-US" dirty="0"/>
              <a:t>. </a:t>
            </a:r>
          </a:p>
          <a:p>
            <a:pPr marL="0" indent="0">
              <a:buNone/>
            </a:pPr>
            <a:r>
              <a:rPr lang="en-US" b="1" dirty="0"/>
              <a:t>Step 3: </a:t>
            </a:r>
            <a:r>
              <a:rPr lang="en-US" dirty="0"/>
              <a:t>Follow the directions for moving the cursor to </a:t>
            </a:r>
            <a:r>
              <a:rPr lang="en-US" b="1" dirty="0"/>
              <a:t>Left Bound?</a:t>
            </a:r>
            <a:r>
              <a:rPr lang="en-US" dirty="0"/>
              <a:t>,</a:t>
            </a:r>
            <a:r>
              <a:rPr lang="en-US" b="1" dirty="0"/>
              <a:t> Right Bound?</a:t>
            </a:r>
            <a:r>
              <a:rPr lang="en-US" dirty="0"/>
              <a:t>, and </a:t>
            </a:r>
            <a:r>
              <a:rPr lang="en-US" b="1" dirty="0"/>
              <a:t>Guess?</a:t>
            </a:r>
            <a:r>
              <a:rPr lang="en-US" dirty="0"/>
              <a:t> for each point. </a:t>
            </a:r>
          </a:p>
          <a:p>
            <a:pPr marL="0" indent="0">
              <a:buNone/>
            </a:pPr>
            <a:r>
              <a:rPr lang="en-US" dirty="0"/>
              <a:t>(Press                   each time.)</a:t>
            </a:r>
          </a:p>
          <a:p>
            <a:pPr marL="0" indent="0">
              <a:spcBef>
                <a:spcPts val="3600"/>
              </a:spcBef>
              <a:buNone/>
            </a:pPr>
            <a:r>
              <a:rPr lang="en-US" dirty="0"/>
              <a:t>In this case the zeros are estimates: </a:t>
            </a:r>
          </a:p>
          <a:p>
            <a:pPr marL="0" indent="0" algn="ctr">
              <a:buNone/>
            </a:pPr>
            <a:r>
              <a:rPr lang="en-US" i="1" dirty="0">
                <a:solidFill>
                  <a:srgbClr val="FF0000"/>
                </a:solidFill>
              </a:rPr>
              <a:t>x</a:t>
            </a:r>
            <a:r>
              <a:rPr lang="en-US" dirty="0">
                <a:solidFill>
                  <a:srgbClr val="FF0000"/>
                </a:solidFill>
              </a:rPr>
              <a:t> ≈ −3.1085 </a:t>
            </a:r>
            <a:r>
              <a:rPr lang="en-US" dirty="0"/>
              <a:t>and</a:t>
            </a:r>
            <a:r>
              <a:rPr lang="en-US" dirty="0">
                <a:solidFill>
                  <a:srgbClr val="FF0000"/>
                </a:solidFill>
              </a:rPr>
              <a:t> </a:t>
            </a:r>
            <a:r>
              <a:rPr lang="en-US" i="1" dirty="0">
                <a:solidFill>
                  <a:srgbClr val="FF0000"/>
                </a:solidFill>
              </a:rPr>
              <a:t>x</a:t>
            </a:r>
            <a:r>
              <a:rPr lang="en-US" dirty="0">
                <a:solidFill>
                  <a:srgbClr val="FF0000"/>
                </a:solidFill>
              </a:rPr>
              <a:t> ≈ 1.6085</a:t>
            </a:r>
            <a:r>
              <a:rPr lang="en-US" dirty="0"/>
              <a:t>.</a:t>
            </a:r>
          </a:p>
        </p:txBody>
      </p:sp>
      <p:grpSp>
        <p:nvGrpSpPr>
          <p:cNvPr id="4" name="Group 4"/>
          <p:cNvGrpSpPr/>
          <p:nvPr/>
        </p:nvGrpSpPr>
        <p:grpSpPr>
          <a:xfrm>
            <a:off x="3419475" y="1864056"/>
            <a:ext cx="2371725" cy="478631"/>
            <a:chOff x="4648200" y="4267200"/>
            <a:chExt cx="2371725" cy="478631"/>
          </a:xfrm>
        </p:grpSpPr>
        <p:pic>
          <p:nvPicPr>
            <p:cNvPr id="6" name="Picture 5" descr="2nd.png"/>
            <p:cNvPicPr>
              <a:picLocks noChangeAspect="1"/>
            </p:cNvPicPr>
            <p:nvPr/>
          </p:nvPicPr>
          <p:blipFill>
            <a:blip r:embed="rId2" cstate="print"/>
            <a:stretch>
              <a:fillRect/>
            </a:stretch>
          </p:blipFill>
          <p:spPr>
            <a:xfrm>
              <a:off x="4648200" y="4267200"/>
              <a:ext cx="978694" cy="478631"/>
            </a:xfrm>
            <a:prstGeom prst="rect">
              <a:avLst/>
            </a:prstGeom>
          </p:spPr>
        </p:pic>
        <p:pic>
          <p:nvPicPr>
            <p:cNvPr id="7" name="Picture 6" descr="TRACE.png"/>
            <p:cNvPicPr>
              <a:picLocks noChangeAspect="1"/>
            </p:cNvPicPr>
            <p:nvPr/>
          </p:nvPicPr>
          <p:blipFill>
            <a:blip r:embed="rId3" cstate="email"/>
            <a:stretch>
              <a:fillRect/>
            </a:stretch>
          </p:blipFill>
          <p:spPr>
            <a:xfrm>
              <a:off x="5715000" y="4343400"/>
              <a:ext cx="1304925" cy="323850"/>
            </a:xfrm>
            <a:prstGeom prst="rect">
              <a:avLst/>
            </a:prstGeom>
          </p:spPr>
        </p:pic>
      </p:grpSp>
      <p:pic>
        <p:nvPicPr>
          <p:cNvPr id="8" name="Picture 7" descr="eNTER.png"/>
          <p:cNvPicPr>
            <a:picLocks noChangeAspect="1"/>
          </p:cNvPicPr>
          <p:nvPr/>
        </p:nvPicPr>
        <p:blipFill>
          <a:blip r:embed="rId4" cstate="print"/>
          <a:stretch>
            <a:fillRect/>
          </a:stretch>
        </p:blipFill>
        <p:spPr>
          <a:xfrm>
            <a:off x="1524000" y="3845256"/>
            <a:ext cx="1295400"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5: Solving a Quadratic Inequality Using a Graphing Calculator (cont.) </a:t>
            </a:r>
            <a:endParaRPr lang="en-US" dirty="0"/>
          </a:p>
        </p:txBody>
      </p:sp>
      <p:sp>
        <p:nvSpPr>
          <p:cNvPr id="3" name="Content Placeholder 2"/>
          <p:cNvSpPr>
            <a:spLocks noGrp="1"/>
          </p:cNvSpPr>
          <p:nvPr>
            <p:ph idx="1"/>
          </p:nvPr>
        </p:nvSpPr>
        <p:spPr/>
        <p:txBody>
          <a:bodyPr/>
          <a:lstStyle/>
          <a:p>
            <a:pPr marL="0" indent="0">
              <a:buNone/>
            </a:pPr>
            <a:r>
              <a:rPr lang="en-US" dirty="0"/>
              <a:t>Because we want to know where </a:t>
            </a:r>
            <a:r>
              <a:rPr lang="en-US" i="1" dirty="0"/>
              <a:t>y</a:t>
            </a:r>
            <a:r>
              <a:rPr lang="en-US" dirty="0"/>
              <a:t> ≤ 0, we look at the graph and choose the intervals for </a:t>
            </a:r>
            <a:r>
              <a:rPr lang="en-US" i="1" dirty="0"/>
              <a:t>x</a:t>
            </a:r>
            <a:r>
              <a:rPr lang="en-US" dirty="0"/>
              <a:t> where the curve is below the </a:t>
            </a:r>
            <a:r>
              <a:rPr lang="en-US" i="1" dirty="0"/>
              <a:t>x</a:t>
            </a:r>
            <a:r>
              <a:rPr lang="en-US" dirty="0"/>
              <a:t>-axis and include the endpoints because 0 is included in the inequality. </a:t>
            </a:r>
          </a:p>
          <a:p>
            <a:pPr marL="0" indent="0">
              <a:buNone/>
            </a:pPr>
            <a:r>
              <a:rPr lang="en-US" dirty="0"/>
              <a:t>Thus the solution is the closed interval </a:t>
            </a:r>
          </a:p>
        </p:txBody>
      </p:sp>
      <p:graphicFrame>
        <p:nvGraphicFramePr>
          <p:cNvPr id="177154" name="Object 2"/>
          <p:cNvGraphicFramePr>
            <a:graphicFrameLocks noChangeAspect="1"/>
          </p:cNvGraphicFramePr>
          <p:nvPr/>
        </p:nvGraphicFramePr>
        <p:xfrm>
          <a:off x="6172200" y="3120408"/>
          <a:ext cx="2603500" cy="469900"/>
        </p:xfrm>
        <a:graphic>
          <a:graphicData uri="http://schemas.openxmlformats.org/presentationml/2006/ole">
            <mc:AlternateContent xmlns:mc="http://schemas.openxmlformats.org/markup-compatibility/2006">
              <mc:Choice xmlns:v="urn:schemas-microsoft-com:vml" Requires="v">
                <p:oleObj spid="_x0000_s31750" name="Equation" r:id="rId3" imgW="2603160" imgH="469800" progId="Equation.DSMT4">
                  <p:embed/>
                </p:oleObj>
              </mc:Choice>
              <mc:Fallback>
                <p:oleObj name="Equation" r:id="rId3" imgW="260316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120408"/>
                        <a:ext cx="260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7155" name="Picture 3"/>
          <p:cNvPicPr>
            <a:picLocks noChangeAspect="1" noChangeArrowheads="1"/>
          </p:cNvPicPr>
          <p:nvPr/>
        </p:nvPicPr>
        <p:blipFill>
          <a:blip r:embed="rId5" cstate="print"/>
          <a:srcRect/>
          <a:stretch>
            <a:fillRect/>
          </a:stretch>
        </p:blipFill>
        <p:spPr bwMode="auto">
          <a:xfrm>
            <a:off x="990600" y="3888472"/>
            <a:ext cx="7086600" cy="10260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a:t>
            </a:r>
          </a:p>
        </p:txBody>
      </p:sp>
      <p:sp>
        <p:nvSpPr>
          <p:cNvPr id="3" name="Content Placeholder 2"/>
          <p:cNvSpPr>
            <a:spLocks noGrp="1"/>
          </p:cNvSpPr>
          <p:nvPr>
            <p:ph idx="1"/>
          </p:nvPr>
        </p:nvSpPr>
        <p:spPr/>
        <p:txBody>
          <a:bodyPr/>
          <a:lstStyle/>
          <a:p>
            <a:pPr marL="0" indent="0">
              <a:buNone/>
            </a:pPr>
            <a:r>
              <a:rPr lang="en-US" dirty="0"/>
              <a:t>Solve the following inequalities by factoring and by using a number line. Graph the solution set on a number line.</a:t>
            </a:r>
          </a:p>
        </p:txBody>
      </p:sp>
      <p:graphicFrame>
        <p:nvGraphicFramePr>
          <p:cNvPr id="1027" name="Object 3"/>
          <p:cNvGraphicFramePr>
            <a:graphicFrameLocks noChangeAspect="1"/>
          </p:cNvGraphicFramePr>
          <p:nvPr/>
        </p:nvGraphicFramePr>
        <p:xfrm>
          <a:off x="547048" y="2756848"/>
          <a:ext cx="1968500" cy="381000"/>
        </p:xfrm>
        <a:graphic>
          <a:graphicData uri="http://schemas.openxmlformats.org/presentationml/2006/ole">
            <mc:AlternateContent xmlns:mc="http://schemas.openxmlformats.org/markup-compatibility/2006">
              <mc:Choice xmlns:v="urn:schemas-microsoft-com:vml" Requires="v">
                <p:oleObj spid="_x0000_s1047" name="Equation" r:id="rId3" imgW="1968480" imgH="380880" progId="Equation.DSMT4">
                  <p:embed/>
                </p:oleObj>
              </mc:Choice>
              <mc:Fallback>
                <p:oleObj name="Equation" r:id="rId3" imgW="196848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2756848"/>
                        <a:ext cx="1968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547048" y="3407392"/>
          <a:ext cx="1384300" cy="304800"/>
        </p:xfrm>
        <a:graphic>
          <a:graphicData uri="http://schemas.openxmlformats.org/presentationml/2006/ole">
            <mc:AlternateContent xmlns:mc="http://schemas.openxmlformats.org/markup-compatibility/2006">
              <mc:Choice xmlns:v="urn:schemas-microsoft-com:vml" Requires="v">
                <p:oleObj spid="_x0000_s1048"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48" y="3407392"/>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2321256" y="3325504"/>
          <a:ext cx="1511300" cy="381000"/>
        </p:xfrm>
        <a:graphic>
          <a:graphicData uri="http://schemas.openxmlformats.org/presentationml/2006/ole">
            <mc:AlternateContent xmlns:mc="http://schemas.openxmlformats.org/markup-compatibility/2006">
              <mc:Choice xmlns:v="urn:schemas-microsoft-com:vml" Requires="v">
                <p:oleObj spid="_x0000_s1049" name="Equation" r:id="rId7" imgW="1511280" imgH="380880" progId="Equation.DSMT4">
                  <p:embed/>
                </p:oleObj>
              </mc:Choice>
              <mc:Fallback>
                <p:oleObj name="Equation" r:id="rId7" imgW="151128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1256" y="3325504"/>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838656" y="3899848"/>
          <a:ext cx="6654800" cy="444500"/>
        </p:xfrm>
        <a:graphic>
          <a:graphicData uri="http://schemas.openxmlformats.org/presentationml/2006/ole">
            <mc:AlternateContent xmlns:mc="http://schemas.openxmlformats.org/markup-compatibility/2006">
              <mc:Choice xmlns:v="urn:schemas-microsoft-com:vml" Requires="v">
                <p:oleObj spid="_x0000_s1050" name="Equation" r:id="rId9" imgW="6654600" imgH="444240" progId="Equation.DSMT4">
                  <p:embed/>
                </p:oleObj>
              </mc:Choice>
              <mc:Fallback>
                <p:oleObj name="Equation" r:id="rId9" imgW="665460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8656" y="3899848"/>
                        <a:ext cx="6654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1475096" y="4468504"/>
          <a:ext cx="3454400" cy="469900"/>
        </p:xfrm>
        <a:graphic>
          <a:graphicData uri="http://schemas.openxmlformats.org/presentationml/2006/ole">
            <mc:AlternateContent xmlns:mc="http://schemas.openxmlformats.org/markup-compatibility/2006">
              <mc:Choice xmlns:v="urn:schemas-microsoft-com:vml" Requires="v">
                <p:oleObj spid="_x0000_s1051" name="Equation" r:id="rId11" imgW="3454200" imgH="469800" progId="Equation.DSMT4">
                  <p:embed/>
                </p:oleObj>
              </mc:Choice>
              <mc:Fallback>
                <p:oleObj name="Equation" r:id="rId11" imgW="345420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5096" y="4468504"/>
                        <a:ext cx="345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Solving a Higher-Degree Polynomial Inequality Using a Graphing Calculator</a:t>
            </a:r>
            <a:endParaRPr lang="en-US" dirty="0"/>
          </a:p>
        </p:txBody>
      </p:sp>
      <p:sp>
        <p:nvSpPr>
          <p:cNvPr id="3" name="Content Placeholder 2"/>
          <p:cNvSpPr>
            <a:spLocks noGrp="1"/>
          </p:cNvSpPr>
          <p:nvPr>
            <p:ph idx="1"/>
          </p:nvPr>
        </p:nvSpPr>
        <p:spPr/>
        <p:txBody>
          <a:bodyPr/>
          <a:lstStyle/>
          <a:p>
            <a:pPr marL="0" indent="0">
              <a:buNone/>
            </a:pPr>
            <a:r>
              <a:rPr lang="en-US" dirty="0"/>
              <a:t>Solve the following 3rd-degree polynomial inequality using a graphing calculator: </a:t>
            </a:r>
          </a:p>
          <a:p>
            <a:pPr marL="0" indent="0">
              <a:buNone/>
            </a:pPr>
            <a:endParaRPr lang="en-US" dirty="0"/>
          </a:p>
          <a:p>
            <a:pPr marL="0" indent="0">
              <a:buNone/>
            </a:pPr>
            <a:endParaRPr lang="en-US" dirty="0"/>
          </a:p>
          <a:p>
            <a:pPr marL="0" indent="0">
              <a:buNone/>
            </a:pPr>
            <a:r>
              <a:rPr lang="en-US" b="1" dirty="0"/>
              <a:t>Solution: </a:t>
            </a:r>
          </a:p>
          <a:p>
            <a:pPr marL="0" indent="0">
              <a:buNone/>
            </a:pPr>
            <a:r>
              <a:rPr lang="en-US" dirty="0"/>
              <a:t>Press                   and enter the function:  </a:t>
            </a:r>
          </a:p>
          <a:p>
            <a:pPr marL="0" indent="0">
              <a:buNone/>
            </a:pPr>
            <a:endParaRPr lang="en-US" dirty="0"/>
          </a:p>
          <a:p>
            <a:pPr marL="0" indent="0">
              <a:buNone/>
            </a:pPr>
            <a:endParaRPr lang="en-US" dirty="0"/>
          </a:p>
          <a:p>
            <a:pPr marL="0" indent="0">
              <a:buNone/>
            </a:pPr>
            <a:r>
              <a:rPr lang="en-US" dirty="0"/>
              <a:t>Press                    to graph the function. </a:t>
            </a:r>
          </a:p>
        </p:txBody>
      </p:sp>
      <p:graphicFrame>
        <p:nvGraphicFramePr>
          <p:cNvPr id="178178" name="Object 2"/>
          <p:cNvGraphicFramePr>
            <a:graphicFrameLocks noChangeAspect="1"/>
          </p:cNvGraphicFramePr>
          <p:nvPr/>
        </p:nvGraphicFramePr>
        <p:xfrm>
          <a:off x="3048000" y="2631744"/>
          <a:ext cx="3238500" cy="381000"/>
        </p:xfrm>
        <a:graphic>
          <a:graphicData uri="http://schemas.openxmlformats.org/presentationml/2006/ole">
            <mc:AlternateContent xmlns:mc="http://schemas.openxmlformats.org/markup-compatibility/2006">
              <mc:Choice xmlns:v="urn:schemas-microsoft-com:vml" Requires="v">
                <p:oleObj spid="_x0000_s32778" name="Equation" r:id="rId3" imgW="3238200" imgH="380880" progId="Equation.DSMT4">
                  <p:embed/>
                </p:oleObj>
              </mc:Choice>
              <mc:Fallback>
                <p:oleObj name="Equation" r:id="rId3" imgW="3238200" imgH="380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631744"/>
                        <a:ext cx="3238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descr="y-EQUALS_H-Neue.png"/>
          <p:cNvPicPr>
            <a:picLocks noChangeAspect="1"/>
          </p:cNvPicPr>
          <p:nvPr/>
        </p:nvPicPr>
        <p:blipFill>
          <a:blip r:embed="rId5" cstate="email"/>
          <a:stretch>
            <a:fillRect/>
          </a:stretch>
        </p:blipFill>
        <p:spPr>
          <a:xfrm>
            <a:off x="1438275" y="3913496"/>
            <a:ext cx="1304925" cy="323850"/>
          </a:xfrm>
          <a:prstGeom prst="rect">
            <a:avLst/>
          </a:prstGeom>
        </p:spPr>
      </p:pic>
      <p:pic>
        <p:nvPicPr>
          <p:cNvPr id="6" name="Picture 5" descr="GRAPH.png"/>
          <p:cNvPicPr>
            <a:picLocks noChangeAspect="1"/>
          </p:cNvPicPr>
          <p:nvPr/>
        </p:nvPicPr>
        <p:blipFill>
          <a:blip r:embed="rId6" cstate="email"/>
          <a:stretch>
            <a:fillRect/>
          </a:stretch>
        </p:blipFill>
        <p:spPr>
          <a:xfrm>
            <a:off x="1447800" y="5431808"/>
            <a:ext cx="1304925" cy="323850"/>
          </a:xfrm>
          <a:prstGeom prst="rect">
            <a:avLst/>
          </a:prstGeom>
        </p:spPr>
      </p:pic>
      <p:graphicFrame>
        <p:nvGraphicFramePr>
          <p:cNvPr id="178179" name="Object 3"/>
          <p:cNvGraphicFramePr>
            <a:graphicFrameLocks noChangeAspect="1"/>
          </p:cNvGraphicFramePr>
          <p:nvPr/>
        </p:nvGraphicFramePr>
        <p:xfrm>
          <a:off x="2971800" y="4460544"/>
          <a:ext cx="3251200" cy="444500"/>
        </p:xfrm>
        <a:graphic>
          <a:graphicData uri="http://schemas.openxmlformats.org/presentationml/2006/ole">
            <mc:AlternateContent xmlns:mc="http://schemas.openxmlformats.org/markup-compatibility/2006">
              <mc:Choice xmlns:v="urn:schemas-microsoft-com:vml" Requires="v">
                <p:oleObj spid="_x0000_s32779" name="Equation" r:id="rId7" imgW="3251160" imgH="444240" progId="Equation.DSMT4">
                  <p:embed/>
                </p:oleObj>
              </mc:Choice>
              <mc:Fallback>
                <p:oleObj name="Equation" r:id="rId7" imgW="3251160" imgH="44424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460544"/>
                        <a:ext cx="325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81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Solving a Higher-Degree Polynomial Inequality Using a Graphing Calculator (cont.)</a:t>
            </a:r>
            <a:endParaRPr lang="en-US" dirty="0"/>
          </a:p>
        </p:txBody>
      </p:sp>
      <p:sp>
        <p:nvSpPr>
          <p:cNvPr id="3" name="Content Placeholder 2"/>
          <p:cNvSpPr>
            <a:spLocks noGrp="1"/>
          </p:cNvSpPr>
          <p:nvPr>
            <p:ph idx="1"/>
          </p:nvPr>
        </p:nvSpPr>
        <p:spPr/>
        <p:txBody>
          <a:bodyPr/>
          <a:lstStyle/>
          <a:p>
            <a:pPr marL="0" indent="0">
              <a:buNone/>
            </a:pPr>
            <a:r>
              <a:rPr lang="en-US" dirty="0"/>
              <a:t>The graph will appear as illustrated here. (In this case the graph is not a parabola.)</a:t>
            </a:r>
          </a:p>
        </p:txBody>
      </p:sp>
      <p:pic>
        <p:nvPicPr>
          <p:cNvPr id="58369" name="Picture 1"/>
          <p:cNvPicPr>
            <a:picLocks noChangeAspect="1" noChangeArrowheads="1"/>
          </p:cNvPicPr>
          <p:nvPr/>
        </p:nvPicPr>
        <p:blipFill>
          <a:blip r:embed="rId2" cstate="email"/>
          <a:srcRect/>
          <a:stretch>
            <a:fillRect/>
          </a:stretch>
        </p:blipFill>
        <p:spPr bwMode="auto">
          <a:xfrm>
            <a:off x="2963863" y="2370137"/>
            <a:ext cx="3216275" cy="26590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Solving a Higher-Degree Polynomial Inequality Using a Graphing Calculator (cont.)</a:t>
            </a:r>
            <a:endParaRPr lang="en-US" dirty="0"/>
          </a:p>
        </p:txBody>
      </p:sp>
      <p:sp>
        <p:nvSpPr>
          <p:cNvPr id="4" name="Content Placeholder 2"/>
          <p:cNvSpPr>
            <a:spLocks noGrp="1"/>
          </p:cNvSpPr>
          <p:nvPr>
            <p:ph idx="1"/>
          </p:nvPr>
        </p:nvSpPr>
        <p:spPr/>
        <p:txBody>
          <a:bodyPr/>
          <a:lstStyle/>
          <a:p>
            <a:pPr marL="0" indent="0">
              <a:buNone/>
            </a:pPr>
            <a:r>
              <a:rPr lang="en-US" dirty="0"/>
              <a:t>Find the zeros (or estimate the zeros) as follows: </a:t>
            </a:r>
          </a:p>
          <a:p>
            <a:pPr marL="0" indent="0">
              <a:buNone/>
            </a:pPr>
            <a:r>
              <a:rPr lang="en-US" b="1" dirty="0"/>
              <a:t>Step 1: </a:t>
            </a:r>
            <a:r>
              <a:rPr lang="en-US" dirty="0"/>
              <a:t>Press </a:t>
            </a:r>
            <a:r>
              <a:rPr lang="en-US" b="1" dirty="0"/>
              <a:t>CALC</a:t>
            </a:r>
            <a:r>
              <a:rPr lang="en-US" dirty="0"/>
              <a:t> (                              ). </a:t>
            </a:r>
          </a:p>
          <a:p>
            <a:pPr marL="0" indent="0">
              <a:buNone/>
            </a:pPr>
            <a:r>
              <a:rPr lang="en-US" b="1" dirty="0"/>
              <a:t>Step 2: </a:t>
            </a:r>
            <a:r>
              <a:rPr lang="en-US" dirty="0"/>
              <a:t>Press or choose </a:t>
            </a:r>
            <a:r>
              <a:rPr lang="en-US" b="1" dirty="0"/>
              <a:t>2: zero</a:t>
            </a:r>
            <a:r>
              <a:rPr lang="en-US" dirty="0"/>
              <a:t>. </a:t>
            </a:r>
          </a:p>
          <a:p>
            <a:pPr marL="0" indent="0">
              <a:buNone/>
            </a:pPr>
            <a:r>
              <a:rPr lang="en-US" b="1" dirty="0"/>
              <a:t>Step 3: </a:t>
            </a:r>
            <a:r>
              <a:rPr lang="en-US" dirty="0"/>
              <a:t>Follow the directions for moving the cursor to </a:t>
            </a:r>
            <a:r>
              <a:rPr lang="en-US" b="1" dirty="0"/>
              <a:t>Left Bound?</a:t>
            </a:r>
            <a:r>
              <a:rPr lang="en-US" dirty="0"/>
              <a:t>,</a:t>
            </a:r>
            <a:r>
              <a:rPr lang="en-US" b="1" dirty="0"/>
              <a:t> Right Bound?</a:t>
            </a:r>
            <a:r>
              <a:rPr lang="en-US" dirty="0"/>
              <a:t>, and </a:t>
            </a:r>
            <a:r>
              <a:rPr lang="en-US" b="1" dirty="0"/>
              <a:t>Guess?</a:t>
            </a:r>
            <a:r>
              <a:rPr lang="en-US" dirty="0"/>
              <a:t> for each point. </a:t>
            </a:r>
          </a:p>
          <a:p>
            <a:pPr marL="0" indent="0">
              <a:buNone/>
            </a:pPr>
            <a:r>
              <a:rPr lang="en-US" dirty="0"/>
              <a:t>(Press                   each time.)</a:t>
            </a:r>
          </a:p>
          <a:p>
            <a:pPr marL="0" indent="0">
              <a:spcBef>
                <a:spcPts val="3600"/>
              </a:spcBef>
              <a:buNone/>
            </a:pPr>
            <a:r>
              <a:rPr lang="en-US" dirty="0"/>
              <a:t>In this case there are three zeros: </a:t>
            </a:r>
          </a:p>
          <a:p>
            <a:pPr marL="0" indent="0" algn="ctr">
              <a:spcBef>
                <a:spcPts val="0"/>
              </a:spcBef>
              <a:buNone/>
            </a:pPr>
            <a:r>
              <a:rPr lang="en-US" i="1" dirty="0">
                <a:solidFill>
                  <a:srgbClr val="FF0000"/>
                </a:solidFill>
              </a:rPr>
              <a:t>x </a:t>
            </a:r>
            <a:r>
              <a:rPr lang="en-US" dirty="0">
                <a:solidFill>
                  <a:srgbClr val="FF0000"/>
                </a:solidFill>
              </a:rPr>
              <a:t>= −4 , </a:t>
            </a:r>
            <a:r>
              <a:rPr lang="en-US" i="1" dirty="0">
                <a:solidFill>
                  <a:srgbClr val="FF0000"/>
                </a:solidFill>
              </a:rPr>
              <a:t>x </a:t>
            </a:r>
            <a:r>
              <a:rPr lang="en-US" dirty="0">
                <a:solidFill>
                  <a:srgbClr val="FF0000"/>
                </a:solidFill>
              </a:rPr>
              <a:t>= −1, </a:t>
            </a:r>
            <a:r>
              <a:rPr lang="en-US" dirty="0"/>
              <a:t>and</a:t>
            </a:r>
            <a:r>
              <a:rPr lang="en-US" dirty="0">
                <a:solidFill>
                  <a:srgbClr val="FF0000"/>
                </a:solidFill>
              </a:rPr>
              <a:t> </a:t>
            </a:r>
            <a:r>
              <a:rPr lang="en-US" i="1" dirty="0">
                <a:solidFill>
                  <a:srgbClr val="FF0000"/>
                </a:solidFill>
              </a:rPr>
              <a:t>x </a:t>
            </a:r>
            <a:r>
              <a:rPr lang="en-US" dirty="0">
                <a:solidFill>
                  <a:srgbClr val="FF0000"/>
                </a:solidFill>
              </a:rPr>
              <a:t>= 3</a:t>
            </a:r>
            <a:r>
              <a:rPr lang="en-US" dirty="0"/>
              <a:t>.</a:t>
            </a:r>
            <a:r>
              <a:rPr lang="en-US" i="1" dirty="0"/>
              <a:t> </a:t>
            </a:r>
            <a:endParaRPr lang="en-US" dirty="0"/>
          </a:p>
        </p:txBody>
      </p:sp>
      <p:grpSp>
        <p:nvGrpSpPr>
          <p:cNvPr id="3" name="Group 4"/>
          <p:cNvGrpSpPr/>
          <p:nvPr/>
        </p:nvGrpSpPr>
        <p:grpSpPr>
          <a:xfrm>
            <a:off x="3419475" y="1850408"/>
            <a:ext cx="2371725" cy="478631"/>
            <a:chOff x="4648200" y="4267200"/>
            <a:chExt cx="2371725" cy="478631"/>
          </a:xfrm>
        </p:grpSpPr>
        <p:pic>
          <p:nvPicPr>
            <p:cNvPr id="6" name="Picture 5" descr="2nd.png"/>
            <p:cNvPicPr>
              <a:picLocks noChangeAspect="1"/>
            </p:cNvPicPr>
            <p:nvPr/>
          </p:nvPicPr>
          <p:blipFill>
            <a:blip r:embed="rId2" cstate="print"/>
            <a:stretch>
              <a:fillRect/>
            </a:stretch>
          </p:blipFill>
          <p:spPr>
            <a:xfrm>
              <a:off x="4648200" y="4267200"/>
              <a:ext cx="978694" cy="478631"/>
            </a:xfrm>
            <a:prstGeom prst="rect">
              <a:avLst/>
            </a:prstGeom>
          </p:spPr>
        </p:pic>
        <p:pic>
          <p:nvPicPr>
            <p:cNvPr id="7" name="Picture 6" descr="TRACE.png"/>
            <p:cNvPicPr>
              <a:picLocks noChangeAspect="1"/>
            </p:cNvPicPr>
            <p:nvPr/>
          </p:nvPicPr>
          <p:blipFill>
            <a:blip r:embed="rId3" cstate="email"/>
            <a:stretch>
              <a:fillRect/>
            </a:stretch>
          </p:blipFill>
          <p:spPr>
            <a:xfrm>
              <a:off x="5715000" y="4343400"/>
              <a:ext cx="1304925" cy="323850"/>
            </a:xfrm>
            <a:prstGeom prst="rect">
              <a:avLst/>
            </a:prstGeom>
          </p:spPr>
        </p:pic>
      </p:grpSp>
      <p:pic>
        <p:nvPicPr>
          <p:cNvPr id="8" name="Picture 7" descr="eNTER.png"/>
          <p:cNvPicPr>
            <a:picLocks noChangeAspect="1"/>
          </p:cNvPicPr>
          <p:nvPr/>
        </p:nvPicPr>
        <p:blipFill>
          <a:blip r:embed="rId4" cstate="print"/>
          <a:stretch>
            <a:fillRect/>
          </a:stretch>
        </p:blipFill>
        <p:spPr>
          <a:xfrm>
            <a:off x="1524000" y="3831608"/>
            <a:ext cx="1295400"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Solving a Higher-Degree Polynomial Inequality Using a Graphing Calculator (cont.)</a:t>
            </a:r>
            <a:endParaRPr lang="en-US" dirty="0"/>
          </a:p>
        </p:txBody>
      </p:sp>
      <p:sp>
        <p:nvSpPr>
          <p:cNvPr id="4" name="Content Placeholder 2"/>
          <p:cNvSpPr>
            <a:spLocks noGrp="1"/>
          </p:cNvSpPr>
          <p:nvPr>
            <p:ph idx="1"/>
          </p:nvPr>
        </p:nvSpPr>
        <p:spPr/>
        <p:txBody>
          <a:bodyPr/>
          <a:lstStyle/>
          <a:p>
            <a:pPr marL="0" indent="0">
              <a:buNone/>
            </a:pPr>
            <a:r>
              <a:rPr lang="en-US" dirty="0"/>
              <a:t>Because we want to know where </a:t>
            </a:r>
            <a:r>
              <a:rPr lang="en-US" i="1" dirty="0"/>
              <a:t>y</a:t>
            </a:r>
            <a:r>
              <a:rPr lang="en-US" dirty="0"/>
              <a:t> &gt; 0, we look at the graph and choose the intervals for </a:t>
            </a:r>
            <a:r>
              <a:rPr lang="en-US" i="1" dirty="0"/>
              <a:t>x</a:t>
            </a:r>
            <a:r>
              <a:rPr lang="en-US" dirty="0"/>
              <a:t> where the curve is above the </a:t>
            </a:r>
            <a:r>
              <a:rPr lang="en-US" i="1" dirty="0"/>
              <a:t>x</a:t>
            </a:r>
            <a:r>
              <a:rPr lang="en-US" dirty="0"/>
              <a:t>-axis. Do not include the endpoints because 0 is not included in the inequality. </a:t>
            </a:r>
          </a:p>
          <a:p>
            <a:pPr marL="0" indent="0">
              <a:buNone/>
            </a:pPr>
            <a:r>
              <a:rPr lang="en-US" dirty="0"/>
              <a:t>Thus the solution is the union of two intervals: </a:t>
            </a:r>
          </a:p>
        </p:txBody>
      </p:sp>
      <p:graphicFrame>
        <p:nvGraphicFramePr>
          <p:cNvPr id="180226" name="Object 2"/>
          <p:cNvGraphicFramePr>
            <a:graphicFrameLocks noChangeAspect="1"/>
          </p:cNvGraphicFramePr>
          <p:nvPr/>
        </p:nvGraphicFramePr>
        <p:xfrm>
          <a:off x="3365500" y="3797185"/>
          <a:ext cx="2413000" cy="469900"/>
        </p:xfrm>
        <a:graphic>
          <a:graphicData uri="http://schemas.openxmlformats.org/presentationml/2006/ole">
            <mc:AlternateContent xmlns:mc="http://schemas.openxmlformats.org/markup-compatibility/2006">
              <mc:Choice xmlns:v="urn:schemas-microsoft-com:vml" Requires="v">
                <p:oleObj spid="_x0000_s33798" name="Equation" r:id="rId3" imgW="2412720" imgH="469800" progId="Equation.DSMT4">
                  <p:embed/>
                </p:oleObj>
              </mc:Choice>
              <mc:Fallback>
                <p:oleObj name="Equation" r:id="rId3" imgW="241272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3797185"/>
                        <a:ext cx="241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0227" name="Picture 3"/>
          <p:cNvPicPr>
            <a:picLocks noChangeAspect="1" noChangeArrowheads="1"/>
          </p:cNvPicPr>
          <p:nvPr/>
        </p:nvPicPr>
        <p:blipFill>
          <a:blip r:embed="rId5" cstate="print"/>
          <a:srcRect/>
          <a:stretch>
            <a:fillRect/>
          </a:stretch>
        </p:blipFill>
        <p:spPr bwMode="auto">
          <a:xfrm>
            <a:off x="990600" y="4482985"/>
            <a:ext cx="7162800" cy="11558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p:sp>
        <p:nvSpPr>
          <p:cNvPr id="3" name="Content Placeholder 2"/>
          <p:cNvSpPr>
            <a:spLocks noGrp="1"/>
          </p:cNvSpPr>
          <p:nvPr>
            <p:ph idx="1"/>
          </p:nvPr>
        </p:nvSpPr>
        <p:spPr>
          <a:xfrm>
            <a:off x="457200" y="1280160"/>
            <a:ext cx="8229600" cy="4282440"/>
          </a:xfrm>
          <a:solidFill>
            <a:srgbClr val="FFFFCC"/>
          </a:solidFill>
          <a:ln w="28575">
            <a:solidFill>
              <a:srgbClr val="000000"/>
            </a:solidFill>
          </a:ln>
        </p:spPr>
        <p:txBody>
          <a:bodyPr/>
          <a:lstStyle/>
          <a:p>
            <a:pPr marL="0" indent="0">
              <a:buNone/>
            </a:pPr>
            <a:r>
              <a:rPr lang="en-US" dirty="0">
                <a:solidFill>
                  <a:srgbClr val="000000"/>
                </a:solidFill>
              </a:rPr>
              <a:t>Solve each of the following inequalities algebraically. Graph each solution set on a real number line. Write the answers in interval notation. </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Use a graphing calculator to solve the following inequalities. Write the answers in interval notation. </a:t>
            </a:r>
          </a:p>
          <a:p>
            <a:pPr marL="0" indent="0">
              <a:buNone/>
            </a:pPr>
            <a:endParaRPr lang="en-US" dirty="0">
              <a:solidFill>
                <a:srgbClr val="000000"/>
              </a:solidFill>
            </a:endParaRPr>
          </a:p>
          <a:p>
            <a:pPr marL="0" indent="0">
              <a:buNone/>
            </a:pPr>
            <a:endParaRPr lang="en-US" dirty="0">
              <a:solidFill>
                <a:srgbClr val="000000"/>
              </a:solidFill>
            </a:endParaRPr>
          </a:p>
        </p:txBody>
      </p:sp>
      <p:graphicFrame>
        <p:nvGraphicFramePr>
          <p:cNvPr id="181250" name="Object 2"/>
          <p:cNvGraphicFramePr>
            <a:graphicFrameLocks noChangeAspect="1"/>
          </p:cNvGraphicFramePr>
          <p:nvPr/>
        </p:nvGraphicFramePr>
        <p:xfrm>
          <a:off x="547688" y="4800600"/>
          <a:ext cx="5702300" cy="381000"/>
        </p:xfrm>
        <a:graphic>
          <a:graphicData uri="http://schemas.openxmlformats.org/presentationml/2006/ole">
            <mc:AlternateContent xmlns:mc="http://schemas.openxmlformats.org/markup-compatibility/2006">
              <mc:Choice xmlns:v="urn:schemas-microsoft-com:vml" Requires="v">
                <p:oleObj spid="_x0000_s34826" name="Equation" r:id="rId3" imgW="5702040" imgH="380880" progId="Equation.DSMT4">
                  <p:embed/>
                </p:oleObj>
              </mc:Choice>
              <mc:Fallback>
                <p:oleObj name="Equation" r:id="rId3" imgW="5702040" imgH="380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4800600"/>
                        <a:ext cx="5702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1" name="Object 3"/>
          <p:cNvGraphicFramePr>
            <a:graphicFrameLocks noChangeAspect="1"/>
          </p:cNvGraphicFramePr>
          <p:nvPr/>
        </p:nvGraphicFramePr>
        <p:xfrm>
          <a:off x="547688" y="2743200"/>
          <a:ext cx="7696200" cy="838200"/>
        </p:xfrm>
        <a:graphic>
          <a:graphicData uri="http://schemas.openxmlformats.org/presentationml/2006/ole">
            <mc:AlternateContent xmlns:mc="http://schemas.openxmlformats.org/markup-compatibility/2006">
              <mc:Choice xmlns:v="urn:schemas-microsoft-com:vml" Requires="v">
                <p:oleObj spid="_x0000_s34827" name="Equation" r:id="rId5" imgW="7696080" imgH="838080" progId="Equation.DSMT4">
                  <p:embed/>
                </p:oleObj>
              </mc:Choice>
              <mc:Fallback>
                <p:oleObj name="Equation" r:id="rId5" imgW="7696080" imgH="838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88" y="27432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 Answers</a:t>
            </a:r>
          </a:p>
        </p:txBody>
      </p:sp>
      <p:sp>
        <p:nvSpPr>
          <p:cNvPr id="3" name="Content Placeholder 2"/>
          <p:cNvSpPr>
            <a:spLocks noGrp="1"/>
          </p:cNvSpPr>
          <p:nvPr>
            <p:ph idx="1"/>
          </p:nvPr>
        </p:nvSpPr>
        <p:spPr/>
        <p:txBody>
          <a:bodyPr/>
          <a:lstStyle/>
          <a:p>
            <a:pPr marL="0" indent="0">
              <a:lnSpc>
                <a:spcPct val="150000"/>
              </a:lnSpc>
              <a:buNone/>
              <a:tabLst>
                <a:tab pos="463550" algn="l"/>
              </a:tabLst>
            </a:pPr>
            <a:r>
              <a:rPr lang="en-US" b="1" dirty="0"/>
              <a:t>1.	</a:t>
            </a:r>
          </a:p>
          <a:p>
            <a:pPr marL="0" indent="0">
              <a:lnSpc>
                <a:spcPct val="150000"/>
              </a:lnSpc>
              <a:buNone/>
              <a:tabLst>
                <a:tab pos="463550" algn="l"/>
              </a:tabLst>
            </a:pPr>
            <a:r>
              <a:rPr lang="en-US" b="1" dirty="0"/>
              <a:t>2.	</a:t>
            </a:r>
          </a:p>
          <a:p>
            <a:pPr marL="0" indent="0">
              <a:lnSpc>
                <a:spcPct val="150000"/>
              </a:lnSpc>
              <a:buNone/>
              <a:tabLst>
                <a:tab pos="463550" algn="l"/>
              </a:tabLst>
            </a:pPr>
            <a:r>
              <a:rPr lang="en-US" b="1" dirty="0"/>
              <a:t>3.	</a:t>
            </a:r>
          </a:p>
        </p:txBody>
      </p:sp>
      <p:pic>
        <p:nvPicPr>
          <p:cNvPr id="182274" name="Picture 2"/>
          <p:cNvPicPr>
            <a:picLocks noChangeAspect="1" noChangeArrowheads="1"/>
          </p:cNvPicPr>
          <p:nvPr/>
        </p:nvPicPr>
        <p:blipFill>
          <a:blip r:embed="rId3" cstate="email"/>
          <a:srcRect/>
          <a:stretch>
            <a:fillRect/>
          </a:stretch>
        </p:blipFill>
        <p:spPr bwMode="auto">
          <a:xfrm>
            <a:off x="1066800" y="1510352"/>
            <a:ext cx="2876550" cy="523875"/>
          </a:xfrm>
          <a:prstGeom prst="rect">
            <a:avLst/>
          </a:prstGeom>
          <a:noFill/>
          <a:ln w="9525">
            <a:noFill/>
            <a:miter lim="800000"/>
            <a:headEnd/>
            <a:tailEnd/>
          </a:ln>
          <a:effectLst/>
        </p:spPr>
      </p:pic>
      <p:pic>
        <p:nvPicPr>
          <p:cNvPr id="182275" name="Picture 3"/>
          <p:cNvPicPr>
            <a:picLocks noChangeAspect="1" noChangeArrowheads="1"/>
          </p:cNvPicPr>
          <p:nvPr/>
        </p:nvPicPr>
        <p:blipFill>
          <a:blip r:embed="rId4" cstate="email"/>
          <a:srcRect/>
          <a:stretch>
            <a:fillRect/>
          </a:stretch>
        </p:blipFill>
        <p:spPr bwMode="auto">
          <a:xfrm>
            <a:off x="1039504" y="2245056"/>
            <a:ext cx="2876550" cy="495300"/>
          </a:xfrm>
          <a:prstGeom prst="rect">
            <a:avLst/>
          </a:prstGeom>
          <a:noFill/>
          <a:ln w="9525">
            <a:noFill/>
            <a:miter lim="800000"/>
            <a:headEnd/>
            <a:tailEnd/>
          </a:ln>
          <a:effectLst/>
        </p:spPr>
      </p:pic>
      <p:pic>
        <p:nvPicPr>
          <p:cNvPr id="182276" name="Picture 4"/>
          <p:cNvPicPr>
            <a:picLocks noChangeAspect="1" noChangeArrowheads="1"/>
          </p:cNvPicPr>
          <p:nvPr/>
        </p:nvPicPr>
        <p:blipFill>
          <a:blip r:embed="rId5" cstate="email"/>
          <a:srcRect/>
          <a:stretch>
            <a:fillRect/>
          </a:stretch>
        </p:blipFill>
        <p:spPr bwMode="auto">
          <a:xfrm>
            <a:off x="1066800" y="2993408"/>
            <a:ext cx="2838450" cy="552450"/>
          </a:xfrm>
          <a:prstGeom prst="rect">
            <a:avLst/>
          </a:prstGeom>
          <a:noFill/>
          <a:ln w="9525">
            <a:noFill/>
            <a:miter lim="800000"/>
            <a:headEnd/>
            <a:tailEnd/>
          </a:ln>
          <a:effectLst/>
        </p:spPr>
      </p:pic>
      <p:graphicFrame>
        <p:nvGraphicFramePr>
          <p:cNvPr id="182277" name="Object 5"/>
          <p:cNvGraphicFramePr>
            <a:graphicFrameLocks noChangeAspect="1"/>
          </p:cNvGraphicFramePr>
          <p:nvPr/>
        </p:nvGraphicFramePr>
        <p:xfrm>
          <a:off x="547048" y="3631252"/>
          <a:ext cx="4546600" cy="1079500"/>
        </p:xfrm>
        <a:graphic>
          <a:graphicData uri="http://schemas.openxmlformats.org/presentationml/2006/ole">
            <mc:AlternateContent xmlns:mc="http://schemas.openxmlformats.org/markup-compatibility/2006">
              <mc:Choice xmlns:v="urn:schemas-microsoft-com:vml" Requires="v">
                <p:oleObj spid="_x0000_s35854" name="Equation" r:id="rId6" imgW="4546440" imgH="1079280" progId="Equation.DSMT4">
                  <p:embed/>
                </p:oleObj>
              </mc:Choice>
              <mc:Fallback>
                <p:oleObj name="Equation" r:id="rId6" imgW="4546440" imgH="10792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048" y="3631252"/>
                        <a:ext cx="4546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8" name="Object 6"/>
          <p:cNvGraphicFramePr>
            <a:graphicFrameLocks noChangeAspect="1"/>
          </p:cNvGraphicFramePr>
          <p:nvPr/>
        </p:nvGraphicFramePr>
        <p:xfrm>
          <a:off x="4140200" y="1510352"/>
          <a:ext cx="2184400" cy="495300"/>
        </p:xfrm>
        <a:graphic>
          <a:graphicData uri="http://schemas.openxmlformats.org/presentationml/2006/ole">
            <mc:AlternateContent xmlns:mc="http://schemas.openxmlformats.org/markup-compatibility/2006">
              <mc:Choice xmlns:v="urn:schemas-microsoft-com:vml" Requires="v">
                <p:oleObj spid="_x0000_s35855" name="Equation" r:id="rId8" imgW="2184120" imgH="495000" progId="Equation.DSMT4">
                  <p:embed/>
                </p:oleObj>
              </mc:Choice>
              <mc:Fallback>
                <p:oleObj name="Equation" r:id="rId8" imgW="2184120" imgH="4950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0200" y="1510352"/>
                        <a:ext cx="2184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9" name="Object 7"/>
          <p:cNvGraphicFramePr>
            <a:graphicFrameLocks noChangeAspect="1"/>
          </p:cNvGraphicFramePr>
          <p:nvPr/>
        </p:nvGraphicFramePr>
        <p:xfrm>
          <a:off x="4191000" y="2196152"/>
          <a:ext cx="2184400" cy="495300"/>
        </p:xfrm>
        <a:graphic>
          <a:graphicData uri="http://schemas.openxmlformats.org/presentationml/2006/ole">
            <mc:AlternateContent xmlns:mc="http://schemas.openxmlformats.org/markup-compatibility/2006">
              <mc:Choice xmlns:v="urn:schemas-microsoft-com:vml" Requires="v">
                <p:oleObj spid="_x0000_s35856" name="Equation" r:id="rId10" imgW="2184120" imgH="495000" progId="Equation.DSMT4">
                  <p:embed/>
                </p:oleObj>
              </mc:Choice>
              <mc:Fallback>
                <p:oleObj name="Equation" r:id="rId10" imgW="2184120" imgH="4950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2196152"/>
                        <a:ext cx="2184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3" name="Content Placeholder 2"/>
          <p:cNvSpPr>
            <a:spLocks noGrp="1"/>
          </p:cNvSpPr>
          <p:nvPr>
            <p:ph idx="1"/>
          </p:nvPr>
        </p:nvSpPr>
        <p:spPr/>
        <p:txBody>
          <a:bodyPr/>
          <a:lstStyle/>
          <a:p>
            <a:pPr marL="0" indent="0">
              <a:buNone/>
            </a:pPr>
            <a:r>
              <a:rPr lang="en-US" dirty="0"/>
              <a:t>Set each factor equal to 0 to locate the interval endpoints.</a:t>
            </a:r>
          </a:p>
          <a:p>
            <a:pPr marL="0" indent="0">
              <a:buNone/>
            </a:pPr>
            <a:endParaRPr lang="en-US" dirty="0"/>
          </a:p>
          <a:p>
            <a:pPr marL="0" indent="0">
              <a:buNone/>
            </a:pPr>
            <a:endParaRPr lang="en-US" dirty="0"/>
          </a:p>
          <a:p>
            <a:pPr marL="0" indent="0">
              <a:spcBef>
                <a:spcPts val="2400"/>
              </a:spcBef>
              <a:buNone/>
            </a:pPr>
            <a:r>
              <a:rPr lang="en-US" dirty="0"/>
              <a:t>Mark these points on a number line and test one point from each of the intervals formed.</a:t>
            </a:r>
          </a:p>
        </p:txBody>
      </p:sp>
      <p:graphicFrame>
        <p:nvGraphicFramePr>
          <p:cNvPr id="2051" name="Object 3"/>
          <p:cNvGraphicFramePr>
            <a:graphicFrameLocks noChangeAspect="1"/>
          </p:cNvGraphicFramePr>
          <p:nvPr/>
        </p:nvGraphicFramePr>
        <p:xfrm>
          <a:off x="2667000" y="2411104"/>
          <a:ext cx="1206500" cy="292100"/>
        </p:xfrm>
        <a:graphic>
          <a:graphicData uri="http://schemas.openxmlformats.org/presentationml/2006/ole">
            <mc:AlternateContent xmlns:mc="http://schemas.openxmlformats.org/markup-compatibility/2006">
              <mc:Choice xmlns:v="urn:schemas-microsoft-com:vml" Requires="v">
                <p:oleObj spid="_x0000_s2067" name="Equation" r:id="rId3" imgW="1206360" imgH="291960" progId="Equation.DSMT4">
                  <p:embed/>
                </p:oleObj>
              </mc:Choice>
              <mc:Fallback>
                <p:oleObj name="Equation" r:id="rId3" imgW="120636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11104"/>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3151496" y="2944504"/>
          <a:ext cx="939800" cy="279400"/>
        </p:xfrm>
        <a:graphic>
          <a:graphicData uri="http://schemas.openxmlformats.org/presentationml/2006/ole">
            <mc:AlternateContent xmlns:mc="http://schemas.openxmlformats.org/markup-compatibility/2006">
              <mc:Choice xmlns:v="urn:schemas-microsoft-com:vml" Requires="v">
                <p:oleObj spid="_x0000_s2068" name="Equation" r:id="rId5" imgW="939600" imgH="279360" progId="Equation.DSMT4">
                  <p:embed/>
                </p:oleObj>
              </mc:Choice>
              <mc:Fallback>
                <p:oleObj name="Equation" r:id="rId5" imgW="93960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1496" y="2944504"/>
                        <a:ext cx="939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397992" y="2411104"/>
          <a:ext cx="1231900" cy="292100"/>
        </p:xfrm>
        <a:graphic>
          <a:graphicData uri="http://schemas.openxmlformats.org/presentationml/2006/ole">
            <mc:AlternateContent xmlns:mc="http://schemas.openxmlformats.org/markup-compatibility/2006">
              <mc:Choice xmlns:v="urn:schemas-microsoft-com:vml" Requires="v">
                <p:oleObj spid="_x0000_s2069" name="Equation" r:id="rId7" imgW="1231560" imgH="291960" progId="Equation.DSMT4">
                  <p:embed/>
                </p:oleObj>
              </mc:Choice>
              <mc:Fallback>
                <p:oleObj name="Equation" r:id="rId7" imgW="12315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7992" y="2411104"/>
                        <a:ext cx="1231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4890448" y="2958152"/>
          <a:ext cx="736600" cy="279400"/>
        </p:xfrm>
        <a:graphic>
          <a:graphicData uri="http://schemas.openxmlformats.org/presentationml/2006/ole">
            <mc:AlternateContent xmlns:mc="http://schemas.openxmlformats.org/markup-compatibility/2006">
              <mc:Choice xmlns:v="urn:schemas-microsoft-com:vml" Requires="v">
                <p:oleObj spid="_x0000_s2070" name="Equation" r:id="rId9" imgW="736560" imgH="279360" progId="Equation.DSMT4">
                  <p:embed/>
                </p:oleObj>
              </mc:Choice>
              <mc:Fallback>
                <p:oleObj name="Equation" r:id="rId9" imgW="73656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0448" y="2958152"/>
                        <a:ext cx="736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5" name="Content Placeholder 4"/>
          <p:cNvSpPr>
            <a:spLocks noGrp="1"/>
          </p:cNvSpPr>
          <p:nvPr>
            <p:ph idx="1"/>
          </p:nvPr>
        </p:nvSpPr>
        <p:spPr/>
        <p:txBody>
          <a:bodyPr/>
          <a:lstStyle/>
          <a:p>
            <a:endParaRPr lang="en-US" dirty="0"/>
          </a:p>
          <a:p>
            <a:endParaRPr lang="en-US" dirty="0"/>
          </a:p>
        </p:txBody>
      </p:sp>
      <p:pic>
        <p:nvPicPr>
          <p:cNvPr id="129027" name="Picture 3"/>
          <p:cNvPicPr>
            <a:picLocks noChangeAspect="1" noChangeArrowheads="1"/>
          </p:cNvPicPr>
          <p:nvPr/>
        </p:nvPicPr>
        <p:blipFill>
          <a:blip r:embed="rId3" cstate="print"/>
          <a:srcRect/>
          <a:stretch>
            <a:fillRect/>
          </a:stretch>
        </p:blipFill>
        <p:spPr bwMode="auto">
          <a:xfrm>
            <a:off x="1828800" y="1219200"/>
            <a:ext cx="5410200" cy="1984935"/>
          </a:xfrm>
          <a:prstGeom prst="rect">
            <a:avLst/>
          </a:prstGeom>
          <a:noFill/>
          <a:ln w="9525">
            <a:noFill/>
            <a:miter lim="800000"/>
            <a:headEnd/>
            <a:tailEnd/>
          </a:ln>
          <a:effectLst/>
        </p:spPr>
      </p:pic>
      <p:graphicFrame>
        <p:nvGraphicFramePr>
          <p:cNvPr id="3075" name="Object 3"/>
          <p:cNvGraphicFramePr>
            <a:graphicFrameLocks noChangeAspect="1"/>
          </p:cNvGraphicFramePr>
          <p:nvPr/>
        </p:nvGraphicFramePr>
        <p:xfrm>
          <a:off x="685800" y="3216275"/>
          <a:ext cx="2578100" cy="2654300"/>
        </p:xfrm>
        <a:graphic>
          <a:graphicData uri="http://schemas.openxmlformats.org/presentationml/2006/ole">
            <mc:AlternateContent xmlns:mc="http://schemas.openxmlformats.org/markup-compatibility/2006">
              <mc:Choice xmlns:v="urn:schemas-microsoft-com:vml" Requires="v">
                <p:oleObj spid="_x0000_s3087" name="Equation" r:id="rId4" imgW="2577960" imgH="2654280" progId="Equation.DSMT4">
                  <p:embed/>
                </p:oleObj>
              </mc:Choice>
              <mc:Fallback>
                <p:oleObj name="Equation" r:id="rId4" imgW="2577960" imgH="2654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16275"/>
                        <a:ext cx="25781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3530600" y="3216275"/>
          <a:ext cx="2603500" cy="2654300"/>
        </p:xfrm>
        <a:graphic>
          <a:graphicData uri="http://schemas.openxmlformats.org/presentationml/2006/ole">
            <mc:AlternateContent xmlns:mc="http://schemas.openxmlformats.org/markup-compatibility/2006">
              <mc:Choice xmlns:v="urn:schemas-microsoft-com:vml" Requires="v">
                <p:oleObj spid="_x0000_s3088" name="Equation" r:id="rId6" imgW="2603160" imgH="2654280" progId="Equation.DSMT4">
                  <p:embed/>
                </p:oleObj>
              </mc:Choice>
              <mc:Fallback>
                <p:oleObj name="Equation" r:id="rId6" imgW="2603160" imgH="2654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600" y="3216275"/>
                        <a:ext cx="26035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6400800" y="3267075"/>
          <a:ext cx="2336800" cy="2552700"/>
        </p:xfrm>
        <a:graphic>
          <a:graphicData uri="http://schemas.openxmlformats.org/presentationml/2006/ole">
            <mc:AlternateContent xmlns:mc="http://schemas.openxmlformats.org/markup-compatibility/2006">
              <mc:Choice xmlns:v="urn:schemas-microsoft-com:vml" Requires="v">
                <p:oleObj spid="_x0000_s3089" name="Equation" r:id="rId8" imgW="2336760" imgH="2552400" progId="Equation.DSMT4">
                  <p:embed/>
                </p:oleObj>
              </mc:Choice>
              <mc:Fallback>
                <p:oleObj name="Equation" r:id="rId8" imgW="2336760" imgH="255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267075"/>
                        <a:ext cx="23368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6" name="Content Placeholder 5"/>
          <p:cNvSpPr>
            <a:spLocks noGrp="1"/>
          </p:cNvSpPr>
          <p:nvPr>
            <p:ph idx="1"/>
          </p:nvPr>
        </p:nvSpPr>
        <p:spPr/>
        <p:txBody>
          <a:bodyPr/>
          <a:lstStyle/>
          <a:p>
            <a:endParaRPr lang="en-US" dirty="0"/>
          </a:p>
          <a:p>
            <a:endParaRPr lang="en-US" dirty="0"/>
          </a:p>
        </p:txBody>
      </p:sp>
      <p:sp>
        <p:nvSpPr>
          <p:cNvPr id="5" name="Rectangle 4"/>
          <p:cNvSpPr/>
          <p:nvPr/>
        </p:nvSpPr>
        <p:spPr>
          <a:xfrm>
            <a:off x="548640" y="1374648"/>
            <a:ext cx="2390398" cy="2677656"/>
          </a:xfrm>
          <a:prstGeom prst="rect">
            <a:avLst/>
          </a:prstGeom>
        </p:spPr>
        <p:txBody>
          <a:bodyPr wrap="none">
            <a:spAutoFit/>
          </a:bodyPr>
          <a:lstStyle/>
          <a:p>
            <a:r>
              <a:rPr lang="en-US" sz="2800" dirty="0"/>
              <a:t>Graphically,</a:t>
            </a:r>
          </a:p>
          <a:p>
            <a:endParaRPr lang="en-US" sz="2800" dirty="0"/>
          </a:p>
          <a:p>
            <a:endParaRPr lang="en-US" sz="2800" dirty="0"/>
          </a:p>
          <a:p>
            <a:endParaRPr lang="en-US" sz="2800" dirty="0"/>
          </a:p>
          <a:p>
            <a:endParaRPr lang="en-US" sz="2800" dirty="0"/>
          </a:p>
          <a:p>
            <a:r>
              <a:rPr lang="en-US" sz="2800" dirty="0"/>
              <a:t>The solution is:</a:t>
            </a:r>
          </a:p>
        </p:txBody>
      </p:sp>
      <p:pic>
        <p:nvPicPr>
          <p:cNvPr id="130051" name="Picture 3"/>
          <p:cNvPicPr>
            <a:picLocks noChangeAspect="1" noChangeArrowheads="1"/>
          </p:cNvPicPr>
          <p:nvPr/>
        </p:nvPicPr>
        <p:blipFill>
          <a:blip r:embed="rId3" cstate="email"/>
          <a:srcRect/>
          <a:stretch>
            <a:fillRect/>
          </a:stretch>
        </p:blipFill>
        <p:spPr bwMode="auto">
          <a:xfrm>
            <a:off x="1276350" y="2157414"/>
            <a:ext cx="6419850" cy="1028064"/>
          </a:xfrm>
          <a:prstGeom prst="rect">
            <a:avLst/>
          </a:prstGeom>
          <a:noFill/>
          <a:ln w="9525">
            <a:noFill/>
            <a:miter lim="800000"/>
            <a:headEnd/>
            <a:tailEnd/>
          </a:ln>
          <a:effectLst/>
        </p:spPr>
      </p:pic>
      <p:graphicFrame>
        <p:nvGraphicFramePr>
          <p:cNvPr id="130052" name="Object 4"/>
          <p:cNvGraphicFramePr>
            <a:graphicFrameLocks noChangeAspect="1"/>
          </p:cNvGraphicFramePr>
          <p:nvPr/>
        </p:nvGraphicFramePr>
        <p:xfrm>
          <a:off x="1371600" y="4191000"/>
          <a:ext cx="6032500" cy="1003300"/>
        </p:xfrm>
        <a:graphic>
          <a:graphicData uri="http://schemas.openxmlformats.org/presentationml/2006/ole">
            <mc:AlternateContent xmlns:mc="http://schemas.openxmlformats.org/markup-compatibility/2006">
              <mc:Choice xmlns:v="urn:schemas-microsoft-com:vml" Requires="v">
                <p:oleObj spid="_x0000_s4102" name="Equation" r:id="rId4" imgW="6032160" imgH="1002960" progId="Equation.DSMT4">
                  <p:embed/>
                </p:oleObj>
              </mc:Choice>
              <mc:Fallback>
                <p:oleObj name="Equation" r:id="rId4" imgW="6032160" imgH="10029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191000"/>
                        <a:ext cx="6032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Solving Polynomial Inequalities by Factoring (cont.)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0"/>
              </a:spcBef>
              <a:buNone/>
            </a:pPr>
            <a:endParaRPr lang="en-US" dirty="0"/>
          </a:p>
          <a:p>
            <a:pPr marL="0" indent="0">
              <a:buNone/>
            </a:pPr>
            <a:r>
              <a:rPr lang="en-US" dirty="0"/>
              <a:t>Set each factor equal to 0 to locate the interval endpoints.</a:t>
            </a:r>
          </a:p>
        </p:txBody>
      </p:sp>
      <p:graphicFrame>
        <p:nvGraphicFramePr>
          <p:cNvPr id="5124" name="Object 4"/>
          <p:cNvGraphicFramePr>
            <a:graphicFrameLocks noChangeAspect="1"/>
          </p:cNvGraphicFramePr>
          <p:nvPr/>
        </p:nvGraphicFramePr>
        <p:xfrm>
          <a:off x="547048" y="1385248"/>
          <a:ext cx="2451100" cy="381000"/>
        </p:xfrm>
        <a:graphic>
          <a:graphicData uri="http://schemas.openxmlformats.org/presentationml/2006/ole">
            <mc:AlternateContent xmlns:mc="http://schemas.openxmlformats.org/markup-compatibility/2006">
              <mc:Choice xmlns:v="urn:schemas-microsoft-com:vml" Requires="v">
                <p:oleObj spid="_x0000_s5160" name="Equation" r:id="rId3" imgW="2450880" imgH="380880" progId="Equation.DSMT4">
                  <p:embed/>
                </p:oleObj>
              </mc:Choice>
              <mc:Fallback>
                <p:oleObj name="Equation" r:id="rId3" imgW="2450880" imgH="3808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1385248"/>
                        <a:ext cx="2451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541360" y="2022144"/>
          <a:ext cx="1384300" cy="304800"/>
        </p:xfrm>
        <a:graphic>
          <a:graphicData uri="http://schemas.openxmlformats.org/presentationml/2006/ole">
            <mc:AlternateContent xmlns:mc="http://schemas.openxmlformats.org/markup-compatibility/2006">
              <mc:Choice xmlns:v="urn:schemas-microsoft-com:vml" Requires="v">
                <p:oleObj spid="_x0000_s5161" name="Equation" r:id="rId5" imgW="1384200" imgH="304560" progId="Equation.DSMT4">
                  <p:embed/>
                </p:oleObj>
              </mc:Choice>
              <mc:Fallback>
                <p:oleObj name="Equation" r:id="rId5" imgW="1384200" imgH="304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60" y="2022144"/>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2160896" y="1953904"/>
          <a:ext cx="2006600" cy="381000"/>
        </p:xfrm>
        <a:graphic>
          <a:graphicData uri="http://schemas.openxmlformats.org/presentationml/2006/ole">
            <mc:AlternateContent xmlns:mc="http://schemas.openxmlformats.org/markup-compatibility/2006">
              <mc:Choice xmlns:v="urn:schemas-microsoft-com:vml" Requires="v">
                <p:oleObj spid="_x0000_s5162" name="Equation" r:id="rId7" imgW="2006280" imgH="380880" progId="Equation.DSMT4">
                  <p:embed/>
                </p:oleObj>
              </mc:Choice>
              <mc:Fallback>
                <p:oleObj name="Equation" r:id="rId7" imgW="2006280" imgH="380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0896" y="1953904"/>
                        <a:ext cx="200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1336344" y="2528248"/>
          <a:ext cx="7493000" cy="444500"/>
        </p:xfrm>
        <a:graphic>
          <a:graphicData uri="http://schemas.openxmlformats.org/presentationml/2006/ole">
            <mc:AlternateContent xmlns:mc="http://schemas.openxmlformats.org/markup-compatibility/2006">
              <mc:Choice xmlns:v="urn:schemas-microsoft-com:vml" Requires="v">
                <p:oleObj spid="_x0000_s5163" name="Equation" r:id="rId9" imgW="7492680" imgH="444240" progId="Equation.DSMT4">
                  <p:embed/>
                </p:oleObj>
              </mc:Choice>
              <mc:Fallback>
                <p:oleObj name="Equation" r:id="rId9" imgW="7492680" imgH="444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6344" y="2528248"/>
                        <a:ext cx="7493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281752" y="3088944"/>
          <a:ext cx="3708400" cy="469900"/>
        </p:xfrm>
        <a:graphic>
          <a:graphicData uri="http://schemas.openxmlformats.org/presentationml/2006/ole">
            <mc:AlternateContent xmlns:mc="http://schemas.openxmlformats.org/markup-compatibility/2006">
              <mc:Choice xmlns:v="urn:schemas-microsoft-com:vml" Requires="v">
                <p:oleObj spid="_x0000_s5164" name="Equation" r:id="rId11" imgW="3708360" imgH="469800" progId="Equation.DSMT4">
                  <p:embed/>
                </p:oleObj>
              </mc:Choice>
              <mc:Fallback>
                <p:oleObj name="Equation" r:id="rId11" imgW="370836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1752" y="308894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2819400" y="4697104"/>
          <a:ext cx="1371600" cy="292100"/>
        </p:xfrm>
        <a:graphic>
          <a:graphicData uri="http://schemas.openxmlformats.org/presentationml/2006/ole">
            <mc:AlternateContent xmlns:mc="http://schemas.openxmlformats.org/markup-compatibility/2006">
              <mc:Choice xmlns:v="urn:schemas-microsoft-com:vml" Requires="v">
                <p:oleObj spid="_x0000_s5165" name="Equation" r:id="rId13" imgW="1371600" imgH="291960" progId="Equation.DSMT4">
                  <p:embed/>
                </p:oleObj>
              </mc:Choice>
              <mc:Fallback>
                <p:oleObj name="Equation" r:id="rId13" imgW="137160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4697104"/>
                        <a:ext cx="1371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3485864" y="5167952"/>
          <a:ext cx="774700" cy="838200"/>
        </p:xfrm>
        <a:graphic>
          <a:graphicData uri="http://schemas.openxmlformats.org/presentationml/2006/ole">
            <mc:AlternateContent xmlns:mc="http://schemas.openxmlformats.org/markup-compatibility/2006">
              <mc:Choice xmlns:v="urn:schemas-microsoft-com:vml" Requires="v">
                <p:oleObj spid="_x0000_s5166" name="Equation" r:id="rId15" imgW="774360" imgH="838080" progId="Equation.DSMT4">
                  <p:embed/>
                </p:oleObj>
              </mc:Choice>
              <mc:Fallback>
                <p:oleObj name="Equation" r:id="rId15" imgW="774360" imgH="8380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5864" y="5167952"/>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4544704" y="4697104"/>
          <a:ext cx="1206500" cy="292100"/>
        </p:xfrm>
        <a:graphic>
          <a:graphicData uri="http://schemas.openxmlformats.org/presentationml/2006/ole">
            <mc:AlternateContent xmlns:mc="http://schemas.openxmlformats.org/markup-compatibility/2006">
              <mc:Choice xmlns:v="urn:schemas-microsoft-com:vml" Requires="v">
                <p:oleObj spid="_x0000_s5167" name="Equation" r:id="rId17" imgW="1206360" imgH="291960" progId="Equation.DSMT4">
                  <p:embed/>
                </p:oleObj>
              </mc:Choice>
              <mc:Fallback>
                <p:oleObj name="Equation" r:id="rId17" imgW="1206360" imgH="2919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44704" y="4697104"/>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5029200" y="5230504"/>
          <a:ext cx="723900" cy="292100"/>
        </p:xfrm>
        <a:graphic>
          <a:graphicData uri="http://schemas.openxmlformats.org/presentationml/2006/ole">
            <mc:AlternateContent xmlns:mc="http://schemas.openxmlformats.org/markup-compatibility/2006">
              <mc:Choice xmlns:v="urn:schemas-microsoft-com:vml" Requires="v">
                <p:oleObj spid="_x0000_s5168" name="Equation" r:id="rId19" imgW="723600" imgH="291960" progId="Equation.DSMT4">
                  <p:embed/>
                </p:oleObj>
              </mc:Choice>
              <mc:Fallback>
                <p:oleObj name="Equation" r:id="rId19" imgW="723600" imgH="2919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5230504"/>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1803</Words>
  <Application>Microsoft Office PowerPoint</Application>
  <PresentationFormat>On-screen Show (4:3)</PresentationFormat>
  <Paragraphs>218</Paragraphs>
  <Slides>55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MT Extra</vt:lpstr>
      <vt:lpstr>Calibri</vt:lpstr>
      <vt:lpstr>Symbol</vt:lpstr>
      <vt:lpstr>Courier New</vt:lpstr>
      <vt:lpstr>Office Theme</vt:lpstr>
      <vt:lpstr>Equation</vt:lpstr>
      <vt:lpstr>Section 7.6</vt:lpstr>
      <vt:lpstr>Objectives</vt:lpstr>
      <vt:lpstr>Quadratic Inequalities: Solved Algebraically</vt:lpstr>
      <vt:lpstr>Quadratic Inequalities: Solved Algebraically</vt:lpstr>
      <vt:lpstr>Example 1: Solving Polynomial Inequalities by Factoring</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2: Solving Polynomial Inequalities Using the Quadratic Formula</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Solving Rational Inequalities</vt:lpstr>
      <vt:lpstr>Solving Rational Inequalities</vt:lpstr>
      <vt:lpstr>Example 3: Solving Rational Inequalities</vt:lpstr>
      <vt:lpstr>Example 3: Solving Rational Inequalities (cont.)</vt:lpstr>
      <vt:lpstr>Example 3: Solving Rational Inequalities (cont.)</vt:lpstr>
      <vt:lpstr>Example 3: Solving Rational Inequalities (cont.)</vt:lpstr>
      <vt:lpstr>Example 3: Solving Rational Inequalities (cont.)</vt:lpstr>
      <vt:lpstr>Example 4: Solving Rational Inequalities</vt:lpstr>
      <vt:lpstr>Example 4: Solving Rational Inequalities (cont.)</vt:lpstr>
      <vt:lpstr>Example 4: Solving Rational Inequalities (cont.)</vt:lpstr>
      <vt:lpstr>Example 4: Solving Rational Inequalities (cont.)</vt:lpstr>
      <vt:lpstr>Example 4: Solving Rational Inequalities (cont.)</vt:lpstr>
      <vt:lpstr>Solving Rational Inequalities</vt:lpstr>
      <vt:lpstr>Solving Quadratic Inequalities Using a Graphing Calculator</vt:lpstr>
      <vt:lpstr>Solving Quadratic Inequalities Using a Graphing Calculator</vt:lpstr>
      <vt:lpstr>Solving Quadratic Inequalities Using a Graphing Calculator</vt:lpstr>
      <vt:lpstr>Example 5: Solving a Quadratic Inequality Using a Graphing Calculator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5: Solving a Quadratic Inequality Using a Graphing Calculator (cont.) </vt:lpstr>
      <vt:lpstr>Example 6: Solving a Higher-Degree Polynomial Inequality Using a Graphing Calculator</vt:lpstr>
      <vt:lpstr>Example 6: Solving a Higher-Degree Polynomial Inequality Using a Graphing Calculator (cont.)</vt:lpstr>
      <vt:lpstr>Example 6: Solving a Higher-Degree Polynomial Inequality Using a Graphing Calculator (cont.)</vt:lpstr>
      <vt:lpstr>Example 6: Solving a Higher-Degree Polynomial Inequality Using a Graphing Calculator (cont.)</vt:lpstr>
      <vt:lpstr>Practice Problems</vt:lpstr>
      <vt:lpstr>Practice Problem Answers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Algebra</dc:title>
  <dc:creator>Hawkes Learning Systems</dc:creator>
  <cp:lastModifiedBy>Nakita Jean-Charles</cp:lastModifiedBy>
  <cp:revision>42</cp:revision>
  <dcterms:created xsi:type="dcterms:W3CDTF">2013-04-26T14:43:13Z</dcterms:created>
  <dcterms:modified xsi:type="dcterms:W3CDTF">2016-10-01T02:09:15Z</dcterms:modified>
</cp:coreProperties>
</file>