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7"/>
      <p:bold r:id="rId18"/>
      <p:italic r:id="rId19"/>
      <p:boldItalic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12" Type="http://schemas.openxmlformats.org/officeDocument/2006/relationships/image" Target="../media/image23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11" Type="http://schemas.openxmlformats.org/officeDocument/2006/relationships/image" Target="../media/image22.wmf"/><Relationship Id="rId5" Type="http://schemas.openxmlformats.org/officeDocument/2006/relationships/image" Target="../media/image1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11" Type="http://schemas.openxmlformats.org/officeDocument/2006/relationships/image" Target="../media/image42.wmf"/><Relationship Id="rId5" Type="http://schemas.openxmlformats.org/officeDocument/2006/relationships/image" Target="../media/image36.wmf"/><Relationship Id="rId10" Type="http://schemas.openxmlformats.org/officeDocument/2006/relationships/image" Target="../media/image41.wmf"/><Relationship Id="rId4" Type="http://schemas.openxmlformats.org/officeDocument/2006/relationships/image" Target="../media/image35.wmf"/><Relationship Id="rId9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341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95EC87-0D17-4C9A-BFF0-8379CD5C5C2A}" type="datetimeFigureOut">
              <a:rPr lang="en-US" smtClean="0"/>
              <a:pPr/>
              <a:t>10/3/2016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F54A89-840F-4AA7-944B-7FF7190A402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9958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49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50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52.png"/><Relationship Id="rId4" Type="http://schemas.openxmlformats.org/officeDocument/2006/relationships/image" Target="../media/image5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1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8.wmf"/><Relationship Id="rId1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6.bin"/><Relationship Id="rId1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9.wmf"/><Relationship Id="rId26" Type="http://schemas.openxmlformats.org/officeDocument/2006/relationships/image" Target="../media/image23.wmf"/><Relationship Id="rId3" Type="http://schemas.openxmlformats.org/officeDocument/2006/relationships/oleObject" Target="../embeddings/oleObject11.bin"/><Relationship Id="rId21" Type="http://schemas.openxmlformats.org/officeDocument/2006/relationships/oleObject" Target="../embeddings/oleObject20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8.bin"/><Relationship Id="rId25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24" Type="http://schemas.openxmlformats.org/officeDocument/2006/relationships/image" Target="../media/image22.wmf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23" Type="http://schemas.openxmlformats.org/officeDocument/2006/relationships/oleObject" Target="../embeddings/oleObject21.bin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19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Relationship Id="rId22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18" Type="http://schemas.openxmlformats.org/officeDocument/2006/relationships/image" Target="../media/image31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1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39.wmf"/><Relationship Id="rId3" Type="http://schemas.openxmlformats.org/officeDocument/2006/relationships/oleObject" Target="../embeddings/oleObject31.bin"/><Relationship Id="rId21" Type="http://schemas.openxmlformats.org/officeDocument/2006/relationships/oleObject" Target="../embeddings/oleObject40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20" Type="http://schemas.openxmlformats.org/officeDocument/2006/relationships/image" Target="../media/image40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5.bin"/><Relationship Id="rId24" Type="http://schemas.openxmlformats.org/officeDocument/2006/relationships/image" Target="../media/image42.wmf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23" Type="http://schemas.openxmlformats.org/officeDocument/2006/relationships/oleObject" Target="../embeddings/oleObject41.bin"/><Relationship Id="rId10" Type="http://schemas.openxmlformats.org/officeDocument/2006/relationships/image" Target="../media/image35.wmf"/><Relationship Id="rId19" Type="http://schemas.openxmlformats.org/officeDocument/2006/relationships/oleObject" Target="../embeddings/oleObject39.bin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37.wmf"/><Relationship Id="rId22" Type="http://schemas.openxmlformats.org/officeDocument/2006/relationships/image" Target="../media/image4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Algebra of Functions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Algebraic Operations with Functions with Limited Domains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                                                             </a:t>
            </a:r>
          </a:p>
          <a:p>
            <a:endParaRPr lang="en-US" dirty="0"/>
          </a:p>
          <a:p>
            <a:r>
              <a:rPr lang="en-US" dirty="0"/>
              <a:t>For this function, the denominator cannot be 0, so </a:t>
            </a:r>
          </a:p>
          <a:p>
            <a:pPr>
              <a:spcBef>
                <a:spcPts val="0"/>
              </a:spcBef>
            </a:pPr>
            <a:r>
              <a:rPr lang="en-US" i="1" dirty="0">
                <a:solidFill>
                  <a:srgbClr val="FF00FF"/>
                </a:solidFill>
              </a:rPr>
              <a:t>x </a:t>
            </a:r>
            <a:r>
              <a:rPr lang="en-US" dirty="0">
                <a:solidFill>
                  <a:srgbClr val="FF00FF"/>
                </a:solidFill>
              </a:rPr>
              <a:t>≠ 2</a:t>
            </a:r>
            <a:r>
              <a:rPr lang="en-US" dirty="0"/>
              <a:t>. Therefore, we must have </a:t>
            </a:r>
            <a:r>
              <a:rPr lang="en-US" i="1" dirty="0">
                <a:solidFill>
                  <a:srgbClr val="FF00FF"/>
                </a:solidFill>
              </a:rPr>
              <a:t>x </a:t>
            </a:r>
            <a:r>
              <a:rPr lang="en-US" dirty="0">
                <a:solidFill>
                  <a:srgbClr val="FF00FF"/>
                </a:solidFill>
                <a:latin typeface="Symbol" pitchFamily="18" charset="2"/>
              </a:rPr>
              <a:t>- </a:t>
            </a:r>
            <a:r>
              <a:rPr lang="en-US" dirty="0">
                <a:solidFill>
                  <a:srgbClr val="FF00FF"/>
                </a:solidFill>
              </a:rPr>
              <a:t>2 &gt; 0</a:t>
            </a:r>
            <a:r>
              <a:rPr lang="en-US" dirty="0"/>
              <a:t> and the domain, in interval notation, is </a:t>
            </a:r>
            <a:r>
              <a:rPr lang="en-US" dirty="0">
                <a:solidFill>
                  <a:srgbClr val="FF0000"/>
                </a:solidFill>
              </a:rPr>
              <a:t>(2, 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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.</a:t>
            </a:r>
          </a:p>
          <a:p>
            <a:r>
              <a:rPr lang="en-US" dirty="0"/>
              <a:t>(Note that the domain can become smaller than, but never larger than the domain of the two original functions.)</a:t>
            </a:r>
          </a:p>
        </p:txBody>
      </p:sp>
      <p:graphicFrame>
        <p:nvGraphicFramePr>
          <p:cNvPr id="121859" name="Object 3"/>
          <p:cNvGraphicFramePr>
            <a:graphicFrameLocks noChangeAspect="1"/>
          </p:cNvGraphicFramePr>
          <p:nvPr/>
        </p:nvGraphicFramePr>
        <p:xfrm>
          <a:off x="548640" y="1230313"/>
          <a:ext cx="15748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3" imgW="1574640" imgH="977760" progId="Equation.DSMT4">
                  <p:embed/>
                </p:oleObj>
              </mc:Choice>
              <mc:Fallback>
                <p:oleObj name="Equation" r:id="rId3" imgW="1574640" imgH="9777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30313"/>
                        <a:ext cx="15748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2195052" y="1295400"/>
          <a:ext cx="13589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5" imgW="1358640" imgH="977760" progId="Equation.DSMT4">
                  <p:embed/>
                </p:oleObj>
              </mc:Choice>
              <mc:Fallback>
                <p:oleObj name="Equation" r:id="rId5" imgW="1358640" imgH="977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052" y="1295400"/>
                        <a:ext cx="13589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/>
            <a:endParaRPr lang="en-US" b="1" dirty="0">
              <a:solidFill>
                <a:srgbClr val="000000"/>
              </a:solidFill>
            </a:endParaRPr>
          </a:p>
          <a:p>
            <a:pPr marL="463550" indent="-463550"/>
            <a:endParaRPr lang="en-US" b="1" dirty="0">
              <a:solidFill>
                <a:srgbClr val="000000"/>
              </a:solidFill>
            </a:endParaRPr>
          </a:p>
          <a:p>
            <a:pPr marL="463550" indent="-463550"/>
            <a:endParaRPr lang="en-US" b="1" dirty="0">
              <a:solidFill>
                <a:srgbClr val="000000"/>
              </a:solidFill>
            </a:endParaRPr>
          </a:p>
          <a:p>
            <a:pPr marL="463550" indent="-463550"/>
            <a:endParaRPr lang="en-US" b="1" dirty="0">
              <a:solidFill>
                <a:srgbClr val="000000"/>
              </a:solidFill>
            </a:endParaRPr>
          </a:p>
          <a:p>
            <a:pPr marL="463550" indent="-463550"/>
            <a:endParaRPr lang="en-US" b="1" dirty="0">
              <a:solidFill>
                <a:srgbClr val="000000"/>
              </a:solidFill>
            </a:endParaRP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</a:t>
            </a:r>
            <a:r>
              <a:rPr lang="en-US" dirty="0">
                <a:solidFill>
                  <a:srgbClr val="000000"/>
                </a:solidFill>
              </a:rPr>
              <a:t>	Evaluate each of the functions </a:t>
            </a:r>
            <a:r>
              <a:rPr lang="en-US" b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– </a:t>
            </a:r>
            <a:r>
              <a:rPr lang="en-US" b="1" dirty="0">
                <a:solidFill>
                  <a:srgbClr val="000000"/>
                </a:solidFill>
              </a:rPr>
              <a:t>d</a:t>
            </a:r>
            <a:r>
              <a:rPr lang="en-US" dirty="0">
                <a:solidFill>
                  <a:srgbClr val="000000"/>
                </a:solidFill>
              </a:rPr>
              <a:t> in Exercise 1 for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= 4. </a:t>
            </a:r>
          </a:p>
        </p:txBody>
      </p:sp>
      <p:graphicFrame>
        <p:nvGraphicFramePr>
          <p:cNvPr id="123906" name="Object 2"/>
          <p:cNvGraphicFramePr>
            <a:graphicFrameLocks noChangeAspect="1"/>
          </p:cNvGraphicFramePr>
          <p:nvPr/>
        </p:nvGraphicFramePr>
        <p:xfrm>
          <a:off x="549275" y="1519904"/>
          <a:ext cx="6629400" cy="226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3" imgW="6629400" imgH="2260440" progId="Equation.DSMT4">
                  <p:embed/>
                </p:oleObj>
              </mc:Choice>
              <mc:Fallback>
                <p:oleObj name="Equation" r:id="rId3" imgW="6629400" imgH="22604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1519904"/>
                        <a:ext cx="6629400" cy="226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(cont.) 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23906" name="Object 2"/>
          <p:cNvGraphicFramePr>
            <a:graphicFrameLocks noChangeAspect="1"/>
          </p:cNvGraphicFramePr>
          <p:nvPr/>
        </p:nvGraphicFramePr>
        <p:xfrm>
          <a:off x="548640" y="1371600"/>
          <a:ext cx="7696200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3" imgW="7696080" imgH="4457520" progId="Equation.DSMT4">
                  <p:embed/>
                </p:oleObj>
              </mc:Choice>
              <mc:Fallback>
                <p:oleObj name="Equation" r:id="rId3" imgW="7696080" imgH="445752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371600"/>
                        <a:ext cx="7696200" cy="445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a.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 −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− 6</a:t>
            </a:r>
            <a:r>
              <a:rPr lang="en-US" dirty="0">
                <a:solidFill>
                  <a:srgbClr val="000000"/>
                </a:solidFill>
              </a:rPr>
              <a:t>       </a:t>
            </a:r>
            <a:r>
              <a:rPr lang="en-US" b="1" dirty="0"/>
              <a:t>b.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 − 3       </a:t>
            </a:r>
            <a:r>
              <a:rPr lang="en-US" b="1" dirty="0"/>
              <a:t>c.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baseline="30000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rgbClr val="FF0000"/>
                </a:solidFill>
              </a:rPr>
              <a:t> − 5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 + 3</a:t>
            </a:r>
            <a:r>
              <a:rPr lang="en-US" i="1" dirty="0">
                <a:solidFill>
                  <a:srgbClr val="FF0000"/>
                </a:solidFill>
              </a:rPr>
              <a:t>x </a:t>
            </a:r>
            <a:r>
              <a:rPr lang="en-US" dirty="0">
                <a:solidFill>
                  <a:srgbClr val="FF0000"/>
                </a:solidFill>
              </a:rPr>
              <a:t>+ 9</a:t>
            </a:r>
          </a:p>
          <a:p>
            <a:r>
              <a:rPr lang="en-US" b="1" dirty="0"/>
              <a:t>    d.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+ 1, </a:t>
            </a:r>
            <a:r>
              <a:rPr lang="en-US" i="1" dirty="0">
                <a:solidFill>
                  <a:srgbClr val="FF0000"/>
                </a:solidFill>
              </a:rPr>
              <a:t>x </a:t>
            </a:r>
            <a:r>
              <a:rPr lang="en-US" dirty="0">
                <a:solidFill>
                  <a:srgbClr val="FF0000"/>
                </a:solidFill>
              </a:rPr>
              <a:t>≠ 3 (Note the restriction holds even after 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rgbClr val="FF0000"/>
                </a:solidFill>
              </a:rPr>
              <a:t>        simplifying.) </a:t>
            </a:r>
          </a:p>
          <a:p>
            <a:r>
              <a:rPr lang="es-ES" b="1" dirty="0"/>
              <a:t>2. a.</a:t>
            </a:r>
            <a:r>
              <a:rPr lang="es-ES" b="1" dirty="0">
                <a:solidFill>
                  <a:srgbClr val="000000"/>
                </a:solidFill>
              </a:rPr>
              <a:t> </a:t>
            </a:r>
            <a:r>
              <a:rPr lang="es-ES" dirty="0">
                <a:solidFill>
                  <a:srgbClr val="FF0000"/>
                </a:solidFill>
              </a:rPr>
              <a:t>6</a:t>
            </a:r>
            <a:r>
              <a:rPr lang="es-ES" dirty="0">
                <a:solidFill>
                  <a:srgbClr val="000000"/>
                </a:solidFill>
              </a:rPr>
              <a:t>       </a:t>
            </a:r>
            <a:r>
              <a:rPr lang="es-ES" b="1" dirty="0"/>
              <a:t>b.</a:t>
            </a:r>
            <a:r>
              <a:rPr lang="es-ES" dirty="0">
                <a:solidFill>
                  <a:srgbClr val="000000"/>
                </a:solidFill>
              </a:rPr>
              <a:t> </a:t>
            </a:r>
            <a:r>
              <a:rPr lang="es-ES" dirty="0">
                <a:solidFill>
                  <a:srgbClr val="FF0000"/>
                </a:solidFill>
              </a:rPr>
              <a:t>4</a:t>
            </a:r>
            <a:r>
              <a:rPr lang="es-ES" dirty="0">
                <a:solidFill>
                  <a:srgbClr val="000000"/>
                </a:solidFill>
              </a:rPr>
              <a:t>       </a:t>
            </a:r>
            <a:r>
              <a:rPr lang="es-ES" b="1" dirty="0"/>
              <a:t>c.</a:t>
            </a:r>
            <a:r>
              <a:rPr lang="es-ES" dirty="0">
                <a:solidFill>
                  <a:srgbClr val="000000"/>
                </a:solidFill>
              </a:rPr>
              <a:t> </a:t>
            </a:r>
            <a:r>
              <a:rPr lang="es-ES" dirty="0">
                <a:solidFill>
                  <a:srgbClr val="FF0000"/>
                </a:solidFill>
              </a:rPr>
              <a:t>5</a:t>
            </a:r>
            <a:r>
              <a:rPr lang="es-ES" dirty="0">
                <a:solidFill>
                  <a:srgbClr val="000000"/>
                </a:solidFill>
              </a:rPr>
              <a:t>       </a:t>
            </a:r>
            <a:r>
              <a:rPr lang="es-ES" b="1" dirty="0"/>
              <a:t>d.</a:t>
            </a:r>
            <a:r>
              <a:rPr lang="es-ES" dirty="0">
                <a:solidFill>
                  <a:srgbClr val="000000"/>
                </a:solidFill>
              </a:rPr>
              <a:t> </a:t>
            </a:r>
            <a:r>
              <a:rPr lang="es-ES" dirty="0">
                <a:solidFill>
                  <a:srgbClr val="FF0000"/>
                </a:solidFill>
              </a:rPr>
              <a:t>5</a:t>
            </a:r>
          </a:p>
        </p:txBody>
      </p:sp>
      <p:graphicFrame>
        <p:nvGraphicFramePr>
          <p:cNvPr id="125954" name="Object 2"/>
          <p:cNvGraphicFramePr>
            <a:graphicFrameLocks noChangeAspect="1"/>
          </p:cNvGraphicFramePr>
          <p:nvPr/>
        </p:nvGraphicFramePr>
        <p:xfrm>
          <a:off x="548640" y="3517900"/>
          <a:ext cx="3632200" cy="227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3632040" imgH="2273040" progId="Equation.DSMT4">
                  <p:embed/>
                </p:oleObj>
              </mc:Choice>
              <mc:Fallback>
                <p:oleObj name="Equation" r:id="rId3" imgW="3632040" imgH="2273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3517900"/>
                        <a:ext cx="3632200" cy="227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181600" y="3581400"/>
            <a:ext cx="2514600" cy="24384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2800" b="1" dirty="0"/>
              <a:t>4.  </a:t>
            </a:r>
            <a:endParaRPr lang="en-US" sz="2800" dirty="0"/>
          </a:p>
        </p:txBody>
      </p:sp>
      <p:pic>
        <p:nvPicPr>
          <p:cNvPr id="8" name="Picture 3" descr="E:\Book work\IMA PPT\Chapter 8 Folder\Pr_8_1_4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38799" y="3393352"/>
            <a:ext cx="2377440" cy="239784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Objectives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 marL="347663" indent="-347663">
              <a:buFont typeface="Courier New" pitchFamily="49" charset="0"/>
              <a:buChar char="o"/>
            </a:pPr>
            <a:r>
              <a:rPr lang="en-US" dirty="0"/>
              <a:t>Find the sum, difference, product, and quotient of two functions. </a:t>
            </a:r>
          </a:p>
          <a:p>
            <a:pPr marL="347663" indent="-347663">
              <a:buFont typeface="Courier New" pitchFamily="49" charset="0"/>
              <a:buChar char="o"/>
            </a:pPr>
            <a:r>
              <a:rPr lang="en-US" dirty="0"/>
              <a:t>Graph the sum of two functions. </a:t>
            </a:r>
          </a:p>
          <a:p>
            <a:pPr marL="347663" indent="-347663">
              <a:buFont typeface="Courier New" pitchFamily="49" charset="0"/>
              <a:buChar char="o"/>
            </a:pPr>
            <a:r>
              <a:rPr lang="en-US" dirty="0"/>
              <a:t>Use a graphing calculator to graph the sum of two functions.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Algebra of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77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Algebraic Operations with Functions</a:t>
            </a:r>
          </a:p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and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represent two functions and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is a value in the </a:t>
            </a:r>
            <a:r>
              <a:rPr lang="en-US" b="1" dirty="0">
                <a:solidFill>
                  <a:srgbClr val="C00000"/>
                </a:solidFill>
              </a:rPr>
              <a:t>domain of both functions,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then:</a:t>
            </a:r>
          </a:p>
        </p:txBody>
      </p:sp>
      <p:graphicFrame>
        <p:nvGraphicFramePr>
          <p:cNvPr id="115714" name="Object 2"/>
          <p:cNvGraphicFramePr>
            <a:graphicFrameLocks noChangeAspect="1"/>
          </p:cNvGraphicFramePr>
          <p:nvPr/>
        </p:nvGraphicFramePr>
        <p:xfrm>
          <a:off x="548640" y="2971800"/>
          <a:ext cx="4813300" cy="209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4813200" imgH="2095200" progId="Equation.DSMT4">
                  <p:embed/>
                </p:oleObj>
              </mc:Choice>
              <mc:Fallback>
                <p:oleObj name="Equation" r:id="rId3" imgW="4813200" imgH="2095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971800"/>
                        <a:ext cx="4813300" cy="209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Algebra of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72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Algebraic Operations with Functions (cont.)</a:t>
            </a:r>
          </a:p>
        </p:txBody>
      </p:sp>
      <p:graphicFrame>
        <p:nvGraphicFramePr>
          <p:cNvPr id="115714" name="Object 2"/>
          <p:cNvGraphicFramePr>
            <a:graphicFrameLocks noChangeAspect="1"/>
          </p:cNvGraphicFramePr>
          <p:nvPr/>
        </p:nvGraphicFramePr>
        <p:xfrm>
          <a:off x="530352" y="2006600"/>
          <a:ext cx="6108700" cy="279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6108480" imgH="2793960" progId="Equation.DSMT4">
                  <p:embed/>
                </p:oleObj>
              </mc:Choice>
              <mc:Fallback>
                <p:oleObj name="Equation" r:id="rId3" imgW="6108480" imgH="27939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06600"/>
                        <a:ext cx="6108700" cy="279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Algebraic Operations with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endParaRPr lang="en-US" b="1" dirty="0"/>
          </a:p>
          <a:p>
            <a:pPr marL="463550" indent="-463550"/>
            <a:endParaRPr lang="en-US" b="1" dirty="0"/>
          </a:p>
          <a:p>
            <a:pPr marL="463550" indent="-463550"/>
            <a:endParaRPr lang="en-US" b="1" dirty="0"/>
          </a:p>
          <a:p>
            <a:pPr marL="463550" indent="-463550">
              <a:spcBef>
                <a:spcPts val="1800"/>
              </a:spcBef>
            </a:pPr>
            <a:r>
              <a:rPr lang="en-US" b="1" dirty="0"/>
              <a:t>d.	</a:t>
            </a:r>
            <a:r>
              <a:rPr lang="en-US" dirty="0"/>
              <a:t>Evaluate each of the functions found in parts </a:t>
            </a:r>
            <a:r>
              <a:rPr lang="en-US" b="1" dirty="0"/>
              <a:t>a </a:t>
            </a:r>
            <a:r>
              <a:rPr lang="en-US" dirty="0"/>
              <a:t>–</a:t>
            </a:r>
            <a:r>
              <a:rPr lang="en-US" b="1" dirty="0"/>
              <a:t> c</a:t>
            </a:r>
            <a:r>
              <a:rPr lang="en-US" dirty="0"/>
              <a:t> at </a:t>
            </a:r>
            <a:r>
              <a:rPr lang="en-US" i="1" dirty="0">
                <a:solidFill>
                  <a:srgbClr val="FF00FF"/>
                </a:solidFill>
              </a:rPr>
              <a:t>x </a:t>
            </a:r>
            <a:r>
              <a:rPr lang="en-US" dirty="0">
                <a:solidFill>
                  <a:srgbClr val="FF00FF"/>
                </a:solidFill>
              </a:rPr>
              <a:t>= 2</a:t>
            </a:r>
            <a:r>
              <a:rPr lang="en-US" dirty="0"/>
              <a:t>.</a:t>
            </a:r>
          </a:p>
          <a:p>
            <a:pPr marL="463550" indent="-463550"/>
            <a:r>
              <a:rPr lang="en-US" b="1" dirty="0"/>
              <a:t>Solutions: </a:t>
            </a:r>
            <a:endParaRPr lang="en-US" dirty="0"/>
          </a:p>
        </p:txBody>
      </p:sp>
      <p:graphicFrame>
        <p:nvGraphicFramePr>
          <p:cNvPr id="117762" name="Object 2"/>
          <p:cNvGraphicFramePr>
            <a:graphicFrameLocks noChangeAspect="1"/>
          </p:cNvGraphicFramePr>
          <p:nvPr/>
        </p:nvGraphicFramePr>
        <p:xfrm>
          <a:off x="530352" y="1333500"/>
          <a:ext cx="8356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3" imgW="8356320" imgH="927000" progId="Equation.DSMT4">
                  <p:embed/>
                </p:oleObj>
              </mc:Choice>
              <mc:Fallback>
                <p:oleObj name="Equation" r:id="rId3" imgW="8356320" imgH="927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33500"/>
                        <a:ext cx="8356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3" name="Object 3"/>
          <p:cNvGraphicFramePr>
            <a:graphicFrameLocks noChangeAspect="1"/>
          </p:cNvGraphicFramePr>
          <p:nvPr/>
        </p:nvGraphicFramePr>
        <p:xfrm>
          <a:off x="537065" y="2362200"/>
          <a:ext cx="722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5" imgW="7226280" imgH="469800" progId="Equation.DSMT4">
                  <p:embed/>
                </p:oleObj>
              </mc:Choice>
              <mc:Fallback>
                <p:oleObj name="Equation" r:id="rId5" imgW="722628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065" y="2362200"/>
                        <a:ext cx="7226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33400" y="449580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7" imgW="1892160" imgH="469800" progId="Equation.DSMT4">
                  <p:embed/>
                </p:oleObj>
              </mc:Choice>
              <mc:Fallback>
                <p:oleObj name="Equation" r:id="rId7" imgW="18921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49580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455608" y="4449096"/>
          <a:ext cx="3276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9" imgW="3276360" imgH="571320" progId="Equation.DSMT4">
                  <p:embed/>
                </p:oleObj>
              </mc:Choice>
              <mc:Fallback>
                <p:oleObj name="Equation" r:id="rId9" imgW="327636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5608" y="4449096"/>
                        <a:ext cx="3276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5791200" y="4481052"/>
          <a:ext cx="212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11" imgW="2120760" imgH="380880" progId="Equation.DSMT4">
                  <p:embed/>
                </p:oleObj>
              </mc:Choice>
              <mc:Fallback>
                <p:oleObj name="Equation" r:id="rId11" imgW="21207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4481052"/>
                        <a:ext cx="212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546100" y="525780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13" imgW="1892160" imgH="469800" progId="Equation.DSMT4">
                  <p:embed/>
                </p:oleObj>
              </mc:Choice>
              <mc:Fallback>
                <p:oleObj name="Equation" r:id="rId13" imgW="18921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6100" y="525780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2470356" y="5211096"/>
          <a:ext cx="3276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15" imgW="3276360" imgH="571320" progId="Equation.DSMT4">
                  <p:embed/>
                </p:oleObj>
              </mc:Choice>
              <mc:Fallback>
                <p:oleObj name="Equation" r:id="rId15" imgW="327636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356" y="5211096"/>
                        <a:ext cx="3276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5776452" y="5243052"/>
          <a:ext cx="1282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17" imgW="1282680" imgH="380880" progId="Equation.DSMT4">
                  <p:embed/>
                </p:oleObj>
              </mc:Choice>
              <mc:Fallback>
                <p:oleObj name="Equation" r:id="rId17" imgW="12826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452" y="5243052"/>
                        <a:ext cx="1282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Algebraic Operations with Functions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  <a:p>
            <a:pPr marL="457200" indent="-457200">
              <a:spcBef>
                <a:spcPts val="2400"/>
              </a:spcBef>
            </a:pPr>
            <a:r>
              <a:rPr lang="en-US" b="1" dirty="0"/>
              <a:t>d.	</a:t>
            </a:r>
            <a:r>
              <a:rPr lang="en-US" dirty="0"/>
              <a:t>Evaluating each of these functions at </a:t>
            </a:r>
            <a:r>
              <a:rPr lang="en-US" i="1" dirty="0">
                <a:solidFill>
                  <a:srgbClr val="FF00FF"/>
                </a:solidFill>
              </a:rPr>
              <a:t>x </a:t>
            </a:r>
            <a:r>
              <a:rPr lang="en-US" dirty="0">
                <a:solidFill>
                  <a:srgbClr val="FF00FF"/>
                </a:solidFill>
              </a:rPr>
              <a:t>= 2</a:t>
            </a:r>
            <a:r>
              <a:rPr lang="en-US" dirty="0"/>
              <a:t> gives the following results. </a:t>
            </a:r>
          </a:p>
          <a:p>
            <a:endParaRPr lang="en-US" dirty="0"/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33400" y="1447800"/>
          <a:ext cx="1739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3" imgW="1739880" imgH="469800" progId="Equation.DSMT4">
                  <p:embed/>
                </p:oleObj>
              </mc:Choice>
              <mc:Fallback>
                <p:oleObj name="Equation" r:id="rId3" imgW="173988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447800"/>
                        <a:ext cx="1739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2317956" y="1371600"/>
          <a:ext cx="2984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5" imgW="2984400" imgH="571320" progId="Equation.DSMT4">
                  <p:embed/>
                </p:oleObj>
              </mc:Choice>
              <mc:Fallback>
                <p:oleObj name="Equation" r:id="rId5" imgW="298440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956" y="1371600"/>
                        <a:ext cx="2984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5334000" y="1447800"/>
          <a:ext cx="3289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7" imgW="3288960" imgH="380880" progId="Equation.DSMT4">
                  <p:embed/>
                </p:oleObj>
              </mc:Choice>
              <mc:Fallback>
                <p:oleObj name="Equation" r:id="rId7" imgW="32889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447800"/>
                        <a:ext cx="3289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066800" y="3200400"/>
          <a:ext cx="1409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9" imgW="1409400" imgH="469800" progId="Equation.DSMT4">
                  <p:embed/>
                </p:oleObj>
              </mc:Choice>
              <mc:Fallback>
                <p:oleObj name="Equation" r:id="rId9" imgW="140940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200400"/>
                        <a:ext cx="1409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2499852" y="3124200"/>
          <a:ext cx="2870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11" imgW="2869920" imgH="533160" progId="Equation.DSMT4">
                  <p:embed/>
                </p:oleObj>
              </mc:Choice>
              <mc:Fallback>
                <p:oleObj name="Equation" r:id="rId11" imgW="286992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9852" y="3124200"/>
                        <a:ext cx="2870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5429044" y="3274552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13" imgW="482400" imgH="291960" progId="Equation.DSMT4">
                  <p:embed/>
                </p:oleObj>
              </mc:Choice>
              <mc:Fallback>
                <p:oleObj name="Equation" r:id="rId13" imgW="4824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044" y="3274552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1058196" y="3947652"/>
          <a:ext cx="1409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15" imgW="1409400" imgH="469800" progId="Equation.DSMT4">
                  <p:embed/>
                </p:oleObj>
              </mc:Choice>
              <mc:Fallback>
                <p:oleObj name="Equation" r:id="rId15" imgW="140940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196" y="3947652"/>
                        <a:ext cx="1409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2485104" y="3886200"/>
          <a:ext cx="1892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17" imgW="1892160" imgH="533160" progId="Equation.DSMT4">
                  <p:embed/>
                </p:oleObj>
              </mc:Choice>
              <mc:Fallback>
                <p:oleObj name="Equation" r:id="rId17" imgW="1892160" imgH="533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5104" y="3886200"/>
                        <a:ext cx="1892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4419600" y="4038600"/>
          <a:ext cx="647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19" imgW="647640" imgH="279360" progId="Equation.DSMT4">
                  <p:embed/>
                </p:oleObj>
              </mc:Choice>
              <mc:Fallback>
                <p:oleObj name="Equation" r:id="rId19" imgW="647640" imgH="279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038600"/>
                        <a:ext cx="647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1066800" y="4692444"/>
          <a:ext cx="1257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3" name="Equation" r:id="rId21" imgW="1257120" imgH="469800" progId="Equation.DSMT4">
                  <p:embed/>
                </p:oleObj>
              </mc:Choice>
              <mc:Fallback>
                <p:oleObj name="Equation" r:id="rId21" imgW="1257120" imgH="469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692444"/>
                        <a:ext cx="1257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2345404" y="4648200"/>
          <a:ext cx="4406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4" name="Equation" r:id="rId23" imgW="4406760" imgH="533160" progId="Equation.DSMT4">
                  <p:embed/>
                </p:oleObj>
              </mc:Choice>
              <mc:Fallback>
                <p:oleObj name="Equation" r:id="rId23" imgW="4406760" imgH="5331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5404" y="4648200"/>
                        <a:ext cx="4406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6781800" y="4783804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5" name="Equation" r:id="rId25" imgW="876240" imgH="291960" progId="Equation.DSMT4">
                  <p:embed/>
                </p:oleObj>
              </mc:Choice>
              <mc:Fallback>
                <p:oleObj name="Equation" r:id="rId25" imgW="87624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4783804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Algebraic Operations with Functions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endParaRPr lang="en-US" b="1" dirty="0"/>
          </a:p>
          <a:p>
            <a:pPr marL="463550" indent="-463550"/>
            <a:endParaRPr lang="en-US" b="1" dirty="0"/>
          </a:p>
          <a:p>
            <a:pPr marL="463550" indent="-463550"/>
            <a:endParaRPr lang="en-US" b="1" dirty="0"/>
          </a:p>
          <a:p>
            <a:pPr marL="463550" indent="-463550">
              <a:spcBef>
                <a:spcPts val="1800"/>
              </a:spcBef>
            </a:pPr>
            <a:r>
              <a:rPr lang="en-US" b="1" dirty="0"/>
              <a:t>d.	</a:t>
            </a:r>
            <a:r>
              <a:rPr lang="en-US" dirty="0"/>
              <a:t>Evaluate each of the functions found in parts </a:t>
            </a:r>
            <a:r>
              <a:rPr lang="en-US" b="1" dirty="0"/>
              <a:t>a </a:t>
            </a:r>
            <a:r>
              <a:rPr lang="en-US" dirty="0"/>
              <a:t>–</a:t>
            </a:r>
            <a:r>
              <a:rPr lang="en-US" b="1" dirty="0"/>
              <a:t> c</a:t>
            </a:r>
            <a:r>
              <a:rPr lang="en-US" dirty="0"/>
              <a:t> at </a:t>
            </a:r>
            <a:r>
              <a:rPr lang="en-US" i="1" dirty="0">
                <a:solidFill>
                  <a:srgbClr val="FF00FF"/>
                </a:solidFill>
              </a:rPr>
              <a:t>x </a:t>
            </a:r>
            <a:r>
              <a:rPr lang="en-US" dirty="0">
                <a:solidFill>
                  <a:srgbClr val="FF00FF"/>
                </a:solidFill>
              </a:rPr>
              <a:t>= 3</a:t>
            </a:r>
            <a:r>
              <a:rPr lang="en-US" dirty="0"/>
              <a:t>.</a:t>
            </a:r>
          </a:p>
          <a:p>
            <a:pPr marL="463550" indent="-463550"/>
            <a:r>
              <a:rPr lang="en-US" b="1" dirty="0"/>
              <a:t>Solutions: </a:t>
            </a:r>
            <a:endParaRPr lang="en-US" dirty="0"/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530352" y="1333500"/>
          <a:ext cx="7835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3" imgW="7835760" imgH="927000" progId="Equation.DSMT4">
                  <p:embed/>
                </p:oleObj>
              </mc:Choice>
              <mc:Fallback>
                <p:oleObj name="Equation" r:id="rId3" imgW="7835760" imgH="9270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33500"/>
                        <a:ext cx="7835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3"/>
          <p:cNvGraphicFramePr>
            <a:graphicFrameLocks noChangeAspect="1"/>
          </p:cNvGraphicFramePr>
          <p:nvPr/>
        </p:nvGraphicFramePr>
        <p:xfrm>
          <a:off x="548640" y="2108200"/>
          <a:ext cx="70612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5" imgW="7061040" imgH="977760" progId="Equation.DSMT4">
                  <p:embed/>
                </p:oleObj>
              </mc:Choice>
              <mc:Fallback>
                <p:oleObj name="Equation" r:id="rId5" imgW="7061040" imgH="9777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108200"/>
                        <a:ext cx="70612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533400" y="4542504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7" imgW="1892160" imgH="469800" progId="Equation.DSMT4">
                  <p:embed/>
                </p:oleObj>
              </mc:Choice>
              <mc:Fallback>
                <p:oleObj name="Equation" r:id="rId7" imgW="18921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542504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482644" y="4495800"/>
          <a:ext cx="2743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9" imgW="2743200" imgH="571320" progId="Equation.DSMT4">
                  <p:embed/>
                </p:oleObj>
              </mc:Choice>
              <mc:Fallback>
                <p:oleObj name="Equation" r:id="rId9" imgW="274320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644" y="4495800"/>
                        <a:ext cx="2743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243052" y="4542504"/>
          <a:ext cx="1600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11" imgW="1600200" imgH="368280" progId="Equation.DSMT4">
                  <p:embed/>
                </p:oleObj>
              </mc:Choice>
              <mc:Fallback>
                <p:oleObj name="Equation" r:id="rId11" imgW="160020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3052" y="4542504"/>
                        <a:ext cx="1600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533400" y="5334000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13" imgW="1892160" imgH="469800" progId="Equation.DSMT4">
                  <p:embed/>
                </p:oleObj>
              </mc:Choice>
              <mc:Fallback>
                <p:oleObj name="Equation" r:id="rId13" imgW="189216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334000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482644" y="5287296"/>
          <a:ext cx="2743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15" imgW="2743200" imgH="571320" progId="Equation.DSMT4">
                  <p:embed/>
                </p:oleObj>
              </mc:Choice>
              <mc:Fallback>
                <p:oleObj name="Equation" r:id="rId15" imgW="274320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2644" y="5287296"/>
                        <a:ext cx="2743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5257800" y="5319252"/>
          <a:ext cx="1981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17" imgW="1981080" imgH="380880" progId="Equation.DSMT4">
                  <p:embed/>
                </p:oleObj>
              </mc:Choice>
              <mc:Fallback>
                <p:oleObj name="Equation" r:id="rId17" imgW="19810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5319252"/>
                        <a:ext cx="1981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Algebraic Operations with Functions (cont.)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  <a:p>
            <a:pPr marL="457200" indent="-457200"/>
            <a:r>
              <a:rPr lang="en-US" b="1" dirty="0"/>
              <a:t>d.	</a:t>
            </a:r>
            <a:r>
              <a:rPr lang="en-US" dirty="0"/>
              <a:t>Evaluating each of these functions at </a:t>
            </a:r>
            <a:r>
              <a:rPr lang="en-US" i="1" dirty="0">
                <a:solidFill>
                  <a:srgbClr val="FF00FF"/>
                </a:solidFill>
              </a:rPr>
              <a:t>x </a:t>
            </a:r>
            <a:r>
              <a:rPr lang="en-US" dirty="0">
                <a:solidFill>
                  <a:srgbClr val="FF00FF"/>
                </a:solidFill>
              </a:rPr>
              <a:t>= 3</a:t>
            </a:r>
            <a:r>
              <a:rPr lang="en-US" dirty="0"/>
              <a:t> gives the following results. </a:t>
            </a:r>
          </a:p>
          <a:p>
            <a:endParaRPr lang="en-US" dirty="0"/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037304" y="3443748"/>
          <a:ext cx="1409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3" imgW="1409400" imgH="469800" progId="Equation.DSMT4">
                  <p:embed/>
                </p:oleObj>
              </mc:Choice>
              <mc:Fallback>
                <p:oleObj name="Equation" r:id="rId3" imgW="14094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7304" y="3443748"/>
                        <a:ext cx="1409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485104" y="3367548"/>
          <a:ext cx="2032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5" imgW="2031840" imgH="533160" progId="Equation.DSMT4">
                  <p:embed/>
                </p:oleObj>
              </mc:Choice>
              <mc:Fallback>
                <p:oleObj name="Equation" r:id="rId5" imgW="203184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5104" y="3367548"/>
                        <a:ext cx="2032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4525296" y="3505200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7" imgW="634680" imgH="291960" progId="Equation.DSMT4">
                  <p:embed/>
                </p:oleObj>
              </mc:Choice>
              <mc:Fallback>
                <p:oleObj name="Equation" r:id="rId7" imgW="6346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5296" y="3505200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043448" y="4191000"/>
          <a:ext cx="1409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9" imgW="1409400" imgH="469800" progId="Equation.DSMT4">
                  <p:embed/>
                </p:oleObj>
              </mc:Choice>
              <mc:Fallback>
                <p:oleObj name="Equation" r:id="rId9" imgW="140940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448" y="4191000"/>
                        <a:ext cx="1409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470356" y="4114800"/>
          <a:ext cx="2603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11" imgW="2603160" imgH="533160" progId="Equation.DSMT4">
                  <p:embed/>
                </p:oleObj>
              </mc:Choice>
              <mc:Fallback>
                <p:oleObj name="Equation" r:id="rId11" imgW="260316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356" y="4114800"/>
                        <a:ext cx="2603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5105400" y="4267200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13" imgW="457200" imgH="279360" progId="Equation.DSMT4">
                  <p:embed/>
                </p:oleObj>
              </mc:Choice>
              <mc:Fallback>
                <p:oleObj name="Equation" r:id="rId13" imgW="4572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267200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1037304" y="4923504"/>
          <a:ext cx="10795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15" imgW="1079280" imgH="977760" progId="Equation.DSMT4">
                  <p:embed/>
                </p:oleObj>
              </mc:Choice>
              <mc:Fallback>
                <p:oleObj name="Equation" r:id="rId15" imgW="1079280" imgH="9777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7304" y="4923504"/>
                        <a:ext cx="10795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2148348" y="4876800"/>
          <a:ext cx="16129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17" imgW="1612800" imgH="1066680" progId="Equation.DSMT4">
                  <p:embed/>
                </p:oleObj>
              </mc:Choice>
              <mc:Fallback>
                <p:oleObj name="Equation" r:id="rId17" imgW="1612800" imgH="10666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8348" y="4876800"/>
                        <a:ext cx="16129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3810000" y="4982496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19" imgW="533160" imgH="838080" progId="Equation.DSMT4">
                  <p:embed/>
                </p:oleObj>
              </mc:Choice>
              <mc:Fallback>
                <p:oleObj name="Equation" r:id="rId19" imgW="53316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982496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533400" y="1219200"/>
          <a:ext cx="15748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21" imgW="1574640" imgH="977760" progId="Equation.DSMT4">
                  <p:embed/>
                </p:oleObj>
              </mc:Choice>
              <mc:Fallback>
                <p:oleObj name="Equation" r:id="rId21" imgW="1574640" imgH="9777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19200"/>
                        <a:ext cx="15748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2209800" y="1233488"/>
          <a:ext cx="5689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23" imgW="5689440" imgH="939600" progId="Equation.DSMT4">
                  <p:embed/>
                </p:oleObj>
              </mc:Choice>
              <mc:Fallback>
                <p:oleObj name="Equation" r:id="rId23" imgW="5689440" imgH="9396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233488"/>
                        <a:ext cx="5689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Algebraic Operations with Functions with Limited Domains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                                                             Find the following </a:t>
            </a:r>
          </a:p>
          <a:p>
            <a:r>
              <a:rPr lang="en-US" dirty="0"/>
              <a:t>functions and state the domain of each function.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Solutions:</a:t>
            </a:r>
          </a:p>
          <a:p>
            <a:r>
              <a:rPr lang="en-US" dirty="0"/>
              <a:t>The domain of </a:t>
            </a:r>
            <a:r>
              <a:rPr lang="en-US" i="1" dirty="0"/>
              <a:t>f </a:t>
            </a:r>
            <a:r>
              <a:rPr lang="en-US" dirty="0"/>
              <a:t>is the set of all real numbers. However, the domain of the sum is restricted to the domain of </a:t>
            </a:r>
            <a:r>
              <a:rPr lang="en-US" i="1" dirty="0"/>
              <a:t>g</a:t>
            </a:r>
            <a:r>
              <a:rPr lang="en-US" dirty="0"/>
              <a:t>, the radical function. In this case we must have </a:t>
            </a:r>
            <a:r>
              <a:rPr lang="en-US" i="1" dirty="0">
                <a:solidFill>
                  <a:srgbClr val="FF00FF"/>
                </a:solidFill>
              </a:rPr>
              <a:t>x </a:t>
            </a:r>
            <a:r>
              <a:rPr lang="en-US" dirty="0">
                <a:solidFill>
                  <a:srgbClr val="FF00FF"/>
                </a:solidFill>
              </a:rPr>
              <a:t>− 2 ≥ 0</a:t>
            </a:r>
            <a:r>
              <a:rPr lang="en-US" dirty="0"/>
              <a:t>. Thus, in interval notation, the domain is </a:t>
            </a:r>
            <a:r>
              <a:rPr lang="en-US" dirty="0">
                <a:solidFill>
                  <a:srgbClr val="FF0000"/>
                </a:solidFill>
              </a:rPr>
              <a:t>[2, </a:t>
            </a:r>
            <a:r>
              <a:rPr lang="en-US" dirty="0">
                <a:solidFill>
                  <a:srgbClr val="FF0000"/>
                </a:solidFill>
                <a:sym typeface="Symbol"/>
              </a:rPr>
              <a:t></a:t>
            </a:r>
            <a:r>
              <a:rPr lang="en-US" dirty="0">
                <a:solidFill>
                  <a:srgbClr val="FF0000"/>
                </a:solidFill>
              </a:rPr>
              <a:t>)</a:t>
            </a:r>
            <a:r>
              <a:rPr lang="en-US" dirty="0"/>
              <a:t>.</a:t>
            </a:r>
          </a:p>
        </p:txBody>
      </p:sp>
      <p:graphicFrame>
        <p:nvGraphicFramePr>
          <p:cNvPr id="121858" name="Object 2"/>
          <p:cNvGraphicFramePr>
            <a:graphicFrameLocks noChangeAspect="1"/>
          </p:cNvGraphicFramePr>
          <p:nvPr/>
        </p:nvGraphicFramePr>
        <p:xfrm>
          <a:off x="548640" y="1280652"/>
          <a:ext cx="4889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3" imgW="4889160" imgH="533160" progId="Equation.DSMT4">
                  <p:embed/>
                </p:oleObj>
              </mc:Choice>
              <mc:Fallback>
                <p:oleObj name="Equation" r:id="rId3" imgW="4889160" imgH="5331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80652"/>
                        <a:ext cx="4889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59" name="Object 3"/>
          <p:cNvGraphicFramePr>
            <a:graphicFrameLocks noChangeAspect="1"/>
          </p:cNvGraphicFramePr>
          <p:nvPr/>
        </p:nvGraphicFramePr>
        <p:xfrm>
          <a:off x="548640" y="2301152"/>
          <a:ext cx="5207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5" imgW="5206680" imgH="977760" progId="Equation.DSMT4">
                  <p:embed/>
                </p:oleObj>
              </mc:Choice>
              <mc:Fallback>
                <p:oleObj name="Equation" r:id="rId5" imgW="5206680" imgH="9777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301152"/>
                        <a:ext cx="5207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1860" name="Object 4"/>
          <p:cNvGraphicFramePr>
            <a:graphicFrameLocks noChangeAspect="1"/>
          </p:cNvGraphicFramePr>
          <p:nvPr/>
        </p:nvGraphicFramePr>
        <p:xfrm>
          <a:off x="2298700" y="3372311"/>
          <a:ext cx="1892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7" imgW="1892160" imgH="469800" progId="Equation.DSMT4">
                  <p:embed/>
                </p:oleObj>
              </mc:Choice>
              <mc:Fallback>
                <p:oleObj name="Equation" r:id="rId7" imgW="1892160" imgH="469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3372311"/>
                        <a:ext cx="1892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4296696" y="3352800"/>
          <a:ext cx="2286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9" imgW="2286000" imgH="533160" progId="Equation.DSMT4">
                  <p:embed/>
                </p:oleObj>
              </mc:Choice>
              <mc:Fallback>
                <p:oleObj name="Equation" r:id="rId9" imgW="228600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6696" y="3352800"/>
                        <a:ext cx="2286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349</Words>
  <Application>Microsoft Office PowerPoint</Application>
  <PresentationFormat>On-screen Show (4:3)</PresentationFormat>
  <Paragraphs>57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Symbol</vt:lpstr>
      <vt:lpstr>Courier New</vt:lpstr>
      <vt:lpstr>Office Theme</vt:lpstr>
      <vt:lpstr>Equation</vt:lpstr>
      <vt:lpstr>Section 8.1</vt:lpstr>
      <vt:lpstr>Objectives</vt:lpstr>
      <vt:lpstr>Algebra of Functions</vt:lpstr>
      <vt:lpstr>Algebra of Functions</vt:lpstr>
      <vt:lpstr>Example 1: Algebraic Operations with Functions</vt:lpstr>
      <vt:lpstr>Example 1: Algebraic Operations with Functions (cont.)</vt:lpstr>
      <vt:lpstr>Example 2: Algebraic Operations with Functions</vt:lpstr>
      <vt:lpstr>Example 2: Algebraic Operations with Functions (cont.)</vt:lpstr>
      <vt:lpstr>Example 3: Algebraic Operations with Functions with Limited Domains</vt:lpstr>
      <vt:lpstr>Example 3: Algebraic Operations with Functions with Limited Domains (cont.)</vt:lpstr>
      <vt:lpstr>Practice Problems </vt:lpstr>
      <vt:lpstr>Practice Problems (cont.) 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Nakita Jean-Charles</cp:lastModifiedBy>
  <cp:revision>47</cp:revision>
  <dcterms:created xsi:type="dcterms:W3CDTF">2013-04-26T14:43:13Z</dcterms:created>
  <dcterms:modified xsi:type="dcterms:W3CDTF">2016-10-03T13:31:41Z</dcterms:modified>
</cp:coreProperties>
</file>