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FFFFCC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5A346-395A-46FC-AB7C-A63F652356AB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474F-A81B-4E93-A03C-FCA8149CA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4.png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Exponential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Exponential Growth (cont.)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Use the formula for exponential growth,  	   to 	determine the exponential function that fits the 	following information: 	        bacteria, and there 	are </a:t>
            </a:r>
            <a:r>
              <a:rPr lang="en-US" dirty="0">
                <a:solidFill>
                  <a:srgbClr val="0000FF"/>
                </a:solidFill>
              </a:rPr>
              <a:t>135,000 bacteria</a:t>
            </a:r>
            <a:r>
              <a:rPr lang="en-US" dirty="0"/>
              <a:t> present after 3 days. </a:t>
            </a:r>
          </a:p>
          <a:p>
            <a:pPr marL="0" indent="4763">
              <a:buNone/>
              <a:tabLst>
                <a:tab pos="463550" algn="l"/>
              </a:tabLst>
            </a:pPr>
            <a:r>
              <a:rPr lang="en-US" b="1" dirty="0"/>
              <a:t>Solution:</a:t>
            </a:r>
            <a:r>
              <a:rPr lang="en-US" dirty="0"/>
              <a:t> </a:t>
            </a:r>
          </a:p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Use                 where </a:t>
            </a:r>
            <a:r>
              <a:rPr lang="en-US" i="1" dirty="0"/>
              <a:t>t</a:t>
            </a:r>
            <a:r>
              <a:rPr lang="en-US" dirty="0"/>
              <a:t> is measured in days. Substitute </a:t>
            </a:r>
            <a:r>
              <a:rPr lang="en-US" dirty="0">
                <a:solidFill>
                  <a:srgbClr val="008000"/>
                </a:solidFill>
              </a:rPr>
              <a:t>135,000</a:t>
            </a:r>
            <a:r>
              <a:rPr lang="en-US" dirty="0"/>
              <a:t> for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dirty="0">
                <a:solidFill>
                  <a:srgbClr val="7F00FF"/>
                </a:solidFill>
              </a:rPr>
              <a:t>3</a:t>
            </a:r>
            <a:r>
              <a:rPr lang="en-US" dirty="0"/>
              <a:t> for </a:t>
            </a:r>
            <a:r>
              <a:rPr lang="en-US" i="1" dirty="0"/>
              <a:t>t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5000</a:t>
            </a:r>
            <a:r>
              <a:rPr lang="en-US" dirty="0"/>
              <a:t> for       then solve for </a:t>
            </a:r>
            <a:r>
              <a:rPr lang="en-US" i="1" dirty="0"/>
              <a:t>b</a:t>
            </a:r>
            <a:r>
              <a:rPr lang="en-US" dirty="0"/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0" y="1334448"/>
          <a:ext cx="121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1218960" imgH="469800" progId="Equation.DSMT4">
                  <p:embed/>
                </p:oleObj>
              </mc:Choice>
              <mc:Fallback>
                <p:oleObj name="Equation" r:id="rId3" imgW="121896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334448"/>
                        <a:ext cx="1219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67200" y="2243160"/>
          <a:ext cx="139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1396800" imgH="431640" progId="Equation.DSMT4">
                  <p:embed/>
                </p:oleObj>
              </mc:Choice>
              <mc:Fallback>
                <p:oleObj name="Equation" r:id="rId5" imgW="139680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43160"/>
                        <a:ext cx="1397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1143000" y="3595255"/>
          <a:ext cx="121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1218960" imgH="469800" progId="Equation.DSMT4">
                  <p:embed/>
                </p:oleObj>
              </mc:Choice>
              <mc:Fallback>
                <p:oleObj name="Equation" r:id="rId7" imgW="1218960" imgH="469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95255"/>
                        <a:ext cx="1219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62600" y="408709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9" imgW="431640" imgH="431640" progId="Equation.DSMT4">
                  <p:embed/>
                </p:oleObj>
              </mc:Choice>
              <mc:Fallback>
                <p:oleObj name="Equation" r:id="rId9" imgW="43164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87090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Exponential Growth (cont.)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The function is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43200" y="3878312"/>
          <a:ext cx="173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1739880" imgH="444240" progId="Equation.DSMT4">
                  <p:embed/>
                </p:oleObj>
              </mc:Choice>
              <mc:Fallback>
                <p:oleObj name="Equation" r:id="rId3" imgW="1739880" imgH="4442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78312"/>
                        <a:ext cx="1739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98" name="Picture 38" descr="D:\IMA_6th Edition\IMA PPT\Chapter 8 Folder\bacter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371600"/>
            <a:ext cx="2969623" cy="2362200"/>
          </a:xfrm>
          <a:prstGeom prst="rect">
            <a:avLst/>
          </a:prstGeom>
          <a:noFill/>
        </p:spPr>
      </p:pic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05000" y="1295400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6" imgW="2539800" imgH="419040" progId="Equation.DSMT4">
                  <p:embed/>
                </p:oleObj>
              </mc:Choice>
              <mc:Fallback>
                <p:oleObj name="Equation" r:id="rId6" imgW="25398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743200" y="1905000"/>
          <a:ext cx="100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8" imgW="1002960" imgH="380880" progId="Equation.DSMT4">
                  <p:embed/>
                </p:oleObj>
              </mc:Choice>
              <mc:Fallback>
                <p:oleObj name="Equation" r:id="rId8" imgW="10029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1003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209800" y="2438400"/>
          <a:ext cx="2044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0" imgW="2044440" imgH="672840" progId="Equation.DSMT4">
                  <p:embed/>
                </p:oleObj>
              </mc:Choice>
              <mc:Fallback>
                <p:oleObj name="Equation" r:id="rId10" imgW="2044440" imgH="672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20447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895600" y="3276600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2" imgW="711000" imgH="304560" progId="Equation.DSMT4">
                  <p:embed/>
                </p:oleObj>
              </mc:Choice>
              <mc:Fallback>
                <p:oleObj name="Equation" r:id="rId12" imgW="7110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76600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Compound Interest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3187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Compound Interest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C00000"/>
                </a:solidFill>
              </a:rPr>
              <a:t>Compound interest </a:t>
            </a:r>
            <a:r>
              <a:rPr lang="en-US" dirty="0">
                <a:solidFill>
                  <a:srgbClr val="000000"/>
                </a:solidFill>
              </a:rPr>
              <a:t>on a principal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invested at an annual interest rate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(in decimal form) for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years that is compounded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times per year can be calculated using the following formula: 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3600"/>
              </a:spcBef>
            </a:pPr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the amount accumulated. </a:t>
            </a:r>
          </a:p>
        </p:txBody>
      </p:sp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3505200" y="3795252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2133360" imgH="990360" progId="Equation.DSMT4">
                  <p:embed/>
                </p:oleObj>
              </mc:Choice>
              <mc:Fallback>
                <p:oleObj name="Equation" r:id="rId3" imgW="2133360" imgH="990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795252"/>
                        <a:ext cx="2133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Compound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b="1" dirty="0"/>
              <a:t>a.</a:t>
            </a:r>
            <a:r>
              <a:rPr lang="en-US" dirty="0"/>
              <a:t>	If </a:t>
            </a:r>
            <a:r>
              <a:rPr lang="en-US" i="1" dirty="0"/>
              <a:t>P</a:t>
            </a:r>
            <a:r>
              <a:rPr lang="en-US" dirty="0"/>
              <a:t> dollars are invested at a rate of interest </a:t>
            </a:r>
            <a:r>
              <a:rPr lang="en-US" i="1" dirty="0"/>
              <a:t>r</a:t>
            </a:r>
            <a:r>
              <a:rPr lang="en-US" dirty="0"/>
              <a:t> (in 	decimal form) compounded annually (once a year, </a:t>
            </a:r>
          </a:p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 = 1) for </a:t>
            </a:r>
            <a:r>
              <a:rPr lang="en-US" i="1" dirty="0"/>
              <a:t>t</a:t>
            </a:r>
            <a:r>
              <a:rPr lang="en-US" dirty="0"/>
              <a:t> years, the formula for the amount </a:t>
            </a:r>
            <a:r>
              <a:rPr lang="en-US" i="1" dirty="0"/>
              <a:t>A</a:t>
            </a:r>
          </a:p>
          <a:p>
            <a:pPr marL="0" indent="4763">
              <a:lnSpc>
                <a:spcPct val="150000"/>
              </a:lnSpc>
              <a:buNone/>
              <a:tabLst>
                <a:tab pos="463550" algn="l"/>
              </a:tabLst>
            </a:pPr>
            <a:r>
              <a:rPr lang="en-US" dirty="0"/>
              <a:t> 	becomes 				   Find the 	value of $1000 invested at </a:t>
            </a:r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 = 6% = 0.06 for 3 years</a:t>
            </a:r>
            <a:r>
              <a:rPr lang="en-US" dirty="0"/>
              <a:t>.</a:t>
            </a:r>
          </a:p>
          <a:p>
            <a:pPr marL="0" indent="4763">
              <a:lnSpc>
                <a:spcPct val="150000"/>
              </a:lnSpc>
              <a:buNone/>
              <a:tabLst>
                <a:tab pos="463550" algn="l"/>
              </a:tabLst>
            </a:pPr>
            <a:r>
              <a:rPr lang="en-US" b="1" dirty="0"/>
              <a:t>Solution: </a:t>
            </a:r>
          </a:p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We have </a:t>
            </a:r>
            <a:r>
              <a:rPr lang="en-US" i="1" dirty="0">
                <a:solidFill>
                  <a:srgbClr val="008000"/>
                </a:solidFill>
              </a:rPr>
              <a:t>P</a:t>
            </a:r>
            <a:r>
              <a:rPr lang="en-US" dirty="0">
                <a:solidFill>
                  <a:srgbClr val="008000"/>
                </a:solidFill>
              </a:rPr>
              <a:t> = 1000</a:t>
            </a:r>
            <a:r>
              <a:rPr lang="en-US" dirty="0"/>
              <a:t>, </a:t>
            </a:r>
            <a:r>
              <a:rPr lang="en-US" i="1" dirty="0">
                <a:solidFill>
                  <a:srgbClr val="7F00FF"/>
                </a:solidFill>
              </a:rPr>
              <a:t>r</a:t>
            </a:r>
            <a:r>
              <a:rPr lang="en-US" dirty="0">
                <a:solidFill>
                  <a:srgbClr val="7F00FF"/>
                </a:solidFill>
              </a:rPr>
              <a:t> = 0.06</a:t>
            </a:r>
            <a:r>
              <a:rPr lang="en-US" dirty="0"/>
              <a:t>, and </a:t>
            </a:r>
            <a:r>
              <a:rPr lang="en-US" i="1" dirty="0">
                <a:solidFill>
                  <a:srgbClr val="C00000"/>
                </a:solidFill>
              </a:rPr>
              <a:t>t </a:t>
            </a:r>
            <a:r>
              <a:rPr lang="en-US" dirty="0">
                <a:solidFill>
                  <a:srgbClr val="C00000"/>
                </a:solidFill>
              </a:rPr>
              <a:t>= 3</a:t>
            </a:r>
            <a:r>
              <a:rPr lang="en-US" dirty="0"/>
              <a:t>.  </a:t>
            </a: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74772" name="Object 20"/>
          <p:cNvGraphicFramePr>
            <a:graphicFrameLocks noChangeAspect="1"/>
          </p:cNvGraphicFramePr>
          <p:nvPr/>
        </p:nvGraphicFramePr>
        <p:xfrm>
          <a:off x="2388548" y="2667000"/>
          <a:ext cx="3721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3720960" imgH="990360" progId="Equation.DSMT4">
                  <p:embed/>
                </p:oleObj>
              </mc:Choice>
              <mc:Fallback>
                <p:oleObj name="Equation" r:id="rId3" imgW="3720960" imgH="9903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548" y="2667000"/>
                        <a:ext cx="3721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Compound Interest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To use your calculator to evaluate 	        enter 1.06, press the            key, enter 3, then press the            key.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39696" y="3339152"/>
          <a:ext cx="1130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1130040" imgH="533160" progId="Equation.DSMT4">
                  <p:embed/>
                </p:oleObj>
              </mc:Choice>
              <mc:Fallback>
                <p:oleObj name="Equation" r:id="rId3" imgW="1130040" imgH="533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696" y="3339152"/>
                        <a:ext cx="11303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9243" y="3856704"/>
            <a:ext cx="822960" cy="4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886200"/>
            <a:ext cx="822960" cy="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362200" y="1371600"/>
          <a:ext cx="2755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7" imgW="2755800" imgH="533160" progId="Equation.DSMT4">
                  <p:embed/>
                </p:oleObj>
              </mc:Choice>
              <mc:Fallback>
                <p:oleObj name="Equation" r:id="rId7" imgW="275580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2755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637504" y="2013156"/>
          <a:ext cx="1993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9" imgW="1993680" imgH="533160" progId="Equation.DSMT4">
                  <p:embed/>
                </p:oleObj>
              </mc:Choice>
              <mc:Fallback>
                <p:oleObj name="Equation" r:id="rId9" imgW="199368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504" y="2013156"/>
                        <a:ext cx="1993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637504" y="2652252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11" imgW="2590560" imgH="469800" progId="Equation.DSMT4">
                  <p:embed/>
                </p:oleObj>
              </mc:Choice>
              <mc:Fallback>
                <p:oleObj name="Equation" r:id="rId11" imgW="25905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504" y="2652252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5257800" y="2696496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13" imgW="1625400" imgH="368280" progId="Equation.DSMT4">
                  <p:embed/>
                </p:oleObj>
              </mc:Choice>
              <mc:Fallback>
                <p:oleObj name="Equation" r:id="rId13" imgW="162540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96496"/>
                        <a:ext cx="162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Compound Interest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What will be the value of a principal investment of 	</a:t>
            </a:r>
            <a:r>
              <a:rPr lang="en-US" dirty="0">
                <a:solidFill>
                  <a:srgbClr val="0000FF"/>
                </a:solidFill>
              </a:rPr>
              <a:t>$1000 </a:t>
            </a:r>
            <a:r>
              <a:rPr lang="en-US" dirty="0"/>
              <a:t>invested at </a:t>
            </a:r>
            <a:r>
              <a:rPr lang="en-US" dirty="0">
                <a:solidFill>
                  <a:srgbClr val="0000FF"/>
                </a:solidFill>
              </a:rPr>
              <a:t>6%</a:t>
            </a:r>
            <a:r>
              <a:rPr lang="en-US" dirty="0"/>
              <a:t> for </a:t>
            </a:r>
            <a:r>
              <a:rPr lang="en-US" dirty="0">
                <a:solidFill>
                  <a:srgbClr val="0000FF"/>
                </a:solidFill>
              </a:rPr>
              <a:t>3 years</a:t>
            </a:r>
            <a:r>
              <a:rPr lang="en-US" dirty="0"/>
              <a:t> if interest is 	compounded monthly (12 times per year)? </a:t>
            </a:r>
          </a:p>
          <a:p>
            <a:pPr marL="1588" indent="-1588">
              <a:buNone/>
            </a:pPr>
            <a:r>
              <a:rPr lang="en-US" b="1" dirty="0"/>
              <a:t>Solution: </a:t>
            </a:r>
          </a:p>
          <a:p>
            <a:pPr marL="1588" indent="-1588">
              <a:buNone/>
            </a:pPr>
            <a:r>
              <a:rPr lang="en-US" dirty="0"/>
              <a:t>Use the formula for compound interest. </a:t>
            </a:r>
          </a:p>
          <a:p>
            <a:pPr marL="1588" indent="-1588">
              <a:buNone/>
            </a:pPr>
            <a:r>
              <a:rPr lang="en-US" dirty="0"/>
              <a:t>We have </a:t>
            </a:r>
            <a:r>
              <a:rPr lang="en-US" i="1" dirty="0">
                <a:solidFill>
                  <a:srgbClr val="008080"/>
                </a:solidFill>
              </a:rPr>
              <a:t>P</a:t>
            </a:r>
            <a:r>
              <a:rPr lang="en-US" dirty="0">
                <a:solidFill>
                  <a:srgbClr val="008080"/>
                </a:solidFill>
              </a:rPr>
              <a:t> = 1000</a:t>
            </a:r>
            <a:r>
              <a:rPr lang="en-US" dirty="0"/>
              <a:t>, </a:t>
            </a:r>
            <a:r>
              <a:rPr lang="en-US" i="1" dirty="0">
                <a:solidFill>
                  <a:srgbClr val="7F00FF"/>
                </a:solidFill>
              </a:rPr>
              <a:t>r</a:t>
            </a:r>
            <a:r>
              <a:rPr lang="en-US" dirty="0">
                <a:solidFill>
                  <a:srgbClr val="7F00FF"/>
                </a:solidFill>
              </a:rPr>
              <a:t> = 0.06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= 12</a:t>
            </a:r>
            <a:r>
              <a:rPr lang="en-US" dirty="0"/>
              <a:t>, and </a:t>
            </a:r>
            <a:r>
              <a:rPr lang="en-US" i="1" dirty="0">
                <a:solidFill>
                  <a:srgbClr val="FF00FF"/>
                </a:solidFill>
              </a:rPr>
              <a:t>t</a:t>
            </a:r>
            <a:r>
              <a:rPr lang="en-US" dirty="0">
                <a:solidFill>
                  <a:srgbClr val="FF00FF"/>
                </a:solidFill>
              </a:rPr>
              <a:t> = 3</a:t>
            </a:r>
            <a:r>
              <a:rPr lang="en-US" dirty="0"/>
              <a:t>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76750" y="32639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914400" imgH="336960" progId="Equation.DSMT4">
                  <p:embed/>
                </p:oleObj>
              </mc:Choice>
              <mc:Fallback>
                <p:oleObj name="Equation" r:id="rId3" imgW="914400" imgH="336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2639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Compound Interest (cont.)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76750" y="32639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3" imgW="914400" imgH="336960" progId="Equation.DSMT4">
                  <p:embed/>
                </p:oleObj>
              </mc:Choice>
              <mc:Fallback>
                <p:oleObj name="Equation" r:id="rId3" imgW="914400" imgH="336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2639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524000" y="1371600"/>
          <a:ext cx="3276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5" imgW="3276360" imgH="977760" progId="Equation.DSMT4">
                  <p:embed/>
                </p:oleObj>
              </mc:Choice>
              <mc:Fallback>
                <p:oleObj name="Equation" r:id="rId5" imgW="3276360" imgH="977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32766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796844" y="2408904"/>
          <a:ext cx="2755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7" imgW="2755800" imgH="533160" progId="Equation.DSMT4">
                  <p:embed/>
                </p:oleObj>
              </mc:Choice>
              <mc:Fallback>
                <p:oleObj name="Equation" r:id="rId7" imgW="275580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844" y="2408904"/>
                        <a:ext cx="2755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796844" y="3678904"/>
          <a:ext cx="5930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9" imgW="5930640" imgH="495000" progId="Equation.DSMT4">
                  <p:embed/>
                </p:oleObj>
              </mc:Choice>
              <mc:Fallback>
                <p:oleObj name="Equation" r:id="rId9" imgW="593064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844" y="3678904"/>
                        <a:ext cx="5930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796844" y="4279900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11" imgW="1625400" imgH="368280" progId="Equation.DSMT4">
                  <p:embed/>
                </p:oleObj>
              </mc:Choice>
              <mc:Fallback>
                <p:oleObj name="Equation" r:id="rId11" imgW="162540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844" y="4279900"/>
                        <a:ext cx="162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796844" y="3005392"/>
          <a:ext cx="2387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13" imgW="2387520" imgH="558720" progId="Equation.DSMT4">
                  <p:embed/>
                </p:oleObj>
              </mc:Choice>
              <mc:Fallback>
                <p:oleObj name="Equation" r:id="rId13" imgW="2387520" imgH="558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844" y="3005392"/>
                        <a:ext cx="2387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Compound Interest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b="1" dirty="0"/>
              <a:t>c.</a:t>
            </a:r>
            <a:r>
              <a:rPr lang="en-US" dirty="0"/>
              <a:t>	Find the value of </a:t>
            </a:r>
            <a:r>
              <a:rPr lang="en-US" i="1" dirty="0"/>
              <a:t>A</a:t>
            </a:r>
            <a:r>
              <a:rPr lang="en-US" dirty="0"/>
              <a:t> if </a:t>
            </a:r>
            <a:r>
              <a:rPr lang="en-US" dirty="0">
                <a:solidFill>
                  <a:srgbClr val="0000FF"/>
                </a:solidFill>
              </a:rPr>
              <a:t>$1000</a:t>
            </a:r>
            <a:r>
              <a:rPr lang="en-US" dirty="0"/>
              <a:t> is invested at </a:t>
            </a:r>
            <a:r>
              <a:rPr lang="en-US" dirty="0">
                <a:solidFill>
                  <a:srgbClr val="0000FF"/>
                </a:solidFill>
              </a:rPr>
              <a:t>6% </a:t>
            </a:r>
            <a:r>
              <a:rPr lang="en-US" dirty="0"/>
              <a:t>for </a:t>
            </a:r>
            <a:r>
              <a:rPr lang="en-US" dirty="0">
                <a:solidFill>
                  <a:srgbClr val="0000FF"/>
                </a:solidFill>
              </a:rPr>
              <a:t>3 	years</a:t>
            </a:r>
            <a:r>
              <a:rPr lang="en-US" dirty="0"/>
              <a:t> and interest is compounded daily. [</a:t>
            </a:r>
            <a:r>
              <a:rPr lang="en-US" b="1" dirty="0"/>
              <a:t>Note:</a:t>
            </a:r>
            <a:r>
              <a:rPr lang="en-US" dirty="0"/>
              <a:t> 	Banks and savings institutions often use 360 days 	per year.] </a:t>
            </a:r>
          </a:p>
          <a:p>
            <a:pPr>
              <a:buNone/>
            </a:pPr>
            <a:r>
              <a:rPr lang="en-US" b="1" dirty="0"/>
              <a:t>Solution: </a:t>
            </a:r>
          </a:p>
          <a:p>
            <a:pPr>
              <a:buNone/>
            </a:pPr>
            <a:r>
              <a:rPr lang="en-US" dirty="0"/>
              <a:t>Use the formula for compound interest. </a:t>
            </a:r>
          </a:p>
          <a:p>
            <a:pPr>
              <a:buNone/>
            </a:pPr>
            <a:r>
              <a:rPr lang="en-US" dirty="0"/>
              <a:t>We have </a:t>
            </a:r>
            <a:r>
              <a:rPr lang="en-US" i="1" dirty="0">
                <a:solidFill>
                  <a:srgbClr val="008080"/>
                </a:solidFill>
              </a:rPr>
              <a:t>P</a:t>
            </a:r>
            <a:r>
              <a:rPr lang="en-US" dirty="0">
                <a:solidFill>
                  <a:srgbClr val="008080"/>
                </a:solidFill>
              </a:rPr>
              <a:t> = 1000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>
                <a:solidFill>
                  <a:srgbClr val="7F00FF"/>
                </a:solidFill>
              </a:rPr>
              <a:t>r </a:t>
            </a:r>
            <a:r>
              <a:rPr lang="en-US" dirty="0">
                <a:solidFill>
                  <a:srgbClr val="7F00FF"/>
                </a:solidFill>
              </a:rPr>
              <a:t>= 0.06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= 360</a:t>
            </a:r>
            <a:r>
              <a:rPr lang="en-US" dirty="0"/>
              <a:t>, and </a:t>
            </a:r>
            <a:r>
              <a:rPr lang="en-US" i="1" dirty="0">
                <a:solidFill>
                  <a:srgbClr val="FF00FF"/>
                </a:solidFill>
              </a:rPr>
              <a:t>t</a:t>
            </a:r>
            <a:r>
              <a:rPr lang="en-US" dirty="0">
                <a:solidFill>
                  <a:srgbClr val="FF00FF"/>
                </a:solidFill>
              </a:rPr>
              <a:t> = 3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Compound Interest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447800" y="1371600"/>
          <a:ext cx="3390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3" imgW="3390840" imgH="977760" progId="Equation.DSMT4">
                  <p:embed/>
                </p:oleObj>
              </mc:Choice>
              <mc:Fallback>
                <p:oleObj name="Equation" r:id="rId3" imgW="339084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3390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737852" y="2467896"/>
          <a:ext cx="379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5" imgW="3797280" imgH="533160" progId="Equation.DSMT4">
                  <p:embed/>
                </p:oleObj>
              </mc:Choice>
              <mc:Fallback>
                <p:oleObj name="Equation" r:id="rId5" imgW="379728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52" y="2467896"/>
                        <a:ext cx="3797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723104" y="3215148"/>
          <a:ext cx="599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7" imgW="5994360" imgH="469800" progId="Equation.DSMT4">
                  <p:embed/>
                </p:oleObj>
              </mc:Choice>
              <mc:Fallback>
                <p:oleObj name="Equation" r:id="rId7" imgW="59943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104" y="3215148"/>
                        <a:ext cx="599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737852" y="3898900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9" imgW="1625400" imgH="368280" progId="Equation.DSMT4">
                  <p:embed/>
                </p:oleObj>
              </mc:Choice>
              <mc:Fallback>
                <p:oleObj name="Equation" r:id="rId9" imgW="16254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52" y="3898900"/>
                        <a:ext cx="162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</a:t>
            </a:r>
            <a:r>
              <a:rPr lang="en-US" i="1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2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The Number </a:t>
            </a:r>
            <a:r>
              <a:rPr lang="en-US" b="1" i="1" dirty="0">
                <a:solidFill>
                  <a:srgbClr val="000000"/>
                </a:solidFill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The number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 is defined to be </a:t>
            </a:r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52750" y="2819400"/>
          <a:ext cx="323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3238200" imgH="291960" progId="Equation.DSMT4">
                  <p:embed/>
                </p:oleObj>
              </mc:Choice>
              <mc:Fallback>
                <p:oleObj name="Equation" r:id="rId3" imgW="323820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819400"/>
                        <a:ext cx="323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Graph exponential functions.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Solve applied problems involving exponential functions: exponential growth, exponential decay, and compound interest.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</a:t>
            </a:r>
            <a:r>
              <a:rPr lang="en-US" i="1" dirty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7015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Continuously Compounded Interest</a:t>
            </a:r>
            <a:endParaRPr lang="en-US" b="1" i="1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C00000"/>
                </a:solidFill>
              </a:rPr>
              <a:t>Continuously compounded interest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a principal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invested at an annual interest rate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years, can be calculated using the following formula: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the amount accumulated.</a:t>
            </a:r>
            <a:endParaRPr lang="en-US" dirty="0"/>
          </a:p>
        </p:txBody>
      </p:sp>
      <p:graphicFrame>
        <p:nvGraphicFramePr>
          <p:cNvPr id="78876" name="Object 28"/>
          <p:cNvGraphicFramePr>
            <a:graphicFrameLocks noChangeAspect="1"/>
          </p:cNvGraphicFramePr>
          <p:nvPr/>
        </p:nvGraphicFramePr>
        <p:xfrm>
          <a:off x="3657600" y="3581400"/>
          <a:ext cx="114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1143000" imgH="380880" progId="Equation.DSMT4">
                  <p:embed/>
                </p:oleObj>
              </mc:Choice>
              <mc:Fallback>
                <p:oleObj name="Equation" r:id="rId3" imgW="1143000" imgH="3808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1143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3: Calculating Continuously Compounded Interest Using a TI-84 Plus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32092"/>
          </a:xfrm>
        </p:spPr>
        <p:txBody>
          <a:bodyPr>
            <a:spAutoFit/>
          </a:bodyPr>
          <a:lstStyle/>
          <a:p>
            <a:pPr marL="1588" indent="-1588">
              <a:buNone/>
            </a:pPr>
            <a:r>
              <a:rPr lang="en-US" dirty="0"/>
              <a:t>Find the value of </a:t>
            </a:r>
            <a:r>
              <a:rPr lang="en-US" dirty="0">
                <a:solidFill>
                  <a:srgbClr val="0000FF"/>
                </a:solidFill>
              </a:rPr>
              <a:t>$1000</a:t>
            </a:r>
            <a:r>
              <a:rPr lang="en-US" dirty="0"/>
              <a:t> invested at </a:t>
            </a:r>
            <a:r>
              <a:rPr lang="en-US" dirty="0">
                <a:solidFill>
                  <a:srgbClr val="0000FF"/>
                </a:solidFill>
              </a:rPr>
              <a:t>6%</a:t>
            </a:r>
            <a:r>
              <a:rPr lang="en-US" dirty="0"/>
              <a:t> for </a:t>
            </a:r>
            <a:r>
              <a:rPr lang="en-US" dirty="0">
                <a:solidFill>
                  <a:srgbClr val="0000FF"/>
                </a:solidFill>
              </a:rPr>
              <a:t>3 years </a:t>
            </a:r>
            <a:r>
              <a:rPr lang="en-US" dirty="0"/>
              <a:t>if interest is compounded continuously. (In this case, </a:t>
            </a:r>
          </a:p>
          <a:p>
            <a:pPr marL="1588" indent="-1588">
              <a:buNone/>
            </a:pPr>
            <a:r>
              <a:rPr lang="en-US" i="1" dirty="0">
                <a:solidFill>
                  <a:srgbClr val="008080"/>
                </a:solidFill>
              </a:rPr>
              <a:t>P</a:t>
            </a:r>
            <a:r>
              <a:rPr lang="en-US" dirty="0">
                <a:solidFill>
                  <a:srgbClr val="008080"/>
                </a:solidFill>
              </a:rPr>
              <a:t> = $1000</a:t>
            </a:r>
            <a:r>
              <a:rPr lang="en-US" dirty="0"/>
              <a:t>, </a:t>
            </a:r>
            <a:r>
              <a:rPr lang="en-US" i="1" dirty="0">
                <a:solidFill>
                  <a:srgbClr val="7F00FF"/>
                </a:solidFill>
              </a:rPr>
              <a:t>r</a:t>
            </a:r>
            <a:r>
              <a:rPr lang="en-US" dirty="0">
                <a:solidFill>
                  <a:srgbClr val="7F00FF"/>
                </a:solidFill>
              </a:rPr>
              <a:t> = 6% = 0.06</a:t>
            </a:r>
            <a:r>
              <a:rPr lang="en-US" dirty="0"/>
              <a:t>, and </a:t>
            </a:r>
            <a:r>
              <a:rPr lang="en-US" i="1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= 3</a:t>
            </a:r>
            <a:r>
              <a:rPr lang="en-US" dirty="0"/>
              <a:t>.)</a:t>
            </a:r>
          </a:p>
          <a:p>
            <a:pPr marL="1588" indent="-1588">
              <a:buNone/>
            </a:pPr>
            <a:r>
              <a:rPr lang="en-US" b="1" dirty="0"/>
              <a:t>Solution: </a:t>
            </a:r>
            <a:r>
              <a:rPr lang="en-US" dirty="0"/>
              <a:t>(The number </a:t>
            </a:r>
            <a:r>
              <a:rPr lang="en-US" i="1" dirty="0"/>
              <a:t>e</a:t>
            </a:r>
            <a:r>
              <a:rPr lang="en-US" dirty="0"/>
              <a:t> is on the TI-84 Plus calculator above the divide key.  Press           and           and e^( will appear on the display.) </a:t>
            </a:r>
          </a:p>
          <a:p>
            <a:pPr marL="1588" indent="-1588">
              <a:buNone/>
            </a:pPr>
            <a:r>
              <a:rPr lang="en-US" dirty="0"/>
              <a:t>To find the value of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enter the numbers as shown and press 	 to get the result.</a:t>
            </a:r>
          </a:p>
        </p:txBody>
      </p:sp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096" y="3300873"/>
            <a:ext cx="781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9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9265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891" name="Object 19"/>
          <p:cNvGraphicFramePr>
            <a:graphicFrameLocks noChangeAspect="1"/>
          </p:cNvGraphicFramePr>
          <p:nvPr/>
        </p:nvGraphicFramePr>
        <p:xfrm>
          <a:off x="3340100" y="4559300"/>
          <a:ext cx="288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5" imgW="2882880" imgH="393480" progId="Equation.DSMT4">
                  <p:embed/>
                </p:oleObj>
              </mc:Choice>
              <mc:Fallback>
                <p:oleObj name="Equation" r:id="rId5" imgW="28828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559300"/>
                        <a:ext cx="2882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92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8134" y="5257800"/>
            <a:ext cx="822960" cy="4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3: Calculating Continuously Compounded Interest Using a TI-84 Plus Calculator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3031"/>
            <a:ext cx="8321040" cy="2246769"/>
          </a:xfrm>
        </p:spPr>
        <p:txBody>
          <a:bodyPr>
            <a:spAutoFit/>
          </a:bodyPr>
          <a:lstStyle/>
          <a:p>
            <a:pPr marL="1588" indent="-1588">
              <a:spcBef>
                <a:spcPts val="0"/>
              </a:spcBef>
              <a:buNone/>
            </a:pPr>
            <a:r>
              <a:rPr lang="en-US" dirty="0"/>
              <a:t>Thus the value of $1000 compounded continuously at 6% for 3 years will be </a:t>
            </a:r>
            <a:r>
              <a:rPr lang="en-US" dirty="0">
                <a:solidFill>
                  <a:srgbClr val="FF0000"/>
                </a:solidFill>
              </a:rPr>
              <a:t>$1197.22</a:t>
            </a:r>
            <a:r>
              <a:rPr lang="en-US" dirty="0"/>
              <a:t>. (Note that from Example 2c there is only a 2¢ gain in </a:t>
            </a:r>
            <a:r>
              <a:rPr lang="en-US" i="1" dirty="0"/>
              <a:t>A</a:t>
            </a:r>
            <a:r>
              <a:rPr lang="en-US" dirty="0"/>
              <a:t> when $1000 is compounded continuously instead of daily at 6% for 3 years.)</a:t>
            </a:r>
          </a:p>
        </p:txBody>
      </p:sp>
      <p:pic>
        <p:nvPicPr>
          <p:cNvPr id="97288" name="Picture 8" descr="D:\IMA_6th Edition\IMA PPT\Chapter 8 Folder\SCREEN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43000"/>
            <a:ext cx="3200400" cy="26456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91200" y="20574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entire exponent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must be in parentheses.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2409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Sketch the graph of the exponential function          			    and label 3 points on the graph.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Sketch the graph of the exponential decay function  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			    and label 3 points on the graph.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Find the value of $5000 invested at 8% for 10 years 	if interest is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) compounded monthly,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(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compounded continuously.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28700" y="1767348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3" imgW="1638000" imgH="482400" progId="Equation.DSMT4">
                  <p:embed/>
                </p:oleObj>
              </mc:Choice>
              <mc:Fallback>
                <p:oleObj name="Equation" r:id="rId3" imgW="163800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767348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17896" y="2925096"/>
          <a:ext cx="156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5" imgW="1562040" imgH="444240" progId="Equation.DSMT4">
                  <p:embed/>
                </p:oleObj>
              </mc:Choice>
              <mc:Fallback>
                <p:oleObj name="Equation" r:id="rId5" imgW="156204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896" y="2925096"/>
                        <a:ext cx="1562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548640" y="1447800"/>
          <a:ext cx="508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5079960" imgH="291960" progId="Equation.DSMT4">
                  <p:embed/>
                </p:oleObj>
              </mc:Choice>
              <mc:Fallback>
                <p:oleObj name="Equation" r:id="rId3" imgW="507996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447800"/>
                        <a:ext cx="508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7" name="Picture 3" descr="D:\IMA_6th Edition\IMA PPT\Chapter 8 Folder\Pr_9_3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19211"/>
            <a:ext cx="2286000" cy="2305623"/>
          </a:xfrm>
          <a:prstGeom prst="rect">
            <a:avLst/>
          </a:prstGeom>
          <a:noFill/>
        </p:spPr>
      </p:pic>
      <p:pic>
        <p:nvPicPr>
          <p:cNvPr id="98308" name="Picture 4" descr="D:\IMA_6th Edition\IMA PPT\Chapter 8 Folder\Pr_9_3_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3356" y="1295397"/>
            <a:ext cx="2286000" cy="2305623"/>
          </a:xfrm>
          <a:prstGeom prst="rect">
            <a:avLst/>
          </a:prstGeom>
          <a:noFill/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48640" y="4038600"/>
          <a:ext cx="529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7" imgW="5295600" imgH="368280" progId="Equation.DSMT4">
                  <p:embed/>
                </p:oleObj>
              </mc:Choice>
              <mc:Fallback>
                <p:oleObj name="Equation" r:id="rId7" imgW="529560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038600"/>
                        <a:ext cx="5295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Exponential Functions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b="1" dirty="0">
                <a:solidFill>
                  <a:srgbClr val="C00000"/>
                </a:solidFill>
              </a:rPr>
              <a:t>exponential function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function of the form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&gt; 0,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≠ 1, and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is any real number.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92550" y="2605548"/>
          <a:ext cx="1358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358640" imgH="482400" progId="Equation.DSMT4">
                  <p:embed/>
                </p:oleObj>
              </mc:Choice>
              <mc:Fallback>
                <p:oleObj name="Equation" r:id="rId3" imgW="135864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605548"/>
                        <a:ext cx="1358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Functions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01095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The two conditions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&gt; 0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≠ 1 in the definition are important.  We must have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&gt; 0 so that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1" baseline="30000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is defined for all real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  For example, we do not consider                  to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be an exponential function because            is not a real number.  Also,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≠ 1. Because the function 		   for all real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this function is not considered to be an exponential function.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01136" y="2842340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282680" imgH="533160" progId="Equation.DSMT4">
                  <p:embed/>
                </p:oleObj>
              </mc:Choice>
              <mc:Fallback>
                <p:oleObj name="Equation" r:id="rId3" imgW="12826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136" y="2842340"/>
                        <a:ext cx="1282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91200" y="3292528"/>
          <a:ext cx="787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787320" imgH="672840" progId="Equation.DSMT4">
                  <p:embed/>
                </p:oleObj>
              </mc:Choice>
              <mc:Fallback>
                <p:oleObj name="Equation" r:id="rId5" imgW="787320" imgH="672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92528"/>
                        <a:ext cx="7874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85092" y="3896440"/>
          <a:ext cx="1333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1333440" imgH="444240" progId="Equation.DSMT4">
                  <p:embed/>
                </p:oleObj>
              </mc:Choice>
              <mc:Fallback>
                <p:oleObj name="Equation" r:id="rId7" imgW="133344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092" y="3896440"/>
                        <a:ext cx="1333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Decay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algn="just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Because  				  and so on, for </a:t>
            </a:r>
          </a:p>
          <a:p>
            <a:pPr algn="just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fractions between 0 and 1, we can write an exponential function with a fractional base between 0 and 1 (these are exponential decay functions) in the form of an exponential function with a base greater than 1 and a negative exponent. Thus we write</a:t>
            </a:r>
          </a:p>
          <a:p>
            <a:pPr algn="just"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en-US" b="1" dirty="0">
              <a:solidFill>
                <a:srgbClr val="000000"/>
              </a:solidFill>
            </a:endParaRPr>
          </a:p>
          <a:p>
            <a:pPr marL="1588" indent="-1588">
              <a:spcBef>
                <a:spcPts val="2400"/>
              </a:spcBef>
              <a:buNone/>
            </a:pPr>
            <a:endParaRPr lang="en-US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15152" y="1828800"/>
          <a:ext cx="340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3403440" imgH="838080" progId="Equation.DSMT4">
                  <p:embed/>
                </p:oleObj>
              </mc:Choice>
              <mc:Fallback>
                <p:oleObj name="Equation" r:id="rId3" imgW="340344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52" y="1828800"/>
                        <a:ext cx="3403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4863152"/>
          <a:ext cx="713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7137360" imgH="990360" progId="Equation.DSMT4">
                  <p:embed/>
                </p:oleObj>
              </mc:Choice>
              <mc:Fallback>
                <p:oleObj name="Equation" r:id="rId5" imgW="7137360" imgH="990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63152"/>
                        <a:ext cx="7137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Decay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Square Root Property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82498"/>
              </p:ext>
            </p:extLst>
          </p:nvPr>
        </p:nvGraphicFramePr>
        <p:xfrm>
          <a:off x="533400" y="1920240"/>
          <a:ext cx="8077200" cy="3779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For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&gt;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1: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For 0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&lt;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&lt;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1: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1.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&gt;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		 	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1.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&gt;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increases to the right and is called an </a:t>
                      </a:r>
                      <a:r>
                        <a:rPr lang="en-US" sz="2800" b="1" i="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exponential growth function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decreases to the right and is called an </a:t>
                      </a:r>
                      <a:r>
                        <a:rPr lang="en-US" sz="2800" b="1" i="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exponential decay function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1, so (0, 1) is on the graph.</a:t>
                      </a:r>
                      <a:endParaRPr lang="en-US" sz="28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1, so (0, 1) is on the graph.</a:t>
                      </a:r>
                      <a:endParaRPr lang="en-US" sz="28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Decay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Square Root Property (cont.)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38365"/>
              </p:ext>
            </p:extLst>
          </p:nvPr>
        </p:nvGraphicFramePr>
        <p:xfrm>
          <a:off x="533400" y="1920240"/>
          <a:ext cx="80772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For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&gt;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1: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For 0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&lt;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&lt;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 1: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approaches the </a:t>
                      </a:r>
                      <a:b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-axis for negative values of 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(The 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-axis is a horizontal asymptote.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</a:rPr>
                        <a:t>	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approaches the </a:t>
                      </a:r>
                      <a:b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-axis for positive values of 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(The </a:t>
                      </a:r>
                      <a:r>
                        <a:rPr lang="en-US" sz="28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-axis is a horizontal asymptote.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</a:rPr>
                        <a:t>	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Exponential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b="1" dirty="0"/>
              <a:t>a.</a:t>
            </a:r>
            <a:r>
              <a:rPr lang="en-US" dirty="0"/>
              <a:t>	A scientist has 10,000 bacteria present when </a:t>
            </a:r>
            <a:r>
              <a:rPr lang="en-US" i="1" dirty="0">
                <a:solidFill>
                  <a:srgbClr val="7F00FF"/>
                </a:solidFill>
              </a:rPr>
              <a:t>t</a:t>
            </a:r>
            <a:r>
              <a:rPr lang="en-US" dirty="0">
                <a:solidFill>
                  <a:srgbClr val="7F00FF"/>
                </a:solidFill>
              </a:rPr>
              <a:t> = 0</a:t>
            </a:r>
            <a:r>
              <a:rPr lang="en-US" dirty="0"/>
              <a:t>. 	She knows the bacteria grow according to the 	function 		       where </a:t>
            </a:r>
            <a:r>
              <a:rPr lang="en-US" i="1" dirty="0"/>
              <a:t>t </a:t>
            </a:r>
            <a:r>
              <a:rPr lang="en-US" dirty="0"/>
              <a:t>is measured in hours. 	How many bacteria will be present at the end of one 	day? </a:t>
            </a:r>
          </a:p>
          <a:p>
            <a:pPr marL="0" indent="4763">
              <a:buNone/>
            </a:pPr>
            <a:r>
              <a:rPr lang="en-US" b="1" dirty="0"/>
              <a:t>Solution: </a:t>
            </a:r>
            <a:r>
              <a:rPr lang="en-US" dirty="0"/>
              <a:t>Substitute </a:t>
            </a:r>
            <a:r>
              <a:rPr lang="en-US" i="1" dirty="0">
                <a:solidFill>
                  <a:srgbClr val="7F00FF"/>
                </a:solidFill>
              </a:rPr>
              <a:t>t</a:t>
            </a:r>
            <a:r>
              <a:rPr lang="en-US" dirty="0">
                <a:solidFill>
                  <a:srgbClr val="7F00FF"/>
                </a:solidFill>
              </a:rPr>
              <a:t> = 24 hours</a:t>
            </a:r>
            <a:r>
              <a:rPr lang="en-US" dirty="0"/>
              <a:t> and                       into the function. </a:t>
            </a:r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218550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1536480" imgH="469800" progId="Equation.DSMT4">
                  <p:embed/>
                </p:oleObj>
              </mc:Choice>
              <mc:Fallback>
                <p:oleObj name="Equation" r:id="rId3" imgW="153648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5500"/>
                        <a:ext cx="15367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35640" y="3598044"/>
          <a:ext cx="167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1676160" imgH="431640" progId="Equation.DSMT4">
                  <p:embed/>
                </p:oleObj>
              </mc:Choice>
              <mc:Fallback>
                <p:oleObj name="Equation" r:id="rId5" imgW="16761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40" y="3598044"/>
                        <a:ext cx="1676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286000" y="4328652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7" imgW="2489040" imgH="482400" progId="Equation.DSMT4">
                  <p:embed/>
                </p:oleObj>
              </mc:Choice>
              <mc:Fallback>
                <p:oleObj name="Equation" r:id="rId7" imgW="24890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28652"/>
                        <a:ext cx="2489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514600" y="4953000"/>
          <a:ext cx="1841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9" imgW="1841400" imgH="419040" progId="Equation.DSMT4">
                  <p:embed/>
                </p:oleObj>
              </mc:Choice>
              <mc:Fallback>
                <p:oleObj name="Equation" r:id="rId9" imgW="184140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953000"/>
                        <a:ext cx="1841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525296" y="4953000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1" imgW="2286000" imgH="469800" progId="Equation.DSMT4">
                  <p:embed/>
                </p:oleObj>
              </mc:Choice>
              <mc:Fallback>
                <p:oleObj name="Equation" r:id="rId11" imgW="22860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296" y="4953000"/>
                        <a:ext cx="228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514600" y="5613400"/>
          <a:ext cx="1968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3" imgW="1968480" imgH="330120" progId="Equation.DSMT4">
                  <p:embed/>
                </p:oleObj>
              </mc:Choice>
              <mc:Fallback>
                <p:oleObj name="Equation" r:id="rId13" imgW="1968480" imgH="3301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613400"/>
                        <a:ext cx="1968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525296" y="5533104"/>
          <a:ext cx="308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5" imgW="3085920" imgH="469800" progId="Equation.DSMT4">
                  <p:embed/>
                </p:oleObj>
              </mc:Choice>
              <mc:Fallback>
                <p:oleObj name="Equation" r:id="rId15" imgW="308592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296" y="5533104"/>
                        <a:ext cx="308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Exponential Growth (cont.)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spcBef>
                <a:spcPts val="0"/>
              </a:spcBef>
              <a:buNone/>
            </a:pPr>
            <a:r>
              <a:rPr lang="en-US" dirty="0"/>
              <a:t>You could also use your TI-84 Plus graphing calculator by entering the numbers as shown in the following display. Press            to get the result. </a:t>
            </a:r>
          </a:p>
        </p:txBody>
      </p:sp>
      <p:pic>
        <p:nvPicPr>
          <p:cNvPr id="13346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6354" y="2281063"/>
            <a:ext cx="822960" cy="39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47" name="Picture 35" descr="D:\IMA_6th Edition\IMA PPT\Chapter 8 Folder\SCREEN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927350"/>
            <a:ext cx="3200400" cy="264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568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Symbol</vt:lpstr>
      <vt:lpstr>Calibri</vt:lpstr>
      <vt:lpstr>Courier New</vt:lpstr>
      <vt:lpstr>Office Theme</vt:lpstr>
      <vt:lpstr>Equation</vt:lpstr>
      <vt:lpstr>Section 8.3</vt:lpstr>
      <vt:lpstr>Objectives</vt:lpstr>
      <vt:lpstr>Exponential Functions</vt:lpstr>
      <vt:lpstr>Exponential Functions</vt:lpstr>
      <vt:lpstr>Exponential Decay</vt:lpstr>
      <vt:lpstr>Exponential Decay</vt:lpstr>
      <vt:lpstr>Exponential Decay</vt:lpstr>
      <vt:lpstr>Example 1: Exponential Growth</vt:lpstr>
      <vt:lpstr>Example 1: Exponential Growth (cont.)</vt:lpstr>
      <vt:lpstr>Example 1: Exponential Growth (cont.)</vt:lpstr>
      <vt:lpstr>Example 1: Exponential Growth (cont.)</vt:lpstr>
      <vt:lpstr>Compound Interest</vt:lpstr>
      <vt:lpstr>Example 2: Compound Interest</vt:lpstr>
      <vt:lpstr>Example 2: Compound Interest (cont.)</vt:lpstr>
      <vt:lpstr>Example 2: Compound Interest (cont.)</vt:lpstr>
      <vt:lpstr>Example 2: Compound Interest (cont.)</vt:lpstr>
      <vt:lpstr>Example 2: Compound Interest (cont.)</vt:lpstr>
      <vt:lpstr>Example 2: Compound Interest (cont.)</vt:lpstr>
      <vt:lpstr>The Number e</vt:lpstr>
      <vt:lpstr>The Number e</vt:lpstr>
      <vt:lpstr>Example 3: Calculating Continuously Compounded Interest Using a TI-84 Plus Calculator</vt:lpstr>
      <vt:lpstr>Example 3: Calculating Continuously Compounded Interest Using a TI-84 Plus Calculator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Tee Jay Zajac</cp:lastModifiedBy>
  <cp:revision>37</cp:revision>
  <dcterms:created xsi:type="dcterms:W3CDTF">2013-04-26T14:43:13Z</dcterms:created>
  <dcterms:modified xsi:type="dcterms:W3CDTF">2016-10-12T16:23:55Z</dcterms:modified>
</cp:coreProperties>
</file>