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embeddedFontLst>
    <p:embeddedFont>
      <p:font typeface="Ti86Pc" panose="020B0609020003040203" charset="0"/>
      <p:regular r:id="rId17"/>
      <p:bold r:id="rId18"/>
    </p:embeddedFont>
    <p:embeddedFont>
      <p:font typeface="Calibri" panose="020F0502020204030204" pitchFamily="34" charset="0"/>
      <p:regular r:id="rId19"/>
      <p:bold r:id="rId20"/>
      <p:italic r:id="rId21"/>
      <p:boldItalic r:id="rId2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0000"/>
    <a:srgbClr val="9900CC"/>
    <a:srgbClr val="FFFFCC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7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5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6.fntdata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4" Type="http://schemas.openxmlformats.org/officeDocument/2006/relationships/image" Target="../media/image3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336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7ECEA5-E446-4427-A4AE-094691887637}" type="datetimeFigureOut">
              <a:rPr lang="en-US" smtClean="0"/>
              <a:pPr/>
              <a:t>10/3/2016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8281D2-1975-48D4-B6A5-D270BD6B0C2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138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28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6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7" Type="http://schemas.openxmlformats.org/officeDocument/2006/relationships/image" Target="../media/image3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30.wmf"/><Relationship Id="rId4" Type="http://schemas.openxmlformats.org/officeDocument/2006/relationships/oleObject" Target="../embeddings/oleObject28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6.wmf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3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37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oleObject" Target="../embeddings/oleObject2.bin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10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2.png"/><Relationship Id="rId4" Type="http://schemas.openxmlformats.org/officeDocument/2006/relationships/image" Target="../media/image1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5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22.bin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3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9.2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Parabolas as Conic Sections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Using a Calculator to Graph Horizontal Parabolas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  <a:tabLst>
                <a:tab pos="463550" algn="l"/>
              </a:tabLst>
            </a:pPr>
            <a:r>
              <a:rPr lang="en-US" dirty="0"/>
              <a:t>Use a graphing calculator to graph the horizontal parabola 			Find the </a:t>
            </a:r>
            <a:r>
              <a:rPr lang="en-US" i="1" dirty="0"/>
              <a:t>y</a:t>
            </a:r>
            <a:r>
              <a:rPr lang="en-US" dirty="0"/>
              <a:t>-intercepts using the </a:t>
            </a:r>
            <a:r>
              <a:rPr lang="en-US" b="1" dirty="0">
                <a:latin typeface="Ti86Pc" panose="020B0609020003040203" pitchFamily="49" charset="0"/>
              </a:rPr>
              <a:t>CALC</a:t>
            </a:r>
            <a:r>
              <a:rPr lang="en-US" dirty="0">
                <a:latin typeface="+mj-lt"/>
              </a:rPr>
              <a:t> </a:t>
            </a:r>
            <a:r>
              <a:rPr lang="en-US" dirty="0"/>
              <a:t>features of the calculator. </a:t>
            </a:r>
          </a:p>
          <a:p>
            <a:pPr marL="1588" indent="-1588">
              <a:buNone/>
              <a:tabLst>
                <a:tab pos="463550" algn="l"/>
              </a:tabLst>
            </a:pPr>
            <a:r>
              <a:rPr lang="en-US" b="1" dirty="0"/>
              <a:t>Solution:  </a:t>
            </a:r>
            <a:r>
              <a:rPr lang="en-US" dirty="0"/>
              <a:t>To solve for </a:t>
            </a:r>
            <a:r>
              <a:rPr lang="en-US" i="1" dirty="0"/>
              <a:t>y</a:t>
            </a:r>
            <a:r>
              <a:rPr lang="en-US" dirty="0"/>
              <a:t>, complete the square and use the definition of square root as follows. 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856096" y="1739900"/>
          <a:ext cx="2133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3" imgW="2133360" imgH="444240" progId="Equation.DSMT4">
                  <p:embed/>
                </p:oleObj>
              </mc:Choice>
              <mc:Fallback>
                <p:oleObj name="Equation" r:id="rId3" imgW="2133360" imgH="4442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6096" y="1739900"/>
                        <a:ext cx="2133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2882900" y="3657600"/>
          <a:ext cx="2044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5" imgW="2044440" imgH="444240" progId="Equation.DSMT4">
                  <p:embed/>
                </p:oleObj>
              </mc:Choice>
              <mc:Fallback>
                <p:oleObj name="Equation" r:id="rId5" imgW="204444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2900" y="3657600"/>
                        <a:ext cx="2044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2057400" y="4207933"/>
          <a:ext cx="2044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Equation" r:id="rId7" imgW="2044440" imgH="444240" progId="Equation.DSMT4">
                  <p:embed/>
                </p:oleObj>
              </mc:Choice>
              <mc:Fallback>
                <p:oleObj name="Equation" r:id="rId7" imgW="204444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207933"/>
                        <a:ext cx="2044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1549400" y="4758266"/>
          <a:ext cx="5562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Equation" r:id="rId9" imgW="5562360" imgH="469800" progId="Equation.DSMT4">
                  <p:embed/>
                </p:oleObj>
              </mc:Choice>
              <mc:Fallback>
                <p:oleObj name="Equation" r:id="rId9" imgW="556236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9400" y="4758266"/>
                        <a:ext cx="5562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1993900" y="5334000"/>
          <a:ext cx="2057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Equation" r:id="rId11" imgW="2057400" imgH="533160" progId="Equation.DSMT4">
                  <p:embed/>
                </p:oleObj>
              </mc:Choice>
              <mc:Fallback>
                <p:oleObj name="Equation" r:id="rId11" imgW="2057400" imgH="533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3900" y="5334000"/>
                        <a:ext cx="2057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Using a Calculator to Graph Horizontal Parabolas (cont.)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8600" y="3505200"/>
            <a:ext cx="4114800" cy="1384995"/>
          </a:xfrm>
        </p:spPr>
        <p:txBody>
          <a:bodyPr wrap="square">
            <a:spAutoFit/>
          </a:bodyPr>
          <a:lstStyle/>
          <a:p>
            <a:pPr marL="0" indent="4763">
              <a:buNone/>
              <a:tabLst>
                <a:tab pos="463550" algn="l"/>
              </a:tabLst>
            </a:pPr>
            <a:r>
              <a:rPr lang="en-US" dirty="0"/>
              <a:t>From this graph, we can determine that there are no </a:t>
            </a:r>
            <a:r>
              <a:rPr lang="en-US" i="1" dirty="0"/>
              <a:t>y</a:t>
            </a:r>
            <a:r>
              <a:rPr lang="en-US" dirty="0"/>
              <a:t>-intercepts. </a:t>
            </a:r>
          </a:p>
        </p:txBody>
      </p:sp>
      <p:pic>
        <p:nvPicPr>
          <p:cNvPr id="6" name="Picture 5" descr="SCREEN09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221739"/>
            <a:ext cx="3200400" cy="2645661"/>
          </a:xfrm>
          <a:prstGeom prst="rect">
            <a:avLst/>
          </a:prstGeom>
        </p:spPr>
      </p:pic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1295400" y="1930400"/>
          <a:ext cx="64516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Equation" r:id="rId4" imgW="6451560" imgH="1180800" progId="Equation.DSMT4">
                  <p:embed/>
                </p:oleObj>
              </mc:Choice>
              <mc:Fallback>
                <p:oleObj name="Equation" r:id="rId4" imgW="6451560" imgH="1180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930400"/>
                        <a:ext cx="6451600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1308100" y="1333500"/>
          <a:ext cx="6286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Equation" r:id="rId6" imgW="6286320" imgH="482400" progId="Equation.DSMT4">
                  <p:embed/>
                </p:oleObj>
              </mc:Choice>
              <mc:Fallback>
                <p:oleObj name="Equation" r:id="rId6" imgW="6286320" imgH="482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8100" y="1333500"/>
                        <a:ext cx="6286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1.</a:t>
            </a:r>
            <a:r>
              <a:rPr lang="en-US" dirty="0">
                <a:solidFill>
                  <a:srgbClr val="000000"/>
                </a:solidFill>
              </a:rPr>
              <a:t>	Write the equation 			     in the form  </a:t>
            </a:r>
          </a:p>
          <a:p>
            <a:pPr>
              <a:tabLst>
                <a:tab pos="46355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2.</a:t>
            </a:r>
            <a:r>
              <a:rPr lang="en-US" dirty="0">
                <a:solidFill>
                  <a:srgbClr val="000000"/>
                </a:solidFill>
              </a:rPr>
              <a:t>	Find the vertex,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-intercepts, and line of symmetry 	for the curve  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3.</a:t>
            </a:r>
            <a:r>
              <a:rPr lang="en-US" dirty="0">
                <a:solidFill>
                  <a:srgbClr val="000000"/>
                </a:solidFill>
              </a:rPr>
              <a:t>	Find the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-intercepts for the curve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3761096" y="1318904"/>
          <a:ext cx="2603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Equation" r:id="rId3" imgW="2603160" imgH="444240" progId="Equation.DSMT4">
                  <p:embed/>
                </p:oleObj>
              </mc:Choice>
              <mc:Fallback>
                <p:oleObj name="Equation" r:id="rId3" imgW="2603160" imgH="44424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1096" y="1318904"/>
                        <a:ext cx="2603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1039504" y="1727200"/>
          <a:ext cx="2374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name="Equation" r:id="rId5" imgW="2374560" imgH="533160" progId="Equation.DSMT4">
                  <p:embed/>
                </p:oleObj>
              </mc:Choice>
              <mc:Fallback>
                <p:oleObj name="Equation" r:id="rId5" imgW="2374560" imgH="53316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9504" y="1727200"/>
                        <a:ext cx="23749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2895600" y="2768600"/>
          <a:ext cx="1447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2" name="Equation" r:id="rId7" imgW="1447560" imgH="444240" progId="Equation.DSMT4">
                  <p:embed/>
                </p:oleObj>
              </mc:Choice>
              <mc:Fallback>
                <p:oleObj name="Equation" r:id="rId7" imgW="1447560" imgH="44424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768600"/>
                        <a:ext cx="14478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5984544" y="3276600"/>
          <a:ext cx="2095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name="Equation" r:id="rId9" imgW="2095200" imgH="444240" progId="Equation.DSMT4">
                  <p:embed/>
                </p:oleObj>
              </mc:Choice>
              <mc:Fallback>
                <p:oleObj name="Equation" r:id="rId9" imgW="2095200" imgH="44424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4544" y="3276600"/>
                        <a:ext cx="2095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Answers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</a:pPr>
            <a:endParaRPr lang="en-US" dirty="0"/>
          </a:p>
          <a:p>
            <a:pPr marL="1588" indent="-1588">
              <a:buNone/>
            </a:pPr>
            <a:endParaRPr lang="en-US" dirty="0"/>
          </a:p>
        </p:txBody>
      </p:sp>
      <p:graphicFrame>
        <p:nvGraphicFramePr>
          <p:cNvPr id="9830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9890138"/>
              </p:ext>
            </p:extLst>
          </p:nvPr>
        </p:nvGraphicFramePr>
        <p:xfrm>
          <a:off x="555625" y="1279525"/>
          <a:ext cx="7137400" cy="251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Equation" r:id="rId3" imgW="7137360" imgH="2514600" progId="Equation.DSMT4">
                  <p:embed/>
                </p:oleObj>
              </mc:Choice>
              <mc:Fallback>
                <p:oleObj name="Equation" r:id="rId3" imgW="7137360" imgH="2514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625" y="1279525"/>
                        <a:ext cx="7137400" cy="2514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/>
              <a:t>Objectives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Graph parabolas that open left or right (horizontal parabolas). 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Find the vertices, </a:t>
            </a:r>
            <a:r>
              <a:rPr lang="en-US" i="1" dirty="0"/>
              <a:t>y</a:t>
            </a:r>
            <a:r>
              <a:rPr lang="en-US" dirty="0"/>
              <a:t>-intercepts, and lines of symmetry for horizontal parabolas.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28795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342900" lvl="0" indent="-342900" algn="ctr" eaLnBrk="0" hangingPunct="0">
              <a:defRPr/>
            </a:pPr>
            <a:r>
              <a:rPr lang="en-US" b="1" dirty="0">
                <a:solidFill>
                  <a:srgbClr val="000000"/>
                </a:solidFill>
              </a:rPr>
              <a:t>Equations of Horizontal Parabolas</a:t>
            </a:r>
          </a:p>
          <a:p>
            <a:pPr>
              <a:spcBef>
                <a:spcPts val="1800"/>
              </a:spcBef>
            </a:pPr>
            <a:r>
              <a:rPr lang="en-US" dirty="0">
                <a:solidFill>
                  <a:srgbClr val="000000"/>
                </a:solidFill>
              </a:rPr>
              <a:t>Equations of horizontal parabolas (parabolas that open to the left or right) are of the form</a:t>
            </a:r>
          </a:p>
          <a:p>
            <a:br>
              <a:rPr lang="en-US" b="1" dirty="0">
                <a:solidFill>
                  <a:srgbClr val="000000"/>
                </a:solidFill>
              </a:rPr>
            </a:b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The parabola opens left if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&lt; 0 and right if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&gt; 0.</a:t>
            </a:r>
          </a:p>
          <a:p>
            <a:r>
              <a:rPr lang="en-US" dirty="0">
                <a:solidFill>
                  <a:srgbClr val="000000"/>
                </a:solidFill>
              </a:rPr>
              <a:t>The vertex is at </a:t>
            </a:r>
            <a:r>
              <a:rPr lang="en-US" b="1" dirty="0">
                <a:solidFill>
                  <a:srgbClr val="0000FF"/>
                </a:solidFill>
              </a:rPr>
              <a:t>(</a:t>
            </a:r>
            <a:r>
              <a:rPr lang="en-US" b="1" i="1" dirty="0">
                <a:solidFill>
                  <a:srgbClr val="0000FF"/>
                </a:solidFill>
              </a:rPr>
              <a:t>h</a:t>
            </a:r>
            <a:r>
              <a:rPr lang="en-US" b="1" dirty="0">
                <a:solidFill>
                  <a:srgbClr val="0000FF"/>
                </a:solidFill>
              </a:rPr>
              <a:t>, </a:t>
            </a:r>
            <a:r>
              <a:rPr lang="en-US" b="1" i="1" dirty="0">
                <a:solidFill>
                  <a:srgbClr val="0000FF"/>
                </a:solidFill>
              </a:rPr>
              <a:t>k</a:t>
            </a:r>
            <a:r>
              <a:rPr lang="en-US" b="1" dirty="0">
                <a:solidFill>
                  <a:srgbClr val="0000FF"/>
                </a:solidFill>
              </a:rPr>
              <a:t>)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  <a:p>
            <a:r>
              <a:rPr lang="en-US" dirty="0">
                <a:solidFill>
                  <a:srgbClr val="000000"/>
                </a:solidFill>
              </a:rPr>
              <a:t>The line </a:t>
            </a:r>
            <a:r>
              <a:rPr lang="en-US" b="1" i="1" dirty="0">
                <a:solidFill>
                  <a:srgbClr val="0000FF"/>
                </a:solidFill>
              </a:rPr>
              <a:t>y</a:t>
            </a:r>
            <a:r>
              <a:rPr lang="en-US" b="1" dirty="0">
                <a:solidFill>
                  <a:srgbClr val="0000FF"/>
                </a:solidFill>
              </a:rPr>
              <a:t> = </a:t>
            </a:r>
            <a:r>
              <a:rPr lang="en-US" b="1" i="1" dirty="0">
                <a:solidFill>
                  <a:srgbClr val="0000FF"/>
                </a:solidFill>
              </a:rPr>
              <a:t>k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is the line of symmetry.</a:t>
            </a:r>
            <a:endParaRPr lang="en-US" dirty="0"/>
          </a:p>
        </p:txBody>
      </p:sp>
      <p:sp>
        <p:nvSpPr>
          <p:cNvPr id="1229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Parabolas</a:t>
            </a: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609600" y="3035300"/>
          <a:ext cx="78867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7886520" imgH="545760" progId="Equation.DSMT4">
                  <p:embed/>
                </p:oleObj>
              </mc:Choice>
              <mc:Fallback>
                <p:oleObj name="Equation" r:id="rId3" imgW="7886520" imgH="54576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035300"/>
                        <a:ext cx="78867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Horizontal Parabolas</a:t>
            </a:r>
          </a:p>
        </p:txBody>
      </p:sp>
      <p:sp>
        <p:nvSpPr>
          <p:cNvPr id="1331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4763">
              <a:spcBef>
                <a:spcPts val="672"/>
              </a:spcBef>
              <a:buNone/>
              <a:tabLst>
                <a:tab pos="463550" algn="l"/>
              </a:tabLst>
            </a:pPr>
            <a:r>
              <a:rPr lang="en-US" b="1" dirty="0"/>
              <a:t>a.</a:t>
            </a:r>
            <a:r>
              <a:rPr lang="en-US" dirty="0"/>
              <a:t>	For 		      find the vertex, the points where 	the graph intersects the </a:t>
            </a:r>
            <a:r>
              <a:rPr lang="en-US" i="1" dirty="0"/>
              <a:t>y</a:t>
            </a:r>
            <a:r>
              <a:rPr lang="en-US" dirty="0"/>
              <a:t>-axis, and the line of 	symmetry. Then sketch the graph. </a:t>
            </a:r>
          </a:p>
          <a:p>
            <a:pPr marL="0" indent="4763">
              <a:spcBef>
                <a:spcPts val="672"/>
              </a:spcBef>
              <a:buNone/>
              <a:tabLst>
                <a:tab pos="463550" algn="l"/>
              </a:tabLst>
            </a:pPr>
            <a:r>
              <a:rPr lang="en-US" b="1" dirty="0"/>
              <a:t>Solution:</a:t>
            </a:r>
            <a:r>
              <a:rPr lang="en-US" dirty="0"/>
              <a:t> </a:t>
            </a:r>
          </a:p>
          <a:p>
            <a:pPr marL="0" indent="4763">
              <a:spcBef>
                <a:spcPts val="672"/>
              </a:spcBef>
              <a:buNone/>
              <a:tabLst>
                <a:tab pos="463550" algn="l"/>
              </a:tabLst>
            </a:pPr>
            <a:r>
              <a:rPr lang="en-US" dirty="0"/>
              <a:t>To find the vertex, complete the square. </a:t>
            </a:r>
          </a:p>
        </p:txBody>
      </p:sp>
      <p:graphicFrame>
        <p:nvGraphicFramePr>
          <p:cNvPr id="15" name="Object 14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3" imgW="0" imgH="0" progId="Equation.DSMT4">
                  <p:embed/>
                </p:oleObj>
              </mc:Choice>
              <mc:Fallback>
                <p:oleObj name="Equation" r:id="rId3" imgW="0" imgH="0" progId="Equation.DSMT4">
                  <p:embed/>
                  <p:pic>
                    <p:nvPicPr>
                      <p:cNvPr id="0" name="Rectangle 28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397000"/>
                        <a:ext cx="6096000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564944" y="1295400"/>
          <a:ext cx="2120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4" imgW="2120760" imgH="444240" progId="Equation.DSMT4">
                  <p:embed/>
                </p:oleObj>
              </mc:Choice>
              <mc:Fallback>
                <p:oleObj name="Equation" r:id="rId4" imgW="2120760" imgH="44424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4944" y="1295400"/>
                        <a:ext cx="21209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457200" y="5486400"/>
            <a:ext cx="35780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588" indent="-1588">
              <a:buNone/>
            </a:pPr>
            <a:r>
              <a:rPr lang="en-US" sz="2800" dirty="0"/>
              <a:t>The vertex is at </a:t>
            </a:r>
            <a:r>
              <a:rPr lang="en-US" sz="2800" dirty="0">
                <a:solidFill>
                  <a:srgbClr val="9900CC"/>
                </a:solidFill>
              </a:rPr>
              <a:t>(−3, 3)</a:t>
            </a:r>
            <a:r>
              <a:rPr lang="en-US" sz="2800" dirty="0"/>
              <a:t>. </a:t>
            </a:r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209800" y="3733800"/>
          <a:ext cx="2032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6" imgW="2031840" imgH="444240" progId="Equation.DSMT4">
                  <p:embed/>
                </p:oleObj>
              </mc:Choice>
              <mc:Fallback>
                <p:oleObj name="Equation" r:id="rId6" imgW="203184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733800"/>
                        <a:ext cx="2032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209800" y="4311650"/>
          <a:ext cx="32639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8" imgW="3263760" imgH="507960" progId="Equation.DSMT4">
                  <p:embed/>
                </p:oleObj>
              </mc:Choice>
              <mc:Fallback>
                <p:oleObj name="Equation" r:id="rId8" imgW="3263760" imgH="507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311650"/>
                        <a:ext cx="32639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2209800" y="4953000"/>
          <a:ext cx="2070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10" imgW="2070000" imgH="533160" progId="Equation.DSMT4">
                  <p:embed/>
                </p:oleObj>
              </mc:Choice>
              <mc:Fallback>
                <p:oleObj name="Equation" r:id="rId10" imgW="2070000" imgH="533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953000"/>
                        <a:ext cx="2070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Horizontal Parabolas (cont.)</a:t>
            </a:r>
          </a:p>
        </p:txBody>
      </p:sp>
      <p:sp>
        <p:nvSpPr>
          <p:cNvPr id="1434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</a:pPr>
            <a:r>
              <a:rPr lang="en-US" dirty="0"/>
              <a:t>To find the </a:t>
            </a:r>
            <a:r>
              <a:rPr lang="en-US" i="1" dirty="0"/>
              <a:t>y</a:t>
            </a:r>
            <a:r>
              <a:rPr lang="en-US" dirty="0"/>
              <a:t>-intercepts, let </a:t>
            </a:r>
            <a:r>
              <a:rPr lang="en-US" i="1" dirty="0"/>
              <a:t>x</a:t>
            </a:r>
            <a:r>
              <a:rPr lang="en-US" dirty="0"/>
              <a:t> = 0 and use the square root method as follows: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2971800" y="2514600"/>
          <a:ext cx="2057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3" imgW="2057400" imgH="533160" progId="Equation.DSMT4">
                  <p:embed/>
                </p:oleObj>
              </mc:Choice>
              <mc:Fallback>
                <p:oleObj name="Equation" r:id="rId3" imgW="205740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514600"/>
                        <a:ext cx="2057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3467100" y="3141133"/>
          <a:ext cx="1562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5" imgW="1562040" imgH="533160" progId="Equation.DSMT4">
                  <p:embed/>
                </p:oleObj>
              </mc:Choice>
              <mc:Fallback>
                <p:oleObj name="Equation" r:id="rId5" imgW="156204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7100" y="3141133"/>
                        <a:ext cx="1562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3873500" y="3767666"/>
          <a:ext cx="1676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7" imgW="1676160" imgH="482400" progId="Equation.DSMT4">
                  <p:embed/>
                </p:oleObj>
              </mc:Choice>
              <mc:Fallback>
                <p:oleObj name="Equation" r:id="rId7" imgW="1676160" imgH="482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3500" y="3767666"/>
                        <a:ext cx="1676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4343400" y="4343400"/>
          <a:ext cx="1524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9" imgW="1523880" imgH="482400" progId="Equation.DSMT4">
                  <p:embed/>
                </p:oleObj>
              </mc:Choice>
              <mc:Fallback>
                <p:oleObj name="Equation" r:id="rId9" imgW="1523880" imgH="482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4343400"/>
                        <a:ext cx="1524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Horizontal Parabolas (cont.)</a:t>
            </a:r>
          </a:p>
        </p:txBody>
      </p:sp>
      <p:sp>
        <p:nvSpPr>
          <p:cNvPr id="1536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4495800" cy="4572000"/>
          </a:xfrm>
        </p:spPr>
        <p:txBody>
          <a:bodyPr/>
          <a:lstStyle/>
          <a:p>
            <a:pPr marL="1588" indent="-1588">
              <a:buNone/>
            </a:pPr>
            <a:r>
              <a:rPr lang="en-US" dirty="0"/>
              <a:t>Since </a:t>
            </a:r>
            <a:r>
              <a:rPr lang="en-US" i="1" dirty="0"/>
              <a:t>a</a:t>
            </a:r>
            <a:r>
              <a:rPr lang="en-US" dirty="0"/>
              <a:t> = 1, the parabola has the same shape as </a:t>
            </a:r>
            <a:r>
              <a:rPr lang="en-US" i="1" dirty="0"/>
              <a:t>x</a:t>
            </a:r>
            <a:r>
              <a:rPr lang="en-US" dirty="0"/>
              <a:t> = </a:t>
            </a:r>
            <a:r>
              <a:rPr lang="en-US" i="1" dirty="0"/>
              <a:t>y</a:t>
            </a:r>
            <a:r>
              <a:rPr lang="en-US" baseline="30000" dirty="0"/>
              <a:t>2</a:t>
            </a:r>
            <a:r>
              <a:rPr lang="en-US" dirty="0"/>
              <a:t>.  </a:t>
            </a:r>
          </a:p>
          <a:p>
            <a:pPr marL="1588" indent="-1588">
              <a:buNone/>
            </a:pPr>
            <a:r>
              <a:rPr lang="en-US" dirty="0"/>
              <a:t>Vertex: </a:t>
            </a:r>
            <a:r>
              <a:rPr lang="en-US" dirty="0">
                <a:solidFill>
                  <a:srgbClr val="9900CC"/>
                </a:solidFill>
              </a:rPr>
              <a:t>(−3, 3)</a:t>
            </a:r>
            <a:r>
              <a:rPr lang="en-US" dirty="0"/>
              <a:t> </a:t>
            </a:r>
          </a:p>
          <a:p>
            <a:pPr marL="1588" indent="-1588">
              <a:buNone/>
            </a:pPr>
            <a:r>
              <a:rPr lang="en-US" i="1" dirty="0"/>
              <a:t>y</a:t>
            </a:r>
            <a:r>
              <a:rPr lang="en-US" dirty="0"/>
              <a:t>-intercepts: </a:t>
            </a:r>
          </a:p>
          <a:p>
            <a:pPr marL="1588" indent="-1588">
              <a:lnSpc>
                <a:spcPct val="150000"/>
              </a:lnSpc>
              <a:buNone/>
            </a:pPr>
            <a:endParaRPr lang="en-US" dirty="0"/>
          </a:p>
          <a:p>
            <a:pPr marL="1588" indent="-1588">
              <a:buNone/>
            </a:pPr>
            <a:r>
              <a:rPr lang="en-US" dirty="0"/>
              <a:t>Line of symmetry: </a:t>
            </a:r>
            <a:r>
              <a:rPr lang="en-US" i="1" dirty="0">
                <a:solidFill>
                  <a:srgbClr val="C00000"/>
                </a:solidFill>
              </a:rPr>
              <a:t>y</a:t>
            </a:r>
            <a:r>
              <a:rPr lang="en-US" dirty="0">
                <a:solidFill>
                  <a:srgbClr val="C00000"/>
                </a:solidFill>
              </a:rPr>
              <a:t> = 3</a:t>
            </a:r>
            <a:r>
              <a:rPr lang="en-US" dirty="0"/>
              <a:t> 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2501900" y="2755900"/>
          <a:ext cx="2070100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3" imgW="2070000" imgH="1257120" progId="Equation.DSMT4">
                  <p:embed/>
                </p:oleObj>
              </mc:Choice>
              <mc:Fallback>
                <p:oleObj name="Equation" r:id="rId3" imgW="2070000" imgH="1257120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1900" y="2755900"/>
                        <a:ext cx="2070100" cy="1257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" name="Picture 10" descr="8_4_Ex1a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61109" y="1174909"/>
            <a:ext cx="3200400" cy="3200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Horizontal Parabolas (cont.)</a:t>
            </a:r>
          </a:p>
        </p:txBody>
      </p:sp>
      <p:sp>
        <p:nvSpPr>
          <p:cNvPr id="1639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4763">
              <a:spcBef>
                <a:spcPts val="672"/>
              </a:spcBef>
              <a:buNone/>
              <a:tabLst>
                <a:tab pos="463550" algn="l"/>
              </a:tabLst>
            </a:pPr>
            <a:r>
              <a:rPr lang="en-US" b="1" dirty="0"/>
              <a:t>b.</a:t>
            </a:r>
            <a:r>
              <a:rPr lang="en-US" dirty="0"/>
              <a:t>	For 		           find the vertex, the </a:t>
            </a:r>
            <a:br>
              <a:rPr lang="en-US" dirty="0"/>
            </a:br>
            <a:r>
              <a:rPr lang="en-US" dirty="0"/>
              <a:t>	</a:t>
            </a:r>
            <a:r>
              <a:rPr lang="en-US" i="1" dirty="0"/>
              <a:t>y-­</a:t>
            </a:r>
            <a:r>
              <a:rPr lang="en-US" dirty="0"/>
              <a:t>intercepts, and the line of symmetry. Then sketch 	the graph.</a:t>
            </a:r>
          </a:p>
          <a:p>
            <a:pPr marL="0" indent="4763">
              <a:spcBef>
                <a:spcPts val="672"/>
              </a:spcBef>
              <a:buNone/>
              <a:tabLst>
                <a:tab pos="463550" algn="l"/>
              </a:tabLst>
            </a:pPr>
            <a:r>
              <a:rPr lang="en-US" b="1" dirty="0"/>
              <a:t>Solution:  </a:t>
            </a:r>
          </a:p>
          <a:p>
            <a:pPr marL="0" indent="4763">
              <a:spcBef>
                <a:spcPts val="672"/>
              </a:spcBef>
              <a:buNone/>
              <a:tabLst>
                <a:tab pos="463550" algn="l"/>
              </a:tabLst>
            </a:pPr>
            <a:r>
              <a:rPr lang="en-US" dirty="0"/>
              <a:t>To find the vertex, complete the square.  </a:t>
            </a:r>
          </a:p>
          <a:p>
            <a:pPr marL="0" indent="4763">
              <a:spcBef>
                <a:spcPts val="672"/>
              </a:spcBef>
              <a:buNone/>
              <a:tabLst>
                <a:tab pos="463550" algn="l"/>
              </a:tabLst>
            </a:pPr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564944" y="1308100"/>
          <a:ext cx="2527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3" imgW="2527200" imgH="444240" progId="Equation.DSMT4">
                  <p:embed/>
                </p:oleObj>
              </mc:Choice>
              <mc:Fallback>
                <p:oleObj name="Equation" r:id="rId3" imgW="2527200" imgH="4442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4944" y="1308100"/>
                        <a:ext cx="25273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2667000" y="3606800"/>
          <a:ext cx="2438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5" imgW="2438280" imgH="444240" progId="Equation.DSMT4">
                  <p:embed/>
                </p:oleObj>
              </mc:Choice>
              <mc:Fallback>
                <p:oleObj name="Equation" r:id="rId5" imgW="243828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606800"/>
                        <a:ext cx="2438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2667000" y="4148667"/>
          <a:ext cx="26797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7" imgW="2679480" imgH="507960" progId="Equation.DSMT4">
                  <p:embed/>
                </p:oleObj>
              </mc:Choice>
              <mc:Fallback>
                <p:oleObj name="Equation" r:id="rId7" imgW="2679480" imgH="507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148667"/>
                        <a:ext cx="26797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2667000" y="4754034"/>
          <a:ext cx="36195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9" imgW="3619440" imgH="507960" progId="Equation.DSMT4">
                  <p:embed/>
                </p:oleObj>
              </mc:Choice>
              <mc:Fallback>
                <p:oleObj name="Equation" r:id="rId9" imgW="3619440" imgH="507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754034"/>
                        <a:ext cx="36195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2667000" y="5359400"/>
          <a:ext cx="36322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11" imgW="3632040" imgH="507960" progId="Equation.DSMT4">
                  <p:embed/>
                </p:oleObj>
              </mc:Choice>
              <mc:Fallback>
                <p:oleObj name="Equation" r:id="rId11" imgW="3632040" imgH="507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5359400"/>
                        <a:ext cx="36322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Horizontal Parabolas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64915"/>
            <a:ext cx="8229600" cy="1040285"/>
          </a:xfrm>
        </p:spPr>
        <p:txBody>
          <a:bodyPr>
            <a:spAutoFit/>
          </a:bodyPr>
          <a:lstStyle/>
          <a:p>
            <a:pPr marL="1588" indent="-1588">
              <a:buNone/>
            </a:pPr>
            <a:r>
              <a:rPr lang="en-US" dirty="0"/>
              <a:t>The vertex is at </a:t>
            </a:r>
            <a:r>
              <a:rPr lang="en-US" dirty="0">
                <a:solidFill>
                  <a:srgbClr val="9900CC"/>
                </a:solidFill>
              </a:rPr>
              <a:t>(8, −1)</a:t>
            </a:r>
            <a:r>
              <a:rPr lang="en-US" dirty="0"/>
              <a:t>. </a:t>
            </a:r>
          </a:p>
          <a:p>
            <a:pPr marL="1588" indent="-1588">
              <a:buNone/>
            </a:pPr>
            <a:r>
              <a:rPr lang="en-US" dirty="0"/>
              <a:t>To find the </a:t>
            </a:r>
            <a:r>
              <a:rPr lang="en-US" i="1" dirty="0"/>
              <a:t>y</a:t>
            </a:r>
            <a:r>
              <a:rPr lang="en-US" dirty="0"/>
              <a:t>-intercepts, let </a:t>
            </a:r>
            <a:r>
              <a:rPr lang="en-US" i="1" dirty="0"/>
              <a:t>x</a:t>
            </a:r>
            <a:r>
              <a:rPr lang="en-US" dirty="0"/>
              <a:t> = 0.</a:t>
            </a:r>
          </a:p>
        </p:txBody>
      </p:sp>
      <p:graphicFrame>
        <p:nvGraphicFramePr>
          <p:cNvPr id="116741" name="Object 5"/>
          <p:cNvGraphicFramePr>
            <a:graphicFrameLocks noChangeAspect="1"/>
          </p:cNvGraphicFramePr>
          <p:nvPr/>
        </p:nvGraphicFramePr>
        <p:xfrm>
          <a:off x="3429000" y="5438775"/>
          <a:ext cx="2489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3" imgW="2489040" imgH="380880" progId="Equation.DSMT4">
                  <p:embed/>
                </p:oleObj>
              </mc:Choice>
              <mc:Fallback>
                <p:oleObj name="Equation" r:id="rId3" imgW="2489040" imgH="3808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5438775"/>
                        <a:ext cx="2489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2895600" y="1295400"/>
          <a:ext cx="31496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5" imgW="3149280" imgH="507960" progId="Equation.DSMT4">
                  <p:embed/>
                </p:oleObj>
              </mc:Choice>
              <mc:Fallback>
                <p:oleObj name="Equation" r:id="rId5" imgW="3149280" imgH="507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1295400"/>
                        <a:ext cx="31496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2895600" y="1905000"/>
          <a:ext cx="2476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Equation" r:id="rId7" imgW="2476440" imgH="533160" progId="Equation.DSMT4">
                  <p:embed/>
                </p:oleObj>
              </mc:Choice>
              <mc:Fallback>
                <p:oleObj name="Equation" r:id="rId7" imgW="2476440" imgH="533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1905000"/>
                        <a:ext cx="2476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3505200" y="3619500"/>
          <a:ext cx="2425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9" imgW="2425680" imgH="444240" progId="Equation.DSMT4">
                  <p:embed/>
                </p:oleObj>
              </mc:Choice>
              <mc:Fallback>
                <p:oleObj name="Equation" r:id="rId9" imgW="242568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619500"/>
                        <a:ext cx="2425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3276600" y="4229100"/>
          <a:ext cx="26543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Equation" r:id="rId11" imgW="2654280" imgH="507960" progId="Equation.DSMT4">
                  <p:embed/>
                </p:oleObj>
              </mc:Choice>
              <mc:Fallback>
                <p:oleObj name="Equation" r:id="rId11" imgW="2654280" imgH="507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229100"/>
                        <a:ext cx="26543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3149600" y="4838700"/>
          <a:ext cx="27813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name="Equation" r:id="rId13" imgW="2781000" imgH="457200" progId="Equation.DSMT4">
                  <p:embed/>
                </p:oleObj>
              </mc:Choice>
              <mc:Fallback>
                <p:oleObj name="Equation" r:id="rId13" imgW="2781000" imgH="457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9600" y="4838700"/>
                        <a:ext cx="27813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Horizontal Parabolas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4495800" cy="4572000"/>
          </a:xfrm>
        </p:spPr>
        <p:txBody>
          <a:bodyPr/>
          <a:lstStyle/>
          <a:p>
            <a:pPr marL="0" indent="4763">
              <a:buNone/>
              <a:tabLst>
                <a:tab pos="463550" algn="l"/>
              </a:tabLst>
            </a:pPr>
            <a:r>
              <a:rPr lang="en-US" dirty="0"/>
              <a:t>Since </a:t>
            </a:r>
            <a:r>
              <a:rPr lang="en-US" i="1" dirty="0"/>
              <a:t>a</a:t>
            </a:r>
            <a:r>
              <a:rPr lang="en-US" dirty="0"/>
              <a:t> = −2, the graph opens to the left and is slightly narrower than </a:t>
            </a:r>
            <a:r>
              <a:rPr lang="en-US" i="1" dirty="0"/>
              <a:t>x</a:t>
            </a:r>
            <a:r>
              <a:rPr lang="en-US" dirty="0"/>
              <a:t> = </a:t>
            </a:r>
            <a:r>
              <a:rPr lang="en-US" i="1" dirty="0"/>
              <a:t>y</a:t>
            </a:r>
            <a:r>
              <a:rPr lang="en-US" baseline="30000" dirty="0"/>
              <a:t>2</a:t>
            </a:r>
            <a:r>
              <a:rPr lang="en-US" dirty="0"/>
              <a:t>.  </a:t>
            </a:r>
          </a:p>
          <a:p>
            <a:pPr>
              <a:buNone/>
            </a:pPr>
            <a:r>
              <a:rPr lang="en-US" dirty="0"/>
              <a:t>Vertex: </a:t>
            </a:r>
            <a:r>
              <a:rPr lang="en-US" dirty="0">
                <a:solidFill>
                  <a:srgbClr val="9900CC"/>
                </a:solidFill>
              </a:rPr>
              <a:t>(8, −1)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i="1" dirty="0"/>
              <a:t>y</a:t>
            </a:r>
            <a:r>
              <a:rPr lang="en-US" dirty="0"/>
              <a:t>-intercepts: </a:t>
            </a:r>
            <a:r>
              <a:rPr lang="en-US" dirty="0">
                <a:solidFill>
                  <a:srgbClr val="FF00FF"/>
                </a:solidFill>
              </a:rPr>
              <a:t>(0, −3)</a:t>
            </a:r>
            <a:r>
              <a:rPr lang="en-US" dirty="0"/>
              <a:t> and </a:t>
            </a:r>
            <a:r>
              <a:rPr lang="en-US" dirty="0">
                <a:solidFill>
                  <a:srgbClr val="FF00FF"/>
                </a:solidFill>
              </a:rPr>
              <a:t>(0, 1)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Line of symmetry: </a:t>
            </a:r>
            <a:r>
              <a:rPr lang="en-US" i="1" dirty="0">
                <a:solidFill>
                  <a:srgbClr val="C00000"/>
                </a:solidFill>
              </a:rPr>
              <a:t>y</a:t>
            </a:r>
            <a:r>
              <a:rPr lang="en-US" dirty="0">
                <a:solidFill>
                  <a:srgbClr val="C00000"/>
                </a:solidFill>
              </a:rPr>
              <a:t> = −1</a:t>
            </a:r>
            <a:endParaRPr lang="en-US" b="1" dirty="0">
              <a:solidFill>
                <a:srgbClr val="C00000"/>
              </a:solidFill>
            </a:endParaRPr>
          </a:p>
        </p:txBody>
      </p:sp>
      <p:pic>
        <p:nvPicPr>
          <p:cNvPr id="10" name="Picture 9" descr="8_4_Ex1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400" y="1219200"/>
            <a:ext cx="3200400" cy="3200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288</Words>
  <Application>Microsoft Office PowerPoint</Application>
  <PresentationFormat>On-screen Show (4:3)</PresentationFormat>
  <Paragraphs>47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Ti86Pc</vt:lpstr>
      <vt:lpstr>Calibri</vt:lpstr>
      <vt:lpstr>Courier New</vt:lpstr>
      <vt:lpstr>Office Theme</vt:lpstr>
      <vt:lpstr>Equation</vt:lpstr>
      <vt:lpstr>Section 9.2</vt:lpstr>
      <vt:lpstr>Objectives</vt:lpstr>
      <vt:lpstr>Parabolas</vt:lpstr>
      <vt:lpstr>Example 1: Horizontal Parabolas</vt:lpstr>
      <vt:lpstr>Example 1: Horizontal Parabolas (cont.)</vt:lpstr>
      <vt:lpstr>Example 1: Horizontal Parabolas (cont.)</vt:lpstr>
      <vt:lpstr>Example 1: Horizontal Parabolas (cont.)</vt:lpstr>
      <vt:lpstr>Example 1: Horizontal Parabolas (cont.)</vt:lpstr>
      <vt:lpstr>Example 1: Horizontal Parabolas (cont.)</vt:lpstr>
      <vt:lpstr>Example 2: Using a Calculator to Graph Horizontal Parabolas</vt:lpstr>
      <vt:lpstr>Example 2: Using a Calculator to Graph Horizontal Parabolas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Algebra</dc:title>
  <dc:creator>Hawkes Learning Systems</dc:creator>
  <cp:lastModifiedBy>Nakita Jean-Charles</cp:lastModifiedBy>
  <cp:revision>29</cp:revision>
  <dcterms:created xsi:type="dcterms:W3CDTF">2013-04-26T14:43:13Z</dcterms:created>
  <dcterms:modified xsi:type="dcterms:W3CDTF">2016-10-03T13:52:40Z</dcterms:modified>
</cp:coreProperties>
</file>