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  <p:embeddedFont>
      <p:font typeface="Ti86Pc" panose="020B0609020003040203" charset="0"/>
      <p:regular r:id="rId28"/>
      <p:bold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4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941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77A9A-2B80-49FB-9081-359293846DE1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8CD58-6362-4DD2-8041-789CE7016C6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659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2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7" Type="http://schemas.openxmlformats.org/officeDocument/2006/relationships/image" Target="../media/image3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7.wmf"/><Relationship Id="rId9" Type="http://schemas.openxmlformats.org/officeDocument/2006/relationships/image" Target="../media/image4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3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image" Target="../media/image49.png"/><Relationship Id="rId7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1.bin"/><Relationship Id="rId5" Type="http://schemas.openxmlformats.org/officeDocument/2006/relationships/image" Target="../media/image46.wmf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8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oleObject" Target="../embeddings/oleObject43.bin"/><Relationship Id="rId7" Type="http://schemas.openxmlformats.org/officeDocument/2006/relationships/image" Target="../media/image5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50.wmf"/><Relationship Id="rId9" Type="http://schemas.openxmlformats.org/officeDocument/2006/relationships/image" Target="../media/image52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5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5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6.bin"/><Relationship Id="rId3" Type="http://schemas.openxmlformats.org/officeDocument/2006/relationships/image" Target="../media/image19.png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18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Distance Formula and Circles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Equations of Circles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Circle, Center, Radius, and Diameter (cont.)</a:t>
            </a:r>
          </a:p>
          <a:p>
            <a:r>
              <a:rPr lang="en-US" dirty="0">
                <a:solidFill>
                  <a:srgbClr val="000000"/>
                </a:solidFill>
              </a:rPr>
              <a:t>The distance from one point on the circle to another point on the circle measured through the center is called the </a:t>
            </a:r>
            <a:r>
              <a:rPr lang="en-US" b="1" dirty="0">
                <a:solidFill>
                  <a:srgbClr val="C00000"/>
                </a:solidFill>
              </a:rPr>
              <a:t>diameter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circle. 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396240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Note: </a:t>
            </a:r>
            <a:r>
              <a:rPr lang="en-US" sz="2800" dirty="0">
                <a:solidFill>
                  <a:srgbClr val="000000"/>
                </a:solidFill>
              </a:rPr>
              <a:t>The diameter is twice the length of the radius.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148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79364" y="3390900"/>
            <a:ext cx="3062022" cy="1790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Equations of Circles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Equation of a Circle</a:t>
            </a:r>
          </a:p>
          <a:p>
            <a:r>
              <a:rPr lang="en-US" dirty="0">
                <a:solidFill>
                  <a:srgbClr val="000000"/>
                </a:solidFill>
              </a:rPr>
              <a:t>The equation of a circle with radius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</a:rPr>
              <a:t>and center at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is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If the center is at the origin, 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</a:rPr>
              <a:t>(0, 0), the equation simplifies to</a:t>
            </a:r>
          </a:p>
        </p:txBody>
      </p:sp>
      <p:graphicFrame>
        <p:nvGraphicFramePr>
          <p:cNvPr id="149506" name="Object 2"/>
          <p:cNvGraphicFramePr>
            <a:graphicFrameLocks noChangeAspect="1"/>
          </p:cNvGraphicFramePr>
          <p:nvPr/>
        </p:nvGraphicFramePr>
        <p:xfrm>
          <a:off x="990600" y="3036425"/>
          <a:ext cx="3225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3" imgW="3225600" imgH="533160" progId="Equation.DSMT4">
                  <p:embed/>
                </p:oleObj>
              </mc:Choice>
              <mc:Fallback>
                <p:oleObj name="Equation" r:id="rId3" imgW="3225600" imgH="5331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036425"/>
                        <a:ext cx="3225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07" name="Object 3"/>
          <p:cNvGraphicFramePr>
            <a:graphicFrameLocks noChangeAspect="1"/>
          </p:cNvGraphicFramePr>
          <p:nvPr/>
        </p:nvGraphicFramePr>
        <p:xfrm>
          <a:off x="1797050" y="4953000"/>
          <a:ext cx="173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5" imgW="1739880" imgH="444240" progId="Equation.DSMT4">
                  <p:embed/>
                </p:oleObj>
              </mc:Choice>
              <mc:Fallback>
                <p:oleObj name="Equation" r:id="rId5" imgW="173988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0" y="4953000"/>
                        <a:ext cx="173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950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9200" y="1981200"/>
            <a:ext cx="3561012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Equations of Circles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</p:spPr>
        <p:txBody>
          <a:bodyPr>
            <a:spAutoFit/>
          </a:bodyPr>
          <a:lstStyle/>
          <a:p>
            <a:pPr marL="463550" indent="-463550"/>
            <a:r>
              <a:rPr lang="en-US" b="1" dirty="0"/>
              <a:t>a.	</a:t>
            </a:r>
            <a:r>
              <a:rPr lang="en-US" dirty="0"/>
              <a:t>Find the equation of the circle with its center at the origin and radius        Are the points</a:t>
            </a:r>
          </a:p>
          <a:p>
            <a:pPr marL="463550" indent="-463550">
              <a:spcBef>
                <a:spcPts val="0"/>
              </a:spcBef>
            </a:pPr>
            <a:r>
              <a:rPr lang="en-US" dirty="0"/>
              <a:t>	on the circle?</a:t>
            </a:r>
          </a:p>
          <a:p>
            <a:r>
              <a:rPr lang="en-US" b="1" dirty="0"/>
              <a:t>Solution: </a:t>
            </a:r>
            <a:r>
              <a:rPr lang="en-US" dirty="0"/>
              <a:t>The equation of the circle is</a:t>
            </a:r>
            <a:endParaRPr lang="en-US" i="1" dirty="0"/>
          </a:p>
          <a:p>
            <a:r>
              <a:rPr lang="en-US" dirty="0"/>
              <a:t>To determine whether or not the points </a:t>
            </a:r>
          </a:p>
          <a:p>
            <a:pPr>
              <a:spcBef>
                <a:spcPts val="0"/>
              </a:spcBef>
            </a:pPr>
            <a:r>
              <a:rPr lang="en-US" dirty="0"/>
              <a:t>are on the circle, substitute each of these points into the equation.</a:t>
            </a:r>
          </a:p>
        </p:txBody>
      </p:sp>
      <p:graphicFrame>
        <p:nvGraphicFramePr>
          <p:cNvPr id="150530" name="Object 2"/>
          <p:cNvGraphicFramePr>
            <a:graphicFrameLocks noChangeAspect="1"/>
          </p:cNvGraphicFramePr>
          <p:nvPr/>
        </p:nvGraphicFramePr>
        <p:xfrm>
          <a:off x="548640" y="4563830"/>
          <a:ext cx="6934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" imgW="6933960" imgH="698400" progId="Equation.DSMT4">
                  <p:embed/>
                </p:oleObj>
              </mc:Choice>
              <mc:Fallback>
                <p:oleObj name="Equation" r:id="rId3" imgW="6933960" imgH="698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4563830"/>
                        <a:ext cx="6934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1" name="Object 3"/>
          <p:cNvGraphicFramePr>
            <a:graphicFrameLocks noChangeAspect="1"/>
          </p:cNvGraphicFramePr>
          <p:nvPr/>
        </p:nvGraphicFramePr>
        <p:xfrm>
          <a:off x="3429000" y="1721280"/>
          <a:ext cx="53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5" imgW="533160" imgH="444240" progId="Equation.DSMT4">
                  <p:embed/>
                </p:oleObj>
              </mc:Choice>
              <mc:Fallback>
                <p:oleObj name="Equation" r:id="rId5" imgW="53316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721280"/>
                        <a:ext cx="53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2" name="Object 4"/>
          <p:cNvGraphicFramePr>
            <a:graphicFrameLocks noChangeAspect="1"/>
          </p:cNvGraphicFramePr>
          <p:nvPr/>
        </p:nvGraphicFramePr>
        <p:xfrm>
          <a:off x="6221670" y="1717965"/>
          <a:ext cx="2451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7" imgW="2450880" imgH="622080" progId="Equation.DSMT4">
                  <p:embed/>
                </p:oleObj>
              </mc:Choice>
              <mc:Fallback>
                <p:oleObj name="Equation" r:id="rId7" imgW="2450880" imgH="622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1670" y="1717965"/>
                        <a:ext cx="2451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3" name="Object 5"/>
          <p:cNvGraphicFramePr>
            <a:graphicFrameLocks noChangeAspect="1"/>
          </p:cNvGraphicFramePr>
          <p:nvPr/>
        </p:nvGraphicFramePr>
        <p:xfrm>
          <a:off x="6045200" y="2688730"/>
          <a:ext cx="157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9" imgW="1574640" imgH="444240" progId="Equation.DSMT4">
                  <p:embed/>
                </p:oleObj>
              </mc:Choice>
              <mc:Fallback>
                <p:oleObj name="Equation" r:id="rId9" imgW="1574640" imgH="444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2688730"/>
                        <a:ext cx="157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4" name="Object 6"/>
          <p:cNvGraphicFramePr>
            <a:graphicFrameLocks noChangeAspect="1"/>
          </p:cNvGraphicFramePr>
          <p:nvPr/>
        </p:nvGraphicFramePr>
        <p:xfrm>
          <a:off x="6311900" y="3129885"/>
          <a:ext cx="2451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11" imgW="2450880" imgH="622080" progId="Equation.DSMT4">
                  <p:embed/>
                </p:oleObj>
              </mc:Choice>
              <mc:Fallback>
                <p:oleObj name="Equation" r:id="rId11" imgW="2450880" imgH="622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1900" y="3129885"/>
                        <a:ext cx="2451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Equations of Circles (cont.)</a:t>
            </a:r>
          </a:p>
        </p:txBody>
      </p:sp>
      <p:graphicFrame>
        <p:nvGraphicFramePr>
          <p:cNvPr id="150530" name="Object 2"/>
          <p:cNvGraphicFramePr>
            <a:graphicFrameLocks noChangeAspect="1"/>
          </p:cNvGraphicFramePr>
          <p:nvPr/>
        </p:nvGraphicFramePr>
        <p:xfrm>
          <a:off x="548640" y="1371600"/>
          <a:ext cx="6921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3" imgW="6921360" imgH="533160" progId="Equation.DSMT4">
                  <p:embed/>
                </p:oleObj>
              </mc:Choice>
              <mc:Fallback>
                <p:oleObj name="Equation" r:id="rId3" imgW="6921360" imgH="5331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371600"/>
                        <a:ext cx="6921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2234940"/>
            <a:ext cx="3733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Therefore,               </a:t>
            </a:r>
            <a:r>
              <a:rPr lang="en-US" sz="2800" dirty="0">
                <a:solidFill>
                  <a:srgbClr val="FF0000"/>
                </a:solidFill>
              </a:rPr>
              <a:t>is on</a:t>
            </a:r>
          </a:p>
          <a:p>
            <a:r>
              <a:rPr lang="en-US" sz="2800" dirty="0">
                <a:solidFill>
                  <a:srgbClr val="FF0000"/>
                </a:solidFill>
              </a:rPr>
              <a:t>the circle</a:t>
            </a:r>
            <a:r>
              <a:rPr lang="en-US" sz="2800" dirty="0"/>
              <a:t>, but </a:t>
            </a:r>
            <a:r>
              <a:rPr lang="en-US" sz="2800" dirty="0">
                <a:solidFill>
                  <a:srgbClr val="FF0000"/>
                </a:solidFill>
              </a:rPr>
              <a:t>(1, 2) is not on the circle</a:t>
            </a:r>
            <a:r>
              <a:rPr lang="en-US" sz="2800" dirty="0"/>
              <a:t>.</a:t>
            </a:r>
          </a:p>
        </p:txBody>
      </p:sp>
      <p:graphicFrame>
        <p:nvGraphicFramePr>
          <p:cNvPr id="151555" name="Object 3"/>
          <p:cNvGraphicFramePr>
            <a:graphicFrameLocks noChangeAspect="1"/>
          </p:cNvGraphicFramePr>
          <p:nvPr/>
        </p:nvGraphicFramePr>
        <p:xfrm>
          <a:off x="2133600" y="2223365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5" imgW="977760" imgH="622080" progId="Equation.DSMT4">
                  <p:embed/>
                </p:oleObj>
              </mc:Choice>
              <mc:Fallback>
                <p:oleObj name="Equation" r:id="rId5" imgW="977760" imgH="622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23365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1556" name="Picture 4" descr="E:\Book work\IMA PPT\Chapter 9 Folder\8_5_Exa_2_a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495800" y="2064297"/>
            <a:ext cx="3200400" cy="31935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Equations of Circles (cont.)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b.	</a:t>
            </a:r>
            <a:r>
              <a:rPr lang="en-US" dirty="0"/>
              <a:t>Find the equation of the circle with center at </a:t>
            </a:r>
            <a:r>
              <a:rPr lang="en-US" dirty="0">
                <a:solidFill>
                  <a:srgbClr val="0000FF"/>
                </a:solidFill>
              </a:rPr>
              <a:t>(5, 2)</a:t>
            </a:r>
            <a:r>
              <a:rPr lang="en-US" dirty="0"/>
              <a:t> and radius 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/>
              <a:t>. Is the point </a:t>
            </a:r>
            <a:r>
              <a:rPr lang="en-US" dirty="0">
                <a:solidFill>
                  <a:srgbClr val="0000FF"/>
                </a:solidFill>
              </a:rPr>
              <a:t>(5, 5)</a:t>
            </a:r>
            <a:r>
              <a:rPr lang="en-US" dirty="0"/>
              <a:t> on the circle?</a:t>
            </a:r>
          </a:p>
          <a:p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530352" y="2895600"/>
          <a:ext cx="3835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3" imgW="3835080" imgH="952200" progId="Equation.DSMT4">
                  <p:embed/>
                </p:oleObj>
              </mc:Choice>
              <mc:Fallback>
                <p:oleObj name="Equation" r:id="rId3" imgW="3835080" imgH="952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95600"/>
                        <a:ext cx="3835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30352" y="4038600"/>
          <a:ext cx="42672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5" imgW="4267080" imgH="1054080" progId="Equation.DSMT4">
                  <p:embed/>
                </p:oleObj>
              </mc:Choice>
              <mc:Fallback>
                <p:oleObj name="Equation" r:id="rId5" imgW="4267080" imgH="1054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038600"/>
                        <a:ext cx="42672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530352" y="5283200"/>
          <a:ext cx="4622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7" imgW="4622760" imgH="368280" progId="Equation.DSMT4">
                  <p:embed/>
                </p:oleObj>
              </mc:Choice>
              <mc:Fallback>
                <p:oleObj name="Equation" r:id="rId7" imgW="462276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283200"/>
                        <a:ext cx="4622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3" descr="E:\Book work\IMA PPT\Chapter 9 Folder\8_5_Exa_2_b.pn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334000" y="2556165"/>
            <a:ext cx="3200400" cy="31935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Equations of Circles (cont.)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c.	</a:t>
            </a:r>
            <a:r>
              <a:rPr lang="en-US" dirty="0"/>
              <a:t>Show that                                      represents a circle. Find its center and radius. Then graph the circle.</a:t>
            </a:r>
          </a:p>
          <a:p>
            <a:r>
              <a:rPr lang="en-US" b="1" dirty="0"/>
              <a:t>Solution: </a:t>
            </a:r>
            <a:r>
              <a:rPr lang="en-US" dirty="0"/>
              <a:t>Rearrange the terms and complete the square for</a:t>
            </a:r>
            <a:endParaRPr lang="en-US" i="1" dirty="0"/>
          </a:p>
          <a:p>
            <a:endParaRPr lang="en-US" dirty="0"/>
          </a:p>
        </p:txBody>
      </p:sp>
      <p:graphicFrame>
        <p:nvGraphicFramePr>
          <p:cNvPr id="154627" name="Object 2"/>
          <p:cNvGraphicFramePr>
            <a:graphicFrameLocks noChangeAspect="1"/>
          </p:cNvGraphicFramePr>
          <p:nvPr/>
        </p:nvGraphicFramePr>
        <p:xfrm>
          <a:off x="1260675" y="4471440"/>
          <a:ext cx="4610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3" imgW="4609800" imgH="444240" progId="Equation.DSMT4">
                  <p:embed/>
                </p:oleObj>
              </mc:Choice>
              <mc:Fallback>
                <p:oleObj name="Equation" r:id="rId3" imgW="460980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0675" y="4471440"/>
                        <a:ext cx="4610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629" name="Object 5"/>
          <p:cNvGraphicFramePr>
            <a:graphicFrameLocks noChangeAspect="1"/>
          </p:cNvGraphicFramePr>
          <p:nvPr/>
        </p:nvGraphicFramePr>
        <p:xfrm>
          <a:off x="2590800" y="1330040"/>
          <a:ext cx="284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5" imgW="2844720" imgH="444240" progId="Equation.DSMT4">
                  <p:embed/>
                </p:oleObj>
              </mc:Choice>
              <mc:Fallback>
                <p:oleObj name="Equation" r:id="rId5" imgW="2844720" imgH="444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330040"/>
                        <a:ext cx="284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630" name="Object 6"/>
          <p:cNvGraphicFramePr>
            <a:graphicFrameLocks noChangeAspect="1"/>
          </p:cNvGraphicFramePr>
          <p:nvPr/>
        </p:nvGraphicFramePr>
        <p:xfrm>
          <a:off x="2087300" y="2674245"/>
          <a:ext cx="2768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7" imgW="2768400" imgH="469800" progId="Equation.DSMT4">
                  <p:embed/>
                </p:oleObj>
              </mc:Choice>
              <mc:Fallback>
                <p:oleObj name="Equation" r:id="rId7" imgW="2768400" imgH="469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7300" y="2674245"/>
                        <a:ext cx="2768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2496720" y="5484920"/>
            <a:ext cx="24678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Completes the square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5400000" flipH="1" flipV="1">
            <a:off x="2517975" y="5246140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4342606" y="5245346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852434" y="4538133"/>
            <a:ext cx="30290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16 and 1 to both sides.</a:t>
            </a:r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362200" y="3276600"/>
          <a:ext cx="284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9" imgW="2844720" imgH="444240" progId="Equation.DSMT4">
                  <p:embed/>
                </p:oleObj>
              </mc:Choice>
              <mc:Fallback>
                <p:oleObj name="Equation" r:id="rId9" imgW="28447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276600"/>
                        <a:ext cx="284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362200" y="3810000"/>
          <a:ext cx="284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11" imgW="2844720" imgH="444240" progId="Equation.DSMT4">
                  <p:embed/>
                </p:oleObj>
              </mc:Choice>
              <mc:Fallback>
                <p:oleObj name="Equation" r:id="rId11" imgW="284472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810000"/>
                        <a:ext cx="284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Equations of Circles (cont.)</a:t>
            </a:r>
          </a:p>
        </p:txBody>
      </p:sp>
      <p:pic>
        <p:nvPicPr>
          <p:cNvPr id="155652" name="Picture 4" descr="E:\Book work\IMA PPT\Chapter 9 Folder\8_5_Exa_2_c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1852752"/>
            <a:ext cx="3200400" cy="3193502"/>
          </a:xfrm>
          <a:prstGeom prst="rect">
            <a:avLst/>
          </a:prstGeom>
          <a:noFill/>
        </p:spPr>
      </p:pic>
      <p:graphicFrame>
        <p:nvGraphicFramePr>
          <p:cNvPr id="155653" name="Object 5"/>
          <p:cNvGraphicFramePr>
            <a:graphicFrameLocks noChangeAspect="1"/>
          </p:cNvGraphicFramePr>
          <p:nvPr/>
        </p:nvGraphicFramePr>
        <p:xfrm>
          <a:off x="2895600" y="5029200"/>
          <a:ext cx="314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4" imgW="3149280" imgH="469800" progId="Equation.DSMT4">
                  <p:embed/>
                </p:oleObj>
              </mc:Choice>
              <mc:Fallback>
                <p:oleObj name="Equation" r:id="rId4" imgW="3149280" imgH="469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029200"/>
                        <a:ext cx="314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5654" name="Object 6"/>
          <p:cNvGraphicFramePr>
            <a:graphicFrameLocks noChangeAspect="1"/>
          </p:cNvGraphicFramePr>
          <p:nvPr/>
        </p:nvGraphicFramePr>
        <p:xfrm>
          <a:off x="711200" y="5486400"/>
          <a:ext cx="529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6" imgW="5295600" imgH="469800" progId="Equation.DSMT4">
                  <p:embed/>
                </p:oleObj>
              </mc:Choice>
              <mc:Fallback>
                <p:oleObj name="Equation" r:id="rId6" imgW="5295600" imgH="469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5486400"/>
                        <a:ext cx="529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5655" name="Object 7"/>
          <p:cNvGraphicFramePr>
            <a:graphicFrameLocks noChangeAspect="1"/>
          </p:cNvGraphicFramePr>
          <p:nvPr/>
        </p:nvGraphicFramePr>
        <p:xfrm>
          <a:off x="1447800" y="1258425"/>
          <a:ext cx="3111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8" imgW="3111480" imgH="545760" progId="Equation.DSMT4">
                  <p:embed/>
                </p:oleObj>
              </mc:Choice>
              <mc:Fallback>
                <p:oleObj name="Equation" r:id="rId8" imgW="3111480" imgH="5457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258425"/>
                        <a:ext cx="31115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029200" y="1229650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Standard form for the equation 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a Graphing Calculator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graphing calculator with a “square window” to graph the circle</a:t>
            </a:r>
            <a:endParaRPr lang="en-US" i="1" dirty="0"/>
          </a:p>
          <a:p>
            <a:r>
              <a:rPr lang="en-US" b="1" dirty="0"/>
              <a:t>Solution: </a:t>
            </a:r>
            <a:r>
              <a:rPr lang="en-US" dirty="0"/>
              <a:t>Set the             scales to −6 and 6 for </a:t>
            </a:r>
            <a:r>
              <a:rPr lang="en-US" b="1" dirty="0">
                <a:latin typeface="Ti86Pc" panose="020B0609020003040203" pitchFamily="49" charset="0"/>
              </a:rPr>
              <a:t>Xmin</a:t>
            </a:r>
            <a:r>
              <a:rPr lang="en-US" dirty="0"/>
              <a:t> and </a:t>
            </a:r>
            <a:r>
              <a:rPr lang="en-US" b="1" dirty="0">
                <a:latin typeface="Ti86Pc" panose="020B0609020003040203" pitchFamily="49" charset="0"/>
              </a:rPr>
              <a:t>Xmax</a:t>
            </a:r>
            <a:r>
              <a:rPr lang="en-US" dirty="0"/>
              <a:t> and −4 and 4 for </a:t>
            </a:r>
            <a:r>
              <a:rPr lang="en-US" b="1" dirty="0">
                <a:latin typeface="Ti86Pc" panose="020B0609020003040203" pitchFamily="49" charset="0"/>
              </a:rPr>
              <a:t>Ymin</a:t>
            </a:r>
            <a:r>
              <a:rPr lang="en-US" dirty="0"/>
              <a:t> and </a:t>
            </a:r>
            <a:r>
              <a:rPr lang="en-US" b="1" dirty="0">
                <a:latin typeface="Ti86Pc" panose="020B0609020003040203" pitchFamily="49" charset="0"/>
              </a:rPr>
              <a:t>Ymax</a:t>
            </a:r>
            <a:r>
              <a:rPr lang="en-US" dirty="0"/>
              <a:t>, respectively. </a:t>
            </a:r>
          </a:p>
        </p:txBody>
      </p:sp>
      <p:graphicFrame>
        <p:nvGraphicFramePr>
          <p:cNvPr id="156674" name="Object 2"/>
          <p:cNvGraphicFramePr>
            <a:graphicFrameLocks noChangeAspect="1"/>
          </p:cNvGraphicFramePr>
          <p:nvPr/>
        </p:nvGraphicFramePr>
        <p:xfrm>
          <a:off x="548640" y="3777820"/>
          <a:ext cx="4483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3" imgW="4483080" imgH="444240" progId="Equation.DSMT4">
                  <p:embed/>
                </p:oleObj>
              </mc:Choice>
              <mc:Fallback>
                <p:oleObj name="Equation" r:id="rId3" imgW="448308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3777820"/>
                        <a:ext cx="4483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675" name="Object 3"/>
          <p:cNvGraphicFramePr>
            <a:graphicFrameLocks noChangeAspect="1"/>
          </p:cNvGraphicFramePr>
          <p:nvPr/>
        </p:nvGraphicFramePr>
        <p:xfrm>
          <a:off x="548640" y="4334370"/>
          <a:ext cx="61087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5" imgW="6108480" imgH="1257120" progId="Equation.DSMT4">
                  <p:embed/>
                </p:oleObj>
              </mc:Choice>
              <mc:Fallback>
                <p:oleObj name="Equation" r:id="rId5" imgW="6108480" imgH="12571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4334370"/>
                        <a:ext cx="6108700" cy="125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6676" name="Picture 4" descr="E:\Book work\IMA PPT\Calc buttons\WINDOW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22925" y="2411046"/>
            <a:ext cx="913448" cy="226695"/>
          </a:xfrm>
          <a:prstGeom prst="rect">
            <a:avLst/>
          </a:prstGeom>
          <a:noFill/>
        </p:spPr>
      </p:pic>
      <p:graphicFrame>
        <p:nvGraphicFramePr>
          <p:cNvPr id="156677" name="Object 5"/>
          <p:cNvGraphicFramePr>
            <a:graphicFrameLocks noChangeAspect="1"/>
          </p:cNvGraphicFramePr>
          <p:nvPr/>
        </p:nvGraphicFramePr>
        <p:xfrm>
          <a:off x="2842550" y="1738745"/>
          <a:ext cx="157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8" imgW="1574640" imgH="444240" progId="Equation.DSMT4">
                  <p:embed/>
                </p:oleObj>
              </mc:Choice>
              <mc:Fallback>
                <p:oleObj name="Equation" r:id="rId8" imgW="1574640" imgH="444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2550" y="1738745"/>
                        <a:ext cx="157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Using a Graphing Calculator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Graphing both </a:t>
            </a:r>
            <a:r>
              <a:rPr lang="en-US" i="1" dirty="0"/>
              <a:t>y</a:t>
            </a:r>
            <a:r>
              <a:rPr lang="en-US" baseline="-25000" dirty="0"/>
              <a:t>1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baseline="-25000" dirty="0"/>
              <a:t>2</a:t>
            </a:r>
            <a:r>
              <a:rPr lang="en-US" dirty="0"/>
              <a:t> gives the following graph of the circle.</a:t>
            </a:r>
          </a:p>
        </p:txBody>
      </p:sp>
      <p:pic>
        <p:nvPicPr>
          <p:cNvPr id="157700" name="Picture 4" descr="E:\Book work\IMA PPT\Chapter 9 Folder\SCREEN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2309705"/>
            <a:ext cx="3200400" cy="26432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Find the equation of the circle with center at (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00"/>
                </a:solidFill>
              </a:rPr>
              <a:t>2, 3) and radius 6.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Write the equation in standard form and find the center and radius for the circle with equation</a:t>
            </a:r>
          </a:p>
          <a:p>
            <a:pPr marL="463550" indent="-463550"/>
            <a:endParaRPr lang="en-US" dirty="0">
              <a:solidFill>
                <a:srgbClr val="000000"/>
              </a:solidFill>
            </a:endParaRP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Find the distance between the two points (5, 3) and (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00"/>
                </a:solidFill>
              </a:rPr>
              <a:t>1,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00"/>
                </a:solidFill>
              </a:rPr>
              <a:t>3).</a:t>
            </a:r>
          </a:p>
        </p:txBody>
      </p:sp>
      <p:graphicFrame>
        <p:nvGraphicFramePr>
          <p:cNvPr id="159745" name="Object 1"/>
          <p:cNvGraphicFramePr>
            <a:graphicFrameLocks noChangeAspect="1"/>
          </p:cNvGraphicFramePr>
          <p:nvPr/>
        </p:nvGraphicFramePr>
        <p:xfrm>
          <a:off x="1066800" y="3200400"/>
          <a:ext cx="2247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quation" r:id="rId3" imgW="2247840" imgH="444240" progId="Equation.DSMT4">
                  <p:embed/>
                </p:oleObj>
              </mc:Choice>
              <mc:Fallback>
                <p:oleObj name="Equation" r:id="rId3" imgW="2247840" imgH="4442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200400"/>
                        <a:ext cx="2247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Objectives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Find the distance between any two points in a plane.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Write the equation of a circle given its center and radius.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circles centered at the point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graphicFrame>
        <p:nvGraphicFramePr>
          <p:cNvPr id="158722" name="Object 2"/>
          <p:cNvGraphicFramePr>
            <a:graphicFrameLocks noChangeAspect="1"/>
          </p:cNvGraphicFramePr>
          <p:nvPr/>
        </p:nvGraphicFramePr>
        <p:xfrm>
          <a:off x="530352" y="1280160"/>
          <a:ext cx="72517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quation" r:id="rId3" imgW="7251480" imgH="1726920" progId="Equation.DSMT4">
                  <p:embed/>
                </p:oleObj>
              </mc:Choice>
              <mc:Fallback>
                <p:oleObj name="Equation" r:id="rId3" imgW="7251480" imgH="17269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72517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Distance Between Two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20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The Pythagorean Theorem</a:t>
            </a:r>
          </a:p>
          <a:p>
            <a:r>
              <a:rPr lang="en-US" dirty="0">
                <a:solidFill>
                  <a:srgbClr val="000000"/>
                </a:solidFill>
              </a:rPr>
              <a:t>In a right triangle, the square of the hypotenuse is equal to the sum of the squares of the legs.</a:t>
            </a:r>
          </a:p>
          <a:p>
            <a:endParaRPr lang="en-US" b="1" dirty="0">
              <a:solidFill>
                <a:srgbClr val="000000"/>
              </a:solidFill>
            </a:endParaRPr>
          </a:p>
        </p:txBody>
      </p:sp>
      <p:pic>
        <p:nvPicPr>
          <p:cNvPr id="115715" name="Picture 3" descr="E:\Book work\IMA PPT\Chapter 9 Folder\8_5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24350" y="2819400"/>
            <a:ext cx="2076450" cy="1724025"/>
          </a:xfrm>
          <a:prstGeom prst="rect">
            <a:avLst/>
          </a:prstGeom>
          <a:noFill/>
        </p:spPr>
      </p:pic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962150" y="3490912"/>
          <a:ext cx="1638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4" imgW="1638000" imgH="380880" progId="Equation.DSMT4">
                  <p:embed/>
                </p:oleObj>
              </mc:Choice>
              <mc:Fallback>
                <p:oleObj name="Equation" r:id="rId4" imgW="163800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150" y="3490912"/>
                        <a:ext cx="1638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Distance Between Two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06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The Distance Formula</a:t>
            </a:r>
          </a:p>
          <a:p>
            <a:r>
              <a:rPr lang="en-US" dirty="0">
                <a:solidFill>
                  <a:srgbClr val="000000"/>
                </a:solidFill>
              </a:rPr>
              <a:t>For two points                                          in a plane, the </a:t>
            </a:r>
          </a:p>
          <a:p>
            <a:r>
              <a:rPr lang="en-US" dirty="0">
                <a:solidFill>
                  <a:srgbClr val="000000"/>
                </a:solidFill>
              </a:rPr>
              <a:t>distance between the points is</a:t>
            </a:r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143363" name="Object 3"/>
          <p:cNvGraphicFramePr>
            <a:graphicFrameLocks noChangeAspect="1"/>
          </p:cNvGraphicFramePr>
          <p:nvPr/>
        </p:nvGraphicFramePr>
        <p:xfrm>
          <a:off x="2743200" y="1847360"/>
          <a:ext cx="3200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3200400" imgH="495000" progId="Equation.DSMT4">
                  <p:embed/>
                </p:oleObj>
              </mc:Choice>
              <mc:Fallback>
                <p:oleObj name="Equation" r:id="rId3" imgW="3200400" imgH="495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847360"/>
                        <a:ext cx="3200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64" name="Object 4"/>
          <p:cNvGraphicFramePr>
            <a:graphicFrameLocks noChangeAspect="1"/>
          </p:cNvGraphicFramePr>
          <p:nvPr/>
        </p:nvGraphicFramePr>
        <p:xfrm>
          <a:off x="2362200" y="2895600"/>
          <a:ext cx="3911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3911400" imgH="660240" progId="Equation.DSMT4">
                  <p:embed/>
                </p:oleObj>
              </mc:Choice>
              <mc:Fallback>
                <p:oleObj name="Equation" r:id="rId5" imgW="3911400" imgH="660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895600"/>
                        <a:ext cx="39116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The Distance Formula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a.	</a:t>
            </a:r>
            <a:r>
              <a:rPr lang="en-US" dirty="0"/>
              <a:t>Find the distance between the two points </a:t>
            </a:r>
            <a:r>
              <a:rPr lang="en-US" dirty="0">
                <a:solidFill>
                  <a:srgbClr val="FF00FF"/>
                </a:solidFill>
              </a:rPr>
              <a:t>(3, 4)</a:t>
            </a:r>
            <a:r>
              <a:rPr lang="en-US" dirty="0"/>
              <a:t> and </a:t>
            </a:r>
            <a:r>
              <a:rPr lang="en-US" dirty="0">
                <a:solidFill>
                  <a:srgbClr val="008080"/>
                </a:solidFill>
              </a:rPr>
              <a:t>(−2, 7)</a:t>
            </a:r>
            <a:r>
              <a:rPr lang="en-US" dirty="0"/>
              <a:t>. </a:t>
            </a:r>
          </a:p>
          <a:p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144386" name="Object 2"/>
          <p:cNvGraphicFramePr>
            <a:graphicFrameLocks noChangeAspect="1"/>
          </p:cNvGraphicFramePr>
          <p:nvPr/>
        </p:nvGraphicFramePr>
        <p:xfrm>
          <a:off x="2209800" y="2133600"/>
          <a:ext cx="37465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" imgW="3746160" imgH="711000" progId="Equation.DSMT4">
                  <p:embed/>
                </p:oleObj>
              </mc:Choice>
              <mc:Fallback>
                <p:oleObj name="Equation" r:id="rId3" imgW="3746160" imgH="711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133600"/>
                        <a:ext cx="37465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479965" y="3040302"/>
          <a:ext cx="1943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5" imgW="1942920" imgH="647640" progId="Equation.DSMT4">
                  <p:embed/>
                </p:oleObj>
              </mc:Choice>
              <mc:Fallback>
                <p:oleObj name="Equation" r:id="rId5" imgW="194292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9965" y="3040302"/>
                        <a:ext cx="1943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479965" y="3925069"/>
          <a:ext cx="1409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7" imgW="1409400" imgH="444240" progId="Equation.DSMT4">
                  <p:embed/>
                </p:oleObj>
              </mc:Choice>
              <mc:Fallback>
                <p:oleObj name="Equation" r:id="rId7" imgW="14094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9965" y="3925069"/>
                        <a:ext cx="1409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479965" y="4606635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9" imgW="939600" imgH="444240" progId="Equation.DSMT4">
                  <p:embed/>
                </p:oleObj>
              </mc:Choice>
              <mc:Fallback>
                <p:oleObj name="Equation" r:id="rId9" imgW="9396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9965" y="4606635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The Distance Formula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b.</a:t>
            </a:r>
            <a:r>
              <a:rPr lang="en-US" dirty="0"/>
              <a:t>	Use the distance formula (3 times) and the Pythagorean Theorem to determine whether or not the triangle with vertices at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(−5, −1)</a:t>
            </a:r>
            <a:r>
              <a:rPr lang="en-US" dirty="0"/>
              <a:t>,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dirty="0">
                <a:solidFill>
                  <a:srgbClr val="0000FF"/>
                </a:solidFill>
              </a:rPr>
              <a:t>(2, 1)</a:t>
            </a:r>
            <a:r>
              <a:rPr lang="en-US" dirty="0"/>
              <a:t>, and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dirty="0">
                <a:solidFill>
                  <a:srgbClr val="0000FF"/>
                </a:solidFill>
              </a:rPr>
              <a:t>(0, 7)</a:t>
            </a:r>
            <a:r>
              <a:rPr lang="en-US" dirty="0"/>
              <a:t> is a right triangle. </a:t>
            </a:r>
          </a:p>
          <a:p>
            <a:pPr marL="463550" indent="-463550"/>
            <a:r>
              <a:rPr lang="en-US" b="1" dirty="0"/>
              <a:t>Solution: </a:t>
            </a:r>
          </a:p>
          <a:p>
            <a:r>
              <a:rPr lang="en-US" dirty="0"/>
              <a:t>Find the lengths of the three line segments </a:t>
            </a:r>
          </a:p>
          <a:p>
            <a:pPr>
              <a:spcBef>
                <a:spcPts val="0"/>
              </a:spcBef>
            </a:pPr>
            <a:r>
              <a:rPr lang="en-US" i="1" dirty="0"/>
              <a:t>                              </a:t>
            </a:r>
            <a:r>
              <a:rPr lang="en-US" dirty="0"/>
              <a:t>and decide whether or not the Pythagorean Theorem is satisfied. </a:t>
            </a:r>
          </a:p>
        </p:txBody>
      </p:sp>
      <p:graphicFrame>
        <p:nvGraphicFramePr>
          <p:cNvPr id="145411" name="Object 3"/>
          <p:cNvGraphicFramePr>
            <a:graphicFrameLocks noChangeAspect="1"/>
          </p:cNvGraphicFramePr>
          <p:nvPr/>
        </p:nvGraphicFramePr>
        <p:xfrm>
          <a:off x="533400" y="4031675"/>
          <a:ext cx="2349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3" imgW="2349360" imgH="495000" progId="Equation.DSMT4">
                  <p:embed/>
                </p:oleObj>
              </mc:Choice>
              <mc:Fallback>
                <p:oleObj name="Equation" r:id="rId3" imgW="2349360" imgH="495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031675"/>
                        <a:ext cx="2349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The Distance Formula (cont.)</a:t>
            </a:r>
          </a:p>
        </p:txBody>
      </p:sp>
      <p:pic>
        <p:nvPicPr>
          <p:cNvPr id="146435" name="Picture 3" descr="E:\Book work\IMA PPT\Chapter 9 Folder\8_5_Exa_1_b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280162"/>
            <a:ext cx="3200400" cy="3193502"/>
          </a:xfrm>
          <a:prstGeom prst="rect">
            <a:avLst/>
          </a:prstGeom>
          <a:noFill/>
        </p:spPr>
      </p:pic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4222748" y="1280160"/>
          <a:ext cx="3810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4" imgW="3809880" imgH="647640" progId="Equation.DSMT4">
                  <p:embed/>
                </p:oleObj>
              </mc:Choice>
              <mc:Fallback>
                <p:oleObj name="Equation" r:id="rId4" imgW="3809880" imgH="647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48" y="1280160"/>
                        <a:ext cx="38100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4710112" y="2092035"/>
          <a:ext cx="2400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6" imgW="2400120" imgH="647640" progId="Equation.DSMT4">
                  <p:embed/>
                </p:oleObj>
              </mc:Choice>
              <mc:Fallback>
                <p:oleObj name="Equation" r:id="rId6" imgW="240012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0112" y="2092035"/>
                        <a:ext cx="2400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710112" y="2916385"/>
          <a:ext cx="143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8" imgW="1434960" imgH="444240" progId="Equation.DSMT4">
                  <p:embed/>
                </p:oleObj>
              </mc:Choice>
              <mc:Fallback>
                <p:oleObj name="Equation" r:id="rId8" imgW="143496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0112" y="2916385"/>
                        <a:ext cx="1435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6276110" y="2895605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10" imgW="927000" imgH="444240" progId="Equation.DSMT4">
                  <p:embed/>
                </p:oleObj>
              </mc:Choice>
              <mc:Fallback>
                <p:oleObj name="Equation" r:id="rId10" imgW="9270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6110" y="2895605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222748" y="3678390"/>
          <a:ext cx="38735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12" imgW="3873240" imgH="647640" progId="Equation.DSMT4">
                  <p:embed/>
                </p:oleObj>
              </mc:Choice>
              <mc:Fallback>
                <p:oleObj name="Equation" r:id="rId12" imgW="3873240" imgH="647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48" y="3678390"/>
                        <a:ext cx="38735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4710112" y="4440390"/>
          <a:ext cx="2400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14" imgW="2400120" imgH="647640" progId="Equation.DSMT4">
                  <p:embed/>
                </p:oleObj>
              </mc:Choice>
              <mc:Fallback>
                <p:oleObj name="Equation" r:id="rId14" imgW="2400120" imgH="647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0112" y="4440390"/>
                        <a:ext cx="2400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4710112" y="5278590"/>
          <a:ext cx="158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16" imgW="1587240" imgH="444240" progId="Equation.DSMT4">
                  <p:embed/>
                </p:oleObj>
              </mc:Choice>
              <mc:Fallback>
                <p:oleObj name="Equation" r:id="rId16" imgW="158724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0112" y="5278590"/>
                        <a:ext cx="158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6449290" y="5250880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18" imgW="927000" imgH="444240" progId="Equation.DSMT4">
                  <p:embed/>
                </p:oleObj>
              </mc:Choice>
              <mc:Fallback>
                <p:oleObj name="Equation" r:id="rId18" imgW="92700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9290" y="5250880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The Distance Formula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523220"/>
          </a:xfrm>
        </p:spPr>
        <p:txBody>
          <a:bodyPr>
            <a:spAutoFit/>
          </a:bodyPr>
          <a:lstStyle/>
          <a:p>
            <a:r>
              <a:rPr lang="en-US" dirty="0"/>
              <a:t>The triangle is </a:t>
            </a:r>
            <a:r>
              <a:rPr lang="en-US" b="1" dirty="0">
                <a:solidFill>
                  <a:srgbClr val="FF0000"/>
                </a:solidFill>
              </a:rPr>
              <a:t>not </a:t>
            </a:r>
            <a:r>
              <a:rPr lang="en-US" dirty="0">
                <a:solidFill>
                  <a:srgbClr val="FF0000"/>
                </a:solidFill>
              </a:rPr>
              <a:t>a right triangle</a:t>
            </a:r>
            <a:r>
              <a:rPr lang="en-US" dirty="0"/>
              <a:t> since</a:t>
            </a:r>
          </a:p>
        </p:txBody>
      </p:sp>
      <p:graphicFrame>
        <p:nvGraphicFramePr>
          <p:cNvPr id="147459" name="Object 3"/>
          <p:cNvGraphicFramePr>
            <a:graphicFrameLocks noChangeAspect="1"/>
          </p:cNvGraphicFramePr>
          <p:nvPr/>
        </p:nvGraphicFramePr>
        <p:xfrm>
          <a:off x="533400" y="2565400"/>
          <a:ext cx="4203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3" imgW="4203360" imgH="482400" progId="Equation.DSMT4">
                  <p:embed/>
                </p:oleObj>
              </mc:Choice>
              <mc:Fallback>
                <p:oleObj name="Equation" r:id="rId3" imgW="4203360" imgH="482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565400"/>
                        <a:ext cx="4203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0" name="Object 4"/>
          <p:cNvGraphicFramePr>
            <a:graphicFrameLocks noChangeAspect="1"/>
          </p:cNvGraphicFramePr>
          <p:nvPr/>
        </p:nvGraphicFramePr>
        <p:xfrm>
          <a:off x="1574800" y="3911600"/>
          <a:ext cx="5994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5" imgW="5994360" imgH="583920" progId="Equation.DSMT4">
                  <p:embed/>
                </p:oleObj>
              </mc:Choice>
              <mc:Fallback>
                <p:oleObj name="Equation" r:id="rId5" imgW="5994360" imgH="583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3911600"/>
                        <a:ext cx="59944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530352" y="1600200"/>
          <a:ext cx="3403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7" imgW="3403440" imgH="647640" progId="Equation.DSMT4">
                  <p:embed/>
                </p:oleObj>
              </mc:Choice>
              <mc:Fallback>
                <p:oleObj name="Equation" r:id="rId7" imgW="3403440" imgH="647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600200"/>
                        <a:ext cx="3403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4038600" y="1600200"/>
          <a:ext cx="2197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9" imgW="2197080" imgH="647640" progId="Equation.DSMT4">
                  <p:embed/>
                </p:oleObj>
              </mc:Choice>
              <mc:Fallback>
                <p:oleObj name="Equation" r:id="rId9" imgW="2197080" imgH="647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600200"/>
                        <a:ext cx="2197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6324600" y="1676400"/>
          <a:ext cx="143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11" imgW="1434960" imgH="444240" progId="Equation.DSMT4">
                  <p:embed/>
                </p:oleObj>
              </mc:Choice>
              <mc:Fallback>
                <p:oleObj name="Equation" r:id="rId11" imgW="14349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676400"/>
                        <a:ext cx="1435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7834745" y="1683330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13" imgW="939600" imgH="444240" progId="Equation.DSMT4">
                  <p:embed/>
                </p:oleObj>
              </mc:Choice>
              <mc:Fallback>
                <p:oleObj name="Equation" r:id="rId13" imgW="9396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4745" y="1683330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Equations of Circles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Circle, Center, Radius, and Diameter</a:t>
            </a: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circle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the set of all points in a plane that are a fixed distance from a fixed point.</a:t>
            </a:r>
          </a:p>
          <a:p>
            <a:r>
              <a:rPr lang="en-US" dirty="0">
                <a:solidFill>
                  <a:srgbClr val="000000"/>
                </a:solidFill>
              </a:rPr>
              <a:t>The fixed point is called the </a:t>
            </a:r>
            <a:r>
              <a:rPr lang="en-US" b="1" dirty="0">
                <a:solidFill>
                  <a:srgbClr val="C00000"/>
                </a:solidFill>
              </a:rPr>
              <a:t>center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circle.</a:t>
            </a:r>
          </a:p>
          <a:p>
            <a:r>
              <a:rPr lang="en-US" dirty="0">
                <a:solidFill>
                  <a:srgbClr val="000000"/>
                </a:solidFill>
              </a:rPr>
              <a:t>The distance from the center to any point on the circle is called the </a:t>
            </a:r>
            <a:r>
              <a:rPr lang="en-US" b="1" dirty="0">
                <a:solidFill>
                  <a:srgbClr val="C00000"/>
                </a:solidFill>
              </a:rPr>
              <a:t>radius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circle.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452</Words>
  <Application>Microsoft Office PowerPoint</Application>
  <PresentationFormat>On-screen Show (4:3)</PresentationFormat>
  <Paragraphs>71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Symbol</vt:lpstr>
      <vt:lpstr>Courier New</vt:lpstr>
      <vt:lpstr>Ti86Pc</vt:lpstr>
      <vt:lpstr>Office Theme</vt:lpstr>
      <vt:lpstr>Equation</vt:lpstr>
      <vt:lpstr>Section 9.3</vt:lpstr>
      <vt:lpstr>Objectives</vt:lpstr>
      <vt:lpstr>Distance Between Two Points</vt:lpstr>
      <vt:lpstr>Distance Between Two Points</vt:lpstr>
      <vt:lpstr>Example 1: The Distance Formula</vt:lpstr>
      <vt:lpstr>Example 1: The Distance Formula (cont.)</vt:lpstr>
      <vt:lpstr>Example 1: The Distance Formula (cont.)</vt:lpstr>
      <vt:lpstr>Example 1: The Distance Formula (cont.)</vt:lpstr>
      <vt:lpstr>Equations of Circles</vt:lpstr>
      <vt:lpstr>Equations of Circles</vt:lpstr>
      <vt:lpstr>Equations of Circles</vt:lpstr>
      <vt:lpstr>Example 2: Equations of Circles</vt:lpstr>
      <vt:lpstr>Example 2: Equations of Circles (cont.)</vt:lpstr>
      <vt:lpstr>Example 2: Equations of Circles (cont.)</vt:lpstr>
      <vt:lpstr>Example 2: Equations of Circles (cont.)</vt:lpstr>
      <vt:lpstr>Example 2: Equations of Circles (cont.)</vt:lpstr>
      <vt:lpstr>Example 3: Using a Graphing Calculator </vt:lpstr>
      <vt:lpstr>Example 3: Using a Graphing Calculator (cont.) </vt:lpstr>
      <vt:lpstr>Practice Problems</vt:lpstr>
      <vt:lpstr>Practice Problems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Nakita Jean-Charles</cp:lastModifiedBy>
  <cp:revision>31</cp:revision>
  <dcterms:created xsi:type="dcterms:W3CDTF">2013-04-26T14:43:13Z</dcterms:created>
  <dcterms:modified xsi:type="dcterms:W3CDTF">2016-10-03T13:54:29Z</dcterms:modified>
</cp:coreProperties>
</file>