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32"/>
      <p:bold r:id="rId33"/>
      <p:italic r:id="rId34"/>
      <p:boldItalic r:id="rId35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366092"/>
    <a:srgbClr val="9900FF"/>
    <a:srgbClr val="000000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103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font" Target="fonts/font3.fntdata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font" Target="fonts/font2.fntdata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font" Target="fonts/font1.fntdata"/><Relationship Id="rId37" Type="http://schemas.openxmlformats.org/officeDocument/2006/relationships/viewProps" Target="viewProps.xml"/><Relationship Id="rId40" Type="http://schemas.microsoft.com/office/2015/10/relationships/revisionInfo" Target="revisionInfo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font" Target="fonts/font4.fntdata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7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9.wmf"/><Relationship Id="rId1" Type="http://schemas.openxmlformats.org/officeDocument/2006/relationships/image" Target="../media/image2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1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33.wmf"/><Relationship Id="rId1" Type="http://schemas.openxmlformats.org/officeDocument/2006/relationships/image" Target="../media/image32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Relationship Id="rId4" Type="http://schemas.openxmlformats.org/officeDocument/2006/relationships/image" Target="../media/image38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4" Type="http://schemas.openxmlformats.org/officeDocument/2006/relationships/image" Target="../media/image4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Relationship Id="rId4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8.wmf"/><Relationship Id="rId1" Type="http://schemas.openxmlformats.org/officeDocument/2006/relationships/image" Target="../media/image1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22.wmf"/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10927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454F0F-8DA0-4BD3-89F1-3D33C6B1C42F}" type="datetimeFigureOut">
              <a:rPr lang="en-US" smtClean="0"/>
              <a:pPr/>
              <a:t>7/28/2017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42F824-9DF8-41CA-BCAC-56908D25C019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57655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</a:t>
            </a:r>
            <a:r>
              <a:rPr lang="en-US" baseline="-25000" dirty="0" smtClean="0">
                <a:solidFill>
                  <a:srgbClr val="2D7D9F"/>
                </a:solidFill>
              </a:rPr>
              <a:t>Learning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wmf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4.w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6.png"/><Relationship Id="rId4" Type="http://schemas.openxmlformats.org/officeDocument/2006/relationships/image" Target="../media/image15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7" Type="http://schemas.openxmlformats.org/officeDocument/2006/relationships/image" Target="../media/image1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9.png"/><Relationship Id="rId4" Type="http://schemas.openxmlformats.org/officeDocument/2006/relationships/image" Target="../media/image17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wmf"/><Relationship Id="rId3" Type="http://schemas.openxmlformats.org/officeDocument/2006/relationships/oleObject" Target="../embeddings/oleObject13.bin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21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0.w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17.bin"/><Relationship Id="rId4" Type="http://schemas.openxmlformats.org/officeDocument/2006/relationships/image" Target="../media/image24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6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7.wmf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29.wmf"/><Relationship Id="rId5" Type="http://schemas.openxmlformats.org/officeDocument/2006/relationships/oleObject" Target="../embeddings/oleObject20.bin"/><Relationship Id="rId4" Type="http://schemas.openxmlformats.org/officeDocument/2006/relationships/image" Target="../media/image28.wmf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31.wmf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3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32.wmf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wmf"/><Relationship Id="rId3" Type="http://schemas.openxmlformats.org/officeDocument/2006/relationships/oleObject" Target="../embeddings/oleObject24.bin"/><Relationship Id="rId7" Type="http://schemas.openxmlformats.org/officeDocument/2006/relationships/oleObject" Target="../embeddings/oleObject2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36.wmf"/><Relationship Id="rId5" Type="http://schemas.openxmlformats.org/officeDocument/2006/relationships/oleObject" Target="../embeddings/oleObject25.bin"/><Relationship Id="rId10" Type="http://schemas.openxmlformats.org/officeDocument/2006/relationships/image" Target="../media/image38.wmf"/><Relationship Id="rId4" Type="http://schemas.openxmlformats.org/officeDocument/2006/relationships/image" Target="../media/image35.wmf"/><Relationship Id="rId9" Type="http://schemas.openxmlformats.org/officeDocument/2006/relationships/oleObject" Target="../embeddings/oleObject27.bin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4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44.png"/><Relationship Id="rId4" Type="http://schemas.openxmlformats.org/officeDocument/2006/relationships/image" Target="../media/image39.wmf"/><Relationship Id="rId9" Type="http://schemas.openxmlformats.org/officeDocument/2006/relationships/image" Target="../media/image4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oleObject" Target="../embeddings/oleObject2.bin"/><Relationship Id="rId7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3.bin"/><Relationship Id="rId10" Type="http://schemas.openxmlformats.org/officeDocument/2006/relationships/image" Target="../media/image7.wmf"/><Relationship Id="rId4" Type="http://schemas.openxmlformats.org/officeDocument/2006/relationships/image" Target="../media/image4.wmf"/><Relationship Id="rId9" Type="http://schemas.openxmlformats.org/officeDocument/2006/relationships/oleObject" Target="../embeddings/oleObject5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7" Type="http://schemas.openxmlformats.org/officeDocument/2006/relationships/image" Target="../media/image10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8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9.4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Ellipses and Hyperbolas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Equation of an Ellipse: Major Axis Vertical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None/>
            </a:pPr>
            <a:r>
              <a:rPr lang="en-US" dirty="0"/>
              <a:t>Graph the ellipse </a:t>
            </a:r>
          </a:p>
          <a:p>
            <a:pPr marL="0" indent="1588">
              <a:buNone/>
            </a:pPr>
            <a:r>
              <a:rPr lang="en-US" b="1" dirty="0"/>
              <a:t>Solution: </a:t>
            </a:r>
          </a:p>
          <a:p>
            <a:pPr marL="0" indent="1588">
              <a:buNone/>
            </a:pPr>
            <a:r>
              <a:rPr lang="en-US" dirty="0"/>
              <a:t>The equation is in standard form with </a:t>
            </a:r>
            <a:r>
              <a:rPr lang="en-US" i="1" dirty="0">
                <a:solidFill>
                  <a:srgbClr val="0000FF"/>
                </a:solidFill>
              </a:rPr>
              <a:t>b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= 9</a:t>
            </a:r>
            <a:r>
              <a:rPr lang="en-US" dirty="0"/>
              <a:t> and </a:t>
            </a:r>
            <a:r>
              <a:rPr lang="en-US" i="1" dirty="0">
                <a:solidFill>
                  <a:srgbClr val="0000FF"/>
                </a:solidFill>
              </a:rPr>
              <a:t>a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= 1</a:t>
            </a:r>
            <a:r>
              <a:rPr lang="en-US" i="1" dirty="0"/>
              <a:t>.</a:t>
            </a:r>
          </a:p>
          <a:p>
            <a:pPr marL="0" indent="1588">
              <a:buNone/>
            </a:pPr>
            <a:r>
              <a:rPr lang="en-US" dirty="0"/>
              <a:t>Because 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baseline="30000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 &gt; a</a:t>
            </a:r>
            <a:r>
              <a:rPr lang="en-US" baseline="30000" dirty="0">
                <a:solidFill>
                  <a:srgbClr val="000099"/>
                </a:solidFill>
              </a:rPr>
              <a:t>2</a:t>
            </a:r>
            <a:r>
              <a:rPr lang="en-US" dirty="0"/>
              <a:t>, we know the major axis is vertical. That is, the ellipse is elongated along the </a:t>
            </a:r>
            <a:r>
              <a:rPr lang="en-US" i="1" dirty="0"/>
              <a:t>y</a:t>
            </a:r>
            <a:r>
              <a:rPr lang="en-US" dirty="0"/>
              <a:t>-axis.</a:t>
            </a:r>
          </a:p>
          <a:p>
            <a:pPr marL="0" indent="1588">
              <a:buNone/>
            </a:pPr>
            <a:r>
              <a:rPr lang="en-US" dirty="0"/>
              <a:t>The points </a:t>
            </a:r>
            <a:r>
              <a:rPr lang="en-US" dirty="0">
                <a:solidFill>
                  <a:srgbClr val="C00000"/>
                </a:solidFill>
              </a:rPr>
              <a:t>(0, </a:t>
            </a:r>
            <a:r>
              <a:rPr lang="en-US" dirty="0">
                <a:solidFill>
                  <a:srgbClr val="C0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C00000"/>
                </a:solidFill>
              </a:rPr>
              <a:t>3)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/>
              <a:t>and </a:t>
            </a:r>
            <a:r>
              <a:rPr lang="en-US" dirty="0">
                <a:solidFill>
                  <a:srgbClr val="C00000"/>
                </a:solidFill>
              </a:rPr>
              <a:t>(0, 3)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/>
              <a:t>are the endpoints of the major axis.</a:t>
            </a:r>
          </a:p>
          <a:p>
            <a:pPr marL="0" indent="1588">
              <a:buNone/>
            </a:pPr>
            <a:r>
              <a:rPr lang="en-US" dirty="0"/>
              <a:t>The points </a:t>
            </a:r>
            <a:r>
              <a:rPr lang="en-US" dirty="0">
                <a:solidFill>
                  <a:srgbClr val="9900CC"/>
                </a:solidFill>
              </a:rPr>
              <a:t>(</a:t>
            </a:r>
            <a:r>
              <a:rPr lang="en-US" dirty="0">
                <a:solidFill>
                  <a:srgbClr val="9900CC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9900CC"/>
                </a:solidFill>
              </a:rPr>
              <a:t>1, 0)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/>
              <a:t>and </a:t>
            </a:r>
            <a:r>
              <a:rPr lang="en-US" dirty="0">
                <a:solidFill>
                  <a:srgbClr val="9900CC"/>
                </a:solidFill>
              </a:rPr>
              <a:t>(1, 0)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/>
              <a:t>are the endpoints of the minor axis. </a:t>
            </a:r>
          </a:p>
        </p:txBody>
      </p:sp>
      <p:graphicFrame>
        <p:nvGraphicFramePr>
          <p:cNvPr id="174082" name="Object 2"/>
          <p:cNvGraphicFramePr>
            <a:graphicFrameLocks noChangeAspect="1"/>
          </p:cNvGraphicFramePr>
          <p:nvPr/>
        </p:nvGraphicFramePr>
        <p:xfrm>
          <a:off x="3086100" y="11049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1676160" imgH="876240" progId="Equation.DSMT4">
                  <p:embed/>
                </p:oleObj>
              </mc:Choice>
              <mc:Fallback>
                <p:oleObj name="Equation" r:id="rId3" imgW="1676160" imgH="876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86100" y="11049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2: Equation of an Ellipse: Major Axis Vertical (cont.)</a:t>
            </a:r>
          </a:p>
        </p:txBody>
      </p:sp>
      <p:pic>
        <p:nvPicPr>
          <p:cNvPr id="175107" name="Picture 3" descr="C:\Documents and Settings\Nagesh\Desktop\8_6_Exa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1275495"/>
            <a:ext cx="3657600" cy="3646567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Equations of Hyperbolas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1588" algn="ctr">
              <a:buNone/>
            </a:pPr>
            <a:r>
              <a:rPr lang="en-US" b="1" dirty="0">
                <a:solidFill>
                  <a:srgbClr val="000000"/>
                </a:solidFill>
              </a:rPr>
              <a:t>Hyperbola</a:t>
            </a:r>
          </a:p>
          <a:p>
            <a:pPr marL="0" indent="1588">
              <a:buNone/>
            </a:pPr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hyperbola</a:t>
            </a:r>
            <a:r>
              <a:rPr lang="en-US" dirty="0">
                <a:solidFill>
                  <a:srgbClr val="000000"/>
                </a:solidFill>
              </a:rPr>
              <a:t> is the set of all points in a plane such that the absolute value of the difference of the distances from two fixed points is constant.</a:t>
            </a:r>
          </a:p>
          <a:p>
            <a:pPr marL="0" indent="1588">
              <a:buNone/>
            </a:pPr>
            <a:r>
              <a:rPr lang="en-US" dirty="0">
                <a:solidFill>
                  <a:srgbClr val="000000"/>
                </a:solidFill>
              </a:rPr>
              <a:t>Each of the fixed points is called a </a:t>
            </a:r>
            <a:r>
              <a:rPr lang="en-US" b="1" dirty="0">
                <a:solidFill>
                  <a:srgbClr val="C00000"/>
                </a:solidFill>
              </a:rPr>
              <a:t>focus</a:t>
            </a:r>
            <a:r>
              <a:rPr lang="en-US" dirty="0">
                <a:solidFill>
                  <a:srgbClr val="000000"/>
                </a:solidFill>
              </a:rPr>
              <a:t> (plural foci).</a:t>
            </a:r>
          </a:p>
          <a:p>
            <a:pPr marL="0" indent="1588">
              <a:buNone/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center</a:t>
            </a:r>
            <a:r>
              <a:rPr lang="en-US" dirty="0">
                <a:solidFill>
                  <a:srgbClr val="000000"/>
                </a:solidFill>
              </a:rPr>
              <a:t> of a hyperbola is the point midway between the foci.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Equations of Hyperbolas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1588" algn="ctr">
              <a:buNone/>
            </a:pPr>
            <a:r>
              <a:rPr lang="en-US" b="1" dirty="0">
                <a:solidFill>
                  <a:srgbClr val="000000"/>
                </a:solidFill>
              </a:rPr>
              <a:t>Hyperbola (cont.)</a:t>
            </a:r>
          </a:p>
          <a:p>
            <a:pPr marL="0" indent="1588">
              <a:buNone/>
            </a:pPr>
            <a:r>
              <a:rPr lang="en-US" dirty="0">
                <a:solidFill>
                  <a:srgbClr val="000000"/>
                </a:solidFill>
              </a:rPr>
              <a:t>				The graph of a hyperbola with 				its center at the origin (0, 0), 				foci along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-axis at (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 				and (</a:t>
            </a:r>
            <a:r>
              <a:rPr lang="en-US" i="1" dirty="0">
                <a:solidFill>
                  <a:srgbClr val="000000"/>
                </a:solidFill>
              </a:rPr>
              <a:t>c</a:t>
            </a:r>
            <a:r>
              <a:rPr lang="en-US" dirty="0">
                <a:solidFill>
                  <a:srgbClr val="000000"/>
                </a:solidFill>
              </a:rPr>
              <a:t>, 0), and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at 				(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and 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</a:t>
            </a:r>
          </a:p>
          <a:p>
            <a:pPr marL="0" indent="1588">
              <a:buNone/>
            </a:pPr>
            <a:r>
              <a:rPr lang="en-US" dirty="0">
                <a:solidFill>
                  <a:srgbClr val="000000"/>
                </a:solidFill>
              </a:rPr>
              <a:t>				There are no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-intercepts.</a:t>
            </a:r>
          </a:p>
          <a:p>
            <a:pPr marL="0" indent="1588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1588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pic>
        <p:nvPicPr>
          <p:cNvPr id="176130" name="Picture 2" descr="C:\Documents and Settings\Nagesh\Desktop\8_6_Exa_2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2" y="1981200"/>
            <a:ext cx="3557588" cy="350304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indent="1588" algn="ctr">
              <a:buNone/>
            </a:pPr>
            <a:r>
              <a:rPr lang="pt-BR" b="1" dirty="0">
                <a:solidFill>
                  <a:srgbClr val="000000"/>
                </a:solidFill>
              </a:rPr>
              <a:t>Equations of Hyperbolas</a:t>
            </a:r>
            <a:endParaRPr lang="en-US" b="1" dirty="0">
              <a:solidFill>
                <a:srgbClr val="000000"/>
              </a:solidFill>
            </a:endParaRPr>
          </a:p>
          <a:p>
            <a:pPr marL="0" indent="1588">
              <a:buNone/>
            </a:pPr>
            <a:r>
              <a:rPr lang="en-US" dirty="0">
                <a:solidFill>
                  <a:srgbClr val="000000"/>
                </a:solidFill>
              </a:rPr>
              <a:t>In general, there are two standard forms for equations of hyperbolas with their centers at the origin.</a:t>
            </a:r>
          </a:p>
          <a:p>
            <a:pPr marL="0" indent="1588">
              <a:buNone/>
            </a:pPr>
            <a:endParaRPr lang="en-US" sz="1500" dirty="0">
              <a:solidFill>
                <a:srgbClr val="000000"/>
              </a:solidFill>
            </a:endParaRPr>
          </a:p>
          <a:p>
            <a:pPr marL="0" indent="1588">
              <a:buNone/>
            </a:pPr>
            <a:endParaRPr lang="en-US" b="1" dirty="0">
              <a:solidFill>
                <a:srgbClr val="000000"/>
              </a:solidFill>
            </a:endParaRPr>
          </a:p>
          <a:p>
            <a:pPr marL="0" indent="1588">
              <a:buNone/>
            </a:pPr>
            <a:endParaRPr lang="en-US" sz="1500" i="1" dirty="0">
              <a:solidFill>
                <a:srgbClr val="000000"/>
              </a:solidFill>
            </a:endParaRPr>
          </a:p>
          <a:p>
            <a:pPr marL="0" indent="1588">
              <a:buNone/>
              <a:tabLst>
                <a:tab pos="461963" algn="l"/>
              </a:tabLst>
            </a:pPr>
            <a:r>
              <a:rPr lang="en-US" i="1" dirty="0">
                <a:solidFill>
                  <a:srgbClr val="000000"/>
                </a:solidFill>
              </a:rPr>
              <a:t>	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Equations of Hyperbolas</a:t>
            </a:r>
          </a:p>
        </p:txBody>
      </p:sp>
      <p:graphicFrame>
        <p:nvGraphicFramePr>
          <p:cNvPr id="177154" name="Object 2"/>
          <p:cNvGraphicFramePr>
            <a:graphicFrameLocks noChangeAspect="1"/>
          </p:cNvGraphicFramePr>
          <p:nvPr/>
        </p:nvGraphicFramePr>
        <p:xfrm>
          <a:off x="548640" y="2933700"/>
          <a:ext cx="2133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3" imgW="2133360" imgH="876240" progId="Equation.DSMT4">
                  <p:embed/>
                </p:oleObj>
              </mc:Choice>
              <mc:Fallback>
                <p:oleObj name="Equation" r:id="rId3" imgW="2133360" imgH="876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933700"/>
                        <a:ext cx="2133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57200" y="3998893"/>
            <a:ext cx="71628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1588">
              <a:buNone/>
              <a:tabLst>
                <a:tab pos="461963" algn="l"/>
              </a:tabLst>
            </a:pPr>
            <a:r>
              <a:rPr lang="en-US" sz="2800" i="1" dirty="0">
                <a:solidFill>
                  <a:srgbClr val="000000"/>
                </a:solidFill>
              </a:rPr>
              <a:t>	x</a:t>
            </a:r>
            <a:r>
              <a:rPr lang="en-US" sz="2800" dirty="0">
                <a:solidFill>
                  <a:srgbClr val="000000"/>
                </a:solidFill>
              </a:rPr>
              <a:t>-intercepts (vertices) at (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 0) and (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 0) </a:t>
            </a:r>
          </a:p>
          <a:p>
            <a:pPr marL="0" indent="1588">
              <a:buNone/>
              <a:tabLst>
                <a:tab pos="461963" algn="l"/>
              </a:tabLst>
            </a:pPr>
            <a:r>
              <a:rPr lang="en-US" sz="2800" dirty="0">
                <a:solidFill>
                  <a:srgbClr val="000000"/>
                </a:solidFill>
              </a:rPr>
              <a:t>	No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-intercepts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Equations of Hyperbolas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2824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1588" algn="ctr">
              <a:buNone/>
            </a:pPr>
            <a:r>
              <a:rPr lang="pt-BR" b="1" dirty="0">
                <a:solidFill>
                  <a:srgbClr val="000000"/>
                </a:solidFill>
              </a:rPr>
              <a:t>Equations of Hyperbolas (cont.)</a:t>
            </a:r>
            <a:endParaRPr lang="en-US" b="1" dirty="0">
              <a:solidFill>
                <a:srgbClr val="000000"/>
              </a:solidFill>
            </a:endParaRPr>
          </a:p>
          <a:p>
            <a:pPr marL="0" indent="1588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1588">
              <a:buNone/>
            </a:pPr>
            <a:r>
              <a:rPr lang="en-US" dirty="0">
                <a:solidFill>
                  <a:srgbClr val="000000"/>
                </a:solidFill>
              </a:rPr>
              <a:t>Asymptotes: </a:t>
            </a:r>
          </a:p>
          <a:p>
            <a:pPr marL="0" indent="1588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1588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1588">
              <a:buNone/>
            </a:pPr>
            <a:r>
              <a:rPr lang="en-US" dirty="0">
                <a:solidFill>
                  <a:srgbClr val="000000"/>
                </a:solidFill>
              </a:rPr>
              <a:t>The curve “opens” left and right. </a:t>
            </a:r>
          </a:p>
          <a:p>
            <a:pPr marL="0" indent="1588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1588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78179" name="Object 3"/>
          <p:cNvGraphicFramePr>
            <a:graphicFrameLocks noChangeAspect="1"/>
          </p:cNvGraphicFramePr>
          <p:nvPr/>
        </p:nvGraphicFramePr>
        <p:xfrm>
          <a:off x="1155700" y="2895600"/>
          <a:ext cx="303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3" imgW="3035160" imgH="838080" progId="Equation.DSMT4">
                  <p:embed/>
                </p:oleObj>
              </mc:Choice>
              <mc:Fallback>
                <p:oleObj name="Equation" r:id="rId3" imgW="3035160" imgH="8380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0" y="2895600"/>
                        <a:ext cx="303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78180" name="Picture 4" descr="C:\Documents and Settings\Nagesh\Desktop\8_6_Exa_3box_a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57800" y="1981200"/>
            <a:ext cx="3282309" cy="32766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Equations of Hyperbolas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indent="1588" algn="ctr">
              <a:buNone/>
            </a:pPr>
            <a:r>
              <a:rPr lang="pt-BR" b="1" dirty="0">
                <a:solidFill>
                  <a:srgbClr val="000000"/>
                </a:solidFill>
              </a:rPr>
              <a:t>Equations of Hyperbolas (cont.)</a:t>
            </a:r>
            <a:endParaRPr lang="en-US" b="1" dirty="0">
              <a:solidFill>
                <a:srgbClr val="000000"/>
              </a:solidFill>
            </a:endParaRPr>
          </a:p>
          <a:p>
            <a:pPr marL="0" indent="1588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1588">
              <a:buNone/>
            </a:pPr>
            <a:endParaRPr lang="en-US" dirty="0">
              <a:solidFill>
                <a:srgbClr val="000000"/>
              </a:solidFill>
            </a:endParaRPr>
          </a:p>
          <a:p>
            <a:pPr>
              <a:spcBef>
                <a:spcPts val="0"/>
              </a:spcBef>
              <a:buNone/>
            </a:pP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(vertices) at (0,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) 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</a:rPr>
              <a:t>and (0,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) </a:t>
            </a:r>
          </a:p>
          <a:p>
            <a:pPr>
              <a:buNone/>
            </a:pPr>
            <a:r>
              <a:rPr lang="en-US" dirty="0">
                <a:solidFill>
                  <a:srgbClr val="000000"/>
                </a:solidFill>
              </a:rPr>
              <a:t>No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</a:t>
            </a:r>
          </a:p>
          <a:p>
            <a:pPr marL="0" indent="1588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1588">
              <a:buNone/>
            </a:pPr>
            <a:endParaRPr lang="en-US" dirty="0">
              <a:solidFill>
                <a:srgbClr val="000000"/>
              </a:solidFill>
            </a:endParaRPr>
          </a:p>
        </p:txBody>
      </p:sp>
      <p:graphicFrame>
        <p:nvGraphicFramePr>
          <p:cNvPr id="179203" name="Object 3"/>
          <p:cNvGraphicFramePr>
            <a:graphicFrameLocks noChangeAspect="1"/>
          </p:cNvGraphicFramePr>
          <p:nvPr/>
        </p:nvGraphicFramePr>
        <p:xfrm>
          <a:off x="548640" y="1765518"/>
          <a:ext cx="2133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6" name="Equation" r:id="rId3" imgW="2133360" imgH="876240" progId="Equation.DSMT4">
                  <p:embed/>
                </p:oleObj>
              </mc:Choice>
              <mc:Fallback>
                <p:oleObj name="Equation" r:id="rId3" imgW="2133360" imgH="876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1765518"/>
                        <a:ext cx="2133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Picture 4" descr="C:\Documents and Settings\Nagesh\Desktop\8_6_Exa_3_b_box.pn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359400" y="1905000"/>
            <a:ext cx="3281363" cy="3258615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457200" y="4280118"/>
            <a:ext cx="5334000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indent="1588">
              <a:buNone/>
            </a:pPr>
            <a:r>
              <a:rPr lang="en-US" sz="2800" dirty="0">
                <a:solidFill>
                  <a:srgbClr val="000000"/>
                </a:solidFill>
              </a:rPr>
              <a:t>Asymptotes: </a:t>
            </a:r>
          </a:p>
          <a:p>
            <a:pPr marL="0" indent="1588">
              <a:buNone/>
            </a:pPr>
            <a:endParaRPr lang="en-US" sz="2800" dirty="0">
              <a:solidFill>
                <a:srgbClr val="000000"/>
              </a:solidFill>
            </a:endParaRPr>
          </a:p>
          <a:p>
            <a:pPr marL="0" indent="1588">
              <a:buNone/>
            </a:pPr>
            <a:r>
              <a:rPr lang="en-US" sz="2800" dirty="0">
                <a:solidFill>
                  <a:srgbClr val="000000"/>
                </a:solidFill>
              </a:rPr>
              <a:t>The curve “opens” up and down. </a:t>
            </a:r>
          </a:p>
        </p:txBody>
      </p:sp>
      <p:graphicFrame>
        <p:nvGraphicFramePr>
          <p:cNvPr id="179204" name="Object 4"/>
          <p:cNvGraphicFramePr>
            <a:graphicFrameLocks noChangeAspect="1"/>
          </p:cNvGraphicFramePr>
          <p:nvPr/>
        </p:nvGraphicFramePr>
        <p:xfrm>
          <a:off x="2451100" y="4140200"/>
          <a:ext cx="3035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7" name="Equation" r:id="rId6" imgW="3035160" imgH="838080" progId="Equation.DSMT4">
                  <p:embed/>
                </p:oleObj>
              </mc:Choice>
              <mc:Fallback>
                <p:oleObj name="Equation" r:id="rId6" imgW="303516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1100" y="4140200"/>
                        <a:ext cx="3035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Hyperbola Opening Left and Right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None/>
            </a:pPr>
            <a:r>
              <a:rPr lang="en-US" dirty="0"/>
              <a:t>Graph the hyperbola</a:t>
            </a:r>
          </a:p>
          <a:p>
            <a:pPr marL="0" indent="1588">
              <a:buNone/>
            </a:pPr>
            <a:r>
              <a:rPr lang="en-US" b="1" dirty="0"/>
              <a:t>Solution: </a:t>
            </a:r>
          </a:p>
          <a:p>
            <a:pPr marL="0" indent="1588">
              <a:buNone/>
            </a:pPr>
            <a:r>
              <a:rPr lang="en-US" dirty="0"/>
              <a:t>Write the equation in standard form by dividing both sides by 16: </a:t>
            </a:r>
          </a:p>
          <a:p>
            <a:pPr marL="0" indent="1588">
              <a:buNone/>
            </a:pPr>
            <a:endParaRPr lang="en-US" dirty="0"/>
          </a:p>
          <a:p>
            <a:pPr marL="0" indent="1588">
              <a:buNone/>
            </a:pPr>
            <a:endParaRPr lang="en-US" dirty="0"/>
          </a:p>
          <a:p>
            <a:pPr marL="0" indent="1588">
              <a:buNone/>
            </a:pPr>
            <a:r>
              <a:rPr lang="en-US" dirty="0"/>
              <a:t>Here </a:t>
            </a:r>
            <a:r>
              <a:rPr lang="en-US" i="1" dirty="0">
                <a:solidFill>
                  <a:srgbClr val="C00000"/>
                </a:solidFill>
              </a:rPr>
              <a:t>a</a:t>
            </a:r>
            <a:r>
              <a:rPr lang="en-US" baseline="30000" dirty="0">
                <a:solidFill>
                  <a:srgbClr val="C00000"/>
                </a:solidFill>
              </a:rPr>
              <a:t>2</a:t>
            </a:r>
            <a:r>
              <a:rPr lang="en-US" dirty="0">
                <a:solidFill>
                  <a:srgbClr val="C00000"/>
                </a:solidFill>
              </a:rPr>
              <a:t> = 16</a:t>
            </a:r>
            <a:r>
              <a:rPr lang="en-US" dirty="0"/>
              <a:t> and </a:t>
            </a:r>
            <a:r>
              <a:rPr lang="en-US" i="1" dirty="0">
                <a:solidFill>
                  <a:srgbClr val="9900FF"/>
                </a:solidFill>
              </a:rPr>
              <a:t>b</a:t>
            </a:r>
            <a:r>
              <a:rPr lang="en-US" baseline="30000" dirty="0">
                <a:solidFill>
                  <a:srgbClr val="9900FF"/>
                </a:solidFill>
              </a:rPr>
              <a:t>2</a:t>
            </a:r>
            <a:r>
              <a:rPr lang="en-US" dirty="0">
                <a:solidFill>
                  <a:srgbClr val="9900FF"/>
                </a:solidFill>
              </a:rPr>
              <a:t> = 4</a:t>
            </a:r>
            <a:r>
              <a:rPr lang="en-US" dirty="0"/>
              <a:t>. So, using </a:t>
            </a:r>
            <a:r>
              <a:rPr lang="en-US" i="1" dirty="0">
                <a:solidFill>
                  <a:srgbClr val="C00000"/>
                </a:solidFill>
              </a:rPr>
              <a:t>a</a:t>
            </a:r>
            <a:r>
              <a:rPr lang="en-US" dirty="0">
                <a:solidFill>
                  <a:srgbClr val="C00000"/>
                </a:solidFill>
              </a:rPr>
              <a:t> = 4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/>
              <a:t>and </a:t>
            </a:r>
            <a:r>
              <a:rPr lang="en-US" i="1" dirty="0">
                <a:solidFill>
                  <a:srgbClr val="9900FF"/>
                </a:solidFill>
              </a:rPr>
              <a:t>b</a:t>
            </a:r>
            <a:r>
              <a:rPr lang="en-US" dirty="0">
                <a:solidFill>
                  <a:srgbClr val="9900FF"/>
                </a:solidFill>
              </a:rPr>
              <a:t> = 2</a:t>
            </a:r>
            <a:r>
              <a:rPr lang="en-US" dirty="0"/>
              <a:t>, the asymptotes are </a:t>
            </a:r>
          </a:p>
        </p:txBody>
      </p:sp>
      <p:graphicFrame>
        <p:nvGraphicFramePr>
          <p:cNvPr id="181250" name="Object 2"/>
          <p:cNvGraphicFramePr>
            <a:graphicFrameLocks noChangeAspect="1"/>
          </p:cNvGraphicFramePr>
          <p:nvPr/>
        </p:nvGraphicFramePr>
        <p:xfrm>
          <a:off x="3600450" y="1317625"/>
          <a:ext cx="1930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3" imgW="1930320" imgH="444240" progId="Equation.DSMT4">
                  <p:embed/>
                </p:oleObj>
              </mc:Choice>
              <mc:Fallback>
                <p:oleObj name="Equation" r:id="rId3" imgW="193032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00450" y="1317625"/>
                        <a:ext cx="1930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1251" name="Object 3"/>
          <p:cNvGraphicFramePr>
            <a:graphicFrameLocks noChangeAspect="1"/>
          </p:cNvGraphicFramePr>
          <p:nvPr/>
        </p:nvGraphicFramePr>
        <p:xfrm>
          <a:off x="3498850" y="3027362"/>
          <a:ext cx="1612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4" name="Equation" r:id="rId5" imgW="1612800" imgH="876240" progId="Equation.DSMT4">
                  <p:embed/>
                </p:oleObj>
              </mc:Choice>
              <mc:Fallback>
                <p:oleObj name="Equation" r:id="rId5" imgW="1612800" imgH="876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8850" y="3027362"/>
                        <a:ext cx="1612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1252" name="Object 4"/>
          <p:cNvGraphicFramePr>
            <a:graphicFrameLocks noChangeAspect="1"/>
          </p:cNvGraphicFramePr>
          <p:nvPr/>
        </p:nvGraphicFramePr>
        <p:xfrm>
          <a:off x="2108200" y="5105400"/>
          <a:ext cx="492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Equation" r:id="rId7" imgW="4927320" imgH="838080" progId="Equation.DSMT4">
                  <p:embed/>
                </p:oleObj>
              </mc:Choice>
              <mc:Fallback>
                <p:oleObj name="Equation" r:id="rId7" imgW="4927320" imgH="8380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08200" y="5105400"/>
                        <a:ext cx="4927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3: Hyperbola Opening Left and Right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4572000" cy="4572000"/>
          </a:xfrm>
        </p:spPr>
        <p:txBody>
          <a:bodyPr/>
          <a:lstStyle/>
          <a:p>
            <a:pPr marL="0" indent="1588">
              <a:buNone/>
            </a:pPr>
            <a:r>
              <a:rPr lang="en-US" dirty="0"/>
              <a:t>The vertices are </a:t>
            </a:r>
            <a:r>
              <a:rPr lang="en-US" dirty="0">
                <a:solidFill>
                  <a:srgbClr val="FF00FF"/>
                </a:solidFill>
              </a:rPr>
              <a:t>(</a:t>
            </a:r>
            <a:r>
              <a:rPr lang="en-US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FF"/>
                </a:solidFill>
              </a:rPr>
              <a:t>4, 0)</a:t>
            </a:r>
            <a:r>
              <a:rPr lang="en-US" dirty="0"/>
              <a:t> and </a:t>
            </a:r>
            <a:r>
              <a:rPr lang="en-US" dirty="0">
                <a:solidFill>
                  <a:srgbClr val="FF00FF"/>
                </a:solidFill>
              </a:rPr>
              <a:t>(4, 0)</a:t>
            </a:r>
            <a:r>
              <a:rPr lang="en-US" dirty="0"/>
              <a:t> and the curve opens left and right.</a:t>
            </a:r>
          </a:p>
          <a:p>
            <a:pPr marL="0" indent="1588">
              <a:buNone/>
            </a:pPr>
            <a:r>
              <a:rPr lang="en-US" dirty="0"/>
              <a:t>(Note that the fundamental rectangle has sides 8 and 4.) </a:t>
            </a:r>
          </a:p>
        </p:txBody>
      </p:sp>
      <p:pic>
        <p:nvPicPr>
          <p:cNvPr id="182277" name="Picture 5" descr="C:\Documents and Settings\Nagesh\Desktop\8_6_Exa_3_a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953000" y="1143000"/>
            <a:ext cx="3657600" cy="36465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Hyperbola Opening Up and Down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None/>
            </a:pPr>
            <a:r>
              <a:rPr lang="en-US" dirty="0"/>
              <a:t>Graph the hyperbola</a:t>
            </a:r>
          </a:p>
          <a:p>
            <a:pPr marL="0" indent="1588">
              <a:buNone/>
            </a:pPr>
            <a:r>
              <a:rPr lang="en-US" b="1" dirty="0"/>
              <a:t>Solution: </a:t>
            </a:r>
          </a:p>
          <a:p>
            <a:pPr marL="0" indent="1588">
              <a:buNone/>
            </a:pPr>
            <a:r>
              <a:rPr lang="en-US" dirty="0"/>
              <a:t>Here </a:t>
            </a:r>
            <a:r>
              <a:rPr lang="en-US" i="1" dirty="0">
                <a:solidFill>
                  <a:srgbClr val="C00000"/>
                </a:solidFill>
              </a:rPr>
              <a:t>a</a:t>
            </a:r>
            <a:r>
              <a:rPr lang="en-US" baseline="30000" dirty="0">
                <a:solidFill>
                  <a:srgbClr val="C00000"/>
                </a:solidFill>
              </a:rPr>
              <a:t>2</a:t>
            </a:r>
            <a:r>
              <a:rPr lang="en-US" dirty="0">
                <a:solidFill>
                  <a:srgbClr val="C00000"/>
                </a:solidFill>
              </a:rPr>
              <a:t> = 1</a:t>
            </a:r>
            <a:r>
              <a:rPr lang="en-US" dirty="0"/>
              <a:t> and </a:t>
            </a:r>
            <a:r>
              <a:rPr lang="en-US" i="1" dirty="0">
                <a:solidFill>
                  <a:srgbClr val="9900FF"/>
                </a:solidFill>
              </a:rPr>
              <a:t>b</a:t>
            </a:r>
            <a:r>
              <a:rPr lang="en-US" baseline="30000" dirty="0">
                <a:solidFill>
                  <a:srgbClr val="9900FF"/>
                </a:solidFill>
              </a:rPr>
              <a:t>2</a:t>
            </a:r>
            <a:r>
              <a:rPr lang="en-US" dirty="0">
                <a:solidFill>
                  <a:srgbClr val="9900FF"/>
                </a:solidFill>
              </a:rPr>
              <a:t> = 9</a:t>
            </a:r>
            <a:r>
              <a:rPr lang="en-US" dirty="0"/>
              <a:t>. So, using </a:t>
            </a:r>
            <a:r>
              <a:rPr lang="en-US" i="1" dirty="0">
                <a:solidFill>
                  <a:srgbClr val="C00000"/>
                </a:solidFill>
              </a:rPr>
              <a:t>a</a:t>
            </a:r>
            <a:r>
              <a:rPr lang="en-US" dirty="0">
                <a:solidFill>
                  <a:srgbClr val="C00000"/>
                </a:solidFill>
              </a:rPr>
              <a:t> = 1</a:t>
            </a:r>
            <a:r>
              <a:rPr lang="en-US" dirty="0">
                <a:solidFill>
                  <a:srgbClr val="000099"/>
                </a:solidFill>
              </a:rPr>
              <a:t> </a:t>
            </a:r>
            <a:r>
              <a:rPr lang="en-US" dirty="0"/>
              <a:t>and </a:t>
            </a:r>
            <a:r>
              <a:rPr lang="en-US" i="1" dirty="0">
                <a:solidFill>
                  <a:srgbClr val="9900FF"/>
                </a:solidFill>
              </a:rPr>
              <a:t>b</a:t>
            </a:r>
            <a:r>
              <a:rPr lang="en-US" dirty="0">
                <a:solidFill>
                  <a:srgbClr val="9900FF"/>
                </a:solidFill>
              </a:rPr>
              <a:t> = 3</a:t>
            </a:r>
            <a:r>
              <a:rPr lang="en-US" dirty="0"/>
              <a:t>.</a:t>
            </a:r>
          </a:p>
          <a:p>
            <a:pPr marL="0" indent="1588">
              <a:buNone/>
            </a:pPr>
            <a:r>
              <a:rPr lang="en-US" dirty="0"/>
              <a:t>The asymptotes are </a:t>
            </a:r>
          </a:p>
        </p:txBody>
      </p:sp>
      <p:graphicFrame>
        <p:nvGraphicFramePr>
          <p:cNvPr id="7" name="Object 2"/>
          <p:cNvGraphicFramePr>
            <a:graphicFrameLocks noChangeAspect="1"/>
          </p:cNvGraphicFramePr>
          <p:nvPr/>
        </p:nvGraphicFramePr>
        <p:xfrm>
          <a:off x="3659210" y="1104900"/>
          <a:ext cx="1676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4" name="Equation" r:id="rId3" imgW="1676160" imgH="876240" progId="Equation.DSMT4">
                  <p:embed/>
                </p:oleObj>
              </mc:Choice>
              <mc:Fallback>
                <p:oleObj name="Equation" r:id="rId3" imgW="1676160" imgH="8762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9210" y="1104900"/>
                        <a:ext cx="1676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562" name="Object 2"/>
          <p:cNvGraphicFramePr>
            <a:graphicFrameLocks noChangeAspect="1"/>
          </p:cNvGraphicFramePr>
          <p:nvPr/>
        </p:nvGraphicFramePr>
        <p:xfrm>
          <a:off x="2889250" y="3411537"/>
          <a:ext cx="336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5" name="Equation" r:id="rId5" imgW="3365280" imgH="838080" progId="Equation.DSMT4">
                  <p:embed/>
                </p:oleObj>
              </mc:Choice>
              <mc:Fallback>
                <p:oleObj name="Equation" r:id="rId5" imgW="3365280" imgH="838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0" y="3411537"/>
                        <a:ext cx="336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dirty="0"/>
              <a:t>Objectives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</p:spPr>
        <p:txBody>
          <a:bodyPr>
            <a:spAutoFit/>
          </a:bodyPr>
          <a:lstStyle/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</a:t>
            </a:r>
            <a:r>
              <a:rPr lang="en-US" b="1" dirty="0"/>
              <a:t>ellipses</a:t>
            </a:r>
            <a:r>
              <a:rPr lang="en-US" dirty="0"/>
              <a:t> centered at the origin or at another point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Graph </a:t>
            </a:r>
            <a:r>
              <a:rPr lang="en-US" b="1" dirty="0"/>
              <a:t>hyperbolas</a:t>
            </a:r>
            <a:r>
              <a:rPr lang="en-US" dirty="0"/>
              <a:t> centered at the origin or at another point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).</a:t>
            </a:r>
          </a:p>
          <a:p>
            <a:pPr marL="457200" indent="-457200">
              <a:buFont typeface="Courier New" pitchFamily="49" charset="0"/>
              <a:buChar char="o"/>
            </a:pPr>
            <a:r>
              <a:rPr lang="en-US" dirty="0"/>
              <a:t>Find the equations for the </a:t>
            </a:r>
            <a:r>
              <a:rPr lang="en-US" b="1" dirty="0"/>
              <a:t>asymptotes</a:t>
            </a:r>
            <a:r>
              <a:rPr lang="en-US" dirty="0"/>
              <a:t> of hyperbolas.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4: Hyperbola Opening Up and Down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4343400" cy="4572000"/>
          </a:xfrm>
        </p:spPr>
        <p:txBody>
          <a:bodyPr/>
          <a:lstStyle/>
          <a:p>
            <a:pPr marL="0" indent="1588">
              <a:buNone/>
            </a:pPr>
            <a:r>
              <a:rPr lang="en-US" dirty="0"/>
              <a:t>The vertices are </a:t>
            </a:r>
            <a:r>
              <a:rPr lang="en-US" dirty="0">
                <a:solidFill>
                  <a:srgbClr val="FF00FF"/>
                </a:solidFill>
              </a:rPr>
              <a:t>(0, </a:t>
            </a:r>
            <a:r>
              <a:rPr lang="en-US" dirty="0">
                <a:solidFill>
                  <a:srgbClr val="FF00FF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FF00FF"/>
                </a:solidFill>
              </a:rPr>
              <a:t>1)</a:t>
            </a:r>
            <a:r>
              <a:rPr lang="en-US" dirty="0"/>
              <a:t> and </a:t>
            </a:r>
            <a:r>
              <a:rPr lang="en-US" dirty="0">
                <a:solidFill>
                  <a:srgbClr val="FF00FF"/>
                </a:solidFill>
              </a:rPr>
              <a:t>(0, 1)</a:t>
            </a:r>
            <a:r>
              <a:rPr lang="en-US" dirty="0"/>
              <a:t> and the curve opens up and down. </a:t>
            </a:r>
          </a:p>
          <a:p>
            <a:pPr marL="0" indent="1588">
              <a:buNone/>
            </a:pPr>
            <a:r>
              <a:rPr lang="en-US" dirty="0"/>
              <a:t>(Note that the fundamental rectangle has sides 6 and 2.) </a:t>
            </a:r>
          </a:p>
        </p:txBody>
      </p:sp>
      <p:pic>
        <p:nvPicPr>
          <p:cNvPr id="183301" name="Picture 5" descr="C:\Documents and Settings\Nagesh\Desktop\8_6_Exa_3_b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876800" y="1066800"/>
            <a:ext cx="3657600" cy="364656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Ellipses and Hyperbolas with Centers at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91479"/>
          </a:xfrm>
          <a:prstGeom prst="flowChartProcess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1588" algn="ctr">
              <a:buNone/>
            </a:pPr>
            <a:r>
              <a:rPr lang="en-US" b="1" dirty="0">
                <a:solidFill>
                  <a:srgbClr val="000000"/>
                </a:solidFill>
              </a:rPr>
              <a:t>Ellipse with Center at (</a:t>
            </a:r>
            <a:r>
              <a:rPr lang="en-US" b="1" i="1" dirty="0">
                <a:solidFill>
                  <a:srgbClr val="000000"/>
                </a:solidFill>
              </a:rPr>
              <a:t>h</a:t>
            </a:r>
            <a:r>
              <a:rPr lang="en-US" b="1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000000"/>
                </a:solidFill>
              </a:rPr>
              <a:t>k</a:t>
            </a:r>
            <a:r>
              <a:rPr lang="en-US" b="1" dirty="0">
                <a:solidFill>
                  <a:srgbClr val="000000"/>
                </a:solidFill>
              </a:rPr>
              <a:t>)</a:t>
            </a:r>
          </a:p>
          <a:p>
            <a:pPr marL="0" indent="1588">
              <a:buNone/>
            </a:pPr>
            <a:r>
              <a:rPr lang="en-US" dirty="0">
                <a:solidFill>
                  <a:srgbClr val="000000"/>
                </a:solidFill>
              </a:rPr>
              <a:t>The equation of an ellipse with its center at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</a:t>
            </a:r>
          </a:p>
          <a:p>
            <a:pPr marL="0" indent="1588">
              <a:buNone/>
            </a:pPr>
            <a:endParaRPr lang="en-US" b="1" dirty="0">
              <a:solidFill>
                <a:srgbClr val="000000"/>
              </a:solidFill>
            </a:endParaRPr>
          </a:p>
          <a:p>
            <a:pPr marL="0" indent="1588">
              <a:buNone/>
            </a:pPr>
            <a:endParaRPr lang="en-US" b="1" dirty="0">
              <a:solidFill>
                <a:srgbClr val="000000"/>
              </a:solidFill>
            </a:endParaRPr>
          </a:p>
          <a:p>
            <a:pPr marL="0" indent="1588">
              <a:buNone/>
            </a:pPr>
            <a:r>
              <a:rPr lang="en-US" b="1" dirty="0">
                <a:solidFill>
                  <a:srgbClr val="000000"/>
                </a:solidFill>
              </a:rPr>
              <a:t>Note:</a:t>
            </a:r>
            <a:r>
              <a:rPr lang="en-US" dirty="0">
                <a:solidFill>
                  <a:srgbClr val="000000"/>
                </a:solidFill>
              </a:rPr>
              <a:t> 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distances from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to the vertices.  </a:t>
            </a:r>
            <a:endParaRPr lang="en-US" spc="-300" dirty="0">
              <a:solidFill>
                <a:srgbClr val="000000"/>
              </a:solidFill>
            </a:endParaRPr>
          </a:p>
        </p:txBody>
      </p:sp>
      <p:graphicFrame>
        <p:nvGraphicFramePr>
          <p:cNvPr id="184322" name="Object 2"/>
          <p:cNvGraphicFramePr>
            <a:graphicFrameLocks noChangeAspect="1"/>
          </p:cNvGraphicFramePr>
          <p:nvPr/>
        </p:nvGraphicFramePr>
        <p:xfrm>
          <a:off x="3022600" y="2362200"/>
          <a:ext cx="3098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5" name="Equation" r:id="rId3" imgW="3098520" imgH="876240" progId="Equation.DSMT4">
                  <p:embed/>
                </p:oleObj>
              </mc:Choice>
              <mc:Fallback>
                <p:oleObj name="Equation" r:id="rId3" imgW="3098520" imgH="876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22600" y="2362200"/>
                        <a:ext cx="3098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Ellipse with Center at (</a:t>
            </a:r>
            <a:r>
              <a:rPr lang="en-US" i="1" dirty="0"/>
              <a:t>h, k)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None/>
            </a:pPr>
            <a:r>
              <a:rPr lang="en-US" dirty="0"/>
              <a:t>Graph the ellipse</a:t>
            </a:r>
          </a:p>
          <a:p>
            <a:pPr marL="0" indent="1588">
              <a:spcBef>
                <a:spcPts val="2400"/>
              </a:spcBef>
              <a:buNone/>
            </a:pPr>
            <a:r>
              <a:rPr lang="en-US" b="1" dirty="0"/>
              <a:t>Solution:</a:t>
            </a:r>
          </a:p>
          <a:p>
            <a:pPr marL="0" indent="1588">
              <a:buNone/>
            </a:pPr>
            <a:r>
              <a:rPr lang="en-US" dirty="0"/>
              <a:t>The graph of                       is translated 2 units left and 1 </a:t>
            </a:r>
          </a:p>
          <a:p>
            <a:pPr marL="0" indent="1588">
              <a:buNone/>
            </a:pPr>
            <a:endParaRPr lang="en-US" sz="1000" dirty="0"/>
          </a:p>
          <a:p>
            <a:pPr marL="0" indent="1588">
              <a:buNone/>
            </a:pPr>
            <a:r>
              <a:rPr lang="en-US" dirty="0"/>
              <a:t>unit up so that the center is at </a:t>
            </a:r>
            <a:r>
              <a:rPr lang="en-US" dirty="0">
                <a:solidFill>
                  <a:srgbClr val="008080"/>
                </a:solidFill>
              </a:rPr>
              <a:t>(−2, 1)</a:t>
            </a:r>
            <a:r>
              <a:rPr lang="en-US" dirty="0"/>
              <a:t> with </a:t>
            </a:r>
            <a:r>
              <a:rPr lang="en-US" i="1" dirty="0">
                <a:solidFill>
                  <a:srgbClr val="C00000"/>
                </a:solidFill>
              </a:rPr>
              <a:t>a</a:t>
            </a:r>
            <a:r>
              <a:rPr lang="en-US" dirty="0">
                <a:solidFill>
                  <a:srgbClr val="C00000"/>
                </a:solidFill>
              </a:rPr>
              <a:t> = 4</a:t>
            </a:r>
            <a:r>
              <a:rPr lang="en-US" dirty="0"/>
              <a:t> and </a:t>
            </a:r>
          </a:p>
          <a:p>
            <a:pPr marL="0" indent="1588">
              <a:buNone/>
            </a:pPr>
            <a:r>
              <a:rPr lang="en-US" i="1" dirty="0">
                <a:solidFill>
                  <a:srgbClr val="9900CC"/>
                </a:solidFill>
              </a:rPr>
              <a:t>b</a:t>
            </a:r>
            <a:r>
              <a:rPr lang="en-US" dirty="0">
                <a:solidFill>
                  <a:srgbClr val="9900CC"/>
                </a:solidFill>
              </a:rPr>
              <a:t> = 3</a:t>
            </a:r>
            <a:r>
              <a:rPr lang="en-US" dirty="0"/>
              <a:t>. The graph is shown here with the center and vertices labeled.</a:t>
            </a:r>
          </a:p>
        </p:txBody>
      </p:sp>
      <p:graphicFrame>
        <p:nvGraphicFramePr>
          <p:cNvPr id="185346" name="Object 2"/>
          <p:cNvGraphicFramePr>
            <a:graphicFrameLocks noChangeAspect="1"/>
          </p:cNvGraphicFramePr>
          <p:nvPr/>
        </p:nvGraphicFramePr>
        <p:xfrm>
          <a:off x="3111500" y="1041400"/>
          <a:ext cx="30480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2" name="Equation" r:id="rId3" imgW="3047760" imgH="952200" progId="Equation.DSMT4">
                  <p:embed/>
                </p:oleObj>
              </mc:Choice>
              <mc:Fallback>
                <p:oleObj name="Equation" r:id="rId3" imgW="3047760" imgH="952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1041400"/>
                        <a:ext cx="30480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5347" name="Object 3"/>
          <p:cNvGraphicFramePr>
            <a:graphicFrameLocks noChangeAspect="1"/>
          </p:cNvGraphicFramePr>
          <p:nvPr/>
        </p:nvGraphicFramePr>
        <p:xfrm>
          <a:off x="2515494" y="2309504"/>
          <a:ext cx="16002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3" name="Equation" r:id="rId5" imgW="1600200" imgH="876240" progId="Equation.DSMT4">
                  <p:embed/>
                </p:oleObj>
              </mc:Choice>
              <mc:Fallback>
                <p:oleObj name="Equation" r:id="rId5" imgW="1600200" imgH="876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5494" y="2309504"/>
                        <a:ext cx="16002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Ellipse with Center at (</a:t>
            </a:r>
            <a:r>
              <a:rPr lang="en-US" i="1" dirty="0"/>
              <a:t>h, k) </a:t>
            </a:r>
            <a:r>
              <a:rPr lang="en-US" dirty="0"/>
              <a:t>(cont.)</a:t>
            </a:r>
          </a:p>
        </p:txBody>
      </p:sp>
      <p:pic>
        <p:nvPicPr>
          <p:cNvPr id="186372" name="Picture 4" descr="C:\Documents and Settings\Nagesh\Desktop\8_6_Example_4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1143000"/>
            <a:ext cx="3657600" cy="3646566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indent="1588"/>
            <a:r>
              <a:rPr lang="en-US" dirty="0"/>
              <a:t>Ellipses and Hyperbolas with Centers at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3943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indent="1588" algn="ctr"/>
            <a:r>
              <a:rPr lang="en-US" b="1" dirty="0">
                <a:solidFill>
                  <a:srgbClr val="000000"/>
                </a:solidFill>
              </a:rPr>
              <a:t>Hyperbola with Center at (</a:t>
            </a:r>
            <a:r>
              <a:rPr lang="en-US" b="1" i="1" dirty="0">
                <a:solidFill>
                  <a:srgbClr val="000000"/>
                </a:solidFill>
              </a:rPr>
              <a:t>h</a:t>
            </a:r>
            <a:r>
              <a:rPr lang="en-US" b="1" dirty="0">
                <a:solidFill>
                  <a:srgbClr val="000000"/>
                </a:solidFill>
              </a:rPr>
              <a:t>, </a:t>
            </a:r>
            <a:r>
              <a:rPr lang="en-US" b="1" i="1" dirty="0">
                <a:solidFill>
                  <a:srgbClr val="000000"/>
                </a:solidFill>
              </a:rPr>
              <a:t>k</a:t>
            </a:r>
            <a:r>
              <a:rPr lang="en-US" b="1" dirty="0">
                <a:solidFill>
                  <a:srgbClr val="000000"/>
                </a:solidFill>
              </a:rPr>
              <a:t>)</a:t>
            </a:r>
          </a:p>
          <a:p>
            <a:pPr marL="0" indent="1588">
              <a:buNone/>
            </a:pPr>
            <a:r>
              <a:rPr lang="en-US" dirty="0">
                <a:solidFill>
                  <a:srgbClr val="000000"/>
                </a:solidFill>
              </a:rPr>
              <a:t>The equation of a hyperbola with its center at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 is</a:t>
            </a:r>
          </a:p>
          <a:p>
            <a:pPr marL="0" indent="1588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1588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1588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1588">
              <a:buNone/>
            </a:pPr>
            <a:r>
              <a:rPr lang="en-US" b="1" dirty="0">
                <a:solidFill>
                  <a:srgbClr val="000000"/>
                </a:solidFill>
              </a:rPr>
              <a:t>Note: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are used as in the standard form but are measured from (</a:t>
            </a:r>
            <a:r>
              <a:rPr lang="en-US" i="1" dirty="0">
                <a:solidFill>
                  <a:srgbClr val="000000"/>
                </a:solidFill>
              </a:rPr>
              <a:t>h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k</a:t>
            </a:r>
            <a:r>
              <a:rPr lang="en-US" dirty="0">
                <a:solidFill>
                  <a:srgbClr val="000000"/>
                </a:solidFill>
              </a:rPr>
              <a:t>). </a:t>
            </a:r>
          </a:p>
        </p:txBody>
      </p:sp>
      <p:graphicFrame>
        <p:nvGraphicFramePr>
          <p:cNvPr id="187394" name="Object 2"/>
          <p:cNvGraphicFramePr>
            <a:graphicFrameLocks noChangeAspect="1"/>
          </p:cNvGraphicFramePr>
          <p:nvPr/>
        </p:nvGraphicFramePr>
        <p:xfrm>
          <a:off x="1009650" y="2628900"/>
          <a:ext cx="7213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3" imgW="7213320" imgH="952200" progId="Equation.DSMT4">
                  <p:embed/>
                </p:oleObj>
              </mc:Choice>
              <mc:Fallback>
                <p:oleObj name="Equation" r:id="rId3" imgW="7213320" imgH="9522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9650" y="2628900"/>
                        <a:ext cx="7213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Hyperbola with Center at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None/>
            </a:pPr>
            <a:r>
              <a:rPr lang="en-US" dirty="0"/>
              <a:t>Graph the hyperbola</a:t>
            </a:r>
          </a:p>
          <a:p>
            <a:pPr marL="0" indent="1588">
              <a:buNone/>
            </a:pPr>
            <a:endParaRPr lang="en-US" sz="1500" b="1" dirty="0"/>
          </a:p>
          <a:p>
            <a:pPr marL="0" indent="1588">
              <a:buNone/>
            </a:pPr>
            <a:r>
              <a:rPr lang="en-US" b="1" dirty="0"/>
              <a:t>Solution:</a:t>
            </a:r>
          </a:p>
          <a:p>
            <a:pPr marL="0" indent="1588">
              <a:buNone/>
            </a:pPr>
            <a:r>
              <a:rPr lang="en-US" dirty="0"/>
              <a:t>The graph of                      </a:t>
            </a:r>
            <a:r>
              <a:rPr lang="en-US" i="1" dirty="0"/>
              <a:t> </a:t>
            </a:r>
            <a:r>
              <a:rPr lang="en-US" dirty="0"/>
              <a:t>is translated 3 units right and</a:t>
            </a:r>
          </a:p>
          <a:p>
            <a:pPr marL="0" indent="1588">
              <a:buNone/>
            </a:pPr>
            <a:endParaRPr lang="en-US" sz="1500" dirty="0"/>
          </a:p>
          <a:p>
            <a:pPr marL="0" indent="1588">
              <a:spcBef>
                <a:spcPts val="0"/>
              </a:spcBef>
              <a:buNone/>
            </a:pPr>
            <a:r>
              <a:rPr lang="en-US" dirty="0"/>
              <a:t>4 units down so that the center is at </a:t>
            </a:r>
            <a:r>
              <a:rPr lang="en-US" dirty="0">
                <a:solidFill>
                  <a:srgbClr val="008080"/>
                </a:solidFill>
              </a:rPr>
              <a:t>(3, </a:t>
            </a:r>
            <a:r>
              <a:rPr lang="en-US" dirty="0">
                <a:solidFill>
                  <a:srgbClr val="00808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8080"/>
                </a:solidFill>
              </a:rPr>
              <a:t>4)</a:t>
            </a:r>
            <a:r>
              <a:rPr lang="en-US" dirty="0"/>
              <a:t> with </a:t>
            </a:r>
            <a:r>
              <a:rPr lang="en-US" i="1" dirty="0">
                <a:solidFill>
                  <a:srgbClr val="C00000"/>
                </a:solidFill>
              </a:rPr>
              <a:t>a</a:t>
            </a:r>
            <a:r>
              <a:rPr lang="en-US" dirty="0">
                <a:solidFill>
                  <a:srgbClr val="C00000"/>
                </a:solidFill>
              </a:rPr>
              <a:t> = 5</a:t>
            </a:r>
            <a:r>
              <a:rPr lang="en-US" dirty="0"/>
              <a:t> and </a:t>
            </a:r>
            <a:r>
              <a:rPr lang="en-US" i="1" dirty="0">
                <a:solidFill>
                  <a:srgbClr val="9900CC"/>
                </a:solidFill>
              </a:rPr>
              <a:t>b</a:t>
            </a:r>
            <a:r>
              <a:rPr lang="en-US" dirty="0">
                <a:solidFill>
                  <a:srgbClr val="9900CC"/>
                </a:solidFill>
              </a:rPr>
              <a:t> = 6</a:t>
            </a:r>
            <a:r>
              <a:rPr lang="en-US" dirty="0"/>
              <a:t>. The graph is shown here with the center and vertices labeled. </a:t>
            </a:r>
          </a:p>
        </p:txBody>
      </p:sp>
      <p:graphicFrame>
        <p:nvGraphicFramePr>
          <p:cNvPr id="188418" name="Object 2"/>
          <p:cNvGraphicFramePr>
            <a:graphicFrameLocks noChangeAspect="1"/>
          </p:cNvGraphicFramePr>
          <p:nvPr/>
        </p:nvGraphicFramePr>
        <p:xfrm>
          <a:off x="3641725" y="1092200"/>
          <a:ext cx="3022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0" name="Equation" r:id="rId3" imgW="3022560" imgH="876240" progId="Equation.DSMT4">
                  <p:embed/>
                </p:oleObj>
              </mc:Choice>
              <mc:Fallback>
                <p:oleObj name="Equation" r:id="rId3" imgW="3022560" imgH="876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41725" y="1092200"/>
                        <a:ext cx="3022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8419" name="Object 3"/>
          <p:cNvGraphicFramePr>
            <a:graphicFrameLocks noChangeAspect="1"/>
          </p:cNvGraphicFramePr>
          <p:nvPr/>
        </p:nvGraphicFramePr>
        <p:xfrm>
          <a:off x="2489200" y="2385658"/>
          <a:ext cx="1625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1" name="Equation" r:id="rId5" imgW="1625400" imgH="876240" progId="Equation.DSMT4">
                  <p:embed/>
                </p:oleObj>
              </mc:Choice>
              <mc:Fallback>
                <p:oleObj name="Equation" r:id="rId5" imgW="1625400" imgH="876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2385658"/>
                        <a:ext cx="1625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8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6: Hyperbola with Center at (</a:t>
            </a:r>
            <a:r>
              <a:rPr lang="en-US" i="1" dirty="0"/>
              <a:t>h</a:t>
            </a:r>
            <a:r>
              <a:rPr lang="en-US" dirty="0"/>
              <a:t>, </a:t>
            </a:r>
            <a:r>
              <a:rPr lang="en-US" i="1" dirty="0"/>
              <a:t>k</a:t>
            </a:r>
            <a:r>
              <a:rPr lang="en-US" dirty="0"/>
              <a:t>) (cont.)</a:t>
            </a:r>
          </a:p>
        </p:txBody>
      </p:sp>
      <p:pic>
        <p:nvPicPr>
          <p:cNvPr id="189444" name="Picture 4" descr="C:\Documents and Settings\Nagesh\Desktop\8_6_Example_5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743200" y="1447800"/>
            <a:ext cx="3657600" cy="35089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1588">
              <a:buNone/>
              <a:tabLst>
                <a:tab pos="461963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Write the equation                           in standard form. 	State the length of the major axis and the length of 	the minor axis. </a:t>
            </a:r>
          </a:p>
          <a:p>
            <a:pPr marL="0" indent="1588">
              <a:buNone/>
              <a:tabLst>
                <a:tab pos="461963" algn="l"/>
              </a:tabLst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Write the equation                       in standard form. 	Write the equations of the asymptotes. </a:t>
            </a:r>
          </a:p>
          <a:p>
            <a:pPr marL="0" indent="1588">
              <a:buNone/>
              <a:tabLst>
                <a:tab pos="461963" algn="l"/>
              </a:tabLst>
            </a:pPr>
            <a:endParaRPr lang="en-US" sz="1500" b="1" dirty="0">
              <a:solidFill>
                <a:srgbClr val="000000"/>
              </a:solidFill>
            </a:endParaRPr>
          </a:p>
          <a:p>
            <a:pPr marL="0" indent="1588">
              <a:buNone/>
              <a:tabLst>
                <a:tab pos="461963" algn="l"/>
              </a:tabLst>
            </a:pPr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Graph the ellipse</a:t>
            </a:r>
          </a:p>
          <a:p>
            <a:pPr marL="0" indent="1588">
              <a:buNone/>
              <a:tabLst>
                <a:tab pos="461963" algn="l"/>
              </a:tabLst>
            </a:pPr>
            <a:endParaRPr lang="en-US" b="1" dirty="0">
              <a:solidFill>
                <a:srgbClr val="000000"/>
              </a:solidFill>
            </a:endParaRPr>
          </a:p>
          <a:p>
            <a:pPr marL="0" indent="1588">
              <a:buNone/>
              <a:tabLst>
                <a:tab pos="461963" algn="l"/>
              </a:tabLst>
            </a:pPr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Graph the hyperbola</a:t>
            </a:r>
          </a:p>
          <a:p>
            <a:pPr marL="0" indent="1588">
              <a:buNone/>
              <a:tabLst>
                <a:tab pos="461963" algn="l"/>
              </a:tabLst>
            </a:pPr>
            <a:endParaRPr lang="en-US" sz="1500" dirty="0">
              <a:solidFill>
                <a:srgbClr val="000000"/>
              </a:solidFill>
            </a:endParaRPr>
          </a:p>
        </p:txBody>
      </p:sp>
      <p:graphicFrame>
        <p:nvGraphicFramePr>
          <p:cNvPr id="190466" name="Object 2"/>
          <p:cNvGraphicFramePr>
            <a:graphicFrameLocks noChangeAspect="1"/>
          </p:cNvGraphicFramePr>
          <p:nvPr/>
        </p:nvGraphicFramePr>
        <p:xfrm>
          <a:off x="3860800" y="1308100"/>
          <a:ext cx="2006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0" name="Equation" r:id="rId3" imgW="2006280" imgH="444240" progId="Equation.DSMT4">
                  <p:embed/>
                </p:oleObj>
              </mc:Choice>
              <mc:Fallback>
                <p:oleObj name="Equation" r:id="rId3" imgW="200628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60800" y="1308100"/>
                        <a:ext cx="2006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0467" name="Object 3"/>
          <p:cNvGraphicFramePr>
            <a:graphicFrameLocks noChangeAspect="1"/>
          </p:cNvGraphicFramePr>
          <p:nvPr/>
        </p:nvGraphicFramePr>
        <p:xfrm>
          <a:off x="3844216" y="2678806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1" name="Equation" r:id="rId5" imgW="1663560" imgH="444240" progId="Equation.DSMT4">
                  <p:embed/>
                </p:oleObj>
              </mc:Choice>
              <mc:Fallback>
                <p:oleObj name="Equation" r:id="rId5" imgW="166356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4216" y="2678806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0468" name="Object 4"/>
          <p:cNvGraphicFramePr>
            <a:graphicFrameLocks noChangeAspect="1"/>
          </p:cNvGraphicFramePr>
          <p:nvPr/>
        </p:nvGraphicFramePr>
        <p:xfrm>
          <a:off x="3657600" y="3626374"/>
          <a:ext cx="30734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2" name="Equation" r:id="rId7" imgW="3073320" imgH="952200" progId="Equation.DSMT4">
                  <p:embed/>
                </p:oleObj>
              </mc:Choice>
              <mc:Fallback>
                <p:oleObj name="Equation" r:id="rId7" imgW="3073320" imgH="9522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626374"/>
                        <a:ext cx="30734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0469" name="Object 5"/>
          <p:cNvGraphicFramePr>
            <a:graphicFrameLocks noChangeAspect="1"/>
          </p:cNvGraphicFramePr>
          <p:nvPr/>
        </p:nvGraphicFramePr>
        <p:xfrm>
          <a:off x="4152900" y="4638490"/>
          <a:ext cx="24003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53" name="Equation" r:id="rId9" imgW="2400120" imgH="952200" progId="Equation.DSMT4">
                  <p:embed/>
                </p:oleObj>
              </mc:Choice>
              <mc:Fallback>
                <p:oleObj name="Equation" r:id="rId9" imgW="2400120" imgH="95220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900" y="4638490"/>
                        <a:ext cx="24003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None/>
              <a:tabLst>
                <a:tab pos="461963" algn="l"/>
                <a:tab pos="4002088" algn="l"/>
                <a:tab pos="4400550" algn="l"/>
              </a:tabLst>
            </a:pPr>
            <a:r>
              <a:rPr lang="en-US" b="1" dirty="0"/>
              <a:t>1. </a:t>
            </a:r>
            <a:r>
              <a:rPr lang="en-US" b="1" i="1" dirty="0"/>
              <a:t> 		</a:t>
            </a:r>
            <a:r>
              <a:rPr lang="en-US" b="1" dirty="0"/>
              <a:t>2.	</a:t>
            </a:r>
          </a:p>
          <a:p>
            <a:pPr marL="0" indent="1588">
              <a:buNone/>
              <a:tabLst>
                <a:tab pos="461963" algn="l"/>
              </a:tabLst>
            </a:pPr>
            <a:endParaRPr lang="en-US" sz="1500" dirty="0"/>
          </a:p>
          <a:p>
            <a:pPr marL="0" indent="1588">
              <a:buNone/>
              <a:tabLst>
                <a:tab pos="461963" algn="l"/>
                <a:tab pos="4002088" algn="l"/>
                <a:tab pos="4452938" algn="l"/>
              </a:tabLst>
            </a:pPr>
            <a:r>
              <a:rPr lang="en-US" dirty="0"/>
              <a:t>	</a:t>
            </a:r>
            <a:r>
              <a:rPr lang="en-US" dirty="0">
                <a:solidFill>
                  <a:srgbClr val="FF0000"/>
                </a:solidFill>
              </a:rPr>
              <a:t>major axis: 6, 		asymptotes:</a:t>
            </a:r>
          </a:p>
          <a:p>
            <a:pPr marL="0" indent="1588">
              <a:buNone/>
              <a:tabLst>
                <a:tab pos="461963" algn="l"/>
              </a:tabLst>
            </a:pPr>
            <a:r>
              <a:rPr lang="en-US" dirty="0">
                <a:solidFill>
                  <a:srgbClr val="FF0000"/>
                </a:solidFill>
              </a:rPr>
              <a:t>	minor axis: </a:t>
            </a:r>
          </a:p>
          <a:p>
            <a:pPr marL="0" indent="1588">
              <a:buNone/>
              <a:tabLst>
                <a:tab pos="461963" algn="l"/>
              </a:tabLst>
            </a:pPr>
            <a:endParaRPr lang="en-US" dirty="0"/>
          </a:p>
          <a:p>
            <a:pPr marL="0" indent="1588">
              <a:buNone/>
              <a:tabLst>
                <a:tab pos="461963" algn="l"/>
                <a:tab pos="4002088" algn="l"/>
              </a:tabLst>
            </a:pPr>
            <a:r>
              <a:rPr lang="en-US" b="1" dirty="0"/>
              <a:t>3.		4. 	</a:t>
            </a:r>
            <a:endParaRPr lang="en-US" b="1" i="1" dirty="0"/>
          </a:p>
          <a:p>
            <a:pPr marL="0" indent="1588">
              <a:buNone/>
              <a:tabLst>
                <a:tab pos="461963" algn="l"/>
              </a:tabLst>
            </a:pPr>
            <a:endParaRPr lang="en-US" dirty="0"/>
          </a:p>
        </p:txBody>
      </p:sp>
      <p:graphicFrame>
        <p:nvGraphicFramePr>
          <p:cNvPr id="191490" name="Object 2"/>
          <p:cNvGraphicFramePr>
            <a:graphicFrameLocks noChangeAspect="1"/>
          </p:cNvGraphicFramePr>
          <p:nvPr/>
        </p:nvGraphicFramePr>
        <p:xfrm>
          <a:off x="1079500" y="1090258"/>
          <a:ext cx="1663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4" name="Equation" r:id="rId3" imgW="1663560" imgH="876240" progId="Equation.DSMT4">
                  <p:embed/>
                </p:oleObj>
              </mc:Choice>
              <mc:Fallback>
                <p:oleObj name="Equation" r:id="rId3" imgW="1663560" imgH="876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9500" y="1090258"/>
                        <a:ext cx="1663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491" name="Object 3"/>
          <p:cNvGraphicFramePr>
            <a:graphicFrameLocks noChangeAspect="1"/>
          </p:cNvGraphicFramePr>
          <p:nvPr/>
        </p:nvGraphicFramePr>
        <p:xfrm>
          <a:off x="2743200" y="2548816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5" name="Equation" r:id="rId5" imgW="634680" imgH="444240" progId="Equation.DSMT4">
                  <p:embed/>
                </p:oleObj>
              </mc:Choice>
              <mc:Fallback>
                <p:oleObj name="Equation" r:id="rId5" imgW="634680" imgH="44424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43200" y="2548816"/>
                        <a:ext cx="635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1492" name="Object 4"/>
          <p:cNvGraphicFramePr>
            <a:graphicFrameLocks noChangeAspect="1"/>
          </p:cNvGraphicFramePr>
          <p:nvPr/>
        </p:nvGraphicFramePr>
        <p:xfrm>
          <a:off x="5029200" y="1079500"/>
          <a:ext cx="16637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6" name="Equation" r:id="rId7" imgW="1663560" imgH="876240" progId="Equation.DSMT4">
                  <p:embed/>
                </p:oleObj>
              </mc:Choice>
              <mc:Fallback>
                <p:oleObj name="Equation" r:id="rId7" imgW="1663560" imgH="8762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079500"/>
                        <a:ext cx="16637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91493" name="Picture 5" descr="C:\Documents and Settings\Nagesh\Desktop\8_6_Practice-Problem_a.png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914400" y="3489325"/>
            <a:ext cx="2152650" cy="2238375"/>
          </a:xfrm>
          <a:prstGeom prst="rect">
            <a:avLst/>
          </a:prstGeom>
          <a:noFill/>
        </p:spPr>
      </p:pic>
      <p:pic>
        <p:nvPicPr>
          <p:cNvPr id="191494" name="Picture 6" descr="C:\Documents and Settings\Nagesh\Desktop\8_6_Practice-Problem_4.png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4981575" y="3580452"/>
            <a:ext cx="2257425" cy="2133600"/>
          </a:xfrm>
          <a:prstGeom prst="rect">
            <a:avLst/>
          </a:prstGeom>
          <a:noFill/>
        </p:spPr>
      </p:pic>
      <p:graphicFrame>
        <p:nvGraphicFramePr>
          <p:cNvPr id="4" name="Object 5"/>
          <p:cNvGraphicFramePr>
            <a:graphicFrameLocks noChangeAspect="1"/>
          </p:cNvGraphicFramePr>
          <p:nvPr/>
        </p:nvGraphicFramePr>
        <p:xfrm>
          <a:off x="5056496" y="2527300"/>
          <a:ext cx="2336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7" name="Equation" r:id="rId11" imgW="2336760" imgH="838080" progId="Equation.DSMT4">
                  <p:embed/>
                </p:oleObj>
              </mc:Choice>
              <mc:Fallback>
                <p:oleObj name="Equation" r:id="rId11" imgW="2336760" imgH="8380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6496" y="2527300"/>
                        <a:ext cx="2336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Equations of Ellipses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1588" algn="ctr">
              <a:buNone/>
            </a:pPr>
            <a:r>
              <a:rPr lang="en-US" b="1" dirty="0">
                <a:solidFill>
                  <a:srgbClr val="000000"/>
                </a:solidFill>
              </a:rPr>
              <a:t>Ellipse</a:t>
            </a:r>
          </a:p>
          <a:p>
            <a:pPr marL="0" indent="1588">
              <a:buNone/>
            </a:pPr>
            <a:r>
              <a:rPr lang="en-US" dirty="0">
                <a:solidFill>
                  <a:srgbClr val="000000"/>
                </a:solidFill>
              </a:rPr>
              <a:t>An </a:t>
            </a:r>
            <a:r>
              <a:rPr lang="en-US" b="1" dirty="0">
                <a:solidFill>
                  <a:srgbClr val="C00000"/>
                </a:solidFill>
              </a:rPr>
              <a:t>ellipse</a:t>
            </a:r>
            <a:r>
              <a:rPr lang="en-US" dirty="0">
                <a:solidFill>
                  <a:srgbClr val="000000"/>
                </a:solidFill>
              </a:rPr>
              <a:t> is the set of all points in a plane for which the sum of the distances from two fixed points is constant.</a:t>
            </a:r>
          </a:p>
          <a:p>
            <a:pPr marL="0" indent="1588">
              <a:buNone/>
            </a:pPr>
            <a:r>
              <a:rPr lang="en-US" dirty="0">
                <a:solidFill>
                  <a:srgbClr val="000000"/>
                </a:solidFill>
              </a:rPr>
              <a:t>Each of the fixed points is called a </a:t>
            </a:r>
            <a:r>
              <a:rPr lang="en-US" b="1" dirty="0">
                <a:solidFill>
                  <a:srgbClr val="C00000"/>
                </a:solidFill>
              </a:rPr>
              <a:t>focus</a:t>
            </a:r>
            <a:r>
              <a:rPr lang="en-US" dirty="0">
                <a:solidFill>
                  <a:srgbClr val="000000"/>
                </a:solidFill>
              </a:rPr>
              <a:t> (plural foci).</a:t>
            </a:r>
          </a:p>
          <a:p>
            <a:pPr marL="0" indent="1588">
              <a:buNone/>
            </a:pPr>
            <a:r>
              <a:rPr lang="en-US" dirty="0">
                <a:solidFill>
                  <a:srgbClr val="000000"/>
                </a:solidFill>
              </a:rPr>
              <a:t>The </a:t>
            </a:r>
            <a:r>
              <a:rPr lang="en-US" b="1" dirty="0">
                <a:solidFill>
                  <a:srgbClr val="C00000"/>
                </a:solidFill>
              </a:rPr>
              <a:t>center</a:t>
            </a:r>
            <a:r>
              <a:rPr lang="en-US" dirty="0">
                <a:solidFill>
                  <a:srgbClr val="000000"/>
                </a:solidFill>
              </a:rPr>
              <a:t> of an ellipse is the point midway between the foci.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Equations of Ellipses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38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Autofit/>
          </a:bodyPr>
          <a:lstStyle/>
          <a:p>
            <a:pPr marL="0" indent="1588" algn="ctr">
              <a:buNone/>
            </a:pPr>
            <a:r>
              <a:rPr lang="en-US" b="1" dirty="0">
                <a:solidFill>
                  <a:srgbClr val="000000"/>
                </a:solidFill>
              </a:rPr>
              <a:t>Ellipse (cont.)</a:t>
            </a:r>
          </a:p>
        </p:txBody>
      </p:sp>
      <p:pic>
        <p:nvPicPr>
          <p:cNvPr id="156675" name="Picture 3" descr="C:\Documents and Settings\Nagesh\Desktop\8_6_defEllipse.pn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64779" y="1783080"/>
            <a:ext cx="3360420" cy="324612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3962400" y="2067312"/>
            <a:ext cx="4572000" cy="3108543"/>
          </a:xfrm>
          <a:prstGeom prst="rect">
            <a:avLst/>
          </a:prstGeom>
        </p:spPr>
        <p:txBody>
          <a:bodyPr>
            <a:spAutoFit/>
          </a:bodyPr>
          <a:lstStyle/>
          <a:p>
            <a:pPr marL="0" indent="1588">
              <a:buNone/>
            </a:pPr>
            <a:r>
              <a:rPr lang="en-US" sz="2800" dirty="0">
                <a:solidFill>
                  <a:srgbClr val="000000"/>
                </a:solidFill>
              </a:rPr>
              <a:t>The graph of an ellipse with its center at the origin (0, 0), foci at (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, 0) and (</a:t>
            </a:r>
            <a:r>
              <a:rPr lang="en-US" sz="2800" i="1" dirty="0">
                <a:solidFill>
                  <a:srgbClr val="000000"/>
                </a:solidFill>
              </a:rPr>
              <a:t>c</a:t>
            </a:r>
            <a:r>
              <a:rPr lang="en-US" sz="2800" dirty="0">
                <a:solidFill>
                  <a:srgbClr val="000000"/>
                </a:solidFill>
              </a:rPr>
              <a:t>, 0),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i="1" dirty="0">
                <a:solidFill>
                  <a:srgbClr val="000000"/>
                </a:solidFill>
              </a:rPr>
              <a:t>x</a:t>
            </a:r>
            <a:r>
              <a:rPr lang="en-US" sz="2800" dirty="0">
                <a:solidFill>
                  <a:srgbClr val="000000"/>
                </a:solidFill>
              </a:rPr>
              <a:t>-intercepts at (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 0) and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(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dirty="0">
                <a:solidFill>
                  <a:srgbClr val="000000"/>
                </a:solidFill>
              </a:rPr>
              <a:t>, 0), and </a:t>
            </a:r>
            <a:r>
              <a:rPr lang="en-US" sz="2800" i="1" dirty="0">
                <a:solidFill>
                  <a:srgbClr val="000000"/>
                </a:solidFill>
              </a:rPr>
              <a:t>y</a:t>
            </a:r>
            <a:r>
              <a:rPr lang="en-US" sz="2800" dirty="0">
                <a:solidFill>
                  <a:srgbClr val="000000"/>
                </a:solidFill>
              </a:rPr>
              <a:t>-intercepts at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(0, </a:t>
            </a:r>
            <a:r>
              <a:rPr lang="en-US" sz="2800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) and (0,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dirty="0">
                <a:solidFill>
                  <a:srgbClr val="000000"/>
                </a:solidFill>
              </a:rPr>
              <a:t>) </a:t>
            </a:r>
            <a:br>
              <a:rPr lang="en-US" sz="2800" dirty="0">
                <a:solidFill>
                  <a:srgbClr val="000000"/>
                </a:solidFill>
              </a:rPr>
            </a:br>
            <a:r>
              <a:rPr lang="en-US" sz="2800" dirty="0">
                <a:solidFill>
                  <a:srgbClr val="000000"/>
                </a:solidFill>
              </a:rPr>
              <a:t>(where </a:t>
            </a:r>
            <a:r>
              <a:rPr lang="en-US" sz="2800" i="1" dirty="0">
                <a:solidFill>
                  <a:srgbClr val="000000"/>
                </a:solidFill>
              </a:rPr>
              <a:t>a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 &gt; </a:t>
            </a:r>
            <a:r>
              <a:rPr lang="en-US" sz="2800" i="1" dirty="0">
                <a:solidFill>
                  <a:srgbClr val="000000"/>
                </a:solidFill>
              </a:rPr>
              <a:t>b</a:t>
            </a:r>
            <a:r>
              <a:rPr lang="en-US" sz="2800" baseline="30000" dirty="0">
                <a:solidFill>
                  <a:srgbClr val="000000"/>
                </a:solidFill>
              </a:rPr>
              <a:t>2</a:t>
            </a:r>
            <a:r>
              <a:rPr lang="en-US" sz="2800" dirty="0">
                <a:solidFill>
                  <a:srgbClr val="000000"/>
                </a:solidFill>
              </a:rPr>
              <a:t>)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Equations of Ellipses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/>
          <a:lstStyle/>
          <a:p>
            <a:pPr marL="0" indent="1588" algn="ctr">
              <a:buNone/>
            </a:pPr>
            <a:r>
              <a:rPr lang="en-US" b="1" dirty="0">
                <a:solidFill>
                  <a:srgbClr val="000000"/>
                </a:solidFill>
              </a:rPr>
              <a:t>Equation of an Ellipse</a:t>
            </a:r>
          </a:p>
          <a:p>
            <a:pPr marL="0" indent="1588">
              <a:buNone/>
            </a:pPr>
            <a:r>
              <a:rPr lang="en-US" dirty="0">
                <a:solidFill>
                  <a:srgbClr val="000000"/>
                </a:solidFill>
              </a:rPr>
              <a:t>The standard form for the equation of an ellipse with its center at the origin is</a:t>
            </a:r>
          </a:p>
          <a:p>
            <a:pPr marL="0" indent="1588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1588">
              <a:buNone/>
            </a:pPr>
            <a:endParaRPr lang="en-US" dirty="0">
              <a:solidFill>
                <a:srgbClr val="000000"/>
              </a:solidFill>
            </a:endParaRPr>
          </a:p>
          <a:p>
            <a:pPr marL="0" indent="1588">
              <a:buNone/>
            </a:pPr>
            <a:r>
              <a:rPr lang="en-US" dirty="0">
                <a:solidFill>
                  <a:srgbClr val="000000"/>
                </a:solidFill>
              </a:rPr>
              <a:t>The points (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and (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, 0) are the </a:t>
            </a:r>
            <a:r>
              <a:rPr lang="en-US" b="1" i="1" dirty="0">
                <a:solidFill>
                  <a:srgbClr val="C00000"/>
                </a:solidFill>
              </a:rPr>
              <a:t>x</a:t>
            </a:r>
            <a:r>
              <a:rPr lang="en-US" b="1" dirty="0">
                <a:solidFill>
                  <a:srgbClr val="C00000"/>
                </a:solidFill>
              </a:rPr>
              <a:t>-intercepts</a:t>
            </a:r>
            <a:r>
              <a:rPr lang="en-US" dirty="0">
                <a:solidFill>
                  <a:srgbClr val="000000"/>
                </a:solidFill>
              </a:rPr>
              <a:t> (called </a:t>
            </a:r>
            <a:r>
              <a:rPr lang="en-US" b="1" dirty="0">
                <a:solidFill>
                  <a:srgbClr val="C00000"/>
                </a:solidFill>
              </a:rPr>
              <a:t>vertices</a:t>
            </a:r>
            <a:r>
              <a:rPr lang="en-US" dirty="0">
                <a:solidFill>
                  <a:srgbClr val="000000"/>
                </a:solidFill>
              </a:rPr>
              <a:t>).</a:t>
            </a:r>
          </a:p>
          <a:p>
            <a:pPr marL="0" indent="1588">
              <a:buNone/>
            </a:pPr>
            <a:r>
              <a:rPr lang="en-US" dirty="0">
                <a:solidFill>
                  <a:srgbClr val="000000"/>
                </a:solidFill>
              </a:rPr>
              <a:t>The points (0, 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and (0,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) are the </a:t>
            </a:r>
            <a:r>
              <a:rPr lang="en-US" b="1" i="1" dirty="0">
                <a:solidFill>
                  <a:srgbClr val="C00000"/>
                </a:solidFill>
              </a:rPr>
              <a:t>y</a:t>
            </a:r>
            <a:r>
              <a:rPr lang="en-US" b="1" dirty="0">
                <a:solidFill>
                  <a:srgbClr val="C00000"/>
                </a:solidFill>
              </a:rPr>
              <a:t>-intercepts</a:t>
            </a:r>
            <a:r>
              <a:rPr lang="en-US" dirty="0">
                <a:solidFill>
                  <a:srgbClr val="000000"/>
                </a:solidFill>
              </a:rPr>
              <a:t> (called </a:t>
            </a:r>
            <a:r>
              <a:rPr lang="en-US" b="1" dirty="0">
                <a:solidFill>
                  <a:srgbClr val="C00000"/>
                </a:solidFill>
              </a:rPr>
              <a:t>vertices</a:t>
            </a:r>
            <a:r>
              <a:rPr lang="en-US" dirty="0">
                <a:solidFill>
                  <a:srgbClr val="000000"/>
                </a:solidFill>
              </a:rPr>
              <a:t>).</a:t>
            </a:r>
            <a:endParaRPr lang="en-US" b="1" dirty="0">
              <a:solidFill>
                <a:srgbClr val="000000"/>
              </a:solidFill>
            </a:endParaRPr>
          </a:p>
        </p:txBody>
      </p:sp>
      <p:graphicFrame>
        <p:nvGraphicFramePr>
          <p:cNvPr id="157698" name="Object 2"/>
          <p:cNvGraphicFramePr>
            <a:graphicFrameLocks noChangeAspect="1"/>
          </p:cNvGraphicFramePr>
          <p:nvPr/>
        </p:nvGraphicFramePr>
        <p:xfrm>
          <a:off x="3657600" y="2819400"/>
          <a:ext cx="17018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9" name="Equation" r:id="rId3" imgW="1701720" imgH="876240" progId="Equation.DSMT4">
                  <p:embed/>
                </p:oleObj>
              </mc:Choice>
              <mc:Fallback>
                <p:oleObj name="Equation" r:id="rId3" imgW="1701720" imgH="876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2819400"/>
                        <a:ext cx="17018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Equations of Ellipses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936188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1588" algn="ctr">
              <a:buNone/>
              <a:tabLst>
                <a:tab pos="461963" algn="l"/>
              </a:tabLst>
            </a:pPr>
            <a:r>
              <a:rPr lang="en-US" b="1" dirty="0">
                <a:solidFill>
                  <a:srgbClr val="000000"/>
                </a:solidFill>
              </a:rPr>
              <a:t>Equation of an Ellipse (cont.)</a:t>
            </a:r>
          </a:p>
          <a:p>
            <a:pPr marL="0" indent="1588">
              <a:buNone/>
              <a:tabLst>
                <a:tab pos="461963" algn="l"/>
              </a:tabLst>
            </a:pPr>
            <a:r>
              <a:rPr lang="en-US" b="1" dirty="0">
                <a:solidFill>
                  <a:srgbClr val="000000"/>
                </a:solidFill>
              </a:rPr>
              <a:t>For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dirty="0">
                <a:solidFill>
                  <a:srgbClr val="000000"/>
                </a:solidFill>
              </a:rPr>
              <a:t> &gt;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dirty="0">
                <a:solidFill>
                  <a:srgbClr val="000000"/>
                </a:solidFill>
              </a:rPr>
              <a:t>:</a:t>
            </a:r>
          </a:p>
          <a:p>
            <a:pPr marL="0" indent="1588">
              <a:buNone/>
              <a:tabLst>
                <a:tab pos="461963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joining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is 	called the </a:t>
            </a:r>
            <a:r>
              <a:rPr lang="en-US" b="1" dirty="0">
                <a:solidFill>
                  <a:srgbClr val="C00000"/>
                </a:solidFill>
              </a:rPr>
              <a:t>major axis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marL="0" indent="1588">
              <a:buNone/>
              <a:tabLst>
                <a:tab pos="461963" algn="l"/>
              </a:tabLst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joining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is 	called the </a:t>
            </a:r>
            <a:r>
              <a:rPr lang="en-US" b="1" dirty="0">
                <a:solidFill>
                  <a:srgbClr val="C00000"/>
                </a:solidFill>
              </a:rPr>
              <a:t>minor axis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Equations of Ellipses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520964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0" indent="1588" algn="ctr">
              <a:buNone/>
              <a:tabLst>
                <a:tab pos="461963" algn="l"/>
              </a:tabLst>
            </a:pPr>
            <a:r>
              <a:rPr lang="en-US" b="1" dirty="0">
                <a:solidFill>
                  <a:srgbClr val="000000"/>
                </a:solidFill>
              </a:rPr>
              <a:t>Equation of an Ellipse (cont.)</a:t>
            </a:r>
          </a:p>
          <a:p>
            <a:pPr marL="0" indent="1588">
              <a:buNone/>
              <a:tabLst>
                <a:tab pos="461963" algn="l"/>
              </a:tabLst>
            </a:pPr>
            <a:r>
              <a:rPr lang="en-US" b="1" dirty="0">
                <a:solidFill>
                  <a:srgbClr val="000000"/>
                </a:solidFill>
              </a:rPr>
              <a:t>For </a:t>
            </a:r>
            <a:r>
              <a:rPr lang="en-US" b="1" i="1" dirty="0">
                <a:solidFill>
                  <a:srgbClr val="000000"/>
                </a:solidFill>
              </a:rPr>
              <a:t>b</a:t>
            </a:r>
            <a:r>
              <a:rPr lang="en-US" b="1" baseline="30000" dirty="0">
                <a:solidFill>
                  <a:srgbClr val="000000"/>
                </a:solidFill>
              </a:rPr>
              <a:t>2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&gt;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b="1" i="1" dirty="0">
                <a:solidFill>
                  <a:srgbClr val="000000"/>
                </a:solidFill>
              </a:rPr>
              <a:t>a</a:t>
            </a:r>
            <a:r>
              <a:rPr lang="en-US" b="1" baseline="30000" dirty="0">
                <a:solidFill>
                  <a:srgbClr val="000000"/>
                </a:solidFill>
              </a:rPr>
              <a:t>2 </a:t>
            </a:r>
            <a:r>
              <a:rPr lang="en-US" b="1" dirty="0">
                <a:solidFill>
                  <a:srgbClr val="000000"/>
                </a:solidFill>
              </a:rPr>
              <a:t>:</a:t>
            </a:r>
          </a:p>
          <a:p>
            <a:pPr marL="0" indent="1588">
              <a:buNone/>
              <a:tabLst>
                <a:tab pos="461963" algn="l"/>
              </a:tabLst>
            </a:pPr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b</a:t>
            </a:r>
            <a:r>
              <a:rPr lang="en-US" dirty="0">
                <a:solidFill>
                  <a:srgbClr val="000000"/>
                </a:solidFill>
              </a:rPr>
              <a:t> joining the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-intercepts is 	called the </a:t>
            </a:r>
            <a:r>
              <a:rPr lang="en-US" b="1" dirty="0">
                <a:solidFill>
                  <a:srgbClr val="C00000"/>
                </a:solidFill>
              </a:rPr>
              <a:t>major axis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marL="0" indent="1588">
              <a:buNone/>
              <a:tabLst>
                <a:tab pos="461963" algn="l"/>
              </a:tabLst>
            </a:pPr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The segment of length 2</a:t>
            </a:r>
            <a:r>
              <a:rPr lang="en-US" i="1" dirty="0">
                <a:solidFill>
                  <a:srgbClr val="000000"/>
                </a:solidFill>
              </a:rPr>
              <a:t>a</a:t>
            </a:r>
            <a:r>
              <a:rPr lang="en-US" dirty="0">
                <a:solidFill>
                  <a:srgbClr val="000000"/>
                </a:solidFill>
              </a:rPr>
              <a:t> joining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-intercepts is 	called the </a:t>
            </a:r>
            <a:r>
              <a:rPr lang="en-US" b="1" dirty="0">
                <a:solidFill>
                  <a:srgbClr val="C00000"/>
                </a:solidFill>
              </a:rPr>
              <a:t>minor axis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  <a:p>
            <a:pPr marL="0" indent="1588">
              <a:spcBef>
                <a:spcPts val="1200"/>
              </a:spcBef>
              <a:buNone/>
              <a:tabLst>
                <a:tab pos="461963" algn="l"/>
              </a:tabLst>
            </a:pPr>
            <a:r>
              <a:rPr lang="en-US" b="1" dirty="0">
                <a:solidFill>
                  <a:srgbClr val="000000"/>
                </a:solidFill>
              </a:rPr>
              <a:t>Note:</a:t>
            </a:r>
            <a:r>
              <a:rPr lang="en-US" dirty="0">
                <a:solidFill>
                  <a:srgbClr val="000000"/>
                </a:solidFill>
              </a:rPr>
              <a:t> In either case, the foci lie on the major axis.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Equation of an Ellipse: Major Axis Horizontal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1588">
              <a:buNone/>
            </a:pPr>
            <a:r>
              <a:rPr lang="en-US" dirty="0"/>
              <a:t>Graph the ellipse</a:t>
            </a:r>
          </a:p>
          <a:p>
            <a:pPr marL="0" indent="1588">
              <a:buNone/>
            </a:pPr>
            <a:r>
              <a:rPr lang="en-US" b="1" dirty="0"/>
              <a:t>Solution:</a:t>
            </a:r>
          </a:p>
          <a:p>
            <a:pPr marL="0" indent="1588">
              <a:buNone/>
            </a:pPr>
            <a:r>
              <a:rPr lang="en-US" dirty="0"/>
              <a:t>First, divide both sides of the given equation by 64 to find the standard form.</a:t>
            </a:r>
          </a:p>
          <a:p>
            <a:pPr marL="0" indent="1588">
              <a:buNone/>
            </a:pPr>
            <a:endParaRPr lang="en-US" dirty="0"/>
          </a:p>
          <a:p>
            <a:pPr marL="0" indent="1588">
              <a:buNone/>
            </a:pPr>
            <a:endParaRPr lang="en-US" dirty="0"/>
          </a:p>
          <a:p>
            <a:pPr marL="0" indent="1588">
              <a:buNone/>
            </a:pPr>
            <a:endParaRPr lang="en-US" dirty="0"/>
          </a:p>
          <a:p>
            <a:pPr marL="0" indent="1588">
              <a:buNone/>
            </a:pPr>
            <a:endParaRPr lang="en-US" dirty="0"/>
          </a:p>
          <a:p>
            <a:pPr marL="0" indent="1588">
              <a:buNone/>
            </a:pPr>
            <a:endParaRPr lang="en-US" dirty="0"/>
          </a:p>
        </p:txBody>
      </p:sp>
      <p:graphicFrame>
        <p:nvGraphicFramePr>
          <p:cNvPr id="168962" name="Object 2"/>
          <p:cNvGraphicFramePr>
            <a:graphicFrameLocks noChangeAspect="1"/>
          </p:cNvGraphicFramePr>
          <p:nvPr/>
        </p:nvGraphicFramePr>
        <p:xfrm>
          <a:off x="3079750" y="1325563"/>
          <a:ext cx="228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2286000" imgH="444240" progId="Equation.DSMT4">
                  <p:embed/>
                </p:oleObj>
              </mc:Choice>
              <mc:Fallback>
                <p:oleObj name="Equation" r:id="rId3" imgW="228600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79750" y="1325563"/>
                        <a:ext cx="228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3314700" y="3429000"/>
          <a:ext cx="2222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2222280" imgH="444240" progId="Equation.DSMT4">
                  <p:embed/>
                </p:oleObj>
              </mc:Choice>
              <mc:Fallback>
                <p:oleObj name="Equation" r:id="rId5" imgW="22222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3429000"/>
                        <a:ext cx="2222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3200400" y="4038600"/>
          <a:ext cx="23876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2387520" imgH="876240" progId="Equation.DSMT4">
                  <p:embed/>
                </p:oleObj>
              </mc:Choice>
              <mc:Fallback>
                <p:oleObj name="Equation" r:id="rId7" imgW="238752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00400" y="4038600"/>
                        <a:ext cx="23876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3733800" y="5016500"/>
          <a:ext cx="16129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6" name="Equation" r:id="rId9" imgW="1612800" imgH="876240" progId="Equation.DSMT4">
                  <p:embed/>
                </p:oleObj>
              </mc:Choice>
              <mc:Fallback>
                <p:oleObj name="Equation" r:id="rId9" imgW="1612800" imgH="876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016500"/>
                        <a:ext cx="16129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Example 1: Equation of an Ellipse: Major Axis Horizontal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4495800" cy="4832092"/>
          </a:xfrm>
        </p:spPr>
        <p:txBody>
          <a:bodyPr>
            <a:spAutoFit/>
          </a:bodyPr>
          <a:lstStyle/>
          <a:p>
            <a:pPr marL="0" indent="1588">
              <a:buNone/>
            </a:pPr>
            <a:r>
              <a:rPr lang="en-US" dirty="0"/>
              <a:t>The curve is an ellipse. In this case                       and the major axis is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a</a:t>
            </a:r>
            <a:r>
              <a:rPr lang="en-US" dirty="0">
                <a:solidFill>
                  <a:srgbClr val="000099"/>
                </a:solidFill>
              </a:rPr>
              <a:t> = 8</a:t>
            </a:r>
            <a:r>
              <a:rPr lang="en-US" dirty="0"/>
              <a:t>. Also,                       </a:t>
            </a:r>
          </a:p>
          <a:p>
            <a:pPr marL="0" indent="1588">
              <a:spcBef>
                <a:spcPts val="0"/>
              </a:spcBef>
              <a:buNone/>
            </a:pPr>
            <a:r>
              <a:rPr lang="en-US" dirty="0"/>
              <a:t>                    and the minor axis is </a:t>
            </a:r>
            <a:r>
              <a:rPr lang="en-US" dirty="0">
                <a:solidFill>
                  <a:srgbClr val="000099"/>
                </a:solidFill>
              </a:rPr>
              <a:t>2</a:t>
            </a:r>
            <a:r>
              <a:rPr lang="en-US" i="1" dirty="0">
                <a:solidFill>
                  <a:srgbClr val="000099"/>
                </a:solidFill>
              </a:rPr>
              <a:t>b</a:t>
            </a:r>
            <a:r>
              <a:rPr lang="en-US" dirty="0">
                <a:solidFill>
                  <a:srgbClr val="000099"/>
                </a:solidFill>
              </a:rPr>
              <a:t> = 4</a:t>
            </a:r>
            <a:r>
              <a:rPr lang="en-US" dirty="0"/>
              <a:t>. The endpoints of the major axis are </a:t>
            </a:r>
            <a:r>
              <a:rPr lang="en-US" dirty="0">
                <a:solidFill>
                  <a:srgbClr val="C00000"/>
                </a:solidFill>
              </a:rPr>
              <a:t>(</a:t>
            </a:r>
            <a:r>
              <a:rPr lang="en-US" dirty="0">
                <a:solidFill>
                  <a:srgbClr val="C0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C00000"/>
                </a:solidFill>
              </a:rPr>
              <a:t>4, 0) </a:t>
            </a:r>
            <a:r>
              <a:rPr lang="en-US" dirty="0"/>
              <a:t>and </a:t>
            </a:r>
            <a:r>
              <a:rPr lang="en-US" dirty="0">
                <a:solidFill>
                  <a:srgbClr val="C00000"/>
                </a:solidFill>
              </a:rPr>
              <a:t>(4, 0)</a:t>
            </a:r>
            <a:r>
              <a:rPr lang="en-US" dirty="0"/>
              <a:t>. The endpoints of the minor axis are </a:t>
            </a:r>
            <a:r>
              <a:rPr lang="en-US" dirty="0">
                <a:solidFill>
                  <a:srgbClr val="9900CC"/>
                </a:solidFill>
              </a:rPr>
              <a:t>(0, </a:t>
            </a:r>
            <a:r>
              <a:rPr lang="en-US" dirty="0">
                <a:solidFill>
                  <a:srgbClr val="9900CC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9900CC"/>
                </a:solidFill>
              </a:rPr>
              <a:t>2)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/>
              <a:t>and </a:t>
            </a:r>
            <a:r>
              <a:rPr lang="en-US" dirty="0">
                <a:solidFill>
                  <a:srgbClr val="9900CC"/>
                </a:solidFill>
              </a:rPr>
              <a:t>(0, 2)</a:t>
            </a:r>
            <a:r>
              <a:rPr lang="en-US" dirty="0"/>
              <a:t>.</a:t>
            </a:r>
            <a:r>
              <a:rPr lang="en-US" dirty="0">
                <a:solidFill>
                  <a:srgbClr val="FF00FF"/>
                </a:solidFill>
              </a:rPr>
              <a:t> </a:t>
            </a:r>
            <a:r>
              <a:rPr lang="en-US" dirty="0"/>
              <a:t>The major and minor axes intersect at the center of the ellipse, </a:t>
            </a:r>
            <a:r>
              <a:rPr lang="en-US" dirty="0">
                <a:solidFill>
                  <a:srgbClr val="FF00FF"/>
                </a:solidFill>
              </a:rPr>
              <a:t>(0, 0)</a:t>
            </a:r>
            <a:r>
              <a:rPr lang="en-US" dirty="0"/>
              <a:t>.</a:t>
            </a:r>
          </a:p>
        </p:txBody>
      </p:sp>
      <p:graphicFrame>
        <p:nvGraphicFramePr>
          <p:cNvPr id="172033" name="Object 1"/>
          <p:cNvGraphicFramePr>
            <a:graphicFrameLocks noChangeAspect="1"/>
          </p:cNvGraphicFramePr>
          <p:nvPr/>
        </p:nvGraphicFramePr>
        <p:xfrm>
          <a:off x="1224888" y="1714500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0" name="Equation" r:id="rId3" imgW="1676160" imgH="444240" progId="Equation.DSMT4">
                  <p:embed/>
                </p:oleObj>
              </mc:Choice>
              <mc:Fallback>
                <p:oleObj name="Equation" r:id="rId3" imgW="1676160" imgH="44424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4888" y="1714500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2034" name="Object 2"/>
          <p:cNvGraphicFramePr>
            <a:graphicFrameLocks noChangeAspect="1"/>
          </p:cNvGraphicFramePr>
          <p:nvPr/>
        </p:nvGraphicFramePr>
        <p:xfrm>
          <a:off x="548640" y="2566348"/>
          <a:ext cx="1498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5" imgW="1498320" imgH="444240" progId="Equation.DSMT4">
                  <p:embed/>
                </p:oleObj>
              </mc:Choice>
              <mc:Fallback>
                <p:oleObj name="Equation" r:id="rId5" imgW="1498320" imgH="44424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" y="2566348"/>
                        <a:ext cx="1498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" name="Picture 4" descr="C:\Documents and Settings\Nagesh\Desktop\8_6_Exa_1.png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5029200" y="1676400"/>
            <a:ext cx="3657600" cy="355001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</TotalTime>
  <Words>1053</Words>
  <Application>Microsoft Office PowerPoint</Application>
  <PresentationFormat>On-screen Show (4:3)</PresentationFormat>
  <Paragraphs>146</Paragraphs>
  <Slides>28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28</vt:i4>
      </vt:variant>
    </vt:vector>
  </HeadingPairs>
  <TitlesOfParts>
    <vt:vector size="34" baseType="lpstr">
      <vt:lpstr>Courier New</vt:lpstr>
      <vt:lpstr>Calibri</vt:lpstr>
      <vt:lpstr>Symbol</vt:lpstr>
      <vt:lpstr>Arial</vt:lpstr>
      <vt:lpstr>Office Theme</vt:lpstr>
      <vt:lpstr>Equation</vt:lpstr>
      <vt:lpstr>Section 9.4</vt:lpstr>
      <vt:lpstr>Objectives</vt:lpstr>
      <vt:lpstr>Equations of Ellipses</vt:lpstr>
      <vt:lpstr>Equations of Ellipses</vt:lpstr>
      <vt:lpstr>Equations of Ellipses</vt:lpstr>
      <vt:lpstr>Equations of Ellipses</vt:lpstr>
      <vt:lpstr>Equations of Ellipses</vt:lpstr>
      <vt:lpstr>Example 1: Equation of an Ellipse: Major Axis Horizontal</vt:lpstr>
      <vt:lpstr>Example 1: Equation of an Ellipse: Major Axis Horizontal (cont.)</vt:lpstr>
      <vt:lpstr>Example 2: Equation of an Ellipse: Major Axis Vertical</vt:lpstr>
      <vt:lpstr>Example 2: Equation of an Ellipse: Major Axis Vertical (cont.)</vt:lpstr>
      <vt:lpstr>Equations of Hyperbolas</vt:lpstr>
      <vt:lpstr>Equations of Hyperbolas</vt:lpstr>
      <vt:lpstr>Equations of Hyperbolas</vt:lpstr>
      <vt:lpstr>Equations of Hyperbolas</vt:lpstr>
      <vt:lpstr>Equations of Hyperbolas</vt:lpstr>
      <vt:lpstr>Example 3: Hyperbola Opening Left and Right</vt:lpstr>
      <vt:lpstr>Example 3: Hyperbola Opening Left and Right (cont.)</vt:lpstr>
      <vt:lpstr>Example 4: Hyperbola Opening Up and Down</vt:lpstr>
      <vt:lpstr>Example 4: Hyperbola Opening Up and Down (cont.)</vt:lpstr>
      <vt:lpstr>Ellipses and Hyperbolas with Centers at (h, k)</vt:lpstr>
      <vt:lpstr>Example 5: Ellipse with Center at (h, k)</vt:lpstr>
      <vt:lpstr>Example 5: Ellipse with Center at (h, k) (cont.)</vt:lpstr>
      <vt:lpstr>Ellipses and Hyperbolas with Centers at (h, k)</vt:lpstr>
      <vt:lpstr>Example 6: Hyperbola with Center at (h, k)</vt:lpstr>
      <vt:lpstr>Example 6: Hyperbola with Center at (h, k) (cont.)</vt:lpstr>
      <vt:lpstr>Practice Problems</vt:lpstr>
      <vt:lpstr>Practice Problem Answers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Intermediate Algebra</dc:title>
  <dc:creator>Hawkes Learning Systems</dc:creator>
  <cp:lastModifiedBy>Kara Roche</cp:lastModifiedBy>
  <cp:revision>39</cp:revision>
  <dcterms:created xsi:type="dcterms:W3CDTF">2013-04-26T14:43:13Z</dcterms:created>
  <dcterms:modified xsi:type="dcterms:W3CDTF">2017-07-28T15:44:33Z</dcterms:modified>
</cp:coreProperties>
</file>