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85" r:id="rId4"/>
    <p:sldId id="258" r:id="rId5"/>
    <p:sldId id="259" r:id="rId6"/>
    <p:sldId id="260" r:id="rId7"/>
    <p:sldId id="261" r:id="rId8"/>
    <p:sldId id="263" r:id="rId9"/>
    <p:sldId id="265"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Real Number</a:t>
            </a:r>
            <a:r>
              <a:rPr lang="en-US" dirty="0"/>
              <a:t>s</a:t>
            </a:r>
            <a:endParaRPr dirty="0"/>
          </a:p>
        </p:txBody>
      </p:sp>
      <p:sp>
        <p:nvSpPr>
          <p:cNvPr id="3" name="Title 2"/>
          <p:cNvSpPr>
            <a:spLocks noGrp="1"/>
          </p:cNvSpPr>
          <p:nvPr>
            <p:ph type="title"/>
          </p:nvPr>
        </p:nvSpPr>
        <p:spPr/>
        <p:txBody>
          <a:bodyPr/>
          <a:lstStyle/>
          <a:p>
            <a:r>
              <a:rPr dirty="0"/>
              <a:t>Section </a:t>
            </a:r>
            <a:r>
              <a:rPr lang="en-US" dirty="0"/>
              <a:t>0</a:t>
            </a:r>
            <a:r>
              <a:rPr dirty="0"/>
              <a:t>.1</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261322"/>
              </a:xfrm>
              <a:ln>
                <a:solidFill>
                  <a:srgbClr val="FF0000"/>
                </a:solidFill>
              </a:ln>
            </p:spPr>
            <p:txBody>
              <a:bodyPr>
                <a:normAutofit/>
              </a:bodyPr>
              <a:lstStyle/>
              <a:p>
                <a:pPr>
                  <a:defRPr sz="2800"/>
                </a:pPr>
                <a:r>
                  <a:rPr sz="2800"/>
                  <a:t>Remember that order is defined by the placement of real numbers on the number line, </a:t>
                </a:r>
                <a:r>
                  <a:rPr sz="2800" i="1"/>
                  <a:t>not</a:t>
                </a:r>
                <a:r>
                  <a:rPr sz="2800"/>
                  <a:t> by magnitude (its distance from zero). For instance, </a:t>
                </a:r>
                <a14:m>
                  <m:oMath xmlns:m="http://schemas.openxmlformats.org/officeDocument/2006/math">
                    <m:r>
                      <a:rPr>
                        <a:latin typeface="Cambria Math" panose="02040503050406030204" pitchFamily="18" charset="0"/>
                      </a:rPr>
                      <m:t>−36&lt;5</m:t>
                    </m:r>
                  </m:oMath>
                </a14:m>
                <a:r>
                  <a:rPr sz="2800"/>
                  <a:t> because </a:t>
                </a:r>
                <a14:m>
                  <m:oMath xmlns:m="http://schemas.openxmlformats.org/officeDocument/2006/math">
                    <m:r>
                      <a:rPr>
                        <a:latin typeface="Cambria Math" panose="02040503050406030204" pitchFamily="18" charset="0"/>
                      </a:rPr>
                      <m:t>−36</m:t>
                    </m:r>
                  </m:oMath>
                </a14:m>
                <a:r>
                  <a:rPr sz="2800"/>
                  <a:t> lies to the left of </a:t>
                </a:r>
                <a:r>
                  <a:rPr sz="2800">
                    <a:latin typeface="Cambria Math"/>
                  </a:rPr>
                  <a:t>5</a:t>
                </a:r>
                <a:r>
                  <a:rPr sz="2800"/>
                  <a:t> on the number line. Also, be aware that the negation of the statement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a:t> is the statement </a:t>
                </a:r>
                <a14:m>
                  <m:oMath xmlns:m="http://schemas.openxmlformats.org/officeDocument/2006/math">
                    <m:r>
                      <a:rPr>
                        <a:latin typeface="Cambria Math" panose="02040503050406030204" pitchFamily="18" charset="0"/>
                      </a:rPr>
                      <m:t>𝑎</m:t>
                    </m:r>
                    <m:r>
                      <a:rPr>
                        <a:latin typeface="Cambria Math" panose="02040503050406030204" pitchFamily="18" charset="0"/>
                      </a:rPr>
                      <m:t>&gt;</m:t>
                    </m:r>
                    <m:r>
                      <a:rPr>
                        <a:latin typeface="Cambria Math" panose="02040503050406030204" pitchFamily="18" charset="0"/>
                      </a:rPr>
                      <m:t>𝑏</m:t>
                    </m:r>
                  </m:oMath>
                </a14:m>
                <a:r>
                  <a:rPr sz="2800"/>
                  <a:t>. Furthermore,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a:t> and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a:t>, then it must be the case that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261322"/>
              </a:xfrm>
              <a:blipFill>
                <a:blip r:embed="rId3"/>
                <a:stretch>
                  <a:fillRect l="-1328" t="-1481" r="-1771"/>
                </a:stretch>
              </a:blipFill>
              <a:ln>
                <a:solidFill>
                  <a:srgbClr val="FF0000"/>
                </a:solidFill>
              </a:ln>
            </p:spPr>
            <p:txBody>
              <a:bodyPr/>
              <a:lstStyle/>
              <a:p>
                <a:r>
                  <a:rPr lang="en-US">
                    <a:noFill/>
                  </a:rPr>
                  <a:t> </a:t>
                </a:r>
              </a:p>
            </p:txBody>
          </p:sp>
        </mc:Fallback>
      </mc:AlternateContent>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Working with Order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5≤9</m:t>
                    </m:r>
                  </m:oMath>
                </a14:m>
                <a:r>
                  <a:rPr sz="2800" dirty="0"/>
                  <a:t>, since </a:t>
                </a:r>
                <a:r>
                  <a:rPr sz="2800" dirty="0">
                    <a:latin typeface="Cambria Math"/>
                  </a:rPr>
                  <a:t>5</a:t>
                </a:r>
                <a:r>
                  <a:rPr sz="2800" dirty="0"/>
                  <a:t> lies to the left of </a:t>
                </a:r>
                <a:r>
                  <a:rPr sz="2800" dirty="0">
                    <a:latin typeface="Cambria Math"/>
                  </a:rPr>
                  <a:t>9</a:t>
                </a:r>
                <a:r>
                  <a:rPr lang="en-US" sz="2800" dirty="0">
                    <a:latin typeface="Cambria Math"/>
                  </a:rPr>
                  <a:t>.</a:t>
                </a:r>
                <a:endParaRPr sz="2800" dirty="0">
                  <a:latin typeface="Cambria Math"/>
                </a:endParaRPr>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5≤5</m:t>
                    </m:r>
                  </m:oMath>
                </a14:m>
                <a:r>
                  <a:rPr sz="2800" dirty="0"/>
                  <a:t>, since </a:t>
                </a:r>
                <a:r>
                  <a:rPr sz="2800" dirty="0">
                    <a:latin typeface="Cambria Math"/>
                  </a:rPr>
                  <a:t>5</a:t>
                </a:r>
                <a:r>
                  <a:rPr sz="2800" dirty="0"/>
                  <a:t> is equal to </a:t>
                </a:r>
                <a:r>
                  <a:rPr sz="2800" dirty="0">
                    <a:latin typeface="Cambria Math"/>
                  </a:rPr>
                  <a:t>5</a:t>
                </a:r>
                <a:r>
                  <a:rPr sz="2800" dirty="0"/>
                  <a:t>. Note that for every real number </a:t>
                </a:r>
                <a14:m>
                  <m:oMath xmlns:m="http://schemas.openxmlformats.org/officeDocument/2006/math">
                    <m:r>
                      <a:rPr>
                        <a:latin typeface="Cambria Math" panose="02040503050406030204" pitchFamily="18" charset="0"/>
                      </a:rPr>
                      <m:t>𝑎</m:t>
                    </m:r>
                  </m:oMath>
                </a14:m>
                <a:r>
                  <a:rPr sz="2800" dirty="0"/>
                  <a:t>, we have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𝑎</m:t>
                    </m:r>
                  </m:oMath>
                </a14:m>
                <a:r>
                  <a:rPr sz="2800" dirty="0"/>
                  <a:t>.</a:t>
                </a:r>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−7&gt;−163</m:t>
                    </m:r>
                  </m:oMath>
                </a14:m>
                <a:r>
                  <a:rPr sz="2800" dirty="0"/>
                  <a:t>, since </a:t>
                </a:r>
                <a14:m>
                  <m:oMath xmlns:m="http://schemas.openxmlformats.org/officeDocument/2006/math">
                    <m:r>
                      <a:rPr>
                        <a:latin typeface="Cambria Math" panose="02040503050406030204" pitchFamily="18" charset="0"/>
                      </a:rPr>
                      <m:t>−7</m:t>
                    </m:r>
                  </m:oMath>
                </a14:m>
                <a:r>
                  <a:rPr sz="2800" dirty="0"/>
                  <a:t> lies to the right of </a:t>
                </a:r>
                <a14:m>
                  <m:oMath xmlns:m="http://schemas.openxmlformats.org/officeDocument/2006/math">
                    <m:r>
                      <a:rPr>
                        <a:latin typeface="Cambria Math" panose="02040503050406030204" pitchFamily="18" charset="0"/>
                      </a:rPr>
                      <m:t>−163</m:t>
                    </m:r>
                  </m:oMath>
                </a14:m>
                <a:r>
                  <a:rPr sz="2800" dirty="0"/>
                  <a:t>.</a:t>
                </a:r>
              </a:p>
              <a:p>
                <a:pPr marL="514350" indent="-514350">
                  <a:buFont typeface="+mj-lt"/>
                  <a:buAutoNum type="alphaLcPeriod" startAt="4"/>
                  <a:defRPr sz="2800"/>
                </a:pPr>
                <a:r>
                  <a:rPr dirty="0"/>
                  <a:t>​</a:t>
                </a:r>
                <a:r>
                  <a:rPr sz="2800" dirty="0"/>
                  <a:t>The statement " </a:t>
                </a:r>
                <a:r>
                  <a:rPr sz="2800" dirty="0">
                    <a:latin typeface="Cambria Math"/>
                  </a:rPr>
                  <a:t>5</a:t>
                </a:r>
                <a:r>
                  <a:rPr sz="2800" dirty="0"/>
                  <a:t> is greater than </a:t>
                </a:r>
                <a14:m>
                  <m:oMath xmlns:m="http://schemas.openxmlformats.org/officeDocument/2006/math">
                    <m:r>
                      <a:rPr>
                        <a:latin typeface="Cambria Math" panose="02040503050406030204" pitchFamily="18" charset="0"/>
                      </a:rPr>
                      <m:t>−2</m:t>
                    </m:r>
                  </m:oMath>
                </a14:m>
                <a:r>
                  <a:rPr sz="2800" dirty="0"/>
                  <a:t> " can be written </a:t>
                </a:r>
                <a14:m>
                  <m:oMath xmlns:m="http://schemas.openxmlformats.org/officeDocument/2006/math">
                    <m:r>
                      <a:rPr>
                        <a:latin typeface="Cambria Math" panose="02040503050406030204" pitchFamily="18" charset="0"/>
                      </a:rPr>
                      <m:t>5&gt;−2</m:t>
                    </m:r>
                  </m:oMath>
                </a14:m>
                <a:r>
                  <a:rPr sz="2800" dirty="0"/>
                  <a:t>.</a:t>
                </a:r>
              </a:p>
              <a:p>
                <a:pPr marL="514350" indent="-514350">
                  <a:buFont typeface="+mj-lt"/>
                  <a:buAutoNum type="alphaLcPeriod" startAt="5"/>
                  <a:defRPr sz="2800"/>
                </a:pPr>
                <a:r>
                  <a:rPr dirty="0"/>
                  <a:t>​</a:t>
                </a:r>
                <a:r>
                  <a:rPr sz="2800" dirty="0"/>
                  <a:t>The statement " </a:t>
                </a:r>
                <a14:m>
                  <m:oMath xmlns:m="http://schemas.openxmlformats.org/officeDocument/2006/math">
                    <m:r>
                      <a:rPr>
                        <a:latin typeface="Cambria Math" panose="02040503050406030204" pitchFamily="18" charset="0"/>
                      </a:rPr>
                      <m:t>𝑎</m:t>
                    </m:r>
                  </m:oMath>
                </a14:m>
                <a:r>
                  <a:rPr sz="2800" dirty="0"/>
                  <a:t> is less than or equal to </a:t>
                </a:r>
                <a14:m>
                  <m:oMath xmlns:m="http://schemas.openxmlformats.org/officeDocument/2006/math">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oMath>
                </a14:m>
                <a:r>
                  <a:rPr sz="2800" dirty="0"/>
                  <a:t> " can be written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oMath>
                </a14:m>
                <a:r>
                  <a:rPr sz="2800" dirty="0"/>
                  <a:t>.</a:t>
                </a:r>
              </a:p>
              <a:p>
                <a:pPr marL="514350" indent="-514350">
                  <a:buFont typeface="+mj-lt"/>
                  <a:buAutoNum type="alphaLcPeriod" startAt="6"/>
                  <a:defRPr sz="2800"/>
                </a:pPr>
                <a:r>
                  <a:rPr dirty="0"/>
                  <a:t>​</a:t>
                </a:r>
                <a:r>
                  <a:rPr sz="2800" dirty="0"/>
                  <a:t>The statement " </a:t>
                </a:r>
                <a14:m>
                  <m:oMath xmlns:m="http://schemas.openxmlformats.org/officeDocument/2006/math">
                    <m:r>
                      <a:rPr>
                        <a:latin typeface="Cambria Math" panose="02040503050406030204" pitchFamily="18" charset="0"/>
                      </a:rPr>
                      <m:t>𝑥</m:t>
                    </m:r>
                  </m:oMath>
                </a14:m>
                <a:r>
                  <a:rPr sz="2800" dirty="0"/>
                  <a:t> is strictly less than </a:t>
                </a:r>
                <a14:m>
                  <m:oMath xmlns:m="http://schemas.openxmlformats.org/officeDocument/2006/math">
                    <m:r>
                      <a:rPr>
                        <a:latin typeface="Cambria Math" panose="02040503050406030204" pitchFamily="18" charset="0"/>
                      </a:rPr>
                      <m:t>𝑦</m:t>
                    </m:r>
                  </m:oMath>
                </a14:m>
                <a:r>
                  <a:rPr sz="2800" dirty="0"/>
                  <a:t> " can be written </a:t>
                </a:r>
                <a14:m>
                  <m:oMath xmlns:m="http://schemas.openxmlformats.org/officeDocument/2006/math">
                    <m:r>
                      <a:rPr>
                        <a:latin typeface="Cambria Math" panose="02040503050406030204" pitchFamily="18" charset="0"/>
                      </a:rPr>
                      <m:t>𝑥</m:t>
                    </m:r>
                    <m:r>
                      <a:rPr>
                        <a:latin typeface="Cambria Math" panose="02040503050406030204" pitchFamily="18" charset="0"/>
                      </a:rPr>
                      <m:t>&lt;</m:t>
                    </m:r>
                    <m:r>
                      <a:rPr>
                        <a:latin typeface="Cambria Math" panose="02040503050406030204" pitchFamily="18" charset="0"/>
                      </a:rPr>
                      <m:t>𝑦</m:t>
                    </m:r>
                  </m:oMath>
                </a14:m>
                <a:r>
                  <a:rPr sz="2800" dirty="0"/>
                  <a:t>.</a:t>
                </a:r>
              </a:p>
              <a:p>
                <a:pPr marL="514350" indent="-514350">
                  <a:buFont typeface="+mj-lt"/>
                  <a:buAutoNum type="alphaLcPeriod" startAt="7"/>
                  <a:defRPr sz="2800"/>
                </a:pPr>
                <a:r>
                  <a:rPr dirty="0"/>
                  <a:t>​</a:t>
                </a:r>
                <a:r>
                  <a:rPr sz="2800" dirty="0"/>
                  <a:t>The negation of the statement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 is the statement</a:t>
                </a:r>
                <a:r>
                  <a:rPr lang="en-US" sz="2800" dirty="0"/>
                  <a:t>  </a:t>
                </a:r>
                <a:r>
                  <a:rPr sz="2800" dirty="0"/>
                  <a:t> </a:t>
                </a:r>
                <a14:m>
                  <m:oMath xmlns:m="http://schemas.openxmlformats.org/officeDocument/2006/math">
                    <m:r>
                      <a:rPr>
                        <a:latin typeface="Cambria Math" panose="02040503050406030204" pitchFamily="18" charset="0"/>
                      </a:rPr>
                      <m:t>𝑎</m:t>
                    </m:r>
                    <m:r>
                      <a:rPr>
                        <a:latin typeface="Cambria Math" panose="02040503050406030204" pitchFamily="18" charset="0"/>
                      </a:rPr>
                      <m:t>&gt;</m:t>
                    </m:r>
                    <m:r>
                      <a:rPr>
                        <a:latin typeface="Cambria Math" panose="02040503050406030204" pitchFamily="18" charset="0"/>
                      </a:rPr>
                      <m:t>𝑏</m:t>
                    </m:r>
                  </m:oMath>
                </a14:m>
                <a:r>
                  <a:rPr sz="2800" dirty="0"/>
                  <a:t>.</a:t>
                </a:r>
              </a:p>
              <a:p>
                <a:pPr marL="514350" indent="-514350">
                  <a:buFont typeface="+mj-lt"/>
                  <a:buAutoNum type="alphaLcPeriod" startAt="8"/>
                  <a:defRPr sz="2800"/>
                </a:pPr>
                <a:r>
                  <a:rPr dirty="0"/>
                  <a:t>​</a:t>
                </a:r>
                <a:r>
                  <a:rPr sz="2800" dirty="0"/>
                  <a:t>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 and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 then it must be the case that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822" r="-1556"/>
                </a:stretch>
              </a:blipFill>
            </p:spPr>
            <p:txBody>
              <a:bodyPr/>
              <a:lstStyle/>
              <a:p>
                <a:r>
                  <a:rPr lang="en-US">
                    <a:noFill/>
                  </a:rPr>
                  <a:t> </a:t>
                </a:r>
              </a:p>
            </p:txBody>
          </p:sp>
        </mc:Fallback>
      </mc:AlternateContent>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Set-Builder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18522"/>
              </a:xfrm>
            </p:spPr>
            <p:txBody>
              <a:bodyPr>
                <a:normAutofit/>
              </a:bodyPr>
              <a:lstStyle/>
              <a:p>
                <a:pPr algn="ctr">
                  <a:defRPr sz="2800" b="1"/>
                </a:pPr>
                <a:r>
                  <a:rPr lang="en-US" dirty="0"/>
                  <a:t>Definition</a:t>
                </a:r>
              </a:p>
              <a:p>
                <a:pPr>
                  <a:defRPr sz="2800"/>
                </a:pPr>
                <a:r>
                  <a:rPr lang="en-US" sz="2800" dirty="0"/>
                  <a:t>The notation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𝑥</m:t>
                        </m:r>
                        <m:r>
                          <a:rPr lang="ar-AE" b="0" i="0" smtClean="0">
                            <a:latin typeface="Cambria Math" panose="02040503050406030204" pitchFamily="18" charset="0"/>
                          </a:rPr>
                          <m:t> </m:t>
                        </m:r>
                        <m:r>
                          <m:rPr>
                            <m:nor/>
                          </m:rPr>
                          <a:rPr lang="en-US"/>
                          <m:t>has</m:t>
                        </m:r>
                        <m:r>
                          <m:rPr>
                            <m:nor/>
                          </m:rPr>
                          <a:rPr lang="en-US"/>
                          <m:t> </m:t>
                        </m:r>
                        <m:r>
                          <m:rPr>
                            <m:nor/>
                          </m:rPr>
                          <a:rPr lang="en-US"/>
                          <m:t>property</m:t>
                        </m:r>
                        <m:r>
                          <a:rPr lang="en-US" b="0" i="0" smtClean="0">
                            <a:latin typeface="Cambria Math" panose="02040503050406030204" pitchFamily="18" charset="0"/>
                          </a:rPr>
                          <m:t> </m:t>
                        </m:r>
                        <m:r>
                          <a:rPr lang="en-US">
                            <a:latin typeface="Cambria Math" panose="02040503050406030204" pitchFamily="18" charset="0"/>
                          </a:rPr>
                          <m:t>𝑃</m:t>
                        </m:r>
                      </m:e>
                    </m:d>
                  </m:oMath>
                </a14:m>
                <a:r>
                  <a:rPr lang="ar-AE" sz="2800" dirty="0"/>
                  <a:t> </a:t>
                </a:r>
                <a:r>
                  <a:rPr lang="en-US" sz="2800" dirty="0"/>
                  <a:t>is used to describe a set of real numbers, all of which have the property </a:t>
                </a:r>
                <a14:m>
                  <m:oMath xmlns:m="http://schemas.openxmlformats.org/officeDocument/2006/math">
                    <m:r>
                      <a:rPr lang="en-US">
                        <a:latin typeface="Cambria Math" panose="02040503050406030204" pitchFamily="18" charset="0"/>
                      </a:rPr>
                      <m:t>𝑃</m:t>
                    </m:r>
                  </m:oMath>
                </a14:m>
                <a:r>
                  <a:rPr lang="en-US" sz="2800" dirty="0"/>
                  <a:t>. This can be read "the set of all real numbers </a:t>
                </a:r>
                <a14:m>
                  <m:oMath xmlns:m="http://schemas.openxmlformats.org/officeDocument/2006/math">
                    <m:r>
                      <a:rPr lang="en-US">
                        <a:latin typeface="Cambria Math" panose="02040503050406030204" pitchFamily="18" charset="0"/>
                      </a:rPr>
                      <m:t>𝑥</m:t>
                    </m:r>
                  </m:oMath>
                </a14:m>
                <a:r>
                  <a:rPr lang="en-US" sz="2800" dirty="0"/>
                  <a:t> having property </a:t>
                </a:r>
                <a14:m>
                  <m:oMath xmlns:m="http://schemas.openxmlformats.org/officeDocument/2006/math">
                    <m:r>
                      <a:rPr lang="en-US">
                        <a:latin typeface="Cambria Math" panose="02040503050406030204" pitchFamily="18" charset="0"/>
                      </a:rPr>
                      <m:t>𝑃</m:t>
                    </m:r>
                  </m:oMath>
                </a14:m>
                <a:r>
                  <a:rPr lang="en-US" sz="2800" dirty="0"/>
                  <a:t>."</a:t>
                </a:r>
              </a:p>
              <a:p>
                <a:pPr>
                  <a:defRPr sz="2800"/>
                </a:pPr>
                <a:r>
                  <a:rPr lang="en-US" sz="2800" dirty="0"/>
                  <a:t>The symbol | is also read as "such that," so the above notation can also be read "the set of all real numbers </a:t>
                </a:r>
                <a14:m>
                  <m:oMath xmlns:m="http://schemas.openxmlformats.org/officeDocument/2006/math">
                    <m:r>
                      <a:rPr lang="en-US">
                        <a:latin typeface="Cambria Math" panose="02040503050406030204" pitchFamily="18" charset="0"/>
                      </a:rPr>
                      <m:t>𝑥</m:t>
                    </m:r>
                  </m:oMath>
                </a14:m>
                <a:r>
                  <a:rPr lang="en-US" sz="2800" dirty="0"/>
                  <a:t>, </a:t>
                </a:r>
                <a:r>
                  <a:rPr lang="en-US" sz="2800" i="1" dirty="0"/>
                  <a:t>such that </a:t>
                </a:r>
                <a14:m>
                  <m:oMath xmlns:m="http://schemas.openxmlformats.org/officeDocument/2006/math">
                    <m:r>
                      <a:rPr lang="en-US">
                        <a:latin typeface="Cambria Math" panose="02040503050406030204" pitchFamily="18" charset="0"/>
                      </a:rPr>
                      <m:t>𝑥</m:t>
                    </m:r>
                  </m:oMath>
                </a14:m>
                <a:r>
                  <a:rPr lang="en-US" sz="2800" dirty="0"/>
                  <a:t> has property </a:t>
                </a:r>
                <a14:m>
                  <m:oMath xmlns:m="http://schemas.openxmlformats.org/officeDocument/2006/math">
                    <m:r>
                      <a:rPr lang="en-US">
                        <a:latin typeface="Cambria Math" panose="02040503050406030204" pitchFamily="18" charset="0"/>
                      </a:rPr>
                      <m:t>𝑃</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18522"/>
              </a:xfrm>
              <a:blipFill>
                <a:blip r:embed="rId3"/>
                <a:stretch>
                  <a:fillRect l="-1328" t="-1301" r="-1919" b="-3089"/>
                </a:stretch>
              </a:blipFill>
            </p:spPr>
            <p:txBody>
              <a:bodyPr/>
              <a:lstStyle/>
              <a:p>
                <a:r>
                  <a:rPr lang="en-US">
                    <a:noFill/>
                  </a:rPr>
                  <a:t> </a:t>
                </a:r>
              </a:p>
            </p:txBody>
          </p:sp>
        </mc:Fallback>
      </mc:AlternateContent>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Set-Builder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ar-AE"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𝑥</m:t>
                        </m:r>
                        <m:r>
                          <m:rPr>
                            <m:nor/>
                          </m:rPr>
                          <a:rPr lang="en-US" b="0" i="0" smtClean="0">
                            <a:latin typeface="Cambria Math" panose="02040503050406030204" pitchFamily="18" charset="0"/>
                          </a:rPr>
                          <m:t> </m:t>
                        </m:r>
                        <m:r>
                          <m:rPr>
                            <m:nor/>
                          </m:rPr>
                          <a:rPr lang="en-US"/>
                          <m:t>is</m:t>
                        </m:r>
                        <m:r>
                          <m:rPr>
                            <m:nor/>
                          </m:rPr>
                          <a:rPr lang="en-US"/>
                          <m:t> </m:t>
                        </m:r>
                        <m:r>
                          <m:rPr>
                            <m:nor/>
                          </m:rPr>
                          <a:rPr lang="en-US"/>
                          <m:t>an</m:t>
                        </m:r>
                        <m:r>
                          <m:rPr>
                            <m:nor/>
                          </m:rPr>
                          <a:rPr lang="en-US"/>
                          <m:t> </m:t>
                        </m:r>
                        <m:r>
                          <m:rPr>
                            <m:nor/>
                          </m:rPr>
                          <a:rPr lang="en-US"/>
                          <m:t>even</m:t>
                        </m:r>
                        <m:r>
                          <m:rPr>
                            <m:nor/>
                          </m:rPr>
                          <a:rPr lang="en-US"/>
                          <m:t> </m:t>
                        </m:r>
                        <m:r>
                          <m:rPr>
                            <m:nor/>
                          </m:rPr>
                          <a:rPr lang="en-US"/>
                          <m:t>integer</m:t>
                        </m:r>
                      </m:e>
                    </m:d>
                  </m:oMath>
                </a14:m>
                <a:r>
                  <a:rPr lang="ar-AE" sz="2800" dirty="0"/>
                  <a:t> </a:t>
                </a:r>
                <a:r>
                  <a:rPr lang="en-US" sz="2800" dirty="0"/>
                  <a:t>is another way of describing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m:t>
                        </m:r>
                        <m:r>
                          <m:rPr>
                            <m:nor/>
                          </m:rPr>
                          <a:rPr lang="ar-AE"/>
                          <m:t>, </m:t>
                        </m:r>
                        <m:r>
                          <a:rPr lang="ar-AE">
                            <a:latin typeface="Cambria Math" panose="02040503050406030204" pitchFamily="18" charset="0"/>
                          </a:rPr>
                          <m:t>−</m:t>
                        </m:r>
                        <m:r>
                          <a:rPr lang="ar-AE">
                            <a:latin typeface="Cambria Math" panose="02040503050406030204" pitchFamily="18" charset="0"/>
                          </a:rPr>
                          <m:t>4</m:t>
                        </m:r>
                        <m:r>
                          <m:rPr>
                            <m:nor/>
                          </m:rPr>
                          <a:rPr lang="ar-AE"/>
                          <m:t>, </m:t>
                        </m:r>
                        <m:r>
                          <a:rPr lang="ar-AE">
                            <a:latin typeface="Cambria Math" panose="02040503050406030204" pitchFamily="18" charset="0"/>
                          </a:rPr>
                          <m:t>−</m:t>
                        </m:r>
                        <m:r>
                          <a:rPr lang="ar-AE">
                            <a:latin typeface="Cambria Math" panose="02040503050406030204" pitchFamily="18" charset="0"/>
                          </a:rPr>
                          <m:t>2</m:t>
                        </m:r>
                        <m:r>
                          <m:rPr>
                            <m:nor/>
                          </m:rPr>
                          <a:rPr lang="ar-AE"/>
                          <m:t>, </m:t>
                        </m:r>
                        <m:r>
                          <a:rPr lang="ar-AE">
                            <a:latin typeface="Cambria Math" panose="02040503050406030204" pitchFamily="18" charset="0"/>
                          </a:rPr>
                          <m:t>0</m:t>
                        </m:r>
                        <m:r>
                          <m:rPr>
                            <m:nor/>
                          </m:rPr>
                          <a:rPr lang="ar-AE"/>
                          <m:t>, </m:t>
                        </m:r>
                        <m:r>
                          <a:rPr lang="ar-AE">
                            <a:latin typeface="Cambria Math" panose="02040503050406030204" pitchFamily="18" charset="0"/>
                          </a:rPr>
                          <m:t>2</m:t>
                        </m:r>
                        <m:r>
                          <m:rPr>
                            <m:nor/>
                          </m:rPr>
                          <a:rPr lang="ar-AE"/>
                          <m:t>, </m:t>
                        </m:r>
                        <m:r>
                          <a:rPr lang="ar-AE">
                            <a:latin typeface="Cambria Math" panose="02040503050406030204" pitchFamily="18" charset="0"/>
                          </a:rPr>
                          <m:t>4</m:t>
                        </m:r>
                        <m:r>
                          <m:rPr>
                            <m:nor/>
                          </m:rPr>
                          <a:rPr lang="ar-AE"/>
                          <m:t>, </m:t>
                        </m:r>
                        <m:r>
                          <a:rPr lang="ar-AE">
                            <a:latin typeface="Cambria Math" panose="02040503050406030204" pitchFamily="18" charset="0"/>
                          </a:rPr>
                          <m:t>…</m:t>
                        </m:r>
                      </m:e>
                    </m:d>
                  </m:oMath>
                </a14:m>
                <a:r>
                  <a:rPr lang="ar-AE" sz="2800" dirty="0"/>
                  <a:t>. </a:t>
                </a:r>
                <a:r>
                  <a:rPr lang="en-US" sz="2800" dirty="0"/>
                  <a:t>We could also describe this set as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𝑛</m:t>
                        </m:r>
                        <m:r>
                          <a:rPr lang="ar-AE" b="0" i="0" smtClean="0">
                            <a:latin typeface="Cambria Math" panose="02040503050406030204" pitchFamily="18" charset="0"/>
                          </a:rPr>
                          <m:t> </m:t>
                        </m:r>
                        <m:r>
                          <m:rPr>
                            <m:nor/>
                          </m:rPr>
                          <a:rPr lang="en-US"/>
                          <m:t>is</m:t>
                        </m:r>
                        <m:r>
                          <m:rPr>
                            <m:nor/>
                          </m:rPr>
                          <a:rPr lang="en-US"/>
                          <m:t> </m:t>
                        </m:r>
                        <m:r>
                          <m:rPr>
                            <m:nor/>
                          </m:rPr>
                          <a:rPr lang="en-US"/>
                          <m:t>an</m:t>
                        </m:r>
                        <m:r>
                          <m:rPr>
                            <m:nor/>
                          </m:rPr>
                          <a:rPr lang="en-US"/>
                          <m:t> </m:t>
                        </m:r>
                        <m:r>
                          <m:rPr>
                            <m:nor/>
                          </m:rPr>
                          <a:rPr lang="en-US"/>
                          <m:t>integer</m:t>
                        </m:r>
                      </m:e>
                    </m:d>
                  </m:oMath>
                </a14:m>
                <a:r>
                  <a:rPr lang="ar-AE" sz="2800" dirty="0"/>
                  <a:t>, </a:t>
                </a:r>
                <a:r>
                  <a:rPr lang="en-US" sz="2800" dirty="0"/>
                  <a:t>since every even integer is a multiple of </a:t>
                </a:r>
                <a:r>
                  <a:rPr lang="en-US" sz="2800" dirty="0">
                    <a:latin typeface="Cambria Math"/>
                  </a:rPr>
                  <a:t>2</a:t>
                </a:r>
                <a:r>
                  <a:rPr lang="en-US" sz="2800" dirty="0"/>
                  <a:t>.</a:t>
                </a:r>
              </a:p>
              <a:p>
                <a:pPr marL="514350" indent="-514350">
                  <a:buFont typeface="+mj-lt"/>
                  <a:buAutoNum type="alphaLcPeriod" startAt="2"/>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𝑥</m:t>
                        </m:r>
                        <m:r>
                          <m:rPr>
                            <m:nor/>
                          </m:rPr>
                          <a:rPr lang="en-US" b="0" i="0" smtClean="0">
                            <a:latin typeface="Cambria Math" panose="02040503050406030204" pitchFamily="18" charset="0"/>
                          </a:rPr>
                          <m:t> </m:t>
                        </m:r>
                        <m:r>
                          <m:rPr>
                            <m:nor/>
                          </m:rPr>
                          <a:rPr lang="en-US"/>
                          <m:t>is</m:t>
                        </m:r>
                        <m:r>
                          <m:rPr>
                            <m:nor/>
                          </m:rPr>
                          <a:rPr lang="en-US"/>
                          <m:t> </m:t>
                        </m:r>
                        <m:r>
                          <m:rPr>
                            <m:nor/>
                          </m:rPr>
                          <a:rPr lang="en-US"/>
                          <m:t>an</m:t>
                        </m:r>
                        <m:r>
                          <m:rPr>
                            <m:nor/>
                          </m:rPr>
                          <a:rPr lang="en-US"/>
                          <m:t> </m:t>
                        </m:r>
                        <m:r>
                          <m:rPr>
                            <m:nor/>
                          </m:rPr>
                          <a:rPr lang="en-US"/>
                          <m:t>integer</m:t>
                        </m:r>
                        <m:r>
                          <m:rPr>
                            <m:nor/>
                          </m:rPr>
                          <a:rPr lang="en-US"/>
                          <m:t> </m:t>
                        </m:r>
                        <m:r>
                          <m:rPr>
                            <m:nor/>
                          </m:rPr>
                          <a:rPr lang="en-US"/>
                          <m:t>such</m:t>
                        </m:r>
                        <m:r>
                          <m:rPr>
                            <m:nor/>
                          </m:rPr>
                          <a:rPr lang="en-US"/>
                          <m:t> </m:t>
                        </m:r>
                        <m:r>
                          <m:rPr>
                            <m:nor/>
                          </m:rPr>
                          <a:rPr lang="en-US"/>
                          <m:t>that</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&lt;</m:t>
                        </m:r>
                        <m:r>
                          <a:rPr lang="en-US">
                            <a:latin typeface="Cambria Math" panose="02040503050406030204" pitchFamily="18" charset="0"/>
                          </a:rPr>
                          <m:t>2</m:t>
                        </m:r>
                      </m:e>
                    </m:d>
                  </m:oMath>
                </a14:m>
                <a:r>
                  <a:rPr lang="ar-AE" sz="2800" dirty="0"/>
                  <a:t> </a:t>
                </a:r>
                <a:r>
                  <a:rPr lang="en-US" sz="2800" dirty="0"/>
                  <a:t>describes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m:rPr>
                            <m:nor/>
                          </m:rPr>
                          <a:rPr lang="ar-AE"/>
                          <m:t>, </m:t>
                        </m:r>
                        <m:r>
                          <a:rPr lang="ar-AE">
                            <a:latin typeface="Cambria Math" panose="02040503050406030204" pitchFamily="18" charset="0"/>
                          </a:rPr>
                          <m:t>−</m:t>
                        </m:r>
                        <m:r>
                          <a:rPr lang="ar-AE">
                            <a:latin typeface="Cambria Math" panose="02040503050406030204" pitchFamily="18" charset="0"/>
                          </a:rPr>
                          <m:t>2</m:t>
                        </m:r>
                        <m:r>
                          <m:rPr>
                            <m:nor/>
                          </m:rPr>
                          <a:rPr lang="ar-AE"/>
                          <m:t>, </m:t>
                        </m:r>
                        <m:r>
                          <a:rPr lang="ar-AE">
                            <a:latin typeface="Cambria Math" panose="02040503050406030204" pitchFamily="18" charset="0"/>
                          </a:rPr>
                          <m:t>−</m:t>
                        </m:r>
                        <m:r>
                          <a:rPr lang="ar-AE">
                            <a:latin typeface="Cambria Math" panose="02040503050406030204" pitchFamily="18" charset="0"/>
                          </a:rPr>
                          <m:t>1</m:t>
                        </m:r>
                        <m:r>
                          <m:rPr>
                            <m:nor/>
                          </m:rPr>
                          <a:rPr lang="ar-AE"/>
                          <m:t>, </m:t>
                        </m:r>
                        <m:r>
                          <a:rPr lang="ar-AE">
                            <a:latin typeface="Cambria Math" panose="02040503050406030204" pitchFamily="18" charset="0"/>
                          </a:rPr>
                          <m:t>0</m:t>
                        </m:r>
                        <m:r>
                          <m:rPr>
                            <m:nor/>
                          </m:rPr>
                          <a:rPr lang="ar-AE"/>
                          <m:t>, </m:t>
                        </m:r>
                        <m:r>
                          <a:rPr lang="ar-AE">
                            <a:latin typeface="Cambria Math" panose="02040503050406030204" pitchFamily="18" charset="0"/>
                          </a:rPr>
                          <m:t>1</m:t>
                        </m: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595" r="-1481"/>
                </a:stretch>
              </a:blipFill>
            </p:spPr>
            <p:txBody>
              <a:bodyPr/>
              <a:lstStyle/>
              <a:p>
                <a:r>
                  <a:rPr lang="en-US">
                    <a:noFill/>
                  </a:rPr>
                  <a:t> </a:t>
                </a:r>
              </a:p>
            </p:txBody>
          </p:sp>
        </mc:Fallback>
      </mc:AlternateContent>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Empty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413722"/>
              </a:xfrm>
            </p:spPr>
            <p:txBody>
              <a:bodyPr>
                <a:normAutofit/>
              </a:bodyPr>
              <a:lstStyle/>
              <a:p>
                <a:pPr algn="ctr">
                  <a:defRPr sz="2800" b="1"/>
                </a:pPr>
                <a:r>
                  <a:rPr dirty="0"/>
                  <a:t>Definition</a:t>
                </a:r>
              </a:p>
              <a:p>
                <a:pPr>
                  <a:defRPr sz="2800"/>
                </a:pPr>
                <a:r>
                  <a:rPr sz="2800" dirty="0"/>
                  <a:t>A set with no elements is called the </a:t>
                </a:r>
                <a:r>
                  <a:rPr sz="2800" b="1" dirty="0"/>
                  <a:t>empty set</a:t>
                </a:r>
                <a:r>
                  <a:rPr sz="2800" dirty="0"/>
                  <a:t> or the </a:t>
                </a:r>
                <a:r>
                  <a:rPr sz="2800" b="1" dirty="0"/>
                  <a:t>null set</a:t>
                </a:r>
                <a:r>
                  <a:rPr sz="2800" dirty="0"/>
                  <a:t>, and is denoted by the symbol </a:t>
                </a:r>
                <a14:m>
                  <m:oMath xmlns:m="http://schemas.openxmlformats.org/officeDocument/2006/math">
                    <m:r>
                      <a:rPr>
                        <a:latin typeface="Cambria Math" panose="02040503050406030204" pitchFamily="18" charset="0"/>
                      </a:rPr>
                      <m:t>∅</m:t>
                    </m:r>
                  </m:oMath>
                </a14:m>
                <a:r>
                  <a:rPr sz="2800" dirty="0"/>
                  <a:t>.</a:t>
                </a:r>
              </a:p>
              <a:p>
                <a:pPr>
                  <a:defRPr sz="2800"/>
                </a:pPr>
                <a:r>
                  <a:rPr sz="2800" dirty="0"/>
                  <a:t>The empty set can arise from a set defined using set-builder notation; for example, the set </a:t>
                </a:r>
                <a:br>
                  <a:rPr lang="en-US" sz="2800" dirty="0"/>
                </a:b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&gt;</m:t>
                        </m:r>
                        <m:r>
                          <a:rPr>
                            <a:latin typeface="Cambria Math" panose="02040503050406030204" pitchFamily="18" charset="0"/>
                          </a:rPr>
                          <m:t>1</m:t>
                        </m:r>
                        <m:r>
                          <m:rPr>
                            <m:nor/>
                          </m:rPr>
                          <a:rPr/>
                          <m:t> </m:t>
                        </m:r>
                        <m:r>
                          <m:rPr>
                            <m:sty m:val="p"/>
                          </m:rPr>
                          <a:rPr i="0">
                            <a:latin typeface="Cambria Math" panose="02040503050406030204" pitchFamily="18" charset="0"/>
                          </a:rPr>
                          <m:t>and</m:t>
                        </m:r>
                        <m:r>
                          <m:rPr>
                            <m:nor/>
                          </m:rPr>
                          <a:rPr/>
                          <m:t> </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4</m:t>
                        </m:r>
                      </m:e>
                    </m:d>
                  </m:oMath>
                </a14:m>
                <a:r>
                  <a:rPr sz="2800" dirty="0"/>
                  <a:t> is equivalent to the empty set, since no real number </a:t>
                </a:r>
                <a14:m>
                  <m:oMath xmlns:m="http://schemas.openxmlformats.org/officeDocument/2006/math">
                    <m:r>
                      <a:rPr>
                        <a:latin typeface="Cambria Math" panose="02040503050406030204" pitchFamily="18" charset="0"/>
                      </a:rPr>
                      <m:t>𝑦</m:t>
                    </m:r>
                  </m:oMath>
                </a14:m>
                <a:r>
                  <a:rPr sz="2800" dirty="0"/>
                  <a:t> satisfies the stated property.</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413722"/>
              </a:xfrm>
              <a:blipFill>
                <a:blip r:embed="rId3"/>
                <a:stretch>
                  <a:fillRect l="-1328" t="-1416"/>
                </a:stretch>
              </a:blipFill>
            </p:spPr>
            <p:txBody>
              <a:bodyPr/>
              <a:lstStyle/>
              <a:p>
                <a:r>
                  <a:rPr lang="en-US">
                    <a:noFill/>
                  </a:rPr>
                  <a:t> </a:t>
                </a:r>
              </a:p>
            </p:txBody>
          </p:sp>
        </mc:Fallback>
      </mc:AlternateContent>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Interval Notation</a:t>
            </a:r>
          </a:p>
        </p:txBody>
      </p:sp>
      <p:sp>
        <p:nvSpPr>
          <p:cNvPr id="3" name="Text Placeholder 2"/>
          <p:cNvSpPr>
            <a:spLocks noGrp="1"/>
          </p:cNvSpPr>
          <p:nvPr>
            <p:ph type="body" sz="quarter" idx="10"/>
          </p:nvPr>
        </p:nvSpPr>
        <p:spPr/>
        <p:txBody>
          <a:bodyPr>
            <a:normAutofit/>
          </a:bodyPr>
          <a:lstStyle/>
          <a:p>
            <a:pPr algn="ctr">
              <a:defRPr sz="2800" b="1"/>
            </a:pPr>
            <a:r>
              <a:rPr lang="en-US" dirty="0"/>
              <a:t>Definition</a:t>
            </a:r>
          </a:p>
          <a:p>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6C4FEF5-9B73-498E-87C4-842EB77E3BE1}"/>
                  </a:ext>
                </a:extLst>
              </p:cNvPr>
              <p:cNvGraphicFramePr>
                <a:graphicFrameLocks/>
              </p:cNvGraphicFramePr>
              <p:nvPr>
                <p:extLst>
                  <p:ext uri="{D42A27DB-BD31-4B8C-83A1-F6EECF244321}">
                    <p14:modId xmlns:p14="http://schemas.microsoft.com/office/powerpoint/2010/main" val="3731535338"/>
                  </p:ext>
                </p:extLst>
              </p:nvPr>
            </p:nvGraphicFramePr>
            <p:xfrm>
              <a:off x="571500" y="1600200"/>
              <a:ext cx="8001000" cy="4099560"/>
            </p:xfrm>
            <a:graphic>
              <a:graphicData uri="http://schemas.openxmlformats.org/drawingml/2006/table">
                <a:tbl>
                  <a:tblPr firstRow="1" bandRow="1">
                    <a:tableStyleId>{8799B23B-EC83-4686-B30A-512413B5E67A}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60539">
                    <a:tc>
                      <a:txBody>
                        <a:bodyPr/>
                        <a:lstStyle/>
                        <a:p>
                          <a:pPr algn="ctr">
                            <a:defRPr sz="1800" b="1"/>
                          </a:pPr>
                          <a:r>
                            <a:rPr sz="1800">
                              <a:solidFill>
                                <a:sysClr val="windowText" lastClr="000000"/>
                              </a:solidFill>
                            </a:rPr>
                            <a:t>Interval Notation</a:t>
                          </a:r>
                        </a:p>
                      </a:txBody>
                      <a:tcPr marL="88900" marR="88900" marT="44450" marB="44450"/>
                    </a:tc>
                    <a:tc>
                      <a:txBody>
                        <a:bodyPr/>
                        <a:lstStyle/>
                        <a:p>
                          <a:pPr algn="ctr">
                            <a:defRPr sz="1800" b="1"/>
                          </a:pPr>
                          <a:r>
                            <a:rPr sz="1800" dirty="0">
                              <a:solidFill>
                                <a:sysClr val="windowText" lastClr="000000"/>
                              </a:solidFill>
                            </a:rPr>
                            <a:t>Set-Builder Notation</a:t>
                          </a:r>
                        </a:p>
                      </a:txBody>
                      <a:tcPr marL="88900" marR="88900" marT="44450" marB="44450"/>
                    </a:tc>
                    <a:tc>
                      <a:txBody>
                        <a:bodyPr/>
                        <a:lstStyle/>
                        <a:p>
                          <a:pPr algn="ctr">
                            <a:defRPr sz="1800" b="1"/>
                          </a:pPr>
                          <a:r>
                            <a:rPr sz="1800">
                              <a:solidFill>
                                <a:sysClr val="windowText" lastClr="000000"/>
                              </a:solidFill>
                            </a:rPr>
                            <a:t>Meaning</a:t>
                          </a:r>
                        </a:p>
                      </a:txBody>
                      <a:tcPr marL="88900" marR="88900" marT="44450" marB="44450"/>
                    </a:tc>
                    <a:extLst>
                      <a:ext uri="{0D108BD9-81ED-4DB2-BD59-A6C34878D82A}">
                        <a16:rowId xmlns:a16="http://schemas.microsoft.com/office/drawing/2014/main" val="10000"/>
                      </a:ext>
                    </a:extLst>
                  </a:tr>
                  <a:tr h="622300">
                    <a:tc>
                      <a:txBody>
                        <a:bodyPr/>
                        <a:lstStyle/>
                        <a:p>
                          <a:pPr algn="ctr">
                            <a:defRPr sz="1800"/>
                          </a:pPr>
                          <a14:m>
                            <m:oMathPara xmlns:m="http://schemas.openxmlformats.org/officeDocument/2006/math">
                              <m:oMathParaPr>
                                <m:jc m:val="centerGroup"/>
                              </m:oMathParaPr>
                              <m:oMath xmlns:m="http://schemas.openxmlformats.org/officeDocument/2006/math">
                                <m:d>
                                  <m:dPr>
                                    <m:ctrlPr>
                                      <a:rPr lang="ar-AE" sz="1800" i="1" smtClean="0">
                                        <a:solidFill>
                                          <a:sysClr val="windowText" lastClr="000000"/>
                                        </a:solidFill>
                                        <a:latin typeface="Cambria Math" panose="02040503050406030204" pitchFamily="18" charset="0"/>
                                      </a:rPr>
                                    </m:ctrlPr>
                                  </m:dPr>
                                  <m:e>
                                    <m:r>
                                      <a:rPr lang="ar-AE" sz="1800">
                                        <a:solidFill>
                                          <a:sysClr val="windowText" lastClr="000000"/>
                                        </a:solidFill>
                                        <a:latin typeface="Cambria Math" panose="02040503050406030204" pitchFamily="18" charset="0"/>
                                      </a:rPr>
                                      <m:t>𝑎</m:t>
                                    </m:r>
                                    <m:r>
                                      <m:rPr>
                                        <m:nor/>
                                      </m:rPr>
                                      <a:rPr lang="ar-AE" sz="1800">
                                        <a:solidFill>
                                          <a:sysClr val="windowText" lastClr="000000"/>
                                        </a:solidFill>
                                      </a:rPr>
                                      <m:t>, </m:t>
                                    </m:r>
                                    <m:r>
                                      <a:rPr lang="ar-AE" sz="1800">
                                        <a:solidFill>
                                          <a:sysClr val="windowText" lastClr="000000"/>
                                        </a:solidFill>
                                        <a:latin typeface="Cambria Math" panose="02040503050406030204" pitchFamily="18" charset="0"/>
                                      </a:rPr>
                                      <m:t>𝑏</m:t>
                                    </m:r>
                                  </m:e>
                                </m:d>
                              </m:oMath>
                            </m:oMathPara>
                          </a14:m>
                          <a:endParaRPr lang="ar-AE" sz="1800">
                            <a:solidFill>
                              <a:sysClr val="windowText" lastClr="000000"/>
                            </a:solidFill>
                          </a:endParaRPr>
                        </a:p>
                      </a:txBody>
                      <a:tcPr marL="88900" marR="88900" marT="44450" marB="44450"/>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&lt;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&lt;</m:t>
                                </m:r>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r>
                            <a:rPr lang="en-US" sz="1800" dirty="0">
                              <a:solidFill>
                                <a:sysClr val="windowText" lastClr="000000"/>
                              </a:solidFill>
                            </a:rPr>
                            <a:t>all real numbers strictly between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dirty="0">
                              <a:solidFill>
                                <a:sysClr val="windowText" lastClr="000000"/>
                              </a:solidFill>
                            </a:rPr>
                            <a:t> and </a:t>
                          </a:r>
                          <a14:m>
                            <m:oMath xmlns:m="http://schemas.openxmlformats.org/officeDocument/2006/math">
                              <m:r>
                                <a:rPr lang="en-US" sz="1800">
                                  <a:solidFill>
                                    <a:sysClr val="windowText" lastClr="000000"/>
                                  </a:solidFill>
                                  <a:latin typeface="Cambria Math" panose="02040503050406030204" pitchFamily="18" charset="0"/>
                                </a:rPr>
                                <m:t>𝑏</m:t>
                              </m:r>
                            </m:oMath>
                          </a14:m>
                          <a:endParaRPr lang="en-US" sz="1800" dirty="0">
                            <a:solidFill>
                              <a:sysClr val="windowText" lastClr="000000"/>
                            </a:solidFill>
                          </a:endParaRPr>
                        </a:p>
                      </a:txBody>
                      <a:tcPr marL="88900" marR="88900" marT="44450" marB="44450"/>
                    </a:tc>
                    <a:extLst>
                      <a:ext uri="{0D108BD9-81ED-4DB2-BD59-A6C34878D82A}">
                        <a16:rowId xmlns:a16="http://schemas.microsoft.com/office/drawing/2014/main" val="10001"/>
                      </a:ext>
                    </a:extLst>
                  </a:tr>
                  <a:tr h="88900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r>
                            <a:rPr lang="en-US" sz="1800">
                              <a:solidFill>
                                <a:sysClr val="windowText" lastClr="000000"/>
                              </a:solidFill>
                            </a:rPr>
                            <a:t>all real numbers between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a:solidFill>
                                <a:sysClr val="windowText" lastClr="000000"/>
                              </a:solidFill>
                            </a:rPr>
                            <a:t> and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a:solidFill>
                                <a:sysClr val="windowText" lastClr="000000"/>
                              </a:solidFill>
                            </a:rPr>
                            <a:t>, including both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a:solidFill>
                                <a:sysClr val="windowText" lastClr="000000"/>
                              </a:solidFill>
                            </a:rPr>
                            <a:t> and </a:t>
                          </a:r>
                          <a14:m>
                            <m:oMath xmlns:m="http://schemas.openxmlformats.org/officeDocument/2006/math">
                              <m:r>
                                <a:rPr lang="en-US" sz="1800">
                                  <a:solidFill>
                                    <a:sysClr val="windowText" lastClr="000000"/>
                                  </a:solidFill>
                                  <a:latin typeface="Cambria Math" panose="02040503050406030204" pitchFamily="18" charset="0"/>
                                </a:rPr>
                                <m:t>𝑏</m:t>
                              </m:r>
                            </m:oMath>
                          </a14:m>
                          <a:endParaRPr lang="en-US" sz="1800">
                            <a:solidFill>
                              <a:sysClr val="windowText" lastClr="000000"/>
                            </a:solidFill>
                          </a:endParaRPr>
                        </a:p>
                      </a:txBody>
                      <a:tcPr marL="88900" marR="88900" marT="44450" marB="44450"/>
                    </a:tc>
                    <a:extLst>
                      <a:ext uri="{0D108BD9-81ED-4DB2-BD59-A6C34878D82A}">
                        <a16:rowId xmlns:a16="http://schemas.microsoft.com/office/drawing/2014/main" val="10002"/>
                      </a:ext>
                    </a:extLst>
                  </a:tr>
                  <a:tr h="88900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&lt;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r>
                            <a:rPr lang="en-US" sz="1800">
                              <a:solidFill>
                                <a:sysClr val="windowText" lastClr="000000"/>
                              </a:solidFill>
                            </a:rPr>
                            <a:t>all real numbers between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a:solidFill>
                                <a:sysClr val="windowText" lastClr="000000"/>
                              </a:solidFill>
                            </a:rPr>
                            <a:t> and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a:solidFill>
                                <a:sysClr val="windowText" lastClr="000000"/>
                              </a:solidFill>
                            </a:rPr>
                            <a:t>, including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a:solidFill>
                                <a:sysClr val="windowText" lastClr="000000"/>
                              </a:solidFill>
                            </a:rPr>
                            <a:t> but not </a:t>
                          </a:r>
                          <a14:m>
                            <m:oMath xmlns:m="http://schemas.openxmlformats.org/officeDocument/2006/math">
                              <m:r>
                                <a:rPr lang="en-US" sz="1800">
                                  <a:solidFill>
                                    <a:sysClr val="windowText" lastClr="000000"/>
                                  </a:solidFill>
                                  <a:latin typeface="Cambria Math" panose="02040503050406030204" pitchFamily="18" charset="0"/>
                                </a:rPr>
                                <m:t>𝑎</m:t>
                              </m:r>
                            </m:oMath>
                          </a14:m>
                          <a:endParaRPr lang="en-US" sz="1800">
                            <a:solidFill>
                              <a:sysClr val="windowText" lastClr="000000"/>
                            </a:solidFill>
                          </a:endParaRPr>
                        </a:p>
                      </a:txBody>
                      <a:tcPr marL="88900" marR="88900" marT="44450" marB="44450"/>
                    </a:tc>
                    <a:extLst>
                      <a:ext uri="{0D108BD9-81ED-4DB2-BD59-A6C34878D82A}">
                        <a16:rowId xmlns:a16="http://schemas.microsoft.com/office/drawing/2014/main" val="10003"/>
                      </a:ext>
                    </a:extLst>
                  </a:tr>
                  <a:tr h="360539">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&lt;</m:t>
                                </m:r>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r>
                            <a:rPr lang="en-US" sz="1800">
                              <a:solidFill>
                                <a:sysClr val="windowText" lastClr="000000"/>
                              </a:solidFill>
                            </a:rPr>
                            <a:t>all real numbers less than </a:t>
                          </a:r>
                          <a14:m>
                            <m:oMath xmlns:m="http://schemas.openxmlformats.org/officeDocument/2006/math">
                              <m:r>
                                <a:rPr lang="en-US" sz="1800">
                                  <a:solidFill>
                                    <a:sysClr val="windowText" lastClr="000000"/>
                                  </a:solidFill>
                                  <a:latin typeface="Cambria Math" panose="02040503050406030204" pitchFamily="18" charset="0"/>
                                </a:rPr>
                                <m:t>𝑏</m:t>
                              </m:r>
                            </m:oMath>
                          </a14:m>
                          <a:endParaRPr lang="en-US" sz="1800">
                            <a:solidFill>
                              <a:sysClr val="windowText" lastClr="000000"/>
                            </a:solidFill>
                          </a:endParaRPr>
                        </a:p>
                      </a:txBody>
                      <a:tcPr marL="88900" marR="88900" marT="44450" marB="44450"/>
                    </a:tc>
                    <a:extLst>
                      <a:ext uri="{0D108BD9-81ED-4DB2-BD59-A6C34878D82A}">
                        <a16:rowId xmlns:a16="http://schemas.microsoft.com/office/drawing/2014/main" val="10004"/>
                      </a:ext>
                    </a:extLst>
                  </a:tr>
                  <a:tr h="62230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𝑥</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m:t>
                                </m:r>
                              </m:oMath>
                            </m:oMathPara>
                          </a14:m>
                          <a:endParaRPr lang="en-US" sz="1800">
                            <a:solidFill>
                              <a:sysClr val="windowText" lastClr="000000"/>
                            </a:solidFill>
                          </a:endParaRPr>
                        </a:p>
                      </a:txBody>
                      <a:tcPr marL="88900" marR="88900" marT="44450" marB="44450"/>
                    </a:tc>
                    <a:tc>
                      <a:txBody>
                        <a:bodyPr/>
                        <a:lstStyle/>
                        <a:p>
                          <a:pPr algn="ctr">
                            <a:defRPr sz="1800"/>
                          </a:pPr>
                          <a:r>
                            <a:rPr lang="en-US" sz="1800" dirty="0">
                              <a:solidFill>
                                <a:sysClr val="windowText" lastClr="000000"/>
                              </a:solidFill>
                            </a:rPr>
                            <a:t>all real numbers greater than or equal to </a:t>
                          </a:r>
                          <a14:m>
                            <m:oMath xmlns:m="http://schemas.openxmlformats.org/officeDocument/2006/math">
                              <m:r>
                                <a:rPr lang="en-US" sz="1800">
                                  <a:solidFill>
                                    <a:sysClr val="windowText" lastClr="000000"/>
                                  </a:solidFill>
                                  <a:latin typeface="Cambria Math" panose="02040503050406030204" pitchFamily="18" charset="0"/>
                                </a:rPr>
                                <m:t>𝑎</m:t>
                              </m:r>
                            </m:oMath>
                          </a14:m>
                          <a:endParaRPr lang="en-US" sz="1800" dirty="0">
                            <a:solidFill>
                              <a:sysClr val="windowText" lastClr="000000"/>
                            </a:solidFill>
                          </a:endParaRPr>
                        </a:p>
                      </a:txBody>
                      <a:tcPr marL="88900" marR="88900" marT="44450" marB="44450"/>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46C4FEF5-9B73-498E-87C4-842EB77E3BE1}"/>
                  </a:ext>
                </a:extLst>
              </p:cNvPr>
              <p:cNvGraphicFramePr>
                <a:graphicFrameLocks/>
              </p:cNvGraphicFramePr>
              <p:nvPr>
                <p:extLst>
                  <p:ext uri="{D42A27DB-BD31-4B8C-83A1-F6EECF244321}">
                    <p14:modId xmlns:p14="http://schemas.microsoft.com/office/powerpoint/2010/main" val="3731535338"/>
                  </p:ext>
                </p:extLst>
              </p:nvPr>
            </p:nvGraphicFramePr>
            <p:xfrm>
              <a:off x="571500" y="1600200"/>
              <a:ext cx="8001000" cy="4099560"/>
            </p:xfrm>
            <a:graphic>
              <a:graphicData uri="http://schemas.openxmlformats.org/drawingml/2006/table">
                <a:tbl>
                  <a:tblPr firstRow="1" bandRow="1">
                    <a:tableStyleId>{8799B23B-EC83-4686-B30A-512413B5E67A}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63220">
                    <a:tc>
                      <a:txBody>
                        <a:bodyPr/>
                        <a:lstStyle/>
                        <a:p>
                          <a:pPr algn="ctr">
                            <a:defRPr sz="1800" b="1"/>
                          </a:pPr>
                          <a:r>
                            <a:rPr sz="1800">
                              <a:solidFill>
                                <a:sysClr val="windowText" lastClr="000000"/>
                              </a:solidFill>
                            </a:rPr>
                            <a:t>Interval Notation</a:t>
                          </a:r>
                        </a:p>
                      </a:txBody>
                      <a:tcPr marL="88900" marR="88900" marT="44450" marB="44450"/>
                    </a:tc>
                    <a:tc>
                      <a:txBody>
                        <a:bodyPr/>
                        <a:lstStyle/>
                        <a:p>
                          <a:pPr algn="ctr">
                            <a:defRPr sz="1800" b="1"/>
                          </a:pPr>
                          <a:r>
                            <a:rPr sz="1800" dirty="0">
                              <a:solidFill>
                                <a:sysClr val="windowText" lastClr="000000"/>
                              </a:solidFill>
                            </a:rPr>
                            <a:t>Set-Builder Notation</a:t>
                          </a:r>
                        </a:p>
                      </a:txBody>
                      <a:tcPr marL="88900" marR="88900" marT="44450" marB="44450"/>
                    </a:tc>
                    <a:tc>
                      <a:txBody>
                        <a:bodyPr/>
                        <a:lstStyle/>
                        <a:p>
                          <a:pPr algn="ctr">
                            <a:defRPr sz="1800" b="1"/>
                          </a:pPr>
                          <a:r>
                            <a:rPr sz="1800">
                              <a:solidFill>
                                <a:sysClr val="windowText" lastClr="000000"/>
                              </a:solidFill>
                            </a:rPr>
                            <a:t>Meaning</a:t>
                          </a:r>
                        </a:p>
                      </a:txBody>
                      <a:tcPr marL="88900" marR="88900" marT="44450" marB="44450"/>
                    </a:tc>
                    <a:extLst>
                      <a:ext uri="{0D108BD9-81ED-4DB2-BD59-A6C34878D82A}">
                        <a16:rowId xmlns:a16="http://schemas.microsoft.com/office/drawing/2014/main" val="10000"/>
                      </a:ext>
                    </a:extLst>
                  </a:tr>
                  <a:tr h="637540">
                    <a:tc>
                      <a:txBody>
                        <a:bodyPr/>
                        <a:lstStyle/>
                        <a:p>
                          <a:endParaRPr lang="en-US"/>
                        </a:p>
                      </a:txBody>
                      <a:tcPr marL="88900" marR="88900" marT="44450" marB="44450">
                        <a:blipFill>
                          <a:blip r:embed="rId3"/>
                          <a:stretch>
                            <a:fillRect l="-228" t="-62500" r="-200685" b="-504808"/>
                          </a:stretch>
                        </a:blipFill>
                      </a:tcPr>
                    </a:tc>
                    <a:tc>
                      <a:txBody>
                        <a:bodyPr/>
                        <a:lstStyle/>
                        <a:p>
                          <a:endParaRPr lang="en-US"/>
                        </a:p>
                      </a:txBody>
                      <a:tcPr marL="88900" marR="88900" marT="44450" marB="44450">
                        <a:blipFill>
                          <a:blip r:embed="rId3"/>
                          <a:stretch>
                            <a:fillRect l="-100228" t="-62500" r="-100685" b="-504808"/>
                          </a:stretch>
                        </a:blipFill>
                      </a:tcPr>
                    </a:tc>
                    <a:tc>
                      <a:txBody>
                        <a:bodyPr/>
                        <a:lstStyle/>
                        <a:p>
                          <a:endParaRPr lang="en-US"/>
                        </a:p>
                      </a:txBody>
                      <a:tcPr marL="88900" marR="88900" marT="44450" marB="44450">
                        <a:blipFill>
                          <a:blip r:embed="rId3"/>
                          <a:stretch>
                            <a:fillRect l="-200228" t="-62500" r="-685" b="-504808"/>
                          </a:stretch>
                        </a:blipFill>
                      </a:tcPr>
                    </a:tc>
                    <a:extLst>
                      <a:ext uri="{0D108BD9-81ED-4DB2-BD59-A6C34878D82A}">
                        <a16:rowId xmlns:a16="http://schemas.microsoft.com/office/drawing/2014/main" val="10001"/>
                      </a:ext>
                    </a:extLst>
                  </a:tr>
                  <a:tr h="911860">
                    <a:tc>
                      <a:txBody>
                        <a:bodyPr/>
                        <a:lstStyle/>
                        <a:p>
                          <a:endParaRPr lang="en-US"/>
                        </a:p>
                      </a:txBody>
                      <a:tcPr marL="88900" marR="88900" marT="44450" marB="44450">
                        <a:blipFill>
                          <a:blip r:embed="rId3"/>
                          <a:stretch>
                            <a:fillRect l="-228" t="-112667" r="-200685" b="-250000"/>
                          </a:stretch>
                        </a:blipFill>
                      </a:tcPr>
                    </a:tc>
                    <a:tc>
                      <a:txBody>
                        <a:bodyPr/>
                        <a:lstStyle/>
                        <a:p>
                          <a:endParaRPr lang="en-US"/>
                        </a:p>
                      </a:txBody>
                      <a:tcPr marL="88900" marR="88900" marT="44450" marB="44450">
                        <a:blipFill>
                          <a:blip r:embed="rId3"/>
                          <a:stretch>
                            <a:fillRect l="-100228" t="-112667" r="-100685" b="-250000"/>
                          </a:stretch>
                        </a:blipFill>
                      </a:tcPr>
                    </a:tc>
                    <a:tc>
                      <a:txBody>
                        <a:bodyPr/>
                        <a:lstStyle/>
                        <a:p>
                          <a:endParaRPr lang="en-US"/>
                        </a:p>
                      </a:txBody>
                      <a:tcPr marL="88900" marR="88900" marT="44450" marB="44450">
                        <a:blipFill>
                          <a:blip r:embed="rId3"/>
                          <a:stretch>
                            <a:fillRect l="-200228" t="-112667" r="-685" b="-250000"/>
                          </a:stretch>
                        </a:blipFill>
                      </a:tcPr>
                    </a:tc>
                    <a:extLst>
                      <a:ext uri="{0D108BD9-81ED-4DB2-BD59-A6C34878D82A}">
                        <a16:rowId xmlns:a16="http://schemas.microsoft.com/office/drawing/2014/main" val="10002"/>
                      </a:ext>
                    </a:extLst>
                  </a:tr>
                  <a:tr h="911860">
                    <a:tc>
                      <a:txBody>
                        <a:bodyPr/>
                        <a:lstStyle/>
                        <a:p>
                          <a:endParaRPr lang="en-US"/>
                        </a:p>
                      </a:txBody>
                      <a:tcPr marL="88900" marR="88900" marT="44450" marB="44450">
                        <a:blipFill>
                          <a:blip r:embed="rId3"/>
                          <a:stretch>
                            <a:fillRect l="-228" t="-212667" r="-200685" b="-150000"/>
                          </a:stretch>
                        </a:blipFill>
                      </a:tcPr>
                    </a:tc>
                    <a:tc>
                      <a:txBody>
                        <a:bodyPr/>
                        <a:lstStyle/>
                        <a:p>
                          <a:endParaRPr lang="en-US"/>
                        </a:p>
                      </a:txBody>
                      <a:tcPr marL="88900" marR="88900" marT="44450" marB="44450">
                        <a:blipFill>
                          <a:blip r:embed="rId3"/>
                          <a:stretch>
                            <a:fillRect l="-100228" t="-212667" r="-100685" b="-150000"/>
                          </a:stretch>
                        </a:blipFill>
                      </a:tcPr>
                    </a:tc>
                    <a:tc>
                      <a:txBody>
                        <a:bodyPr/>
                        <a:lstStyle/>
                        <a:p>
                          <a:endParaRPr lang="en-US"/>
                        </a:p>
                      </a:txBody>
                      <a:tcPr marL="88900" marR="88900" marT="44450" marB="44450">
                        <a:blipFill>
                          <a:blip r:embed="rId3"/>
                          <a:stretch>
                            <a:fillRect l="-200228" t="-212667" r="-685" b="-150000"/>
                          </a:stretch>
                        </a:blipFill>
                      </a:tcPr>
                    </a:tc>
                    <a:extLst>
                      <a:ext uri="{0D108BD9-81ED-4DB2-BD59-A6C34878D82A}">
                        <a16:rowId xmlns:a16="http://schemas.microsoft.com/office/drawing/2014/main" val="10003"/>
                      </a:ext>
                    </a:extLst>
                  </a:tr>
                  <a:tr h="637540">
                    <a:tc>
                      <a:txBody>
                        <a:bodyPr/>
                        <a:lstStyle/>
                        <a:p>
                          <a:endParaRPr lang="en-US"/>
                        </a:p>
                      </a:txBody>
                      <a:tcPr marL="88900" marR="88900" marT="44450" marB="44450">
                        <a:blipFill>
                          <a:blip r:embed="rId3"/>
                          <a:stretch>
                            <a:fillRect l="-228" t="-450962" r="-200685" b="-116346"/>
                          </a:stretch>
                        </a:blipFill>
                      </a:tcPr>
                    </a:tc>
                    <a:tc>
                      <a:txBody>
                        <a:bodyPr/>
                        <a:lstStyle/>
                        <a:p>
                          <a:endParaRPr lang="en-US"/>
                        </a:p>
                      </a:txBody>
                      <a:tcPr marL="88900" marR="88900" marT="44450" marB="44450">
                        <a:blipFill>
                          <a:blip r:embed="rId3"/>
                          <a:stretch>
                            <a:fillRect l="-100228" t="-450962" r="-100685" b="-116346"/>
                          </a:stretch>
                        </a:blipFill>
                      </a:tcPr>
                    </a:tc>
                    <a:tc>
                      <a:txBody>
                        <a:bodyPr/>
                        <a:lstStyle/>
                        <a:p>
                          <a:endParaRPr lang="en-US"/>
                        </a:p>
                      </a:txBody>
                      <a:tcPr marL="88900" marR="88900" marT="44450" marB="44450">
                        <a:blipFill>
                          <a:blip r:embed="rId3"/>
                          <a:stretch>
                            <a:fillRect l="-200228" t="-450962" r="-685" b="-116346"/>
                          </a:stretch>
                        </a:blipFill>
                      </a:tcPr>
                    </a:tc>
                    <a:extLst>
                      <a:ext uri="{0D108BD9-81ED-4DB2-BD59-A6C34878D82A}">
                        <a16:rowId xmlns:a16="http://schemas.microsoft.com/office/drawing/2014/main" val="10004"/>
                      </a:ext>
                    </a:extLst>
                  </a:tr>
                  <a:tr h="637540">
                    <a:tc>
                      <a:txBody>
                        <a:bodyPr/>
                        <a:lstStyle/>
                        <a:p>
                          <a:endParaRPr lang="en-US"/>
                        </a:p>
                      </a:txBody>
                      <a:tcPr marL="88900" marR="88900" marT="44450" marB="44450">
                        <a:blipFill>
                          <a:blip r:embed="rId3"/>
                          <a:stretch>
                            <a:fillRect l="-228" t="-545714" r="-200685" b="-15238"/>
                          </a:stretch>
                        </a:blipFill>
                      </a:tcPr>
                    </a:tc>
                    <a:tc>
                      <a:txBody>
                        <a:bodyPr/>
                        <a:lstStyle/>
                        <a:p>
                          <a:endParaRPr lang="en-US"/>
                        </a:p>
                      </a:txBody>
                      <a:tcPr marL="88900" marR="88900" marT="44450" marB="44450">
                        <a:blipFill>
                          <a:blip r:embed="rId3"/>
                          <a:stretch>
                            <a:fillRect l="-100228" t="-545714" r="-100685" b="-15238"/>
                          </a:stretch>
                        </a:blipFill>
                      </a:tcPr>
                    </a:tc>
                    <a:tc>
                      <a:txBody>
                        <a:bodyPr/>
                        <a:lstStyle/>
                        <a:p>
                          <a:endParaRPr lang="en-US"/>
                        </a:p>
                      </a:txBody>
                      <a:tcPr marL="88900" marR="88900" marT="44450" marB="44450">
                        <a:blipFill>
                          <a:blip r:embed="rId3"/>
                          <a:stretch>
                            <a:fillRect l="-200228" t="-545714" r="-685" b="-15238"/>
                          </a:stretch>
                        </a:blipFill>
                      </a:tcPr>
                    </a:tc>
                    <a:extLst>
                      <a:ext uri="{0D108BD9-81ED-4DB2-BD59-A6C34878D82A}">
                        <a16:rowId xmlns:a16="http://schemas.microsoft.com/office/drawing/2014/main" val="10005"/>
                      </a:ext>
                    </a:extLst>
                  </a:tr>
                </a:tbl>
              </a:graphicData>
            </a:graphic>
          </p:graphicFrame>
        </mc:Fallback>
      </mc:AlternateContent>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Interval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023322"/>
              </a:xfrm>
            </p:spPr>
            <p:txBody>
              <a:bodyPr>
                <a:normAutofit/>
              </a:bodyPr>
              <a:lstStyle/>
              <a:p>
                <a:pPr>
                  <a:defRPr sz="2800"/>
                </a:pPr>
                <a:r>
                  <a:rPr sz="2800"/>
                  <a:t>Intervals of the form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a:t> are called </a:t>
                </a:r>
                <a:r>
                  <a:rPr sz="2800" b="1"/>
                  <a:t>open</a:t>
                </a:r>
                <a:r>
                  <a:rPr sz="2800"/>
                  <a:t> intervals, while those of the form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a:t> are </a:t>
                </a:r>
                <a:r>
                  <a:rPr sz="2800" b="1"/>
                  <a:t>closed</a:t>
                </a:r>
                <a:r>
                  <a:rPr sz="2800"/>
                  <a:t> intervals.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a:t> is </a:t>
                </a:r>
                <a:r>
                  <a:rPr sz="2800" b="1"/>
                  <a:t>half-open</a:t>
                </a:r>
                <a:r>
                  <a:rPr sz="2800"/>
                  <a:t> (or </a:t>
                </a:r>
                <a:r>
                  <a:rPr sz="2800" b="1"/>
                  <a:t>half-closed</a:t>
                </a:r>
                <a:r>
                  <a:rPr sz="2800"/>
                  <a:t>). Of course, a half-open interval may be open at either endpoint, as long as it is closed at the other. The symbols </a:t>
                </a:r>
                <a14:m>
                  <m:oMath xmlns:m="http://schemas.openxmlformats.org/officeDocument/2006/math">
                    <m:r>
                      <a:rPr>
                        <a:latin typeface="Cambria Math" panose="02040503050406030204" pitchFamily="18" charset="0"/>
                      </a:rPr>
                      <m:t>−∞</m:t>
                    </m:r>
                  </m:oMath>
                </a14:m>
                <a:r>
                  <a:rPr sz="2800"/>
                  <a:t> and </a:t>
                </a:r>
                <a14:m>
                  <m:oMath xmlns:m="http://schemas.openxmlformats.org/officeDocument/2006/math">
                    <m:r>
                      <a:rPr>
                        <a:latin typeface="Cambria Math" panose="02040503050406030204" pitchFamily="18" charset="0"/>
                      </a:rPr>
                      <m:t>∞</m:t>
                    </m:r>
                  </m:oMath>
                </a14:m>
                <a:r>
                  <a:rPr sz="2800"/>
                  <a:t> indicate that the interval extends indefinitely in the left and the right directions, respectively. Note that </a:t>
                </a:r>
                <a14:m>
                  <m:oMath xmlns:m="http://schemas.openxmlformats.org/officeDocument/2006/math">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a:t> excludes the endpoint </a:t>
                </a:r>
                <a14:m>
                  <m:oMath xmlns:m="http://schemas.openxmlformats.org/officeDocument/2006/math">
                    <m:r>
                      <a:rPr>
                        <a:latin typeface="Cambria Math" panose="02040503050406030204" pitchFamily="18" charset="0"/>
                      </a:rPr>
                      <m:t>𝑏</m:t>
                    </m:r>
                  </m:oMath>
                </a14:m>
                <a:r>
                  <a:rPr sz="2800"/>
                  <a:t>, while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r>
                  <a:rPr sz="2800"/>
                  <a:t> includes the endpoint </a:t>
                </a:r>
                <a14:m>
                  <m:oMath xmlns:m="http://schemas.openxmlformats.org/officeDocument/2006/math">
                    <m:r>
                      <a:rPr>
                        <a:latin typeface="Cambria Math" panose="02040503050406030204" pitchFamily="18" charset="0"/>
                      </a:rPr>
                      <m:t>𝑎</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023322"/>
              </a:xfrm>
              <a:blipFill>
                <a:blip r:embed="rId3"/>
                <a:stretch>
                  <a:fillRect l="-1328" t="-1203" r="-1476" b="-1654"/>
                </a:stretch>
              </a:blipFill>
            </p:spPr>
            <p:txBody>
              <a:bodyPr/>
              <a:lstStyle/>
              <a:p>
                <a:r>
                  <a:rPr lang="en-US">
                    <a:noFill/>
                  </a:rPr>
                  <a:t> </a:t>
                </a:r>
              </a:p>
            </p:txBody>
          </p:sp>
        </mc:Fallback>
      </mc:AlternateContent>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185122"/>
              </a:xfrm>
              <a:ln>
                <a:solidFill>
                  <a:srgbClr val="FF0000"/>
                </a:solidFill>
              </a:ln>
            </p:spPr>
            <p:txBody>
              <a:bodyPr>
                <a:normAutofit/>
              </a:bodyPr>
              <a:lstStyle/>
              <a:p>
                <a:pPr>
                  <a:defRPr sz="2800"/>
                </a:pPr>
                <a:r>
                  <a:rPr sz="2800"/>
                  <a:t>The symbols </a:t>
                </a:r>
                <a14:m>
                  <m:oMath xmlns:m="http://schemas.openxmlformats.org/officeDocument/2006/math">
                    <m:r>
                      <a:rPr>
                        <a:latin typeface="Cambria Math" panose="02040503050406030204" pitchFamily="18" charset="0"/>
                      </a:rPr>
                      <m:t>−∞</m:t>
                    </m:r>
                  </m:oMath>
                </a14:m>
                <a:r>
                  <a:rPr sz="2800"/>
                  <a:t> and </a:t>
                </a:r>
                <a14:m>
                  <m:oMath xmlns:m="http://schemas.openxmlformats.org/officeDocument/2006/math">
                    <m:r>
                      <a:rPr>
                        <a:latin typeface="Cambria Math" panose="02040503050406030204" pitchFamily="18" charset="0"/>
                      </a:rPr>
                      <m:t>∞</m:t>
                    </m:r>
                  </m:oMath>
                </a14:m>
                <a:r>
                  <a:rPr sz="2800"/>
                  <a:t> are just that: symbols! They are not real numbers, so they cannot be solutions to a given equation. The fact that they are symbols, and not numbers, means that they can never be included in a set of real numbers. For this reason, a parenthesis always appears next to either </a:t>
                </a:r>
                <a14:m>
                  <m:oMath xmlns:m="http://schemas.openxmlformats.org/officeDocument/2006/math">
                    <m:r>
                      <a:rPr>
                        <a:latin typeface="Cambria Math" panose="02040503050406030204" pitchFamily="18" charset="0"/>
                      </a:rPr>
                      <m:t>−∞</m:t>
                    </m:r>
                  </m:oMath>
                </a14:m>
                <a:r>
                  <a:rPr sz="2800"/>
                  <a:t> or </a:t>
                </a:r>
                <a14:m>
                  <m:oMath xmlns:m="http://schemas.openxmlformats.org/officeDocument/2006/math">
                    <m:r>
                      <a:rPr>
                        <a:latin typeface="Cambria Math" panose="02040503050406030204" pitchFamily="18" charset="0"/>
                      </a:rPr>
                      <m:t>∞</m:t>
                    </m:r>
                  </m:oMath>
                </a14:m>
                <a:r>
                  <a:rPr sz="2800"/>
                  <a:t>; a bracket should never appear next to either infinity symbol.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85122"/>
              </a:xfrm>
              <a:blipFill>
                <a:blip r:embed="rId3"/>
                <a:stretch>
                  <a:fillRect l="-1328" t="-1518" r="-1107" b="-1708"/>
                </a:stretch>
              </a:blipFill>
              <a:ln>
                <a:solidFill>
                  <a:srgbClr val="FF0000"/>
                </a:solidFill>
              </a:ln>
            </p:spPr>
            <p:txBody>
              <a:bodyPr/>
              <a:lstStyle/>
              <a:p>
                <a:r>
                  <a:rPr lang="en-US">
                    <a:noFill/>
                  </a:rPr>
                  <a:t> </a:t>
                </a:r>
              </a:p>
            </p:txBody>
          </p:sp>
        </mc:Fallback>
      </mc:AlternateContent>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Intervals of Real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marL="514350" indent="-514350">
                  <a:buFont typeface="+mj-lt"/>
                  <a:buAutoNum type="alphaLcPeriod"/>
                  <a:defRPr sz="2800"/>
                </a:pPr>
                <a:r>
                  <a:rPr dirty="0"/>
                  <a:t>​</a:t>
                </a:r>
                <a:r>
                  <a:rPr sz="2800" dirty="0"/>
                  <a:t>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8</m:t>
                        </m:r>
                      </m:e>
                    </m:d>
                  </m:oMath>
                </a14:m>
                <a:r>
                  <a:rPr sz="2800" dirty="0"/>
                  <a:t> represents the set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|2&lt;</m:t>
                    </m:r>
                    <m:r>
                      <a:rPr>
                        <a:latin typeface="Cambria Math" panose="02040503050406030204" pitchFamily="18" charset="0"/>
                      </a:rPr>
                      <m:t>𝑥</m:t>
                    </m:r>
                    <m:r>
                      <a:rPr>
                        <a:latin typeface="Cambria Math" panose="02040503050406030204" pitchFamily="18" charset="0"/>
                      </a:rPr>
                      <m:t>&lt;8}</m:t>
                    </m:r>
                  </m:oMath>
                </a14:m>
                <a:r>
                  <a:rPr sz="2800" dirty="0"/>
                  <a:t>. This interval is open at both endpoints, so neither </a:t>
                </a:r>
                <a:r>
                  <a:rPr sz="2800" dirty="0">
                    <a:latin typeface="Cambria Math"/>
                  </a:rPr>
                  <a:t>2</a:t>
                </a:r>
                <a:r>
                  <a:rPr sz="2800" dirty="0"/>
                  <a:t> nor </a:t>
                </a:r>
                <a:r>
                  <a:rPr sz="2800" dirty="0">
                    <a:latin typeface="Cambria Math"/>
                  </a:rPr>
                  <a:t>8</a:t>
                </a:r>
                <a:r>
                  <a:rPr sz="2800" dirty="0"/>
                  <a:t> are included in the set.</a:t>
                </a:r>
              </a:p>
              <a:p>
                <a:pPr marL="514350" indent="-514350">
                  <a:buFont typeface="+mj-lt"/>
                  <a:buAutoNum type="alphaLcPeriod" startAt="2"/>
                  <a:defRPr sz="2800"/>
                </a:pPr>
                <a:r>
                  <a:rPr dirty="0"/>
                  <a:t>​</a:t>
                </a:r>
                <a:r>
                  <a:rPr sz="2800" dirty="0"/>
                  <a:t>The interval </a:t>
                </a:r>
                <a14:m>
                  <m:oMath xmlns:m="http://schemas.openxmlformats.org/officeDocument/2006/math">
                    <m:r>
                      <a:rPr>
                        <a:latin typeface="Cambria Math" panose="02040503050406030204" pitchFamily="18" charset="0"/>
                      </a:rPr>
                      <m:t>[−5,−1]</m:t>
                    </m:r>
                  </m:oMath>
                </a14:m>
                <a:r>
                  <a:rPr sz="2800" dirty="0"/>
                  <a:t> is another way to write the set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oMath>
                </a14:m>
                <a:r>
                  <a:rPr sz="2800" dirty="0"/>
                  <a:t>. This interval is closed at both endpoints, so both </a:t>
                </a:r>
                <a14:m>
                  <m:oMath xmlns:m="http://schemas.openxmlformats.org/officeDocument/2006/math">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−1</m:t>
                    </m:r>
                  </m:oMath>
                </a14:m>
                <a:r>
                  <a:rPr sz="2800" dirty="0"/>
                  <a:t> are included in the set.</a:t>
                </a:r>
              </a:p>
              <a:p>
                <a:pPr marL="514350" indent="-514350">
                  <a:buFont typeface="+mj-lt"/>
                  <a:buAutoNum type="alphaLcPeriod" startAt="3"/>
                  <a:defRPr sz="2800"/>
                </a:pPr>
                <a:r>
                  <a:rPr dirty="0"/>
                  <a:t>​</a:t>
                </a:r>
                <a:r>
                  <a:rPr sz="2800" dirty="0"/>
                  <a:t>The interval </a:t>
                </a:r>
                <a14:m>
                  <m:oMath xmlns:m="http://schemas.openxmlformats.org/officeDocument/2006/math">
                    <m:r>
                      <a:rPr>
                        <a:latin typeface="Cambria Math" panose="02040503050406030204" pitchFamily="18" charset="0"/>
                      </a:rPr>
                      <m:t>[−3,10)</m:t>
                    </m:r>
                  </m:oMath>
                </a14:m>
                <a:r>
                  <a:rPr sz="2800" dirty="0"/>
                  <a:t> stands for the set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&lt;10}</m:t>
                    </m:r>
                  </m:oMath>
                </a14:m>
                <a:r>
                  <a:rPr sz="2800" dirty="0"/>
                  <a:t>. This interval is closed at the left endpoint, </a:t>
                </a:r>
                <a14:m>
                  <m:oMath xmlns:m="http://schemas.openxmlformats.org/officeDocument/2006/math">
                    <m:r>
                      <a:rPr>
                        <a:latin typeface="Cambria Math" panose="02040503050406030204" pitchFamily="18" charset="0"/>
                      </a:rPr>
                      <m:t>−3</m:t>
                    </m:r>
                  </m:oMath>
                </a14:m>
                <a:r>
                  <a:rPr sz="2800" dirty="0"/>
                  <a:t>, and open at the right endpoint, </a:t>
                </a:r>
                <a:r>
                  <a:rPr sz="2800" dirty="0">
                    <a:latin typeface="Cambria Math"/>
                  </a:rPr>
                  <a:t>10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3"/>
                <a:stretch>
                  <a:fillRect l="-1527" t="-1350" r="-1673"/>
                </a:stretch>
              </a:blipFill>
            </p:spPr>
            <p:txBody>
              <a:bodyPr/>
              <a:lstStyle/>
              <a:p>
                <a:r>
                  <a:rPr lang="en-US">
                    <a:noFill/>
                  </a:rPr>
                  <a:t> </a:t>
                </a:r>
              </a:p>
            </p:txBody>
          </p:sp>
        </mc:Fallback>
      </mc:AlternateContent>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Intervals of Real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The interval </a:t>
                </a:r>
                <a14:m>
                  <m:oMath xmlns:m="http://schemas.openxmlformats.org/officeDocument/2006/math">
                    <m:r>
                      <a:rPr>
                        <a:latin typeface="Cambria Math" panose="02040503050406030204" pitchFamily="18" charset="0"/>
                      </a:rPr>
                      <m:t>(4,∞)</m:t>
                    </m:r>
                  </m:oMath>
                </a14:m>
                <a:r>
                  <a:rPr sz="2800"/>
                  <a:t> stands for the set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&gt;4}</m:t>
                    </m:r>
                  </m:oMath>
                </a14:m>
                <a:r>
                  <a:rPr sz="2800"/>
                  <a:t>. Since the interval is open on the left endpoint, it is the set of numbers greater than (but not equal to) </a:t>
                </a:r>
                <a:r>
                  <a:rPr sz="2800">
                    <a:latin typeface="Cambria Math"/>
                  </a:rPr>
                  <a:t>4</a:t>
                </a:r>
                <a:r>
                  <a:rPr sz="2800"/>
                  <a:t>.</a:t>
                </a:r>
              </a:p>
              <a:p>
                <a:pPr marL="514350" indent="-514350">
                  <a:buFont typeface="+mj-lt"/>
                  <a:buAutoNum type="alphaLcPeriod" startAt="5"/>
                  <a:defRPr sz="2800"/>
                </a:pPr>
                <a:r>
                  <a:t>​</a:t>
                </a:r>
                <a:r>
                  <a:rPr sz="2800"/>
                  <a:t>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e>
                    </m:d>
                  </m:oMath>
                </a14:m>
                <a:r>
                  <a:rPr sz="2800"/>
                  <a:t> is just another way of describing the entire set of real numbers.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350"/>
                </a:stretch>
              </a:blipFill>
            </p:spPr>
            <p:txBody>
              <a:bodyPr/>
              <a:lstStyle/>
              <a:p>
                <a:r>
                  <a:rPr lang="en-US">
                    <a:noFill/>
                  </a:rPr>
                  <a:t> </a:t>
                </a:r>
              </a:p>
            </p:txBody>
          </p:sp>
        </mc:Fallback>
      </mc:AlternateContent>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Types of Real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fontScale="92500" lnSpcReduction="10000"/>
              </a:bodyPr>
              <a:lstStyle/>
              <a:p>
                <a:pPr algn="ctr">
                  <a:defRPr sz="2800" b="1"/>
                </a:pPr>
                <a:r>
                  <a:rPr dirty="0"/>
                  <a:t>Definition</a:t>
                </a:r>
              </a:p>
              <a:p>
                <a:pPr>
                  <a:defRPr sz="2800"/>
                </a:pPr>
                <a:r>
                  <a:rPr sz="2800" b="1" dirty="0"/>
                  <a:t>The Natural (or Counting) Numbers:</a:t>
                </a:r>
                <a:r>
                  <a:rPr sz="2800" dirty="0"/>
                  <a:t> This is the set of numbers </a:t>
                </a:r>
                <a14:m>
                  <m:oMath xmlns:m="http://schemas.openxmlformats.org/officeDocument/2006/math">
                    <m:r>
                      <a:rPr>
                        <a:latin typeface="Cambria Math" panose="02040503050406030204" pitchFamily="18" charset="0"/>
                      </a:rPr>
                      <m:t>ℕ</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2</m:t>
                        </m:r>
                        <m:r>
                          <m:rPr>
                            <m:nor/>
                          </m:rPr>
                          <a:rPr/>
                          <m:t>, </m:t>
                        </m:r>
                        <m:r>
                          <a:rPr>
                            <a:latin typeface="Cambria Math" panose="02040503050406030204" pitchFamily="18" charset="0"/>
                          </a:rPr>
                          <m:t>3</m:t>
                        </m:r>
                        <m:r>
                          <m:rPr>
                            <m:nor/>
                          </m:rPr>
                          <a:rPr/>
                          <m:t>, </m:t>
                        </m:r>
                        <m:r>
                          <a:rPr>
                            <a:latin typeface="Cambria Math" panose="02040503050406030204" pitchFamily="18" charset="0"/>
                          </a:rPr>
                          <m:t>4</m:t>
                        </m:r>
                        <m:r>
                          <m:rPr>
                            <m:nor/>
                          </m:rPr>
                          <a:rPr/>
                          <m:t>, </m:t>
                        </m:r>
                        <m:r>
                          <a:rPr>
                            <a:latin typeface="Cambria Math" panose="02040503050406030204" pitchFamily="18" charset="0"/>
                          </a:rPr>
                          <m:t>5</m:t>
                        </m:r>
                        <m:r>
                          <m:rPr>
                            <m:nor/>
                          </m:rPr>
                          <a:rPr/>
                          <m:t>, </m:t>
                        </m:r>
                        <m:r>
                          <a:rPr>
                            <a:latin typeface="Cambria Math" panose="02040503050406030204" pitchFamily="18" charset="0"/>
                          </a:rPr>
                          <m:t>…</m:t>
                        </m:r>
                      </m:e>
                    </m:d>
                  </m:oMath>
                </a14:m>
                <a:r>
                  <a:rPr sz="2800" dirty="0"/>
                  <a:t>. The set is infinite, so in list form we can write only the first few numbers.</a:t>
                </a:r>
              </a:p>
              <a:p>
                <a:pPr>
                  <a:defRPr sz="2800"/>
                </a:pPr>
                <a:r>
                  <a:rPr sz="2800" b="1" dirty="0"/>
                  <a:t>The Whole Numbers:</a:t>
                </a:r>
                <a:r>
                  <a:rPr sz="2800" dirty="0"/>
                  <a:t> This is the set of natural numbers and </a:t>
                </a:r>
                <a:r>
                  <a:rPr sz="2800" dirty="0">
                    <a:latin typeface="Cambria Math"/>
                  </a:rPr>
                  <a:t>0</a:t>
                </a:r>
                <a:r>
                  <a:rPr sz="2800" dirty="0"/>
                  <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1</m:t>
                        </m:r>
                        <m:r>
                          <m:rPr>
                            <m:nor/>
                          </m:rPr>
                          <a:rPr/>
                          <m:t>, </m:t>
                        </m:r>
                        <m:r>
                          <a:rPr>
                            <a:latin typeface="Cambria Math" panose="02040503050406030204" pitchFamily="18" charset="0"/>
                          </a:rPr>
                          <m:t>2</m:t>
                        </m:r>
                        <m:r>
                          <m:rPr>
                            <m:nor/>
                          </m:rPr>
                          <a:rPr/>
                          <m:t>, </m:t>
                        </m:r>
                        <m:r>
                          <a:rPr>
                            <a:latin typeface="Cambria Math" panose="02040503050406030204" pitchFamily="18" charset="0"/>
                          </a:rPr>
                          <m:t>3</m:t>
                        </m:r>
                        <m:r>
                          <m:rPr>
                            <m:nor/>
                          </m:rPr>
                          <a:rPr/>
                          <m:t>, </m:t>
                        </m:r>
                        <m:r>
                          <a:rPr>
                            <a:latin typeface="Cambria Math" panose="02040503050406030204" pitchFamily="18" charset="0"/>
                          </a:rPr>
                          <m:t>4</m:t>
                        </m:r>
                        <m:r>
                          <m:rPr>
                            <m:nor/>
                          </m:rPr>
                          <a:rPr/>
                          <m:t>, </m:t>
                        </m:r>
                        <m:r>
                          <a:rPr>
                            <a:latin typeface="Cambria Math" panose="02040503050406030204" pitchFamily="18" charset="0"/>
                          </a:rPr>
                          <m:t>5</m:t>
                        </m:r>
                        <m:r>
                          <m:rPr>
                            <m:nor/>
                          </m:rPr>
                          <a:rPr/>
                          <m:t>, </m:t>
                        </m:r>
                        <m:r>
                          <a:rPr>
                            <a:latin typeface="Cambria Math" panose="02040503050406030204" pitchFamily="18" charset="0"/>
                          </a:rPr>
                          <m:t>…</m:t>
                        </m:r>
                      </m:e>
                    </m:d>
                  </m:oMath>
                </a14:m>
                <a:r>
                  <a:rPr sz="2800" dirty="0"/>
                  <a:t>. Again, we can list only the first few members of this set. No special symbol will be assigned to</a:t>
                </a:r>
                <a:r>
                  <a:rPr lang="en-US" sz="2800" dirty="0"/>
                  <a:t> this set in</a:t>
                </a:r>
                <a:r>
                  <a:rPr sz="2800" dirty="0"/>
                  <a:t> this </a:t>
                </a:r>
                <a:r>
                  <a:rPr lang="en-US" sz="2800" dirty="0"/>
                  <a:t>course</a:t>
                </a:r>
                <a:r>
                  <a:rPr sz="2800" dirty="0"/>
                  <a:t>.</a:t>
                </a:r>
              </a:p>
              <a:p>
                <a:pPr>
                  <a:defRPr sz="2800"/>
                </a:pPr>
                <a:r>
                  <a:rPr sz="2800" b="1" dirty="0"/>
                  <a:t>The Integers:</a:t>
                </a:r>
                <a:r>
                  <a:rPr sz="2800" dirty="0"/>
                  <a:t> This is the set of natural numbers, their negatives, and </a:t>
                </a:r>
                <a:r>
                  <a:rPr sz="2800" dirty="0">
                    <a:latin typeface="Cambria Math"/>
                  </a:rPr>
                  <a:t>0</a:t>
                </a:r>
                <a:r>
                  <a:rPr sz="2800" dirty="0"/>
                  <a:t>. As a list, this is the set </a:t>
                </a:r>
                <a14:m>
                  <m:oMath xmlns:m="http://schemas.openxmlformats.org/officeDocument/2006/math">
                    <m:r>
                      <a:rPr>
                        <a:latin typeface="Cambria Math" panose="02040503050406030204" pitchFamily="18" charset="0"/>
                      </a:rPr>
                      <m:t>ℤ</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m:t>
                        </m:r>
                        <m:r>
                          <m:rPr>
                            <m:nor/>
                          </m:rPr>
                          <a:rPr/>
                          <m:t>, </m:t>
                        </m:r>
                        <m:r>
                          <a:rPr>
                            <a:latin typeface="Cambria Math" panose="02040503050406030204" pitchFamily="18" charset="0"/>
                          </a:rPr>
                          <m:t>−4</m:t>
                        </m:r>
                        <m:r>
                          <m:rPr>
                            <m:nor/>
                          </m:rPr>
                          <a:rPr/>
                          <m:t>, </m:t>
                        </m:r>
                        <m:r>
                          <a:rPr>
                            <a:latin typeface="Cambria Math" panose="02040503050406030204" pitchFamily="18" charset="0"/>
                          </a:rPr>
                          <m:t>−3</m:t>
                        </m:r>
                        <m:r>
                          <m:rPr>
                            <m:nor/>
                          </m:rPr>
                          <a:rPr/>
                          <m:t>, </m:t>
                        </m:r>
                        <m:r>
                          <a:rPr>
                            <a:latin typeface="Cambria Math" panose="02040503050406030204" pitchFamily="18" charset="0"/>
                          </a:rPr>
                          <m:t>−2</m:t>
                        </m:r>
                        <m:r>
                          <m:rPr>
                            <m:nor/>
                          </m:rPr>
                          <a:rPr/>
                          <m:t>, </m:t>
                        </m:r>
                        <m:r>
                          <a:rPr>
                            <a:latin typeface="Cambria Math" panose="02040503050406030204" pitchFamily="18" charset="0"/>
                          </a:rPr>
                          <m:t>−1</m:t>
                        </m:r>
                        <m:r>
                          <m:rPr>
                            <m:nor/>
                          </m:rPr>
                          <a:rPr/>
                          <m:t>, </m:t>
                        </m:r>
                        <m:r>
                          <a:rPr>
                            <a:latin typeface="Cambria Math" panose="02040503050406030204" pitchFamily="18" charset="0"/>
                          </a:rPr>
                          <m:t>0</m:t>
                        </m:r>
                        <m:r>
                          <m:rPr>
                            <m:nor/>
                          </m:rPr>
                          <a:rPr/>
                          <m:t>, </m:t>
                        </m:r>
                        <m:r>
                          <a:rPr>
                            <a:latin typeface="Cambria Math" panose="02040503050406030204" pitchFamily="18" charset="0"/>
                          </a:rPr>
                          <m:t>1</m:t>
                        </m:r>
                        <m:r>
                          <m:rPr>
                            <m:nor/>
                          </m:rPr>
                          <a:rPr/>
                          <m:t>, </m:t>
                        </m:r>
                        <m:r>
                          <a:rPr>
                            <a:latin typeface="Cambria Math" panose="02040503050406030204" pitchFamily="18" charset="0"/>
                          </a:rPr>
                          <m:t>2</m:t>
                        </m:r>
                        <m:r>
                          <m:rPr>
                            <m:nor/>
                          </m:rPr>
                          <a:rPr/>
                          <m:t>, </m:t>
                        </m:r>
                        <m:r>
                          <a:rPr>
                            <a:latin typeface="Cambria Math" panose="02040503050406030204" pitchFamily="18" charset="0"/>
                          </a:rPr>
                          <m:t>3</m:t>
                        </m:r>
                        <m:r>
                          <m:rPr>
                            <m:nor/>
                          </m:rPr>
                          <a:rPr/>
                          <m:t>, </m:t>
                        </m:r>
                        <m:r>
                          <a:rPr>
                            <a:latin typeface="Cambria Math" panose="02040503050406030204" pitchFamily="18" charset="0"/>
                          </a:rPr>
                          <m:t>4</m:t>
                        </m:r>
                        <m:r>
                          <m:rPr>
                            <m:nor/>
                          </m:rPr>
                          <a:rPr/>
                          <m:t>, </m:t>
                        </m:r>
                        <m:r>
                          <a:rPr>
                            <a:latin typeface="Cambria Math" panose="02040503050406030204" pitchFamily="18" charset="0"/>
                          </a:rPr>
                          <m:t>…</m:t>
                        </m:r>
                      </m:e>
                    </m:d>
                  </m:oMath>
                </a14:m>
                <a:r>
                  <a:rPr sz="2800" dirty="0"/>
                  <a:t>. Note that the list continues indefinitely in both directions.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3"/>
                <a:stretch>
                  <a:fillRect l="-1181" t="-1802" r="-1624" b="-901"/>
                </a:stretch>
              </a:blipFill>
            </p:spPr>
            <p:txBody>
              <a:bodyPr/>
              <a:lstStyle/>
              <a:p>
                <a:r>
                  <a:rPr lang="en-US">
                    <a:noFill/>
                  </a:rPr>
                  <a:t> </a:t>
                </a:r>
              </a:p>
            </p:txBody>
          </p:sp>
        </mc:Fallback>
      </mc:AlternateContent>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Absolute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44083"/>
                <a:ext cx="8229600" cy="4480522"/>
              </a:xfrm>
            </p:spPr>
            <p:txBody>
              <a:bodyPr>
                <a:normAutofit/>
              </a:bodyPr>
              <a:lstStyle/>
              <a:p>
                <a:pPr algn="ctr">
                  <a:defRPr sz="2800" b="1"/>
                </a:pPr>
                <a:r>
                  <a:rPr lang="en-US" dirty="0"/>
                  <a:t>Definition</a:t>
                </a:r>
              </a:p>
              <a:p>
                <a:pPr>
                  <a:defRPr sz="2800"/>
                </a:pPr>
                <a:r>
                  <a:rPr lang="en-US" sz="2800" dirty="0"/>
                  <a:t>The </a:t>
                </a:r>
                <a:r>
                  <a:rPr lang="en-US" sz="2800" b="1" dirty="0"/>
                  <a:t>absolute value</a:t>
                </a:r>
                <a:r>
                  <a:rPr lang="en-US" sz="2800" dirty="0"/>
                  <a:t> of a real number </a:t>
                </a:r>
                <a14:m>
                  <m:oMath xmlns:m="http://schemas.openxmlformats.org/officeDocument/2006/math">
                    <m:r>
                      <a:rPr lang="en-US">
                        <a:latin typeface="Cambria Math" panose="02040503050406030204" pitchFamily="18" charset="0"/>
                      </a:rPr>
                      <m:t>𝑎</m:t>
                    </m:r>
                  </m:oMath>
                </a14:m>
                <a:r>
                  <a:rPr lang="en-US" sz="2800" dirty="0"/>
                  <a:t>, denoted as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𝑎</m:t>
                    </m:r>
                    <m:r>
                      <a:rPr lang="en-US">
                        <a:latin typeface="Cambria Math" panose="02040503050406030204" pitchFamily="18" charset="0"/>
                      </a:rPr>
                      <m:t>|</m:t>
                    </m:r>
                  </m:oMath>
                </a14:m>
                <a:r>
                  <a:rPr lang="en-US" sz="2800" dirty="0"/>
                  <a:t>, is defined by:</a:t>
                </a:r>
              </a:p>
              <a:p>
                <a:pPr algn="ctr">
                  <a:defRPr sz="2800"/>
                </a:pPr>
                <a:endParaRPr lang="en-US" dirty="0"/>
              </a:p>
              <a:p>
                <a:pPr algn="ctr">
                  <a:defRPr sz="2800"/>
                </a:pPr>
                <a:endParaRPr lang="ar-AE" dirty="0"/>
              </a:p>
              <a:p>
                <a:r>
                  <a:rPr lang="en-US" sz="2800" dirty="0"/>
                  <a:t>The absolute value of a number is also referred to as its </a:t>
                </a:r>
                <a:r>
                  <a:rPr lang="en-US" sz="2800" b="1" dirty="0"/>
                  <a:t>magnitude</a:t>
                </a:r>
                <a:r>
                  <a:rPr lang="en-US" sz="2800" dirty="0"/>
                  <a:t>; it is the nonnegative number corresponding to its distance from the origin. Note that </a:t>
                </a:r>
                <a:r>
                  <a:rPr lang="en-US" sz="2800" dirty="0">
                    <a:latin typeface="Cambria Math"/>
                  </a:rPr>
                  <a:t>0</a:t>
                </a:r>
                <a:r>
                  <a:rPr lang="en-US" sz="2800" dirty="0"/>
                  <a:t> is the only real number whose absolute value is </a:t>
                </a:r>
                <a:r>
                  <a:rPr lang="en-US" sz="2800" dirty="0">
                    <a:latin typeface="Cambria Math"/>
                  </a:rPr>
                  <a:t>0</a:t>
                </a:r>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44083"/>
                <a:ext cx="8229600" cy="4480522"/>
              </a:xfrm>
              <a:blipFill>
                <a:blip r:embed="rId4"/>
                <a:stretch>
                  <a:fillRect l="-1328" t="-946" r="-1402"/>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BA8A2438-BCFA-49B6-ADEA-EE41B6BF945B}"/>
              </a:ext>
            </a:extLst>
          </p:cNvPr>
          <p:cNvGraphicFramePr>
            <a:graphicFrameLocks noChangeAspect="1"/>
          </p:cNvGraphicFramePr>
          <p:nvPr>
            <p:extLst>
              <p:ext uri="{D42A27DB-BD31-4B8C-83A1-F6EECF244321}">
                <p14:modId xmlns:p14="http://schemas.microsoft.com/office/powerpoint/2010/main" val="2700538874"/>
              </p:ext>
            </p:extLst>
          </p:nvPr>
        </p:nvGraphicFramePr>
        <p:xfrm>
          <a:off x="3124200" y="2517273"/>
          <a:ext cx="2489200" cy="1016000"/>
        </p:xfrm>
        <a:graphic>
          <a:graphicData uri="http://schemas.openxmlformats.org/presentationml/2006/ole">
            <mc:AlternateContent xmlns:mc="http://schemas.openxmlformats.org/markup-compatibility/2006">
              <mc:Choice xmlns:v="urn:schemas-microsoft-com:vml" Requires="v">
                <p:oleObj spid="_x0000_s1038" name="Equation" r:id="rId5" imgW="2489040" imgH="1015920" progId="Equation.DSMT4">
                  <p:embed/>
                </p:oleObj>
              </mc:Choice>
              <mc:Fallback>
                <p:oleObj name="Equation" r:id="rId5" imgW="2489040" imgH="1015920" progId="Equation.DSMT4">
                  <p:embed/>
                  <p:pic>
                    <p:nvPicPr>
                      <p:cNvPr id="0" name=""/>
                      <p:cNvPicPr/>
                      <p:nvPr/>
                    </p:nvPicPr>
                    <p:blipFill>
                      <a:blip r:embed="rId6"/>
                      <a:stretch>
                        <a:fillRect/>
                      </a:stretch>
                    </p:blipFill>
                    <p:spPr>
                      <a:xfrm>
                        <a:off x="3124200" y="2517273"/>
                        <a:ext cx="2489200" cy="1016000"/>
                      </a:xfrm>
                      <a:prstGeom prst="rect">
                        <a:avLst/>
                      </a:prstGeom>
                    </p:spPr>
                  </p:pic>
                </p:oleObj>
              </mc:Fallback>
            </mc:AlternateContent>
          </a:graphicData>
        </a:graphic>
      </p:graphicFrame>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Distance on the Real Number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a:bodyPr>
              <a:lstStyle/>
              <a:p>
                <a:pPr algn="ctr">
                  <a:defRPr sz="2800" b="1"/>
                </a:pPr>
                <a:r>
                  <a:rPr dirty="0"/>
                  <a:t>Definition</a:t>
                </a:r>
              </a:p>
              <a:p>
                <a:pPr>
                  <a:defRPr sz="2800"/>
                </a:pPr>
                <a:r>
                  <a:rPr sz="2800" dirty="0"/>
                  <a:t>Given two real numbers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the </a:t>
                </a:r>
                <a:r>
                  <a:rPr sz="2800" b="1" dirty="0"/>
                  <a:t>distance</a:t>
                </a:r>
                <a:r>
                  <a:rPr sz="2800" dirty="0"/>
                  <a:t> between them is defined to be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In particular, the distance between </a:t>
                </a:r>
                <a14:m>
                  <m:oMath xmlns:m="http://schemas.openxmlformats.org/officeDocument/2006/math">
                    <m:r>
                      <a:rPr>
                        <a:latin typeface="Cambria Math" panose="02040503050406030204" pitchFamily="18" charset="0"/>
                      </a:rPr>
                      <m:t>𝑎</m:t>
                    </m:r>
                  </m:oMath>
                </a14:m>
                <a:r>
                  <a:rPr sz="2800" dirty="0"/>
                  <a:t> and </a:t>
                </a:r>
                <a:r>
                  <a:rPr sz="2800" dirty="0">
                    <a:latin typeface="Cambria Math"/>
                  </a:rPr>
                  <a:t>0</a:t>
                </a:r>
                <a:r>
                  <a:rPr sz="2800" dirty="0"/>
                  <a:t> is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oMath>
                </a14:m>
                <a:r>
                  <a:rPr sz="2800" dirty="0"/>
                  <a:t> or just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3"/>
                <a:stretch>
                  <a:fillRect l="-1328" t="-2446" r="-2140" b="-3976"/>
                </a:stretch>
              </a:blipFill>
            </p:spPr>
            <p:txBody>
              <a:bodyPr/>
              <a:lstStyle/>
              <a:p>
                <a:r>
                  <a:rPr lang="en-US">
                    <a:noFill/>
                  </a:rPr>
                  <a:t> </a:t>
                </a:r>
              </a:p>
            </p:txBody>
          </p:sp>
        </mc:Fallback>
      </mc:AlternateContent>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Absolute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14</m:t>
                    </m:r>
                  </m:oMath>
                </a14:m>
                <a:r>
                  <a:rPr sz="2800" dirty="0"/>
                  <a:t>. </a:t>
                </a:r>
                <a:r>
                  <a:rPr lang="en-US" dirty="0"/>
                  <a:t>That is, </a:t>
                </a:r>
                <a:r>
                  <a:rPr dirty="0">
                    <a:latin typeface="Cambria Math"/>
                  </a:rPr>
                  <a:t>17</a:t>
                </a:r>
                <a:r>
                  <a:rPr dirty="0"/>
                  <a:t> and </a:t>
                </a:r>
                <a:r>
                  <a:rPr dirty="0">
                    <a:latin typeface="Cambria Math"/>
                  </a:rPr>
                  <a:t>3</a:t>
                </a:r>
                <a:r>
                  <a:rPr dirty="0"/>
                  <a:t> are </a:t>
                </a:r>
                <a:r>
                  <a:rPr dirty="0">
                    <a:latin typeface="Cambria Math"/>
                  </a:rPr>
                  <a:t>14</a:t>
                </a:r>
                <a:r>
                  <a:rPr dirty="0"/>
                  <a:t> units apart.</a:t>
                </a:r>
              </a:p>
              <a:p>
                <a:pPr marL="514350" indent="-514350">
                  <a:buFont typeface="+mj-lt"/>
                  <a:buAutoNum type="alphaLcPeriod" startAt="2"/>
                  <a:defRPr sz="2800"/>
                </a:pPr>
                <a:r>
                  <a:rPr dirty="0"/>
                  <a:t>​</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𝜋</m:t>
                    </m:r>
                  </m:oMath>
                </a14:m>
                <a:r>
                  <a:rPr sz="2800" dirty="0"/>
                  <a:t>. Both </a:t>
                </a:r>
                <a14:m>
                  <m:oMath xmlns:m="http://schemas.openxmlformats.org/officeDocument/2006/math">
                    <m:r>
                      <a:rPr>
                        <a:latin typeface="Cambria Math" panose="02040503050406030204" pitchFamily="18" charset="0"/>
                      </a:rPr>
                      <m:t>−</m:t>
                    </m:r>
                    <m:r>
                      <a:rPr>
                        <a:latin typeface="Cambria Math" panose="02040503050406030204" pitchFamily="18" charset="0"/>
                      </a:rPr>
                      <m:t>𝜋</m:t>
                    </m:r>
                  </m:oMath>
                </a14:m>
                <a:r>
                  <a:rPr sz="2800" dirty="0"/>
                  <a:t> and </a:t>
                </a:r>
                <a14:m>
                  <m:oMath xmlns:m="http://schemas.openxmlformats.org/officeDocument/2006/math">
                    <m:r>
                      <a:rPr>
                        <a:latin typeface="Cambria Math" panose="02040503050406030204" pitchFamily="18" charset="0"/>
                      </a:rPr>
                      <m:t>𝜋</m:t>
                    </m:r>
                  </m:oMath>
                </a14:m>
                <a:r>
                  <a:rPr sz="2800" dirty="0"/>
                  <a:t> are </a:t>
                </a:r>
                <a14:m>
                  <m:oMath xmlns:m="http://schemas.openxmlformats.org/officeDocument/2006/math">
                    <m:r>
                      <a:rPr>
                        <a:latin typeface="Cambria Math" panose="02040503050406030204" pitchFamily="18" charset="0"/>
                      </a:rPr>
                      <m:t>𝜋</m:t>
                    </m:r>
                  </m:oMath>
                </a14:m>
                <a:r>
                  <a:rPr sz="2800" dirty="0"/>
                  <a:t> units from </a:t>
                </a:r>
                <a:r>
                  <a:rPr sz="2800" dirty="0">
                    <a:latin typeface="Cambria Math"/>
                  </a:rPr>
                  <a:t>0</a:t>
                </a:r>
                <a:r>
                  <a:rPr sz="2800" dirty="0"/>
                  <a:t>.</a:t>
                </a:r>
              </a:p>
              <a:p>
                <a:pPr marL="514350" indent="-514350">
                  <a:buFont typeface="+mj-lt"/>
                  <a:buAutoNum type="alphaLcPeriod" startAt="3"/>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num>
                      <m:den>
                        <m:r>
                          <a:rPr>
                            <a:latin typeface="Cambria Math" panose="02040503050406030204" pitchFamily="18" charset="0"/>
                          </a:rPr>
                          <m:t>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7</m:t>
                        </m:r>
                      </m:den>
                    </m:f>
                    <m:r>
                      <a:rPr>
                        <a:latin typeface="Cambria Math" panose="02040503050406030204" pitchFamily="18" charset="0"/>
                      </a:rPr>
                      <m:t>=</m:t>
                    </m:r>
                    <m:r>
                      <a:rPr>
                        <a:latin typeface="Cambria Math" panose="02040503050406030204" pitchFamily="18" charset="0"/>
                      </a:rPr>
                      <m:t>1</m:t>
                    </m:r>
                  </m:oMath>
                </a14:m>
                <a:endParaRPr sz="2800" dirty="0"/>
              </a:p>
              <a:p>
                <a:pPr marL="514350" indent="-514350">
                  <a:buFont typeface="+mj-lt"/>
                  <a:buAutoNum type="alphaLcPeriod" startAt="4"/>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num>
                      <m:den>
                        <m:r>
                          <a:rPr>
                            <a:latin typeface="Cambria Math" panose="02040503050406030204" pitchFamily="18" charset="0"/>
                          </a:rPr>
                          <m:t>−</m:t>
                        </m:r>
                        <m:r>
                          <a:rPr>
                            <a:latin typeface="Cambria Math" panose="02040503050406030204" pitchFamily="18" charset="0"/>
                          </a:rPr>
                          <m:t>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m:t>
                        </m:r>
                        <m:r>
                          <a:rPr>
                            <a:latin typeface="Cambria Math" panose="02040503050406030204" pitchFamily="18" charset="0"/>
                          </a:rPr>
                          <m:t>7</m:t>
                        </m:r>
                      </m:den>
                    </m:f>
                    <m:r>
                      <a:rPr>
                        <a:latin typeface="Cambria Math" panose="02040503050406030204" pitchFamily="18" charset="0"/>
                      </a:rPr>
                      <m:t>=−</m:t>
                    </m:r>
                    <m:r>
                      <a:rPr>
                        <a:latin typeface="Cambria Math" panose="02040503050406030204" pitchFamily="18" charset="0"/>
                      </a:rPr>
                      <m:t>1</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595" r="-815"/>
                </a:stretch>
              </a:blipFill>
            </p:spPr>
            <p:txBody>
              <a:bodyPr/>
              <a:lstStyle/>
              <a:p>
                <a:r>
                  <a:rPr lang="en-US">
                    <a:noFill/>
                  </a:rPr>
                  <a:t> </a:t>
                </a:r>
              </a:p>
            </p:txBody>
          </p:sp>
        </mc:Fallback>
      </mc:AlternateContent>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Absolute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lang="en-US"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5</m:t>
                    </m:r>
                  </m:oMath>
                </a14:m>
                <a:r>
                  <a:rPr lang="en-US" dirty="0"/>
                  <a:t>. Note that the negative sign outside the absolute value symbol is not affected by the absolute value. Compare this with the fact that </a:t>
                </a:r>
                <a14:m>
                  <m:oMath xmlns:m="http://schemas.openxmlformats.org/officeDocument/2006/math">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r>
                      <a:rPr lang="ar-AE">
                        <a:latin typeface="Cambria Math" panose="02040503050406030204" pitchFamily="18" charset="0"/>
                      </a:rPr>
                      <m:t>5</m:t>
                    </m:r>
                  </m:oMath>
                </a14:m>
                <a:r>
                  <a:rPr lang="ar-AE" dirty="0"/>
                  <a:t>.</a:t>
                </a:r>
              </a:p>
              <a:p>
                <a:pPr marL="514350" indent="-514350">
                  <a:buFont typeface="+mj-lt"/>
                  <a:buAutoNum type="alphaLcPeriod" startAt="5"/>
                  <a:defRPr sz="2800"/>
                </a:pPr>
                <a:r>
                  <a:rPr lang="ar-AE" dirty="0"/>
                  <a:t>​ </a:t>
                </a:r>
                <a14:m>
                  <m:oMath xmlns:m="http://schemas.openxmlformats.org/officeDocument/2006/math">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r>
                      <a:rPr lang="ar-AE">
                        <a:latin typeface="Cambria Math" panose="02040503050406030204" pitchFamily="18" charset="0"/>
                      </a:rPr>
                      <m:t>−</m:t>
                    </m:r>
                    <m:r>
                      <a:rPr lang="ar-AE">
                        <a:latin typeface="Cambria Math" panose="02040503050406030204" pitchFamily="18" charset="0"/>
                      </a:rPr>
                      <m:t>2</m:t>
                    </m:r>
                  </m:oMath>
                </a14:m>
                <a:r>
                  <a:rPr lang="en-US" dirty="0"/>
                  <a:t>. Even without a calculator, we know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7</m:t>
                        </m:r>
                      </m:e>
                    </m:rad>
                  </m:oMath>
                </a14:m>
                <a:r>
                  <a:rPr lang="ar-AE" dirty="0"/>
                  <a:t> </a:t>
                </a:r>
                <a:r>
                  <a:rPr lang="en-US" dirty="0"/>
                  <a:t>is larger than </a:t>
                </a:r>
                <a:r>
                  <a:rPr lang="en-US" dirty="0">
                    <a:latin typeface="Cambria Math"/>
                  </a:rPr>
                  <a:t>2</a:t>
                </a:r>
                <a:r>
                  <a:rPr lang="en-US" dirty="0"/>
                  <a:t> (since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4</m:t>
                        </m:r>
                      </m:e>
                    </m:rad>
                  </m:oMath>
                </a14:m>
                <a:r>
                  <a:rPr lang="en-US" dirty="0"/>
                  <a:t>), so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7</m:t>
                        </m:r>
                      </m:e>
                    </m:rad>
                    <m:r>
                      <a:rPr lang="ar-AE">
                        <a:latin typeface="Cambria Math" panose="02040503050406030204" pitchFamily="18" charset="0"/>
                      </a:rPr>
                      <m:t>−</m:t>
                    </m:r>
                    <m:r>
                      <a:rPr lang="ar-AE">
                        <a:latin typeface="Cambria Math" panose="02040503050406030204" pitchFamily="18" charset="0"/>
                      </a:rPr>
                      <m:t>2</m:t>
                    </m:r>
                  </m:oMath>
                </a14:m>
                <a:r>
                  <a:rPr lang="ar-AE" dirty="0"/>
                  <a:t> </a:t>
                </a:r>
                <a:r>
                  <a:rPr lang="en-US" dirty="0"/>
                  <a:t>is positive and hence </a:t>
                </a:r>
                <a14:m>
                  <m:oMath xmlns:m="http://schemas.openxmlformats.org/officeDocument/2006/math">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r>
                      <a:rPr lang="ar-AE">
                        <a:latin typeface="Cambria Math" panose="02040503050406030204" pitchFamily="18" charset="0"/>
                      </a:rPr>
                      <m:t>−</m:t>
                    </m:r>
                    <m:r>
                      <a:rPr lang="ar-AE">
                        <a:latin typeface="Cambria Math" panose="02040503050406030204" pitchFamily="18" charset="0"/>
                      </a:rPr>
                      <m:t>2</m:t>
                    </m:r>
                  </m:oMath>
                </a14:m>
                <a:r>
                  <a:rPr lang="ar-AE" dirty="0"/>
                  <a:t>.</a:t>
                </a:r>
                <a:endParaRPr lang="en-US" dirty="0"/>
              </a:p>
              <a:p>
                <a:pPr marL="514350" indent="-514350">
                  <a:buFont typeface="+mj-lt"/>
                  <a:buAutoNum type="alphaLcPeriod" startAt="5"/>
                  <a:defRPr sz="2800"/>
                </a:pPr>
                <a:r>
                  <a:rPr dirty="0"/>
                  <a:t>​</a:t>
                </a:r>
                <a:r>
                  <a:rPr sz="2800" dirty="0"/>
                  <a:t> </a:t>
                </a:r>
                <a14:m>
                  <m:oMath xmlns:m="http://schemas.openxmlformats.org/officeDocument/2006/math">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m:t>
                    </m:r>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19</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m:t>
                        </m:r>
                      </m:e>
                    </m:rad>
                  </m:oMath>
                </a14:m>
                <a:r>
                  <a:rPr sz="2800" dirty="0"/>
                  <a:t>. In contrast to the last example, we know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m:t>
                    </m:r>
                    <m:r>
                      <a:rPr>
                        <a:latin typeface="Cambria Math" panose="02040503050406030204" pitchFamily="18" charset="0"/>
                      </a:rPr>
                      <m:t>19</m:t>
                    </m:r>
                  </m:oMath>
                </a14:m>
                <a:r>
                  <a:rPr sz="2800" dirty="0"/>
                  <a:t> is negative, so its absolute value is </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m:t>
                        </m:r>
                        <m:r>
                          <a:rPr>
                            <a:latin typeface="Cambria Math" panose="02040503050406030204" pitchFamily="18" charset="0"/>
                          </a:rPr>
                          <m:t>19</m:t>
                        </m:r>
                      </m:e>
                    </m:d>
                    <m:r>
                      <a:rPr>
                        <a:latin typeface="Cambria Math" panose="02040503050406030204" pitchFamily="18" charset="0"/>
                      </a:rPr>
                      <m:t>=</m:t>
                    </m:r>
                    <m:r>
                      <a:rPr>
                        <a:latin typeface="Cambria Math" panose="02040503050406030204" pitchFamily="18" charset="0"/>
                      </a:rPr>
                      <m:t>19</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m:t>
                        </m:r>
                      </m:e>
                    </m:ra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350" r="-889" b="-123"/>
                </a:stretch>
              </a:blipFill>
            </p:spPr>
            <p:txBody>
              <a:bodyPr/>
              <a:lstStyle/>
              <a:p>
                <a:r>
                  <a:rPr lang="en-US">
                    <a:noFill/>
                  </a:rPr>
                  <a:t> </a:t>
                </a:r>
              </a:p>
            </p:txBody>
          </p:sp>
        </mc:Fallback>
      </mc:AlternateContent>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86"/>
            <a:ext cx="8458200" cy="967191"/>
          </a:xfrm>
        </p:spPr>
        <p:txBody>
          <a:bodyPr>
            <a:normAutofit/>
          </a:bodyPr>
          <a:lstStyle/>
          <a:p>
            <a:pPr>
              <a:defRPr sz="3200"/>
            </a:pPr>
            <a:r>
              <a:rPr dirty="0"/>
              <a:t>Properties of Absolute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458200" cy="4785322"/>
              </a:xfrm>
            </p:spPr>
            <p:txBody>
              <a:bodyPr>
                <a:normAutofit fontScale="92500" lnSpcReduction="10000"/>
              </a:bodyPr>
              <a:lstStyle/>
              <a:p>
                <a:pPr>
                  <a:defRPr sz="2800"/>
                </a:pPr>
                <a:r>
                  <a:rPr lang="en-US" sz="2800" dirty="0"/>
                  <a:t>In these properties,</a:t>
                </a:r>
                <a:r>
                  <a:rPr lang="en-US" dirty="0"/>
                  <a:t>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lang="en-US" dirty="0"/>
                  <a:t> represent arbitrary real numbers. </a:t>
                </a:r>
                <a:endParaRPr sz="2800" dirty="0"/>
              </a:p>
              <a:p>
                <a:pPr marL="514350" indent="-514350">
                  <a:buFont typeface="+mj-lt"/>
                  <a:buAutoNum type="arabicPeriod"/>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|≥0</m:t>
                    </m:r>
                  </m:oMath>
                </a14:m>
                <a:r>
                  <a:rPr sz="2800" dirty="0"/>
                  <a:t> (The absolute value of a number is never negative.)</a:t>
                </a:r>
              </a:p>
              <a:p>
                <a:pPr marL="514350" indent="-514350">
                  <a:buFont typeface="+mj-lt"/>
                  <a:buAutoNum type="arabicPeriod" startAt="2"/>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endParaRPr dirty="0"/>
              </a:p>
              <a:p>
                <a:pPr marL="514350" indent="-514350">
                  <a:buFont typeface="+mj-lt"/>
                  <a:buAutoNum type="arabicPeriod" startAt="3"/>
                  <a:defRPr sz="2800"/>
                </a:pPr>
                <a:r>
                  <a:rPr dirty="0"/>
                  <a:t>​</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endParaRPr dirty="0"/>
              </a:p>
              <a:p>
                <a:pPr marL="514350" indent="-514350">
                  <a:buFont typeface="+mj-lt"/>
                  <a:buAutoNum type="arabicPeriod" startAt="4"/>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𝑎𝑏</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endParaRPr dirty="0"/>
              </a:p>
              <a:p>
                <a:pPr marL="514350" indent="-514350">
                  <a:buFont typeface="+mj-lt"/>
                  <a:buAutoNum type="arabicPeriod" startAt="5"/>
                  <a:defRPr sz="2800"/>
                </a:pPr>
                <a:r>
                  <a:rPr dirty="0"/>
                  <a:t>​</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num>
                      <m:den>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den>
                    </m:f>
                    <m:r>
                      <m:rPr>
                        <m:nor/>
                      </m:rPr>
                      <a:rPr/>
                      <m:t>,</m:t>
                    </m:r>
                    <m:r>
                      <m:rPr>
                        <m:nor/>
                      </m:rPr>
                      <a:rPr lang="en-US" b="0" i="0" smtClean="0"/>
                      <m:t> </m:t>
                    </m:r>
                    <m:r>
                      <a:rPr>
                        <a:latin typeface="Cambria Math" panose="02040503050406030204" pitchFamily="18" charset="0"/>
                      </a:rPr>
                      <m:t>𝑏</m:t>
                    </m:r>
                    <m:r>
                      <a:rPr>
                        <a:latin typeface="Cambria Math" panose="02040503050406030204" pitchFamily="18" charset="0"/>
                      </a:rPr>
                      <m:t>≠0</m:t>
                    </m:r>
                  </m:oMath>
                </a14:m>
                <a:endParaRPr dirty="0"/>
              </a:p>
              <a:p>
                <a:pPr marL="514350" indent="-514350">
                  <a:buFont typeface="+mj-lt"/>
                  <a:buAutoNum type="arabicPeriod" startAt="6"/>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(This is called the </a:t>
                </a:r>
                <a:r>
                  <a:rPr sz="2800" b="1" dirty="0"/>
                  <a:t>triangle inequality</a:t>
                </a:r>
                <a:r>
                  <a:rPr sz="2800" dirty="0"/>
                  <a:t>, as it is a reflection of the fact that one side of a triangle is never longer than the sum of the other two sides.)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458200" cy="4785322"/>
              </a:xfrm>
              <a:blipFill>
                <a:blip r:embed="rId3"/>
                <a:stretch>
                  <a:fillRect l="-1149" t="-1772" r="-1795"/>
                </a:stretch>
              </a:blipFill>
            </p:spPr>
            <p:txBody>
              <a:bodyPr/>
              <a:lstStyle/>
              <a:p>
                <a:r>
                  <a:rPr lang="en-US">
                    <a:noFill/>
                  </a:rPr>
                  <a:t> </a:t>
                </a:r>
              </a:p>
            </p:txBody>
          </p:sp>
        </mc:Fallback>
      </mc:AlternateContent>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Using Absolute Value Properties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|=|−15|=15=|−3||5|</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1=|−3+4|≤|−3|+|4|=7</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7=|−3−4|≤|−3|+|−4|=7</m:t>
                    </m:r>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7</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350"/>
                </a:stretch>
              </a:blipFill>
            </p:spPr>
            <p:txBody>
              <a:bodyPr/>
              <a:lstStyle/>
              <a:p>
                <a:r>
                  <a:rPr lang="en-US">
                    <a:noFill/>
                  </a:rPr>
                  <a:t> </a:t>
                </a:r>
              </a:p>
            </p:txBody>
          </p:sp>
        </mc:Fallback>
      </mc:AlternateContent>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Types of Real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632922"/>
              </a:xfrm>
            </p:spPr>
            <p:txBody>
              <a:bodyPr>
                <a:normAutofit fontScale="85000" lnSpcReduction="20000"/>
              </a:bodyPr>
              <a:lstStyle/>
              <a:p>
                <a:pPr algn="ctr">
                  <a:defRPr sz="2800" b="1"/>
                </a:pPr>
                <a:r>
                  <a:rPr dirty="0"/>
                  <a:t>Definition</a:t>
                </a:r>
                <a:r>
                  <a:rPr lang="en-US" dirty="0"/>
                  <a:t> (cont.)</a:t>
                </a:r>
                <a:endParaRPr dirty="0"/>
              </a:p>
              <a:p>
                <a:pPr>
                  <a:defRPr sz="2800"/>
                </a:pPr>
                <a:r>
                  <a:rPr sz="2800" b="1" dirty="0"/>
                  <a:t>The Rational Numbers:</a:t>
                </a:r>
                <a:r>
                  <a:rPr sz="2800" dirty="0"/>
                  <a:t> This is the set, with symbol </a:t>
                </a:r>
                <a14:m>
                  <m:oMath xmlns:m="http://schemas.openxmlformats.org/officeDocument/2006/math">
                    <m:r>
                      <a:rPr>
                        <a:latin typeface="Cambria Math" panose="02040503050406030204" pitchFamily="18" charset="0"/>
                      </a:rPr>
                      <m:t>ℚ</m:t>
                    </m:r>
                  </m:oMath>
                </a14:m>
                <a:r>
                  <a:rPr sz="2800" dirty="0"/>
                  <a:t> (for quotient), of ratios of integers (hence the name). That is, any rational number can be written in the form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𝑝</m:t>
                        </m:r>
                      </m:num>
                      <m:den>
                        <m:r>
                          <a:rPr>
                            <a:latin typeface="Cambria Math" panose="02040503050406030204" pitchFamily="18" charset="0"/>
                          </a:rPr>
                          <m:t>𝑞</m:t>
                        </m:r>
                      </m:den>
                    </m:f>
                  </m:oMath>
                </a14:m>
                <a:r>
                  <a:rPr sz="2800" dirty="0"/>
                  <a:t>, where </a:t>
                </a:r>
                <a14:m>
                  <m:oMath xmlns:m="http://schemas.openxmlformats.org/officeDocument/2006/math">
                    <m:r>
                      <a:rPr>
                        <a:latin typeface="Cambria Math" panose="02040503050406030204" pitchFamily="18" charset="0"/>
                      </a:rPr>
                      <m:t>𝑝</m:t>
                    </m:r>
                  </m:oMath>
                </a14:m>
                <a:r>
                  <a:rPr sz="2800" dirty="0"/>
                  <a:t> and </a:t>
                </a:r>
                <a14:m>
                  <m:oMath xmlns:m="http://schemas.openxmlformats.org/officeDocument/2006/math">
                    <m:r>
                      <a:rPr>
                        <a:latin typeface="Cambria Math" panose="02040503050406030204" pitchFamily="18" charset="0"/>
                      </a:rPr>
                      <m:t>𝑞</m:t>
                    </m:r>
                  </m:oMath>
                </a14:m>
                <a:r>
                  <a:rPr sz="2800" dirty="0"/>
                  <a:t> are both integers and </a:t>
                </a:r>
                <a14:m>
                  <m:oMath xmlns:m="http://schemas.openxmlformats.org/officeDocument/2006/math">
                    <m:r>
                      <a:rPr>
                        <a:latin typeface="Cambria Math" panose="02040503050406030204" pitchFamily="18" charset="0"/>
                      </a:rPr>
                      <m:t>𝑞</m:t>
                    </m:r>
                    <m:r>
                      <a:rPr>
                        <a:latin typeface="Cambria Math" panose="02040503050406030204" pitchFamily="18" charset="0"/>
                      </a:rPr>
                      <m:t>≠0</m:t>
                    </m:r>
                  </m:oMath>
                </a14:m>
                <a:r>
                  <a:rPr sz="2800" dirty="0"/>
                  <a:t>. When written in decimal form, rational numbers either terminate or have a repeating pattern of digits past some point.</a:t>
                </a:r>
              </a:p>
              <a:p>
                <a:r>
                  <a:rPr sz="2800" b="1" dirty="0"/>
                  <a:t>The Irrational Numbers:</a:t>
                </a:r>
                <a:r>
                  <a:rPr sz="2800" dirty="0"/>
                  <a:t> Every real number that is not rational is, by definition, irrational. In decimal form, irrational numbers are nonterminating and nonrepeating. No special symbol will be assigned to this set in this </a:t>
                </a:r>
                <a:r>
                  <a:rPr lang="en-US" sz="2800" dirty="0"/>
                  <a:t>course</a:t>
                </a:r>
                <a:r>
                  <a:rPr sz="2800" dirty="0"/>
                  <a:t>.</a:t>
                </a:r>
              </a:p>
              <a:p>
                <a:pPr>
                  <a:defRPr sz="2800"/>
                </a:pPr>
                <a:r>
                  <a:rPr sz="2800" b="1" dirty="0"/>
                  <a:t>The Real Numbers:</a:t>
                </a:r>
                <a:r>
                  <a:rPr sz="2800" dirty="0"/>
                  <a:t> Every set above is a subset of the set of real numbers, which is denoted </a:t>
                </a:r>
                <a14:m>
                  <m:oMath xmlns:m="http://schemas.openxmlformats.org/officeDocument/2006/math">
                    <m:r>
                      <a:rPr>
                        <a:latin typeface="Cambria Math" panose="02040503050406030204" pitchFamily="18" charset="0"/>
                      </a:rPr>
                      <m:t>ℝ</m:t>
                    </m:r>
                  </m:oMath>
                </a14:m>
                <a:r>
                  <a:rPr sz="2800" dirty="0"/>
                  <a:t>. Every real number is either rational or irrational, and no real number is both.</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632922"/>
              </a:xfrm>
              <a:blipFill>
                <a:blip r:embed="rId3"/>
                <a:stretch>
                  <a:fillRect l="-959" t="-2222" r="-1476" b="-78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124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Types of Real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Consider the set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𝑆</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15</m:t>
                        </m:r>
                        <m:r>
                          <m:rPr>
                            <m:nor/>
                          </m:rPr>
                          <a:rPr lang="ar-AE"/>
                          <m:t>, </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m:t>
                        </m:r>
                        <m:r>
                          <a:rPr lang="ar-AE">
                            <a:latin typeface="Cambria Math" panose="02040503050406030204" pitchFamily="18" charset="0"/>
                          </a:rPr>
                          <m:t>5</m:t>
                        </m:r>
                        <m:r>
                          <m:rPr>
                            <m:nor/>
                          </m:rPr>
                          <a:rPr lang="ar-AE"/>
                          <m:t>, </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3</m:t>
                            </m:r>
                          </m:den>
                        </m:f>
                        <m:r>
                          <m:rPr>
                            <m:nor/>
                          </m:rPr>
                          <a:rPr lang="ar-AE"/>
                          <m:t>, </m:t>
                        </m:r>
                        <m:r>
                          <a:rPr lang="ar-AE">
                            <a:latin typeface="Cambria Math" panose="02040503050406030204" pitchFamily="18" charset="0"/>
                          </a:rPr>
                          <m:t>0</m:t>
                        </m:r>
                        <m:r>
                          <m:rPr>
                            <m:nor/>
                          </m:rPr>
                          <a:rPr lang="ar-AE"/>
                          <m:t>, </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m:rPr>
                            <m:nor/>
                          </m:rPr>
                          <a:rPr lang="ar-AE"/>
                          <m:t>, </m:t>
                        </m:r>
                        <m:r>
                          <a:rPr lang="ar-AE" b="0" i="1" smtClean="0">
                            <a:latin typeface="Cambria Math" panose="02040503050406030204" pitchFamily="18" charset="0"/>
                          </a:rPr>
                          <m:t>1</m:t>
                        </m:r>
                        <m:r>
                          <a:rPr lang="en-US" b="0" i="1" smtClean="0">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6</m:t>
                            </m:r>
                          </m:e>
                        </m:bar>
                        <m:r>
                          <m:rPr>
                            <m:nor/>
                          </m:rPr>
                          <a:rPr lang="ar-AE"/>
                          <m:t>, </m:t>
                        </m:r>
                        <m:rad>
                          <m:radPr>
                            <m:degHide m:val="on"/>
                            <m:ctrlPr>
                              <a:rPr lang="ar-AE" i="1">
                                <a:latin typeface="Cambria Math" panose="02040503050406030204" pitchFamily="18" charset="0"/>
                              </a:rPr>
                            </m:ctrlPr>
                          </m:radPr>
                          <m:deg/>
                          <m:e>
                            <m:r>
                              <a:rPr lang="ar-AE">
                                <a:latin typeface="Cambria Math" panose="02040503050406030204" pitchFamily="18" charset="0"/>
                              </a:rPr>
                              <m:t>9</m:t>
                            </m:r>
                          </m:e>
                        </m:rad>
                        <m:r>
                          <m:rPr>
                            <m:nor/>
                          </m:rPr>
                          <a:rPr lang="ar-AE"/>
                          <m:t>, </m:t>
                        </m:r>
                        <m:r>
                          <a:rPr lang="ar-AE">
                            <a:latin typeface="Cambria Math" panose="02040503050406030204" pitchFamily="18" charset="0"/>
                          </a:rPr>
                          <m:t>𝜋</m:t>
                        </m:r>
                        <m:r>
                          <m:rPr>
                            <m:nor/>
                          </m:rPr>
                          <a:rPr lang="ar-AE"/>
                          <m:t>, </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17</m:t>
                            </m:r>
                          </m:sup>
                        </m:sSup>
                      </m:e>
                    </m:d>
                  </m:oMath>
                </a14:m>
                <a:r>
                  <a:rPr lang="ar-AE" sz="2800" dirty="0"/>
                  <a:t>.</a:t>
                </a:r>
              </a:p>
              <a:p>
                <a:pPr marL="514350" indent="-514350">
                  <a:buFont typeface="+mj-lt"/>
                  <a:buAutoNum type="alphaLcPeriod"/>
                  <a:defRPr sz="2800"/>
                </a:pPr>
                <a:r>
                  <a:rPr lang="ar-AE" dirty="0"/>
                  <a:t>​</a:t>
                </a:r>
                <a:r>
                  <a:rPr lang="en-US" sz="2800" dirty="0"/>
                  <a:t>The natural numbers in </a:t>
                </a:r>
                <a14:m>
                  <m:oMath xmlns:m="http://schemas.openxmlformats.org/officeDocument/2006/math">
                    <m:r>
                      <a:rPr lang="en-US">
                        <a:latin typeface="Cambria Math" panose="02040503050406030204" pitchFamily="18" charset="0"/>
                      </a:rPr>
                      <m:t>𝑆</m:t>
                    </m:r>
                  </m:oMath>
                </a14:m>
                <a:r>
                  <a:rPr lang="en-US" sz="2800" dirty="0"/>
                  <a:t> are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9</m:t>
                        </m:r>
                      </m:e>
                    </m:rad>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17</m:t>
                        </m:r>
                      </m:sup>
                    </m:sSup>
                  </m:oMath>
                </a14:m>
                <a:r>
                  <a:rPr lang="en-US" sz="2800" dirty="0"/>
                  <a:t>.</a:t>
                </a:r>
                <a:r>
                  <a:rPr lang="ar-AE" sz="2800" dirty="0"/>
                  <a:t> </a:t>
                </a:r>
                <a:r>
                  <a:rPr lang="en-US" sz="2800" dirty="0"/>
                  <a:t>Note that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9</m:t>
                        </m:r>
                      </m:e>
                    </m:rad>
                  </m:oMath>
                </a14:m>
                <a:r>
                  <a:rPr lang="ar-AE" sz="2800" dirty="0"/>
                  <a:t> </a:t>
                </a:r>
                <a:r>
                  <a:rPr lang="en-US" sz="2800" dirty="0"/>
                  <a:t>is a natural number since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9</m:t>
                        </m:r>
                      </m:e>
                    </m:rad>
                    <m:r>
                      <a:rPr lang="ar-AE">
                        <a:latin typeface="Cambria Math" panose="02040503050406030204" pitchFamily="18" charset="0"/>
                      </a:rPr>
                      <m:t>=</m:t>
                    </m:r>
                    <m:r>
                      <a:rPr lang="ar-AE">
                        <a:latin typeface="Cambria Math" panose="02040503050406030204" pitchFamily="18" charset="0"/>
                      </a:rPr>
                      <m:t>3</m:t>
                    </m:r>
                  </m:oMath>
                </a14:m>
                <a:r>
                  <a:rPr lang="ar-AE" sz="2800" dirty="0"/>
                  <a:t>.</a:t>
                </a:r>
              </a:p>
              <a:p>
                <a:pPr marL="514350" indent="-514350">
                  <a:buFont typeface="+mj-lt"/>
                  <a:buAutoNum type="alphaLcPeriod" startAt="2"/>
                  <a:defRPr sz="2800"/>
                </a:pPr>
                <a:r>
                  <a:rPr lang="ar-AE" dirty="0"/>
                  <a:t>​</a:t>
                </a:r>
                <a:r>
                  <a:rPr lang="en-US" sz="2800" dirty="0"/>
                  <a:t>The whole numbers in </a:t>
                </a:r>
                <a14:m>
                  <m:oMath xmlns:m="http://schemas.openxmlformats.org/officeDocument/2006/math">
                    <m:r>
                      <a:rPr lang="en-US">
                        <a:latin typeface="Cambria Math" panose="02040503050406030204" pitchFamily="18" charset="0"/>
                      </a:rPr>
                      <m:t>𝑆</m:t>
                    </m:r>
                  </m:oMath>
                </a14:m>
                <a:r>
                  <a:rPr lang="en-US" sz="2800" dirty="0"/>
                  <a:t> are </a:t>
                </a:r>
                <a:r>
                  <a:rPr lang="en-US" sz="2800" dirty="0">
                    <a:latin typeface="Cambria Math"/>
                  </a:rPr>
                  <a:t>0</a:t>
                </a:r>
                <a:r>
                  <a:rPr lang="en-US" sz="2800" dirty="0"/>
                  <a:t>,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9</m:t>
                        </m:r>
                      </m:e>
                    </m:rad>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17</m:t>
                        </m:r>
                      </m:sup>
                    </m:sSup>
                  </m:oMath>
                </a14:m>
                <a:r>
                  <a:rPr lang="ar-AE" sz="2800" dirty="0"/>
                  <a:t>.</a:t>
                </a:r>
              </a:p>
              <a:p>
                <a:pPr marL="514350" indent="-514350">
                  <a:buFont typeface="+mj-lt"/>
                  <a:buAutoNum type="alphaLcPeriod" startAt="3"/>
                  <a:defRPr sz="2800"/>
                </a:pPr>
                <a:r>
                  <a:rPr lang="ar-AE" dirty="0"/>
                  <a:t>​</a:t>
                </a:r>
                <a:r>
                  <a:rPr lang="en-US" sz="2800" dirty="0"/>
                  <a:t>The integers in </a:t>
                </a:r>
                <a14:m>
                  <m:oMath xmlns:m="http://schemas.openxmlformats.org/officeDocument/2006/math">
                    <m:r>
                      <a:rPr lang="en-US">
                        <a:latin typeface="Cambria Math" panose="02040503050406030204" pitchFamily="18" charset="0"/>
                      </a:rPr>
                      <m:t>𝑆</m:t>
                    </m:r>
                  </m:oMath>
                </a14:m>
                <a:r>
                  <a:rPr lang="en-US" sz="2800" dirty="0"/>
                  <a:t> are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15</m:t>
                    </m:r>
                  </m:oMath>
                </a14:m>
                <a:r>
                  <a:rPr lang="en-US" sz="2800" dirty="0"/>
                  <a:t>, </a:t>
                </a:r>
                <a:r>
                  <a:rPr lang="en-US" sz="2800" dirty="0">
                    <a:latin typeface="Cambria Math"/>
                  </a:rPr>
                  <a:t>0</a:t>
                </a:r>
                <a:r>
                  <a:rPr lang="en-US" sz="2800" dirty="0"/>
                  <a:t>,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9</m:t>
                        </m:r>
                      </m:e>
                    </m:rad>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17</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227"/>
                </a:stretch>
              </a:blipFill>
            </p:spPr>
            <p:txBody>
              <a:bodyPr/>
              <a:lstStyle/>
              <a:p>
                <a:r>
                  <a:rPr lang="en-US">
                    <a:noFill/>
                  </a:rPr>
                  <a:t> </a:t>
                </a:r>
              </a:p>
            </p:txBody>
          </p:sp>
        </mc:Fallback>
      </mc:AlternateContent>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Types of Real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marL="514350" indent="-514350">
                  <a:buFont typeface="+mj-lt"/>
                  <a:buAutoNum type="alphaLcPeriod" startAt="4"/>
                  <a:defRPr sz="2800"/>
                </a:pPr>
                <a:r>
                  <a:rPr lang="en-US" dirty="0"/>
                  <a:t>​</a:t>
                </a:r>
                <a:r>
                  <a:rPr lang="en-US" sz="2800" dirty="0"/>
                  <a:t>The rational numbers in </a:t>
                </a:r>
                <a14:m>
                  <m:oMath xmlns:m="http://schemas.openxmlformats.org/officeDocument/2006/math">
                    <m:r>
                      <a:rPr lang="en-US">
                        <a:latin typeface="Cambria Math" panose="02040503050406030204" pitchFamily="18" charset="0"/>
                      </a:rPr>
                      <m:t>𝑆</m:t>
                    </m:r>
                  </m:oMath>
                </a14:m>
                <a:r>
                  <a:rPr lang="en-US" sz="2800" dirty="0"/>
                  <a:t> are </a:t>
                </a:r>
                <a14:m>
                  <m:oMath xmlns:m="http://schemas.openxmlformats.org/officeDocument/2006/math">
                    <m:r>
                      <a:rPr lang="en-US">
                        <a:latin typeface="Cambria Math" panose="02040503050406030204" pitchFamily="18" charset="0"/>
                      </a:rPr>
                      <m:t>−15</m:t>
                    </m:r>
                  </m:oMath>
                </a14:m>
                <a:r>
                  <a:rPr lang="en-US" sz="2800" dirty="0"/>
                  <a:t>, </a:t>
                </a:r>
                <a14:m>
                  <m:oMath xmlns:m="http://schemas.openxmlformats.org/officeDocument/2006/math">
                    <m:r>
                      <a:rPr lang="en-US">
                        <a:latin typeface="Cambria Math" panose="02040503050406030204" pitchFamily="18" charset="0"/>
                      </a:rPr>
                      <m:t>−7.5</m:t>
                    </m:r>
                  </m:oMath>
                </a14:m>
                <a:r>
                  <a:rPr lang="en-US" sz="2800" dirty="0"/>
                  <a:t>, </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3</m:t>
                        </m:r>
                      </m:den>
                    </m:f>
                  </m:oMath>
                </a14:m>
                <a:r>
                  <a:rPr lang="ar-AE" sz="2800" dirty="0"/>
                  <a:t>, </a:t>
                </a:r>
                <a:r>
                  <a:rPr lang="ar-AE" sz="2800" dirty="0">
                    <a:latin typeface="Cambria Math"/>
                  </a:rPr>
                  <a:t>0</a:t>
                </a:r>
                <a:r>
                  <a:rPr lang="ar-AE" sz="2800" dirty="0"/>
                  <a:t>, </a:t>
                </a:r>
                <a14:m>
                  <m:oMath xmlns:m="http://schemas.openxmlformats.org/officeDocument/2006/math">
                    <m:r>
                      <a:rPr lang="en-US" b="0" i="0" smtClean="0">
                        <a:latin typeface="Cambria Math" panose="02040503050406030204" pitchFamily="18" charset="0"/>
                      </a:rPr>
                      <m:t>1</m:t>
                    </m:r>
                    <m:r>
                      <a:rPr lang="en-US" b="0" i="0" smtClean="0">
                        <a:latin typeface="Cambria Math" panose="02040503050406030204" pitchFamily="18" charset="0"/>
                      </a:rPr>
                      <m:t>.</m:t>
                    </m:r>
                    <m:bar>
                      <m:barPr>
                        <m:pos m:val="top"/>
                        <m:ctrlPr>
                          <a:rPr lang="ar-AE" i="1">
                            <a:latin typeface="Cambria Math" panose="02040503050406030204" pitchFamily="18" charset="0"/>
                          </a:rPr>
                        </m:ctrlPr>
                      </m:barPr>
                      <m:e>
                        <m:r>
                          <a:rPr lang="ar-AE">
                            <a:latin typeface="Cambria Math" panose="02040503050406030204" pitchFamily="18" charset="0"/>
                          </a:rPr>
                          <m:t>6</m:t>
                        </m:r>
                      </m:e>
                    </m:bar>
                  </m:oMath>
                </a14:m>
                <a:r>
                  <a:rPr lang="ar-AE" sz="2800" dirty="0"/>
                  <a:t>,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9</m:t>
                        </m:r>
                      </m:e>
                    </m:rad>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17</m:t>
                        </m:r>
                      </m:sup>
                    </m:sSup>
                  </m:oMath>
                </a14:m>
                <a:r>
                  <a:rPr lang="ar-AE" sz="2800" dirty="0"/>
                  <a:t>. </a:t>
                </a:r>
                <a:r>
                  <a:rPr lang="en-US" sz="2800" dirty="0"/>
                  <a:t>The numbers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m:t>
                    </m:r>
                    <m:r>
                      <a:rPr lang="en-US">
                        <a:latin typeface="Cambria Math" panose="02040503050406030204" pitchFamily="18" charset="0"/>
                      </a:rPr>
                      <m:t>5</m:t>
                    </m:r>
                  </m:oMath>
                </a14:m>
                <a:r>
                  <a:rPr lang="en-US" sz="2800" dirty="0"/>
                  <a:t> and 1.</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6</m:t>
                        </m:r>
                      </m:e>
                    </m:bar>
                  </m:oMath>
                </a14:m>
                <a:r>
                  <a:rPr lang="ar-AE" sz="2800" dirty="0"/>
                  <a:t> </a:t>
                </a:r>
                <a:r>
                  <a:rPr lang="en-US" sz="2800" dirty="0"/>
                  <a:t>are both rational numbers since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15</m:t>
                        </m:r>
                      </m:num>
                      <m:den>
                        <m:r>
                          <a:rPr lang="ar-AE">
                            <a:latin typeface="Cambria Math" panose="02040503050406030204" pitchFamily="18" charset="0"/>
                          </a:rPr>
                          <m:t>2</m:t>
                        </m:r>
                      </m:den>
                    </m:f>
                  </m:oMath>
                </a14:m>
                <a:r>
                  <a:rPr lang="ar-AE" sz="2800" dirty="0"/>
                  <a:t> </a:t>
                </a:r>
                <a:r>
                  <a:rPr lang="en-US" sz="2800" dirty="0"/>
                  <a:t>and 1.</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6</m:t>
                        </m:r>
                      </m:e>
                    </m:ba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oMath>
                </a14:m>
                <a:r>
                  <a:rPr lang="ar-AE" sz="2800" dirty="0"/>
                  <a:t> </a:t>
                </a:r>
                <a:r>
                  <a:rPr lang="en-US" sz="2800" dirty="0"/>
                  <a:t> (the bar over the last digit indicates that the digit repeats indefinitely). Note that any integer </a:t>
                </a:r>
                <a14:m>
                  <m:oMath xmlns:m="http://schemas.openxmlformats.org/officeDocument/2006/math">
                    <m:r>
                      <a:rPr lang="en-US">
                        <a:latin typeface="Cambria Math" panose="02040503050406030204" pitchFamily="18" charset="0"/>
                      </a:rPr>
                      <m:t>𝑝</m:t>
                    </m:r>
                  </m:oMath>
                </a14:m>
                <a:r>
                  <a:rPr lang="en-US" sz="2800" dirty="0"/>
                  <a:t> is also a rational number, since it can be written as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𝑝</m:t>
                        </m:r>
                      </m:num>
                      <m:den>
                        <m:r>
                          <a:rPr lang="ar-AE">
                            <a:latin typeface="Cambria Math" panose="02040503050406030204" pitchFamily="18" charset="0"/>
                          </a:rPr>
                          <m:t>1</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3"/>
                <a:stretch>
                  <a:fillRect l="-1527" r="-1818"/>
                </a:stretch>
              </a:blipFill>
            </p:spPr>
            <p:txBody>
              <a:bodyPr/>
              <a:lstStyle/>
              <a:p>
                <a:r>
                  <a:rPr lang="en-US">
                    <a:noFill/>
                  </a:rPr>
                  <a:t> </a:t>
                </a:r>
              </a:p>
            </p:txBody>
          </p:sp>
        </mc:Fallback>
      </mc:AlternateContent>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Types of Real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t>​</a:t>
                </a:r>
                <a:r>
                  <a:rPr sz="2800"/>
                  <a:t>The only irrational numbers in </a:t>
                </a:r>
                <a14:m>
                  <m:oMath xmlns:m="http://schemas.openxmlformats.org/officeDocument/2006/math">
                    <m:r>
                      <a:rPr>
                        <a:latin typeface="Cambria Math" panose="02040503050406030204" pitchFamily="18" charset="0"/>
                      </a:rPr>
                      <m:t>𝑆</m:t>
                    </m:r>
                  </m:oMath>
                </a14:m>
                <a:r>
                  <a:rPr sz="2800"/>
                  <a:t> are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a:t> and </a:t>
                </a:r>
                <a14:m>
                  <m:oMath xmlns:m="http://schemas.openxmlformats.org/officeDocument/2006/math">
                    <m:r>
                      <a:rPr>
                        <a:latin typeface="Cambria Math" panose="02040503050406030204" pitchFamily="18" charset="0"/>
                      </a:rPr>
                      <m:t>𝜋</m:t>
                    </m:r>
                  </m:oMath>
                </a14:m>
                <a:r>
                  <a:rPr sz="2800"/>
                  <a:t>. Although well known now, the irrationality of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a:t> came as a bit of a surprise to the early Greek mathematicians who discovered this fact. The irrationality of </a:t>
                </a:r>
                <a14:m>
                  <m:oMath xmlns:m="http://schemas.openxmlformats.org/officeDocument/2006/math">
                    <m:r>
                      <a:rPr>
                        <a:latin typeface="Cambria Math" panose="02040503050406030204" pitchFamily="18" charset="0"/>
                      </a:rPr>
                      <m:t>𝜋</m:t>
                    </m:r>
                  </m:oMath>
                </a14:m>
                <a:r>
                  <a:rPr sz="2800"/>
                  <a:t> was not proven until 1767.</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491"/>
                </a:stretch>
              </a:blipFill>
            </p:spPr>
            <p:txBody>
              <a:bodyPr/>
              <a:lstStyle/>
              <a:p>
                <a:r>
                  <a:rPr lang="en-US">
                    <a:noFill/>
                  </a:rPr>
                  <a:t> </a:t>
                </a:r>
              </a:p>
            </p:txBody>
          </p:sp>
        </mc:Fallback>
      </mc:AlternateContent>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Drawing the Real Number Line</a:t>
            </a:r>
          </a:p>
        </p:txBody>
      </p:sp>
      <p:sp>
        <p:nvSpPr>
          <p:cNvPr id="3" name="Text Placeholder 2"/>
          <p:cNvSpPr>
            <a:spLocks noGrp="1"/>
          </p:cNvSpPr>
          <p:nvPr>
            <p:ph type="body" sz="quarter" idx="10"/>
          </p:nvPr>
        </p:nvSpPr>
        <p:spPr/>
        <p:txBody>
          <a:bodyPr>
            <a:normAutofit/>
          </a:bodyPr>
          <a:lstStyle/>
          <a:p>
            <a:r>
              <a:rPr sz="2800" dirty="0"/>
              <a:t>We choose which portion of the real number line to show and the physical length that represents one unit based on the numbers that we wish to plot.</a:t>
            </a:r>
          </a:p>
          <a:p>
            <a:pPr marL="514350" indent="-514350">
              <a:buFont typeface="+mj-lt"/>
              <a:buAutoNum type="alphaLcPeriod"/>
              <a:defRPr sz="2800"/>
            </a:pPr>
            <a:r>
              <a:rPr dirty="0"/>
              <a:t>​</a:t>
            </a:r>
            <a:r>
              <a:rPr sz="2800" dirty="0"/>
              <a:t>If we want to plot the numbers </a:t>
            </a:r>
            <a:r>
              <a:rPr sz="2800" dirty="0">
                <a:latin typeface="Cambria Math"/>
              </a:rPr>
              <a:t>101</a:t>
            </a:r>
            <a:r>
              <a:rPr sz="2800" dirty="0"/>
              <a:t>, </a:t>
            </a:r>
            <a:r>
              <a:rPr sz="2800" dirty="0">
                <a:latin typeface="Cambria Math"/>
              </a:rPr>
              <a:t>106</a:t>
            </a:r>
            <a:r>
              <a:rPr sz="2800" dirty="0"/>
              <a:t>, and </a:t>
            </a:r>
            <a:r>
              <a:rPr sz="2800" dirty="0">
                <a:latin typeface="Cambria Math"/>
              </a:rPr>
              <a:t>107</a:t>
            </a:r>
            <a:r>
              <a:rPr sz="2800" dirty="0"/>
              <a:t>, we might construct the graph below.</a:t>
            </a:r>
          </a:p>
          <a:p>
            <a:r>
              <a:rPr dirty="0"/>
              <a:t>​</a:t>
            </a:r>
          </a:p>
        </p:txBody>
      </p:sp>
      <p:pic>
        <p:nvPicPr>
          <p:cNvPr id="4" name="Content Placeholder 4">
            <a:extLst>
              <a:ext uri="{FF2B5EF4-FFF2-40B4-BE49-F238E27FC236}">
                <a16:creationId xmlns:a16="http://schemas.microsoft.com/office/drawing/2014/main" id="{431E967D-697F-4D1A-85C0-8FD10AC623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3962400"/>
            <a:ext cx="8229600" cy="783771"/>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Drawing the Real Number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If we want to plot the numbers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oMath>
                </a14:m>
                <a:r>
                  <a:rPr sz="2800"/>
                  <a:t>, we might make the unit interval longer.</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772997F-7480-4689-ABD2-82A2FCC94F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2656114"/>
            <a:ext cx="8229600" cy="1567543"/>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Inequality Symbols (Order)</a:t>
            </a:r>
          </a:p>
        </p:txBody>
      </p:sp>
      <p:sp>
        <p:nvSpPr>
          <p:cNvPr id="3" name="Text Placeholder 2"/>
          <p:cNvSpPr>
            <a:spLocks noGrp="1"/>
          </p:cNvSpPr>
          <p:nvPr>
            <p:ph type="body" sz="quarter" idx="10"/>
          </p:nvPr>
        </p:nvSpPr>
        <p:spPr/>
        <p:txBody>
          <a:bodyPr>
            <a:normAutofit/>
          </a:bodyPr>
          <a:lstStyle/>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r>
              <a:rPr lang="en-US" dirty="0"/>
              <a:t>The two symbols &lt; and &gt; are called </a:t>
            </a:r>
            <a:r>
              <a:rPr lang="en-US" i="1" dirty="0"/>
              <a:t>strict</a:t>
            </a:r>
            <a:r>
              <a:rPr lang="en-US" dirty="0"/>
              <a:t> inequality signs, while the symbols </a:t>
            </a:r>
            <a:r>
              <a:rPr lang="en-US" dirty="0">
                <a:latin typeface="Cambria Math"/>
              </a:rPr>
              <a:t>≤</a:t>
            </a:r>
            <a:r>
              <a:rPr lang="en-US" dirty="0"/>
              <a:t> and </a:t>
            </a:r>
            <a:r>
              <a:rPr lang="en-US" dirty="0">
                <a:latin typeface="Cambria Math"/>
              </a:rPr>
              <a:t>≥</a:t>
            </a:r>
            <a:r>
              <a:rPr lang="en-US" dirty="0"/>
              <a:t> are </a:t>
            </a:r>
            <a:r>
              <a:rPr lang="en-US" i="1" dirty="0" err="1"/>
              <a:t>nonstrict</a:t>
            </a:r>
            <a:r>
              <a:rPr lang="en-US" dirty="0"/>
              <a:t> inequality signs.</a:t>
            </a:r>
          </a:p>
          <a:p>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A76F480-3084-4E94-BD5E-00BF4DF3566E}"/>
                  </a:ext>
                </a:extLst>
              </p:cNvPr>
              <p:cNvGraphicFramePr>
                <a:graphicFrameLocks/>
              </p:cNvGraphicFramePr>
              <p:nvPr>
                <p:extLst>
                  <p:ext uri="{D42A27DB-BD31-4B8C-83A1-F6EECF244321}">
                    <p14:modId xmlns:p14="http://schemas.microsoft.com/office/powerpoint/2010/main" val="1534160040"/>
                  </p:ext>
                </p:extLst>
              </p:nvPr>
            </p:nvGraphicFramePr>
            <p:xfrm>
              <a:off x="609600" y="1447800"/>
              <a:ext cx="7924800" cy="2913380"/>
            </p:xfrm>
            <a:graphic>
              <a:graphicData uri="http://schemas.openxmlformats.org/drawingml/2006/table">
                <a:tbl>
                  <a:tblPr firstRow="1" bandRow="1">
                    <a:tableStyleId>{8799B23B-EC83-4686-B30A-512413B5E67A}</a:tableStyleId>
                  </a:tblPr>
                  <a:tblGrid>
                    <a:gridCol w="1547223">
                      <a:extLst>
                        <a:ext uri="{9D8B030D-6E8A-4147-A177-3AD203B41FA5}">
                          <a16:colId xmlns:a16="http://schemas.microsoft.com/office/drawing/2014/main" val="20000"/>
                        </a:ext>
                      </a:extLst>
                    </a:gridCol>
                    <a:gridCol w="3299984">
                      <a:extLst>
                        <a:ext uri="{9D8B030D-6E8A-4147-A177-3AD203B41FA5}">
                          <a16:colId xmlns:a16="http://schemas.microsoft.com/office/drawing/2014/main" val="20001"/>
                        </a:ext>
                      </a:extLst>
                    </a:gridCol>
                    <a:gridCol w="3077593">
                      <a:extLst>
                        <a:ext uri="{9D8B030D-6E8A-4147-A177-3AD203B41FA5}">
                          <a16:colId xmlns:a16="http://schemas.microsoft.com/office/drawing/2014/main" val="20002"/>
                        </a:ext>
                      </a:extLst>
                    </a:gridCol>
                  </a:tblGrid>
                  <a:tr h="360539">
                    <a:tc>
                      <a:txBody>
                        <a:bodyPr/>
                        <a:lstStyle/>
                        <a:p>
                          <a:pPr algn="ctr">
                            <a:defRPr sz="1800" b="1"/>
                          </a:pPr>
                          <a:r>
                            <a:rPr sz="1800" dirty="0">
                              <a:solidFill>
                                <a:sysClr val="windowText" lastClr="000000"/>
                              </a:solidFill>
                            </a:rPr>
                            <a:t>Symbol</a:t>
                          </a:r>
                        </a:p>
                      </a:txBody>
                      <a:tcPr marL="88900" marR="88900" marT="44450" marB="44450"/>
                    </a:tc>
                    <a:tc>
                      <a:txBody>
                        <a:bodyPr/>
                        <a:lstStyle/>
                        <a:p>
                          <a:pPr algn="ctr">
                            <a:defRPr sz="1800" b="1"/>
                          </a:pPr>
                          <a:r>
                            <a:rPr sz="1800" dirty="0">
                              <a:solidFill>
                                <a:sysClr val="windowText" lastClr="000000"/>
                              </a:solidFill>
                            </a:rPr>
                            <a:t>Reading</a:t>
                          </a:r>
                        </a:p>
                      </a:txBody>
                      <a:tcPr marL="88900" marR="88900" marT="44450" marB="44450"/>
                    </a:tc>
                    <a:tc>
                      <a:txBody>
                        <a:bodyPr/>
                        <a:lstStyle/>
                        <a:p>
                          <a:pPr algn="ctr">
                            <a:defRPr sz="1800" b="1"/>
                          </a:pPr>
                          <a:r>
                            <a:rPr sz="1800">
                              <a:solidFill>
                                <a:sysClr val="windowText" lastClr="000000"/>
                              </a:solidFill>
                            </a:rPr>
                            <a:t>Meaning</a:t>
                          </a:r>
                        </a:p>
                      </a:txBody>
                      <a:tcPr marL="88900" marR="88900" marT="44450" marB="44450"/>
                    </a:tc>
                    <a:extLst>
                      <a:ext uri="{0D108BD9-81ED-4DB2-BD59-A6C34878D82A}">
                        <a16:rowId xmlns:a16="http://schemas.microsoft.com/office/drawing/2014/main" val="10000"/>
                      </a:ext>
                    </a:extLst>
                  </a:tr>
                  <a:tr h="62230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&lt;</m:t>
                                </m:r>
                                <m:r>
                                  <a:rPr lang="en-US" sz="1800" smtClean="0">
                                    <a:solidFill>
                                      <a:sysClr val="windowText" lastClr="000000"/>
                                    </a:solidFill>
                                    <a:latin typeface="Cambria Math" panose="02040503050406030204" pitchFamily="18" charset="0"/>
                                  </a:rPr>
                                  <m:t>𝑏</m:t>
                                </m:r>
                              </m:oMath>
                            </m:oMathPara>
                          </a14:m>
                          <a:endParaRPr lang="en-US" sz="1800">
                            <a:solidFill>
                              <a:sysClr val="windowText" lastClr="000000"/>
                            </a:solidFill>
                          </a:endParaRPr>
                        </a:p>
                      </a:txBody>
                      <a:tcPr marL="88900" marR="88900" marT="44450" marB="44450"/>
                    </a:tc>
                    <a:tc>
                      <a:txBody>
                        <a:bodyPr/>
                        <a:lstStyle/>
                        <a:p>
                          <a:pPr algn="ctr">
                            <a:defRPr sz="1800"/>
                          </a:pPr>
                          <a:r>
                            <a:rPr lang="en-US" sz="1800">
                              <a:solidFill>
                                <a:sysClr val="windowText" lastClr="000000"/>
                              </a:solidFill>
                            </a:rPr>
                            <a:t>"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a:solidFill>
                                <a:sysClr val="windowText" lastClr="000000"/>
                              </a:solidFill>
                            </a:rPr>
                            <a:t> is less than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a:solidFill>
                                <a:sysClr val="windowText" lastClr="000000"/>
                              </a:solidFill>
                            </a:rPr>
                            <a:t> "</a:t>
                          </a:r>
                        </a:p>
                      </a:txBody>
                      <a:tcPr marL="88900" marR="88900" marT="44450" marB="44450"/>
                    </a:tc>
                    <a:tc>
                      <a:txBody>
                        <a:bodyPr/>
                        <a:lstStyle/>
                        <a:p>
                          <a:pPr algn="ctr">
                            <a:defRPr sz="1800"/>
                          </a:pPr>
                          <a14:m>
                            <m:oMath xmlns:m="http://schemas.openxmlformats.org/officeDocument/2006/math">
                              <m:r>
                                <a:rPr lang="en-US" sz="1800" smtClean="0">
                                  <a:solidFill>
                                    <a:sysClr val="windowText" lastClr="000000"/>
                                  </a:solidFill>
                                  <a:latin typeface="Cambria Math" panose="02040503050406030204" pitchFamily="18" charset="0"/>
                                </a:rPr>
                                <m:t>𝑎</m:t>
                              </m:r>
                            </m:oMath>
                          </a14:m>
                          <a:r>
                            <a:rPr lang="en-US" sz="1800" dirty="0">
                              <a:solidFill>
                                <a:sysClr val="windowText" lastClr="000000"/>
                              </a:solidFill>
                            </a:rPr>
                            <a:t> lies to the left of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dirty="0">
                              <a:solidFill>
                                <a:sysClr val="windowText" lastClr="000000"/>
                              </a:solidFill>
                            </a:rPr>
                            <a:t> on the number line</a:t>
                          </a:r>
                        </a:p>
                      </a:txBody>
                      <a:tcPr marL="88900" marR="88900" marT="44450" marB="44450"/>
                    </a:tc>
                    <a:extLst>
                      <a:ext uri="{0D108BD9-81ED-4DB2-BD59-A6C34878D82A}">
                        <a16:rowId xmlns:a16="http://schemas.microsoft.com/office/drawing/2014/main" val="10001"/>
                      </a:ext>
                    </a:extLst>
                  </a:tr>
                  <a:tr h="62230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𝑎</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𝑏</m:t>
                                </m:r>
                              </m:oMath>
                            </m:oMathPara>
                          </a14:m>
                          <a:endParaRPr lang="en-US" sz="1800" dirty="0">
                            <a:solidFill>
                              <a:sysClr val="windowText" lastClr="000000"/>
                            </a:solidFill>
                          </a:endParaRPr>
                        </a:p>
                      </a:txBody>
                      <a:tcPr marL="88900" marR="88900" marT="44450" marB="44450"/>
                    </a:tc>
                    <a:tc>
                      <a:txBody>
                        <a:bodyPr/>
                        <a:lstStyle/>
                        <a:p>
                          <a:pPr algn="ctr">
                            <a:defRPr sz="1800"/>
                          </a:pPr>
                          <a:r>
                            <a:rPr lang="en-US" sz="1800" dirty="0">
                              <a:solidFill>
                                <a:sysClr val="windowText" lastClr="000000"/>
                              </a:solidFill>
                            </a:rPr>
                            <a:t>"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dirty="0">
                              <a:solidFill>
                                <a:sysClr val="windowText" lastClr="000000"/>
                              </a:solidFill>
                            </a:rPr>
                            <a:t> is less than or equal to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dirty="0">
                              <a:solidFill>
                                <a:sysClr val="windowText" lastClr="000000"/>
                              </a:solidFill>
                            </a:rPr>
                            <a:t> "</a:t>
                          </a:r>
                        </a:p>
                      </a:txBody>
                      <a:tcPr marL="88900" marR="88900" marT="44450" marB="44450"/>
                    </a:tc>
                    <a:tc>
                      <a:txBody>
                        <a:bodyPr/>
                        <a:lstStyle/>
                        <a:p>
                          <a:pPr algn="ctr">
                            <a:defRPr sz="1800"/>
                          </a:pPr>
                          <a14:m>
                            <m:oMath xmlns:m="http://schemas.openxmlformats.org/officeDocument/2006/math">
                              <m:r>
                                <a:rPr lang="en-US" sz="1800" smtClean="0">
                                  <a:solidFill>
                                    <a:sysClr val="windowText" lastClr="000000"/>
                                  </a:solidFill>
                                  <a:latin typeface="Cambria Math" panose="02040503050406030204" pitchFamily="18" charset="0"/>
                                </a:rPr>
                                <m:t>𝑎</m:t>
                              </m:r>
                            </m:oMath>
                          </a14:m>
                          <a:r>
                            <a:rPr lang="en-US" sz="1800" dirty="0">
                              <a:solidFill>
                                <a:sysClr val="windowText" lastClr="000000"/>
                              </a:solidFill>
                            </a:rPr>
                            <a:t> lies to the left of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dirty="0">
                              <a:solidFill>
                                <a:sysClr val="windowText" lastClr="000000"/>
                              </a:solidFill>
                            </a:rPr>
                            <a:t> or is equal to </a:t>
                          </a:r>
                          <a14:m>
                            <m:oMath xmlns:m="http://schemas.openxmlformats.org/officeDocument/2006/math">
                              <m:r>
                                <a:rPr lang="en-US" sz="1800">
                                  <a:solidFill>
                                    <a:sysClr val="windowText" lastClr="000000"/>
                                  </a:solidFill>
                                  <a:latin typeface="Cambria Math" panose="02040503050406030204" pitchFamily="18" charset="0"/>
                                </a:rPr>
                                <m:t>𝑏</m:t>
                              </m:r>
                            </m:oMath>
                          </a14:m>
                          <a:endParaRPr lang="en-US" sz="1800" dirty="0">
                            <a:solidFill>
                              <a:sysClr val="windowText" lastClr="000000"/>
                            </a:solidFill>
                          </a:endParaRPr>
                        </a:p>
                      </a:txBody>
                      <a:tcPr marL="88900" marR="88900" marT="44450" marB="44450"/>
                    </a:tc>
                    <a:extLst>
                      <a:ext uri="{0D108BD9-81ED-4DB2-BD59-A6C34878D82A}">
                        <a16:rowId xmlns:a16="http://schemas.microsoft.com/office/drawing/2014/main" val="10002"/>
                      </a:ext>
                    </a:extLst>
                  </a:tr>
                  <a:tr h="62230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&gt;</m:t>
                                </m:r>
                                <m:r>
                                  <a:rPr lang="en-US" sz="1800" smtClean="0">
                                    <a:solidFill>
                                      <a:sysClr val="windowText" lastClr="000000"/>
                                    </a:solidFill>
                                    <a:latin typeface="Cambria Math" panose="02040503050406030204" pitchFamily="18" charset="0"/>
                                  </a:rPr>
                                  <m:t>𝑎</m:t>
                                </m:r>
                              </m:oMath>
                            </m:oMathPara>
                          </a14:m>
                          <a:endParaRPr lang="en-US" sz="1800">
                            <a:solidFill>
                              <a:sysClr val="windowText" lastClr="000000"/>
                            </a:solidFill>
                          </a:endParaRPr>
                        </a:p>
                      </a:txBody>
                      <a:tcPr marL="88900" marR="88900" marT="44450" marB="44450"/>
                    </a:tc>
                    <a:tc>
                      <a:txBody>
                        <a:bodyPr/>
                        <a:lstStyle/>
                        <a:p>
                          <a:pPr algn="ctr">
                            <a:defRPr sz="1800"/>
                          </a:pPr>
                          <a:r>
                            <a:rPr lang="en-US" sz="1800" dirty="0">
                              <a:solidFill>
                                <a:sysClr val="windowText" lastClr="000000"/>
                              </a:solidFill>
                            </a:rPr>
                            <a:t>"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dirty="0">
                              <a:solidFill>
                                <a:sysClr val="windowText" lastClr="000000"/>
                              </a:solidFill>
                            </a:rPr>
                            <a:t> is greater than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dirty="0">
                              <a:solidFill>
                                <a:sysClr val="windowText" lastClr="000000"/>
                              </a:solidFill>
                            </a:rPr>
                            <a:t> "</a:t>
                          </a:r>
                        </a:p>
                      </a:txBody>
                      <a:tcPr marL="88900" marR="88900" marT="44450" marB="44450"/>
                    </a:tc>
                    <a:tc>
                      <a:txBody>
                        <a:bodyPr/>
                        <a:lstStyle/>
                        <a:p>
                          <a:pPr algn="ctr">
                            <a:defRPr sz="1800"/>
                          </a:pPr>
                          <a14:m>
                            <m:oMath xmlns:m="http://schemas.openxmlformats.org/officeDocument/2006/math">
                              <m:r>
                                <a:rPr lang="en-US" sz="1800" smtClean="0">
                                  <a:solidFill>
                                    <a:sysClr val="windowText" lastClr="000000"/>
                                  </a:solidFill>
                                  <a:latin typeface="Cambria Math" panose="02040503050406030204" pitchFamily="18" charset="0"/>
                                </a:rPr>
                                <m:t>𝑏</m:t>
                              </m:r>
                            </m:oMath>
                          </a14:m>
                          <a:r>
                            <a:rPr lang="en-US" sz="1800" dirty="0">
                              <a:solidFill>
                                <a:sysClr val="windowText" lastClr="000000"/>
                              </a:solidFill>
                            </a:rPr>
                            <a:t> lies to the right of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dirty="0">
                              <a:solidFill>
                                <a:sysClr val="windowText" lastClr="000000"/>
                              </a:solidFill>
                            </a:rPr>
                            <a:t> on the number line</a:t>
                          </a:r>
                        </a:p>
                      </a:txBody>
                      <a:tcPr marL="88900" marR="88900" marT="44450" marB="44450"/>
                    </a:tc>
                    <a:extLst>
                      <a:ext uri="{0D108BD9-81ED-4DB2-BD59-A6C34878D82A}">
                        <a16:rowId xmlns:a16="http://schemas.microsoft.com/office/drawing/2014/main" val="10003"/>
                      </a:ext>
                    </a:extLst>
                  </a:tr>
                  <a:tr h="62230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ysClr val="windowText" lastClr="000000"/>
                                    </a:solidFill>
                                    <a:latin typeface="Cambria Math" panose="02040503050406030204" pitchFamily="18" charset="0"/>
                                  </a:rPr>
                                  <m:t>𝑏</m:t>
                                </m:r>
                                <m:r>
                                  <a:rPr lang="en-US" sz="1800" smtClean="0">
                                    <a:solidFill>
                                      <a:sysClr val="windowText" lastClr="000000"/>
                                    </a:solidFill>
                                    <a:latin typeface="Cambria Math" panose="02040503050406030204" pitchFamily="18" charset="0"/>
                                  </a:rPr>
                                  <m:t>≥</m:t>
                                </m:r>
                                <m:r>
                                  <a:rPr lang="en-US" sz="1800" smtClean="0">
                                    <a:solidFill>
                                      <a:sysClr val="windowText" lastClr="000000"/>
                                    </a:solidFill>
                                    <a:latin typeface="Cambria Math" panose="02040503050406030204" pitchFamily="18" charset="0"/>
                                  </a:rPr>
                                  <m:t>𝑎</m:t>
                                </m:r>
                              </m:oMath>
                            </m:oMathPara>
                          </a14:m>
                          <a:endParaRPr lang="en-US" sz="1800" dirty="0">
                            <a:solidFill>
                              <a:sysClr val="windowText" lastClr="000000"/>
                            </a:solidFill>
                          </a:endParaRPr>
                        </a:p>
                      </a:txBody>
                      <a:tcPr marL="88900" marR="88900" marT="44450" marB="44450"/>
                    </a:tc>
                    <a:tc>
                      <a:txBody>
                        <a:bodyPr/>
                        <a:lstStyle/>
                        <a:p>
                          <a:pPr algn="ctr">
                            <a:defRPr sz="1800"/>
                          </a:pPr>
                          <a:r>
                            <a:rPr lang="en-US" sz="1800" dirty="0">
                              <a:solidFill>
                                <a:sysClr val="windowText" lastClr="000000"/>
                              </a:solidFill>
                            </a:rPr>
                            <a:t>" </a:t>
                          </a:r>
                          <a14:m>
                            <m:oMath xmlns:m="http://schemas.openxmlformats.org/officeDocument/2006/math">
                              <m:r>
                                <a:rPr lang="en-US" sz="1800">
                                  <a:solidFill>
                                    <a:sysClr val="windowText" lastClr="000000"/>
                                  </a:solidFill>
                                  <a:latin typeface="Cambria Math" panose="02040503050406030204" pitchFamily="18" charset="0"/>
                                </a:rPr>
                                <m:t>𝑏</m:t>
                              </m:r>
                            </m:oMath>
                          </a14:m>
                          <a:r>
                            <a:rPr lang="en-US" sz="1800" dirty="0">
                              <a:solidFill>
                                <a:sysClr val="windowText" lastClr="000000"/>
                              </a:solidFill>
                            </a:rPr>
                            <a:t> is greater than or equal to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dirty="0">
                              <a:solidFill>
                                <a:sysClr val="windowText" lastClr="000000"/>
                              </a:solidFill>
                            </a:rPr>
                            <a:t> "</a:t>
                          </a:r>
                        </a:p>
                      </a:txBody>
                      <a:tcPr marL="88900" marR="88900" marT="44450" marB="44450"/>
                    </a:tc>
                    <a:tc>
                      <a:txBody>
                        <a:bodyPr/>
                        <a:lstStyle/>
                        <a:p>
                          <a:pPr algn="ctr">
                            <a:defRPr sz="1800"/>
                          </a:pPr>
                          <a14:m>
                            <m:oMath xmlns:m="http://schemas.openxmlformats.org/officeDocument/2006/math">
                              <m:r>
                                <a:rPr lang="en-US" sz="1800" smtClean="0">
                                  <a:solidFill>
                                    <a:sysClr val="windowText" lastClr="000000"/>
                                  </a:solidFill>
                                  <a:latin typeface="Cambria Math" panose="02040503050406030204" pitchFamily="18" charset="0"/>
                                </a:rPr>
                                <m:t>𝑏</m:t>
                              </m:r>
                            </m:oMath>
                          </a14:m>
                          <a:r>
                            <a:rPr lang="en-US" sz="1800" dirty="0">
                              <a:solidFill>
                                <a:sysClr val="windowText" lastClr="000000"/>
                              </a:solidFill>
                            </a:rPr>
                            <a:t> lies to the right of </a:t>
                          </a:r>
                          <a14:m>
                            <m:oMath xmlns:m="http://schemas.openxmlformats.org/officeDocument/2006/math">
                              <m:r>
                                <a:rPr lang="en-US" sz="1800">
                                  <a:solidFill>
                                    <a:sysClr val="windowText" lastClr="000000"/>
                                  </a:solidFill>
                                  <a:latin typeface="Cambria Math" panose="02040503050406030204" pitchFamily="18" charset="0"/>
                                </a:rPr>
                                <m:t>𝑎</m:t>
                              </m:r>
                            </m:oMath>
                          </a14:m>
                          <a:r>
                            <a:rPr lang="en-US" sz="1800" dirty="0">
                              <a:solidFill>
                                <a:sysClr val="windowText" lastClr="000000"/>
                              </a:solidFill>
                            </a:rPr>
                            <a:t> or is equal to </a:t>
                          </a:r>
                          <a14:m>
                            <m:oMath xmlns:m="http://schemas.openxmlformats.org/officeDocument/2006/math">
                              <m:r>
                                <a:rPr lang="en-US" sz="1800">
                                  <a:solidFill>
                                    <a:sysClr val="windowText" lastClr="000000"/>
                                  </a:solidFill>
                                  <a:latin typeface="Cambria Math" panose="02040503050406030204" pitchFamily="18" charset="0"/>
                                </a:rPr>
                                <m:t>𝑎</m:t>
                              </m:r>
                            </m:oMath>
                          </a14:m>
                          <a:endParaRPr lang="en-US" sz="1800" dirty="0">
                            <a:solidFill>
                              <a:sysClr val="windowText" lastClr="000000"/>
                            </a:solidFill>
                          </a:endParaRPr>
                        </a:p>
                      </a:txBody>
                      <a:tcPr marL="88900" marR="88900" marT="44450" marB="44450"/>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CA76F480-3084-4E94-BD5E-00BF4DF3566E}"/>
                  </a:ext>
                </a:extLst>
              </p:cNvPr>
              <p:cNvGraphicFramePr>
                <a:graphicFrameLocks/>
              </p:cNvGraphicFramePr>
              <p:nvPr>
                <p:extLst>
                  <p:ext uri="{D42A27DB-BD31-4B8C-83A1-F6EECF244321}">
                    <p14:modId xmlns:p14="http://schemas.microsoft.com/office/powerpoint/2010/main" val="1534160040"/>
                  </p:ext>
                </p:extLst>
              </p:nvPr>
            </p:nvGraphicFramePr>
            <p:xfrm>
              <a:off x="609600" y="1447800"/>
              <a:ext cx="7924800" cy="2913380"/>
            </p:xfrm>
            <a:graphic>
              <a:graphicData uri="http://schemas.openxmlformats.org/drawingml/2006/table">
                <a:tbl>
                  <a:tblPr firstRow="1" bandRow="1">
                    <a:tableStyleId>{8799B23B-EC83-4686-B30A-512413B5E67A}</a:tableStyleId>
                  </a:tblPr>
                  <a:tblGrid>
                    <a:gridCol w="1547223">
                      <a:extLst>
                        <a:ext uri="{9D8B030D-6E8A-4147-A177-3AD203B41FA5}">
                          <a16:colId xmlns:a16="http://schemas.microsoft.com/office/drawing/2014/main" val="20000"/>
                        </a:ext>
                      </a:extLst>
                    </a:gridCol>
                    <a:gridCol w="3299984">
                      <a:extLst>
                        <a:ext uri="{9D8B030D-6E8A-4147-A177-3AD203B41FA5}">
                          <a16:colId xmlns:a16="http://schemas.microsoft.com/office/drawing/2014/main" val="20001"/>
                        </a:ext>
                      </a:extLst>
                    </a:gridCol>
                    <a:gridCol w="3077593">
                      <a:extLst>
                        <a:ext uri="{9D8B030D-6E8A-4147-A177-3AD203B41FA5}">
                          <a16:colId xmlns:a16="http://schemas.microsoft.com/office/drawing/2014/main" val="20002"/>
                        </a:ext>
                      </a:extLst>
                    </a:gridCol>
                  </a:tblGrid>
                  <a:tr h="363220">
                    <a:tc>
                      <a:txBody>
                        <a:bodyPr/>
                        <a:lstStyle/>
                        <a:p>
                          <a:pPr algn="ctr">
                            <a:defRPr sz="1800" b="1"/>
                          </a:pPr>
                          <a:r>
                            <a:rPr sz="1800" dirty="0">
                              <a:solidFill>
                                <a:sysClr val="windowText" lastClr="000000"/>
                              </a:solidFill>
                            </a:rPr>
                            <a:t>Symbol</a:t>
                          </a:r>
                        </a:p>
                      </a:txBody>
                      <a:tcPr marL="88900" marR="88900" marT="44450" marB="44450"/>
                    </a:tc>
                    <a:tc>
                      <a:txBody>
                        <a:bodyPr/>
                        <a:lstStyle/>
                        <a:p>
                          <a:pPr algn="ctr">
                            <a:defRPr sz="1800" b="1"/>
                          </a:pPr>
                          <a:r>
                            <a:rPr sz="1800" dirty="0">
                              <a:solidFill>
                                <a:sysClr val="windowText" lastClr="000000"/>
                              </a:solidFill>
                            </a:rPr>
                            <a:t>Reading</a:t>
                          </a:r>
                        </a:p>
                      </a:txBody>
                      <a:tcPr marL="88900" marR="88900" marT="44450" marB="44450"/>
                    </a:tc>
                    <a:tc>
                      <a:txBody>
                        <a:bodyPr/>
                        <a:lstStyle/>
                        <a:p>
                          <a:pPr algn="ctr">
                            <a:defRPr sz="1800" b="1"/>
                          </a:pPr>
                          <a:r>
                            <a:rPr sz="1800">
                              <a:solidFill>
                                <a:sysClr val="windowText" lastClr="000000"/>
                              </a:solidFill>
                            </a:rPr>
                            <a:t>Meaning</a:t>
                          </a:r>
                        </a:p>
                      </a:txBody>
                      <a:tcPr marL="88900" marR="88900" marT="44450" marB="44450"/>
                    </a:tc>
                    <a:extLst>
                      <a:ext uri="{0D108BD9-81ED-4DB2-BD59-A6C34878D82A}">
                        <a16:rowId xmlns:a16="http://schemas.microsoft.com/office/drawing/2014/main" val="10000"/>
                      </a:ext>
                    </a:extLst>
                  </a:tr>
                  <a:tr h="637540">
                    <a:tc>
                      <a:txBody>
                        <a:bodyPr/>
                        <a:lstStyle/>
                        <a:p>
                          <a:endParaRPr lang="en-US"/>
                        </a:p>
                      </a:txBody>
                      <a:tcPr marL="88900" marR="88900" marT="44450" marB="44450">
                        <a:blipFill>
                          <a:blip r:embed="rId3"/>
                          <a:stretch>
                            <a:fillRect l="-787" t="-61905" r="-413386" b="-314286"/>
                          </a:stretch>
                        </a:blipFill>
                      </a:tcPr>
                    </a:tc>
                    <a:tc>
                      <a:txBody>
                        <a:bodyPr/>
                        <a:lstStyle/>
                        <a:p>
                          <a:endParaRPr lang="en-US"/>
                        </a:p>
                      </a:txBody>
                      <a:tcPr marL="88900" marR="88900" marT="44450" marB="44450">
                        <a:blipFill>
                          <a:blip r:embed="rId3"/>
                          <a:stretch>
                            <a:fillRect l="-47320" t="-61905" r="-94085" b="-314286"/>
                          </a:stretch>
                        </a:blipFill>
                      </a:tcPr>
                    </a:tc>
                    <a:tc>
                      <a:txBody>
                        <a:bodyPr/>
                        <a:lstStyle/>
                        <a:p>
                          <a:endParaRPr lang="en-US"/>
                        </a:p>
                      </a:txBody>
                      <a:tcPr marL="88900" marR="88900" marT="44450" marB="44450">
                        <a:blipFill>
                          <a:blip r:embed="rId3"/>
                          <a:stretch>
                            <a:fillRect l="-157822" t="-61905" r="-792" b="-314286"/>
                          </a:stretch>
                        </a:blipFill>
                      </a:tcPr>
                    </a:tc>
                    <a:extLst>
                      <a:ext uri="{0D108BD9-81ED-4DB2-BD59-A6C34878D82A}">
                        <a16:rowId xmlns:a16="http://schemas.microsoft.com/office/drawing/2014/main" val="10001"/>
                      </a:ext>
                    </a:extLst>
                  </a:tr>
                  <a:tr h="637540">
                    <a:tc>
                      <a:txBody>
                        <a:bodyPr/>
                        <a:lstStyle/>
                        <a:p>
                          <a:endParaRPr lang="en-US"/>
                        </a:p>
                      </a:txBody>
                      <a:tcPr marL="88900" marR="88900" marT="44450" marB="44450">
                        <a:blipFill>
                          <a:blip r:embed="rId3"/>
                          <a:stretch>
                            <a:fillRect l="-787" t="-163462" r="-413386" b="-217308"/>
                          </a:stretch>
                        </a:blipFill>
                      </a:tcPr>
                    </a:tc>
                    <a:tc>
                      <a:txBody>
                        <a:bodyPr/>
                        <a:lstStyle/>
                        <a:p>
                          <a:endParaRPr lang="en-US"/>
                        </a:p>
                      </a:txBody>
                      <a:tcPr marL="88900" marR="88900" marT="44450" marB="44450">
                        <a:blipFill>
                          <a:blip r:embed="rId3"/>
                          <a:stretch>
                            <a:fillRect l="-47320" t="-163462" r="-94085" b="-217308"/>
                          </a:stretch>
                        </a:blipFill>
                      </a:tcPr>
                    </a:tc>
                    <a:tc>
                      <a:txBody>
                        <a:bodyPr/>
                        <a:lstStyle/>
                        <a:p>
                          <a:endParaRPr lang="en-US"/>
                        </a:p>
                      </a:txBody>
                      <a:tcPr marL="88900" marR="88900" marT="44450" marB="44450">
                        <a:blipFill>
                          <a:blip r:embed="rId3"/>
                          <a:stretch>
                            <a:fillRect l="-157822" t="-163462" r="-792" b="-217308"/>
                          </a:stretch>
                        </a:blipFill>
                      </a:tcPr>
                    </a:tc>
                    <a:extLst>
                      <a:ext uri="{0D108BD9-81ED-4DB2-BD59-A6C34878D82A}">
                        <a16:rowId xmlns:a16="http://schemas.microsoft.com/office/drawing/2014/main" val="10002"/>
                      </a:ext>
                    </a:extLst>
                  </a:tr>
                  <a:tr h="637540">
                    <a:tc>
                      <a:txBody>
                        <a:bodyPr/>
                        <a:lstStyle/>
                        <a:p>
                          <a:endParaRPr lang="en-US"/>
                        </a:p>
                      </a:txBody>
                      <a:tcPr marL="88900" marR="88900" marT="44450" marB="44450">
                        <a:blipFill>
                          <a:blip r:embed="rId3"/>
                          <a:stretch>
                            <a:fillRect l="-787" t="-260952" r="-413386" b="-115238"/>
                          </a:stretch>
                        </a:blipFill>
                      </a:tcPr>
                    </a:tc>
                    <a:tc>
                      <a:txBody>
                        <a:bodyPr/>
                        <a:lstStyle/>
                        <a:p>
                          <a:endParaRPr lang="en-US"/>
                        </a:p>
                      </a:txBody>
                      <a:tcPr marL="88900" marR="88900" marT="44450" marB="44450">
                        <a:blipFill>
                          <a:blip r:embed="rId3"/>
                          <a:stretch>
                            <a:fillRect l="-47320" t="-260952" r="-94085" b="-115238"/>
                          </a:stretch>
                        </a:blipFill>
                      </a:tcPr>
                    </a:tc>
                    <a:tc>
                      <a:txBody>
                        <a:bodyPr/>
                        <a:lstStyle/>
                        <a:p>
                          <a:endParaRPr lang="en-US"/>
                        </a:p>
                      </a:txBody>
                      <a:tcPr marL="88900" marR="88900" marT="44450" marB="44450">
                        <a:blipFill>
                          <a:blip r:embed="rId3"/>
                          <a:stretch>
                            <a:fillRect l="-157822" t="-260952" r="-792" b="-115238"/>
                          </a:stretch>
                        </a:blipFill>
                      </a:tcPr>
                    </a:tc>
                    <a:extLst>
                      <a:ext uri="{0D108BD9-81ED-4DB2-BD59-A6C34878D82A}">
                        <a16:rowId xmlns:a16="http://schemas.microsoft.com/office/drawing/2014/main" val="10003"/>
                      </a:ext>
                    </a:extLst>
                  </a:tr>
                  <a:tr h="637540">
                    <a:tc>
                      <a:txBody>
                        <a:bodyPr/>
                        <a:lstStyle/>
                        <a:p>
                          <a:endParaRPr lang="en-US"/>
                        </a:p>
                      </a:txBody>
                      <a:tcPr marL="88900" marR="88900" marT="44450" marB="44450">
                        <a:blipFill>
                          <a:blip r:embed="rId3"/>
                          <a:stretch>
                            <a:fillRect l="-787" t="-360952" r="-413386" b="-15238"/>
                          </a:stretch>
                        </a:blipFill>
                      </a:tcPr>
                    </a:tc>
                    <a:tc>
                      <a:txBody>
                        <a:bodyPr/>
                        <a:lstStyle/>
                        <a:p>
                          <a:endParaRPr lang="en-US"/>
                        </a:p>
                      </a:txBody>
                      <a:tcPr marL="88900" marR="88900" marT="44450" marB="44450">
                        <a:blipFill>
                          <a:blip r:embed="rId3"/>
                          <a:stretch>
                            <a:fillRect l="-47320" t="-360952" r="-94085" b="-15238"/>
                          </a:stretch>
                        </a:blipFill>
                      </a:tcPr>
                    </a:tc>
                    <a:tc>
                      <a:txBody>
                        <a:bodyPr/>
                        <a:lstStyle/>
                        <a:p>
                          <a:endParaRPr lang="en-US"/>
                        </a:p>
                      </a:txBody>
                      <a:tcPr marL="88900" marR="88900" marT="44450" marB="44450">
                        <a:blipFill>
                          <a:blip r:embed="rId3"/>
                          <a:stretch>
                            <a:fillRect l="-157822" t="-360952" r="-792" b="-15238"/>
                          </a:stretch>
                        </a:blipFill>
                      </a:tcPr>
                    </a:tc>
                    <a:extLst>
                      <a:ext uri="{0D108BD9-81ED-4DB2-BD59-A6C34878D82A}">
                        <a16:rowId xmlns:a16="http://schemas.microsoft.com/office/drawing/2014/main" val="10004"/>
                      </a:ext>
                    </a:extLst>
                  </a:tr>
                </a:tbl>
              </a:graphicData>
            </a:graphic>
          </p:graphicFrame>
        </mc:Fallback>
      </mc:AlternateContent>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2146</Words>
  <Application>Microsoft Office PowerPoint</Application>
  <PresentationFormat>On-screen Show (4:3)</PresentationFormat>
  <Paragraphs>136</Paragraphs>
  <Slides>25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Calibri</vt:lpstr>
      <vt:lpstr>Arial</vt:lpstr>
      <vt:lpstr>Courier New</vt:lpstr>
      <vt:lpstr>Cambria Math</vt:lpstr>
      <vt:lpstr>Office Theme</vt:lpstr>
      <vt:lpstr>Equation</vt:lpstr>
      <vt:lpstr>Section 0.1</vt:lpstr>
      <vt:lpstr>Types of Real Numbers</vt:lpstr>
      <vt:lpstr>Types of Real Numbers</vt:lpstr>
      <vt:lpstr>EXAMPLE 1: Types of Real Numbers</vt:lpstr>
      <vt:lpstr>EXAMPLE 1: Types of Real Numbers (cont.)</vt:lpstr>
      <vt:lpstr>EXAMPLE 1: Types of Real Numbers (cont.)</vt:lpstr>
      <vt:lpstr>EXAMPLE 2: Drawing the Real Number Line</vt:lpstr>
      <vt:lpstr>EXAMPLE 2: Drawing the Real Number Line (cont.)</vt:lpstr>
      <vt:lpstr>Inequality Symbols (Order)</vt:lpstr>
      <vt:lpstr>CAUTION!</vt:lpstr>
      <vt:lpstr>EXAMPLE 3: Working with Order</vt:lpstr>
      <vt:lpstr>Set-Builder Notation</vt:lpstr>
      <vt:lpstr>EXAMPLE 4: Set-Builder Notation</vt:lpstr>
      <vt:lpstr>The Empty Set</vt:lpstr>
      <vt:lpstr>Interval Notation</vt:lpstr>
      <vt:lpstr>Interval Notation (cont.)</vt:lpstr>
      <vt:lpstr>CAUTION!</vt:lpstr>
      <vt:lpstr>EXAMPLE 5: Intervals of Real Numbers</vt:lpstr>
      <vt:lpstr>EXAMPLE 5: Intervals of Real Numbers (cont.)</vt:lpstr>
      <vt:lpstr>Absolute Value</vt:lpstr>
      <vt:lpstr>Distance on the Real Number Line</vt:lpstr>
      <vt:lpstr>EXAMPLE 6: Absolute Value</vt:lpstr>
      <vt:lpstr>EXAMPLE 6: Absolute Value (cont.)</vt:lpstr>
      <vt:lpstr>Properties of Absolute Value</vt:lpstr>
      <vt:lpstr>EXAMPLE 7: Using Absolute Value Properties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with Social Sciences</dc:title>
  <dc:creator>Hawkes Learning</dc:creator>
  <cp:lastModifiedBy>Claudia Vance</cp:lastModifiedBy>
  <cp:revision>132</cp:revision>
  <dcterms:created xsi:type="dcterms:W3CDTF">2013-04-26T14:43:13Z</dcterms:created>
  <dcterms:modified xsi:type="dcterms:W3CDTF">2021-10-19T12:16:54Z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23A4F9A7-AAEC-4883-9B0A-7F2FF21B9D78</vt:lpwstr>
  </property>
  <property fmtid="{D5CDD505-2E9C-101B-9397-08002B2CF9AE}" pid="3" name="ArticulatePath">
    <vt:lpwstr>1.1a REALSYS</vt:lpwstr>
  </property>
</Properties>
</file>