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1"/>
  </p:handoutMasterIdLst>
  <p:sldIdLst>
    <p:sldId id="256" r:id="rId2"/>
    <p:sldId id="259" r:id="rId3"/>
    <p:sldId id="284" r:id="rId4"/>
    <p:sldId id="285" r:id="rId5"/>
    <p:sldId id="297" r:id="rId6"/>
    <p:sldId id="286" r:id="rId7"/>
    <p:sldId id="261" r:id="rId8"/>
    <p:sldId id="262" r:id="rId9"/>
    <p:sldId id="263" r:id="rId10"/>
    <p:sldId id="283" r:id="rId11"/>
    <p:sldId id="287" r:id="rId12"/>
    <p:sldId id="289" r:id="rId13"/>
    <p:sldId id="267" r:id="rId14"/>
    <p:sldId id="290" r:id="rId15"/>
    <p:sldId id="292" r:id="rId16"/>
    <p:sldId id="291" r:id="rId17"/>
    <p:sldId id="293" r:id="rId18"/>
    <p:sldId id="273" r:id="rId19"/>
    <p:sldId id="274" r:id="rId20"/>
    <p:sldId id="275" r:id="rId21"/>
    <p:sldId id="294" r:id="rId22"/>
    <p:sldId id="295" r:id="rId23"/>
    <p:sldId id="296" r:id="rId24"/>
    <p:sldId id="279" r:id="rId25"/>
    <p:sldId id="280" r:id="rId26"/>
    <p:sldId id="281" r:id="rId27"/>
    <p:sldId id="282" r:id="rId28"/>
    <p:sldId id="298" r:id="rId29"/>
    <p:sldId id="299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14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  <p:cmAuthor id="2" name="syamprasad" initials="s" lastIdx="4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3" name="Allison Conger" initials="AC" lastIdx="11" clrIdx="2">
    <p:extLst>
      <p:ext uri="{19B8F6BF-5375-455C-9EA6-DF929625EA0E}">
        <p15:presenceInfo xmlns:p15="http://schemas.microsoft.com/office/powerpoint/2012/main" userId="Allison Co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404A43"/>
    <a:srgbClr val="000000"/>
    <a:srgbClr val="008080"/>
    <a:srgbClr val="FFFFCC"/>
    <a:srgbClr val="2D7D9F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8" autoAdjust="0"/>
    <p:restoredTop sz="94660"/>
  </p:normalViewPr>
  <p:slideViewPr>
    <p:cSldViewPr>
      <p:cViewPr varScale="1">
        <p:scale>
          <a:sx n="97" d="100"/>
          <a:sy n="97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7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0.2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Arithmetic of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Applying the Field Properties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693"/>
            <a:ext cx="8229600" cy="1641475"/>
          </a:xfrm>
        </p:spPr>
        <p:txBody>
          <a:bodyPr>
            <a:spAutoFit/>
          </a:bodyPr>
          <a:lstStyle/>
          <a:p>
            <a:pPr marL="514350" indent="-514350">
              <a:spcBef>
                <a:spcPts val="3000"/>
              </a:spcBef>
              <a:buAutoNum type="alphaLcPeriod" startAt="3"/>
            </a:pPr>
            <a:r>
              <a:rPr lang="en-US" dirty="0"/>
              <a:t>                                               Division can be restated</a:t>
            </a:r>
          </a:p>
          <a:p>
            <a:pPr marL="512064">
              <a:spcBef>
                <a:spcPts val="2000"/>
              </a:spcBef>
            </a:pPr>
            <a:r>
              <a:rPr lang="en-US" dirty="0"/>
              <a:t>as multiplication by the reciprocal of the denominator, and multiplication is commutative.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06508"/>
              </p:ext>
            </p:extLst>
          </p:nvPr>
        </p:nvGraphicFramePr>
        <p:xfrm>
          <a:off x="1041400" y="1123950"/>
          <a:ext cx="375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3" imgW="3759120" imgH="990360" progId="Equation.DSMT4">
                  <p:embed/>
                </p:oleObj>
              </mc:Choice>
              <mc:Fallback>
                <p:oleObj name="Equation" r:id="rId3" imgW="375912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123950"/>
                        <a:ext cx="3759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78711"/>
            <a:ext cx="822960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provided that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 Any </a:t>
            </a:r>
          </a:p>
          <a:p>
            <a:pPr marL="512064" marR="0" lvl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nonzero expression, when multiplied by its reciprocal, yields the multiplicative identity 1. The </a:t>
            </a:r>
          </a:p>
          <a:p>
            <a:pPr marL="512064" marR="0" lvl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expression              is the multiplicative inverse of </a:t>
            </a:r>
          </a:p>
          <a:p>
            <a:pPr marL="512064"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07263"/>
              </p:ext>
            </p:extLst>
          </p:nvPr>
        </p:nvGraphicFramePr>
        <p:xfrm>
          <a:off x="1057275" y="2974876"/>
          <a:ext cx="2933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Equation" r:id="rId5" imgW="2933640" imgH="977760" progId="Equation.DSMT4">
                  <p:embed/>
                </p:oleObj>
              </mc:Choice>
              <mc:Fallback>
                <p:oleObj name="Equation" r:id="rId5" imgW="293364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974876"/>
                        <a:ext cx="29337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15604"/>
              </p:ext>
            </p:extLst>
          </p:nvPr>
        </p:nvGraphicFramePr>
        <p:xfrm>
          <a:off x="2654300" y="4800600"/>
          <a:ext cx="889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Equation" r:id="rId7" imgW="888840" imgH="888840" progId="Equation.DSMT4">
                  <p:embed/>
                </p:oleObj>
              </mc:Choice>
              <mc:Fallback>
                <p:oleObj name="Equation" r:id="rId7" imgW="888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4800600"/>
                        <a:ext cx="889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E6DA-FF9C-445F-83C1-09ECC523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Visualizing the Distributive Property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CA60A-D55F-491B-B23E-B36D4AD28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84404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Consider the equation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which demonstrates the distributive property. We can represent the equation geometrically to understand why the distributive property works.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CA60A-D55F-491B-B23E-B36D4AD28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844040"/>
              </a:xfrm>
              <a:blipFill>
                <a:blip r:embed="rId2"/>
                <a:stretch>
                  <a:fillRect l="-1333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4CFF80-FEEF-425C-A304-AB55D87939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04184"/>
                <a:ext cx="8229600" cy="3015616"/>
              </a:xfrm>
              <a:prstGeom prst="rect">
                <a:avLst/>
              </a:prstGeom>
            </p:spPr>
            <p:txBody>
              <a:bodyPr numCol="1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2800" b="0" i="0" kern="1200" baseline="0">
                    <a:solidFill>
                      <a:srgbClr val="36609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Figure 1 shows that the area of</a:t>
                </a:r>
                <a:br>
                  <a:rPr lang="en-US" sz="2600" dirty="0"/>
                </a:br>
                <a:r>
                  <a:rPr lang="en-US" sz="2600" dirty="0"/>
                  <a:t>the shaded region represents</a:t>
                </a:r>
                <a:br>
                  <a:rPr lang="en-US" sz="2600" dirty="0"/>
                </a:br>
                <a:r>
                  <a:rPr lang="en-US" sz="2600" dirty="0"/>
                  <a:t>the product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600" dirty="0"/>
                  <a:t>, and that</a:t>
                </a:r>
                <a:br>
                  <a:rPr lang="en-US" sz="2600" dirty="0"/>
                </a:br>
                <a:r>
                  <a:rPr lang="en-US" sz="2600" dirty="0"/>
                  <a:t>total area is the sum of two</a:t>
                </a:r>
                <a:br>
                  <a:rPr lang="en-US" sz="2600" dirty="0"/>
                </a:br>
                <a:r>
                  <a:rPr lang="en-US" sz="2600" dirty="0"/>
                  <a:t>smaller areas that represent</a:t>
                </a:r>
                <a:br>
                  <a:rPr lang="en-US" sz="2600" dirty="0"/>
                </a:br>
                <a:r>
                  <a:rPr lang="en-US" sz="2600" dirty="0"/>
                  <a:t>the products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64CFF80-FEEF-425C-A304-AB55D8793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04184"/>
                <a:ext cx="8229600" cy="3015616"/>
              </a:xfrm>
              <a:prstGeom prst="rect">
                <a:avLst/>
              </a:prstGeom>
              <a:blipFill>
                <a:blip r:embed="rId3"/>
                <a:stretch>
                  <a:fillRect l="-1333" t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6B18D1C-74E2-4197-82FE-355C79DB5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2590798"/>
            <a:ext cx="3150000" cy="307857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1EBD8-D392-4A7A-B52F-93D09D9411B5}"/>
              </a:ext>
            </a:extLst>
          </p:cNvPr>
          <p:cNvSpPr txBox="1">
            <a:spLocks/>
          </p:cNvSpPr>
          <p:nvPr/>
        </p:nvSpPr>
        <p:spPr>
          <a:xfrm>
            <a:off x="5946975" y="5566409"/>
            <a:ext cx="1371600" cy="501016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1756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8913-5EEF-4D65-A088-A4A607B9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Properties and Their Use in Algebra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FA020-6D6B-448F-A39F-8B57C8450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Cancellation Properties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algebraic expressions.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Additive Cancellation:</a:t>
                </a:r>
                <a:r>
                  <a:rPr lang="en-US" dirty="0">
                    <a:solidFill>
                      <a:srgbClr val="000000"/>
                    </a:solidFill>
                  </a:rPr>
                  <a:t> Adding the same quantity to both sides of an equation results in an equivalent equation.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b="1" dirty="0">
                    <a:solidFill>
                      <a:srgbClr val="000000"/>
                    </a:solidFill>
                  </a:rPr>
                  <a:t>Multiplicative Cancellation:</a:t>
                </a:r>
                <a:r>
                  <a:rPr lang="en-US" dirty="0">
                    <a:solidFill>
                      <a:srgbClr val="000000"/>
                    </a:solidFill>
                  </a:rPr>
                  <a:t> Multiplying both sides of an equation by the same </a:t>
                </a:r>
                <a:r>
                  <a:rPr lang="en-US" i="1" dirty="0">
                    <a:solidFill>
                      <a:srgbClr val="000000"/>
                    </a:solidFill>
                  </a:rPr>
                  <a:t>nonzero</a:t>
                </a:r>
                <a:r>
                  <a:rPr lang="en-US" dirty="0">
                    <a:solidFill>
                      <a:srgbClr val="000000"/>
                    </a:solidFill>
                  </a:rPr>
                  <a:t> quantity results in an equivalent equation.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≠0,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FA020-6D6B-448F-A39F-8B57C8450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8" t="-1854" r="-812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27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Properties and Their Use in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2419124"/>
              </a:xfrm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Zero-Factor Property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represent algebraic expressions. If the product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0, then at least one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itself 0.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implies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both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2419124"/>
              </a:xfrm>
              <a:blipFill>
                <a:blip r:embed="rId2"/>
                <a:stretch>
                  <a:fillRect l="-1328" t="-1741" r="-221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7C2-59E7-40BA-AF12-DCFEA3B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Properties of Real Numbers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b="0" dirty="0"/>
                  <a:t> </a:t>
                </a:r>
              </a:p>
              <a:p>
                <a:pPr marL="457200">
                  <a:spcBef>
                    <a:spcPts val="0"/>
                  </a:spcBef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+12=18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+12+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=18+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mr>
                    </m:m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2064">
                  <a:spcBef>
                    <a:spcPts val="0"/>
                  </a:spcBef>
                </a:pPr>
                <a:r>
                  <a:rPr lang="en-US" dirty="0">
                    <a:latin typeface="+mj-lt"/>
                  </a:rPr>
                  <a:t>This shows that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+12=18</m:t>
                    </m:r>
                  </m:oMath>
                </a14:m>
                <a:r>
                  <a:rPr lang="en-US" dirty="0">
                    <a:latin typeface="+mj-lt"/>
                  </a:rPr>
                  <a:t> is equivalent to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314A84-F659-40CD-805D-A70310789D69}"/>
                  </a:ext>
                </a:extLst>
              </p:cNvPr>
              <p:cNvSpPr txBox="1"/>
              <p:nvPr/>
            </p:nvSpPr>
            <p:spPr>
              <a:xfrm>
                <a:off x="5715000" y="1879937"/>
                <a:ext cx="3048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Using additive cancellation, we add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to both sides, then simplify.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314A84-F659-40CD-805D-A70310789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879937"/>
                <a:ext cx="3048000" cy="1015663"/>
              </a:xfrm>
              <a:prstGeom prst="rect">
                <a:avLst/>
              </a:prstGeom>
              <a:blipFill>
                <a:blip r:embed="rId3"/>
                <a:stretch>
                  <a:fillRect l="-2200" t="-2994" r="-2600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20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7C2-59E7-40BA-AF12-DCFEA3B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Properties of Real Numbers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:r>
                  <a:rPr lang="en-US" b="0" dirty="0">
                    <a:latin typeface="+mj-lt"/>
                  </a:rPr>
                  <a:t> </a:t>
                </a:r>
              </a:p>
              <a:p>
                <a:pPr marL="512064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=30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mr>
                      </m:m>
                    </m:oMath>
                  </m:oMathPara>
                </a14:m>
                <a:endParaRPr lang="en-US" b="0" dirty="0"/>
              </a:p>
              <a:p>
                <a:pPr marL="512064"/>
                <a:endParaRPr lang="en-US" dirty="0"/>
              </a:p>
              <a:p>
                <a:pPr marL="512064"/>
                <a:r>
                  <a:rPr lang="en-US" dirty="0"/>
                  <a:t>Thus,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is equivalent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. We can see how cancellation properties can help us </a:t>
                </a:r>
                <a:r>
                  <a:rPr lang="en-US" i="1" dirty="0"/>
                  <a:t>solve</a:t>
                </a:r>
                <a:r>
                  <a:rPr lang="en-US" dirty="0"/>
                  <a:t> equations for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572000"/>
              </a:xfrm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4D3A70-BF94-424E-9AC0-E3757DC3F8D8}"/>
                  </a:ext>
                </a:extLst>
              </p:cNvPr>
              <p:cNvSpPr/>
              <p:nvPr/>
            </p:nvSpPr>
            <p:spPr>
              <a:xfrm>
                <a:off x="4648200" y="2046459"/>
                <a:ext cx="4114800" cy="1144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Using multiplicative cancellation, we multiply both sides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then simplify.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4D3A70-BF94-424E-9AC0-E3757DC3F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046459"/>
                <a:ext cx="4114800" cy="1144416"/>
              </a:xfrm>
              <a:prstGeom prst="rect">
                <a:avLst/>
              </a:prstGeom>
              <a:blipFill>
                <a:blip r:embed="rId3"/>
                <a:stretch>
                  <a:fillRect l="-1630" t="-320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4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7C2-59E7-40BA-AF12-DCFEA3B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Properties of Real Numbers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Multiplying both sides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leads to the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 true statement. However, these two equations are not equivalent!</a:t>
                </a:r>
              </a:p>
              <a:p>
                <a:pPr marL="512064"/>
                <a:r>
                  <a:rPr lang="en-US" dirty="0"/>
                  <a:t>While 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the first equation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leads to a true statement, any other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leads to a false statement. By contrast, the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true for 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as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the equation to replace with a number. This example illustrates why we must multiply both sides of an equation by a nonzero quantity to apply multiplicative cancellation.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2400" r="-2222" b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07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7C2-59E7-40BA-AF12-DCFEA3BF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Properties of Real Numbers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</a:pPr>
                <a:r>
                  <a:rPr lang="en-US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that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by the Zero-Factor Property. Remember that the only way for a product of two (or more) factors to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for </a:t>
                </a:r>
                <a:r>
                  <a:rPr lang="en-US" i="1" dirty="0"/>
                  <a:t>at least</a:t>
                </a:r>
                <a:r>
                  <a:rPr lang="en-US" dirty="0"/>
                  <a:t> one of the factors to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itself. For instance, in this example it might be that </a:t>
                </a:r>
                <a:r>
                  <a:rPr lang="en-US" i="1" dirty="0"/>
                  <a:t>both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this is indeed the case.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5D8A0-8FE1-499A-8CB7-B144780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 r="-1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96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Mathematical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Order of Operations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1: </a:t>
            </a:r>
            <a:r>
              <a:rPr lang="en-US" dirty="0">
                <a:solidFill>
                  <a:srgbClr val="000000"/>
                </a:solidFill>
              </a:rPr>
              <a:t>If the expression is a fraction, simplify the  numerator and denominator individually, according to the guidelines in the following steps.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2: </a:t>
            </a:r>
            <a:r>
              <a:rPr lang="en-US" dirty="0">
                <a:solidFill>
                  <a:srgbClr val="000000"/>
                </a:solidFill>
              </a:rPr>
              <a:t>Parentheses, braces, and brackets are all used as grouping symbols. Simplify expressions within each set of grouping symbols, if any are present, working from the innermost outward.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3: </a:t>
            </a:r>
            <a:r>
              <a:rPr lang="en-US" dirty="0">
                <a:solidFill>
                  <a:srgbClr val="000000"/>
                </a:solidFill>
              </a:rPr>
              <a:t>Simplify all powers (exponents) and roots.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Mathematical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Order of Operations (cont.)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4: </a:t>
            </a:r>
            <a:r>
              <a:rPr lang="en-US" dirty="0">
                <a:solidFill>
                  <a:srgbClr val="000000"/>
                </a:solidFill>
              </a:rPr>
              <a:t>Perform all multiplications and divisions in the expression in the order they occur, working from left to right.</a:t>
            </a:r>
          </a:p>
          <a:p>
            <a:r>
              <a:rPr lang="en-US" b="1" dirty="0">
                <a:solidFill>
                  <a:srgbClr val="000000"/>
                </a:solidFill>
              </a:rPr>
              <a:t>Step 5: </a:t>
            </a:r>
            <a:r>
              <a:rPr lang="en-US" dirty="0">
                <a:solidFill>
                  <a:srgbClr val="000000"/>
                </a:solidFill>
              </a:rPr>
              <a:t>Perform all additions and subtractions in the expression in the order they occur, working from left to right.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Terminology of 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dirty="0"/>
                  <a:t>Consider the algebraic expression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This expression contains three terms: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r>
                  <a:rPr lang="en-US" dirty="0"/>
                  <a:t>. The terms are combined by addition and subtraction to form the whole expression.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The factors of the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−17,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 The factors are combined by multiplication to form the whole term. The coefficient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−17</m:t>
                    </m:r>
                  </m:oMath>
                </a14:m>
                <a:r>
                  <a:rPr lang="en-US" dirty="0"/>
                  <a:t>, and the variable part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2133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Simplify the following expressions using the correct order of operations.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3+2(−2)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Operations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=4−3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2064"/>
                <a:r>
                  <a:rPr lang="en-US" b="0" dirty="0"/>
                  <a:t>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pPr marL="539750"/>
                <a:r>
                  <a:rPr lang="en-US" dirty="0"/>
                  <a:t>Now observe what happens if we do not follow the order of operations:</a:t>
                </a: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C67F9A2-1B72-4784-981F-40CC063A8C7E}"/>
              </a:ext>
            </a:extLst>
          </p:cNvPr>
          <p:cNvSpPr/>
          <p:nvPr/>
        </p:nvSpPr>
        <p:spPr>
          <a:xfrm>
            <a:off x="3352800" y="1990725"/>
            <a:ext cx="2826287" cy="964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0"/>
              </a:spcAft>
            </a:pPr>
            <a:r>
              <a:rPr lang="en-IN" sz="2000" dirty="0">
                <a:solidFill>
                  <a:srgbClr val="008080"/>
                </a:solidFill>
              </a:rPr>
              <a:t>Perform the division first.</a:t>
            </a:r>
          </a:p>
          <a:p>
            <a:r>
              <a:rPr lang="en-IN" sz="2000" dirty="0">
                <a:solidFill>
                  <a:srgbClr val="008080"/>
                </a:solidFill>
              </a:rPr>
              <a:t>Then subtract.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9AF73-8914-41AC-A1FA-F2AA62504ED3}"/>
              </a:ext>
            </a:extLst>
          </p:cNvPr>
          <p:cNvSpPr/>
          <p:nvPr/>
        </p:nvSpPr>
        <p:spPr>
          <a:xfrm>
            <a:off x="3352800" y="4045089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+mj-lt"/>
              </a:rPr>
              <a:t>We subtract first, against order of operations. The result is now incorrect.</a:t>
            </a:r>
            <a:endParaRPr lang="en-IN" sz="2000" dirty="0">
              <a:solidFill>
                <a:srgbClr val="0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57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Operations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tabLst>
                    <a:tab pos="1619250" algn="l"/>
                  </a:tabLst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1344613" indent="-1344613">
                  <a:tabLst>
                    <a:tab pos="16192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4F9BE4-F22C-4595-A3B1-CB12A60149A9}"/>
                  </a:ext>
                </a:extLst>
              </p:cNvPr>
              <p:cNvSpPr/>
              <p:nvPr/>
            </p:nvSpPr>
            <p:spPr>
              <a:xfrm>
                <a:off x="3733800" y="1809690"/>
                <a:ext cx="52578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We simplify the power before multiplying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4F9BE4-F22C-4595-A3B1-CB12A6014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809690"/>
                <a:ext cx="5257800" cy="400110"/>
              </a:xfrm>
              <a:prstGeom prst="rect">
                <a:avLst/>
              </a:prstGeom>
              <a:blipFill>
                <a:blip r:embed="rId3"/>
                <a:stretch>
                  <a:fillRect l="-1276" t="-9091" r="-348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6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Order of Operations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tabLst>
                    <a:tab pos="1619250" algn="l"/>
                  </a:tabLst>
                </a:pPr>
                <a:r>
                  <a:rPr lang="en-US" dirty="0"/>
                  <a:t> </a:t>
                </a:r>
              </a:p>
              <a:p>
                <a:pPr marL="512064">
                  <a:spcBef>
                    <a:spcPts val="0"/>
                  </a:spcBef>
                  <a:tabLst>
                    <a:tab pos="16192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3+2(−2)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3−(3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∙2−4)(−3)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3−(2)(−3)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E898EB2-F9CE-442E-826F-ED6F4B2DE91C}"/>
              </a:ext>
            </a:extLst>
          </p:cNvPr>
          <p:cNvSpPr/>
          <p:nvPr/>
        </p:nvSpPr>
        <p:spPr>
          <a:xfrm>
            <a:off x="4965468" y="2847975"/>
            <a:ext cx="4026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We simplify within each grouping symbol, following order of operations.</a:t>
            </a:r>
          </a:p>
          <a:p>
            <a:r>
              <a:rPr lang="en-US" sz="2000" dirty="0">
                <a:solidFill>
                  <a:srgbClr val="008080"/>
                </a:solidFill>
              </a:rPr>
              <a:t>Recall that fractions also act as a grouping symbol.</a:t>
            </a:r>
          </a:p>
        </p:txBody>
      </p:sp>
    </p:spTree>
    <p:extLst>
      <p:ext uri="{BB962C8B-B14F-4D97-AF65-F5344CB8AC3E}">
        <p14:creationId xmlns:p14="http://schemas.microsoft.com/office/powerpoint/2010/main" val="3278988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Set Operations and Venn Diagrams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00552"/>
              </p:ext>
            </p:extLst>
          </p:nvPr>
        </p:nvGraphicFramePr>
        <p:xfrm>
          <a:off x="457200" y="1279525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Union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In this definition,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 denote two sets, and are represented in the Venn diagram by circles. The operation of union is depicted in the diagram by shading.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The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union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denoted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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 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is the set {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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or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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}. That is, an element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is in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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 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if it is in the set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the set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or both. Note that the union of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contains both individual sets.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 descr="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810000"/>
            <a:ext cx="2666328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Set Operations and Venn Diagrams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570577"/>
              </p:ext>
            </p:extLst>
          </p:nvPr>
        </p:nvGraphicFramePr>
        <p:xfrm>
          <a:off x="457200" y="1279525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Intersection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35">
                <a:tc grid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In this definition,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 denote two sets, and are represented in the Venn diagram by circles. The operation of intersection is depicted in the diagram by shading.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The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intersection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denoted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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, is the set {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i="1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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sz="2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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}. That is, an element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is in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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if it is in both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. Note that the intersection of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is contained in each individual set.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810000"/>
            <a:ext cx="2578466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Union and Intersection of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/>
              <a:t>Simplify the following unions and intersections of intervals.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67342"/>
              </p:ext>
            </p:extLst>
          </p:nvPr>
        </p:nvGraphicFramePr>
        <p:xfrm>
          <a:off x="530225" y="2381250"/>
          <a:ext cx="2895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3" imgW="2895480" imgH="2590560" progId="Equation.DSMT4">
                  <p:embed/>
                </p:oleObj>
              </mc:Choice>
              <mc:Fallback>
                <p:oleObj name="Equation" r:id="rId3" imgW="2895480" imgH="2590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381250"/>
                        <a:ext cx="28956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Union and Intersection of Intervals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 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4805"/>
              </p:ext>
            </p:extLst>
          </p:nvPr>
        </p:nvGraphicFramePr>
        <p:xfrm>
          <a:off x="542925" y="1936750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9" name="Equation" r:id="rId3" imgW="2489040" imgH="482400" progId="Equation.DSMT4">
                  <p:embed/>
                </p:oleObj>
              </mc:Choice>
              <mc:Fallback>
                <p:oleObj name="Equation" r:id="rId3" imgW="248904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936750"/>
                        <a:ext cx="2489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0" y="1775460"/>
            <a:ext cx="41148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these two intervals overlap, their union is described with a single interval.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This intersection of two intervals can also be described with a single interval.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These two intervals have no elements in common, and their intersection is the empty set.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The union of these two intervals is the entire set of real numbers.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36353"/>
              </p:ext>
            </p:extLst>
          </p:nvPr>
        </p:nvGraphicFramePr>
        <p:xfrm>
          <a:off x="530225" y="507365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0" name="Equation" r:id="rId5" imgW="2895480" imgH="482400" progId="Equation.DSMT4">
                  <p:embed/>
                </p:oleObj>
              </mc:Choice>
              <mc:Fallback>
                <p:oleObj name="Equation" r:id="rId5" imgW="28954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07365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23173"/>
              </p:ext>
            </p:extLst>
          </p:nvPr>
        </p:nvGraphicFramePr>
        <p:xfrm>
          <a:off x="523875" y="4078288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1" name="Equation" r:id="rId7" imgW="2336760" imgH="482400" progId="Equation.DSMT4">
                  <p:embed/>
                </p:oleObj>
              </mc:Choice>
              <mc:Fallback>
                <p:oleObj name="Equation" r:id="rId7" imgW="2336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4078288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554471"/>
              </p:ext>
            </p:extLst>
          </p:nvPr>
        </p:nvGraphicFramePr>
        <p:xfrm>
          <a:off x="542925" y="3028950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2" name="Equation" r:id="rId9" imgW="2489040" imgH="482400" progId="Equation.DSMT4">
                  <p:embed/>
                </p:oleObj>
              </mc:Choice>
              <mc:Fallback>
                <p:oleObj name="Equation" r:id="rId9" imgW="24890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028950"/>
                        <a:ext cx="2489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34545"/>
              </p:ext>
            </p:extLst>
          </p:nvPr>
        </p:nvGraphicFramePr>
        <p:xfrm>
          <a:off x="3124200" y="1955800"/>
          <a:ext cx="121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3" name="Equation" r:id="rId11" imgW="1218960" imgH="469800" progId="Equation.DSMT4">
                  <p:embed/>
                </p:oleObj>
              </mc:Choice>
              <mc:Fallback>
                <p:oleObj name="Equation" r:id="rId11" imgW="1218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55800"/>
                        <a:ext cx="121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69291"/>
              </p:ext>
            </p:extLst>
          </p:nvPr>
        </p:nvGraphicFramePr>
        <p:xfrm>
          <a:off x="3124200" y="3035300"/>
          <a:ext cx="101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4" name="Equation" r:id="rId13" imgW="1015920" imgH="469800" progId="Equation.DSMT4">
                  <p:embed/>
                </p:oleObj>
              </mc:Choice>
              <mc:Fallback>
                <p:oleObj name="Equation" r:id="rId13" imgW="10159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35300"/>
                        <a:ext cx="101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93924"/>
              </p:ext>
            </p:extLst>
          </p:nvPr>
        </p:nvGraphicFramePr>
        <p:xfrm>
          <a:off x="3498850" y="5067300"/>
          <a:ext cx="1384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5" name="Equation" r:id="rId15" imgW="1384200" imgH="495000" progId="Equation.DSMT4">
                  <p:embed/>
                </p:oleObj>
              </mc:Choice>
              <mc:Fallback>
                <p:oleObj name="Equation" r:id="rId15" imgW="138420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5067300"/>
                        <a:ext cx="1384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EE4192-E643-4D70-81B8-69BAC512C9A6}"/>
              </a:ext>
            </a:extLst>
          </p:cNvPr>
          <p:cNvSpPr txBox="1"/>
          <p:nvPr/>
        </p:nvSpPr>
        <p:spPr>
          <a:xfrm>
            <a:off x="2846295" y="40487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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Union and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/>
              <a:t>Simplify each of the following set expressions.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022321"/>
              </p:ext>
            </p:extLst>
          </p:nvPr>
        </p:nvGraphicFramePr>
        <p:xfrm>
          <a:off x="543232" y="1848464"/>
          <a:ext cx="2755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3" imgW="2755800" imgH="2387520" progId="Equation.DSMT4">
                  <p:embed/>
                </p:oleObj>
              </mc:Choice>
              <mc:Fallback>
                <p:oleObj name="Equation" r:id="rId3" imgW="2755800" imgH="2387520" progId="Equation.DSMT4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2" y="1848464"/>
                        <a:ext cx="27559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047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Union and Intersection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Solutions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The union of the two sets consists of all elements in either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0, 1, 2, 3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The intersection consists only of elements in both sets: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Since the integers are all also real numbers, the union of these two sets is simply the set of real numbers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We say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contained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Similarly, since all integers are also real numbers, the integers are the elements contained in both sets. Thus, the intersection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00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1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Terminology of Algebraic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The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itself consists of the two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but these two terms are not terms of the original algebraic expression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−13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9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C650-5FC8-4F81-8367-19FA7D14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Algebraic Expressions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DD581-3A3A-436B-8860-681979E17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Evaluate the following algebraic expressions.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DD581-3A3A-436B-8860-681979E17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5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C650-5FC8-4F81-8367-19FA7D14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Algebraic Expressions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D581-3A3A-436B-8860-681979E1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In both cases, we simply "plug in" the given values for each variable, then simplify.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0FA8B16-880D-4CD1-B556-44A32BC66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316221"/>
                  </p:ext>
                </p:extLst>
              </p:nvPr>
            </p:nvGraphicFramePr>
            <p:xfrm>
              <a:off x="513905" y="2788920"/>
              <a:ext cx="5810694" cy="15544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76695">
                      <a:extLst>
                        <a:ext uri="{9D8B030D-6E8A-4147-A177-3AD203B41FA5}">
                          <a16:colId xmlns:a16="http://schemas.microsoft.com/office/drawing/2014/main" val="163213238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082772779"/>
                        </a:ext>
                      </a:extLst>
                    </a:gridCol>
                    <a:gridCol w="3428999">
                      <a:extLst>
                        <a:ext uri="{9D8B030D-6E8A-4147-A177-3AD203B41FA5}">
                          <a16:colId xmlns:a16="http://schemas.microsoft.com/office/drawing/2014/main" val="1373415343"/>
                        </a:ext>
                      </a:extLst>
                    </a:gridCol>
                  </a:tblGrid>
                  <a:tr h="452628">
                    <a:tc>
                      <a:txBody>
                        <a:bodyPr/>
                        <a:lstStyle/>
                        <a:p>
                          <a:r>
                            <a:rPr lang="en-US" sz="2800" b="0" dirty="0"/>
                            <a:t>a.</a:t>
                          </a:r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e>
                                </m:d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34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320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43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304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91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0FA8B16-880D-4CD1-B556-44A32BC66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316221"/>
                  </p:ext>
                </p:extLst>
              </p:nvPr>
            </p:nvGraphicFramePr>
            <p:xfrm>
              <a:off x="513905" y="2788920"/>
              <a:ext cx="5810694" cy="15544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476695">
                      <a:extLst>
                        <a:ext uri="{9D8B030D-6E8A-4147-A177-3AD203B41FA5}">
                          <a16:colId xmlns:a16="http://schemas.microsoft.com/office/drawing/2014/main" val="163213238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082772779"/>
                        </a:ext>
                      </a:extLst>
                    </a:gridCol>
                    <a:gridCol w="3428999">
                      <a:extLst>
                        <a:ext uri="{9D8B030D-6E8A-4147-A177-3AD203B41FA5}">
                          <a16:colId xmlns:a16="http://schemas.microsoft.com/office/drawing/2014/main" val="137341534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0" dirty="0"/>
                            <a:t>a.</a:t>
                          </a:r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920" t="-10588" r="-17987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49" t="-10588" b="-2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9348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49" t="-109302" b="-98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84349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449" t="-2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391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701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C650-5FC8-4F81-8367-19FA7D14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Evaluating Algebraic Expressions (cont.)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0FA8B16-880D-4CD1-B556-44A32BC66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67208"/>
                  </p:ext>
                </p:extLst>
              </p:nvPr>
            </p:nvGraphicFramePr>
            <p:xfrm>
              <a:off x="533400" y="1219200"/>
              <a:ext cx="6872541" cy="15544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1632132382"/>
                        </a:ext>
                      </a:extLst>
                    </a:gridCol>
                    <a:gridCol w="3645471">
                      <a:extLst>
                        <a:ext uri="{9D8B030D-6E8A-4147-A177-3AD203B41FA5}">
                          <a16:colId xmlns:a16="http://schemas.microsoft.com/office/drawing/2014/main" val="1082772779"/>
                        </a:ext>
                      </a:extLst>
                    </a:gridCol>
                    <a:gridCol w="2693670">
                      <a:extLst>
                        <a:ext uri="{9D8B030D-6E8A-4147-A177-3AD203B41FA5}">
                          <a16:colId xmlns:a16="http://schemas.microsoft.com/office/drawing/2014/main" val="1373415343"/>
                        </a:ext>
                      </a:extLst>
                    </a:gridCol>
                  </a:tblGrid>
                  <a:tr h="452628">
                    <a:tc>
                      <a:txBody>
                        <a:bodyPr/>
                        <a:lstStyle/>
                        <a:p>
                          <a:r>
                            <a:rPr lang="en-US" sz="2800" b="0" dirty="0"/>
                            <a:t>b.</a:t>
                          </a:r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−2+3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34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843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oMath>
                            </m:oMathPara>
                          </a14:m>
                          <a:endParaRPr lang="en-IN"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391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0FA8B16-880D-4CD1-B556-44A32BC669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67208"/>
                  </p:ext>
                </p:extLst>
              </p:nvPr>
            </p:nvGraphicFramePr>
            <p:xfrm>
              <a:off x="533400" y="1219200"/>
              <a:ext cx="6872541" cy="1554480"/>
            </p:xfrm>
            <a:graphic>
              <a:graphicData uri="http://schemas.openxmlformats.org/drawingml/2006/table">
                <a:tbl>
                  <a:tblPr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1632132382"/>
                        </a:ext>
                      </a:extLst>
                    </a:gridCol>
                    <a:gridCol w="3645471">
                      <a:extLst>
                        <a:ext uri="{9D8B030D-6E8A-4147-A177-3AD203B41FA5}">
                          <a16:colId xmlns:a16="http://schemas.microsoft.com/office/drawing/2014/main" val="1082772779"/>
                        </a:ext>
                      </a:extLst>
                    </a:gridCol>
                    <a:gridCol w="2693670">
                      <a:extLst>
                        <a:ext uri="{9D8B030D-6E8A-4147-A177-3AD203B41FA5}">
                          <a16:colId xmlns:a16="http://schemas.microsoft.com/office/drawing/2014/main" val="137341534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0" dirty="0"/>
                            <a:t>b.</a:t>
                          </a:r>
                          <a:endParaRPr lang="en-IN" sz="2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16" t="-10588" r="-739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4" t="-1058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9348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4" t="-11058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84349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2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4" t="-21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391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294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Properties and Their Use in Algebra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77011"/>
              </p:ext>
            </p:extLst>
          </p:nvPr>
        </p:nvGraphicFramePr>
        <p:xfrm>
          <a:off x="457200" y="1279525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Field Properties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In these properties,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, and </a:t>
                      </a:r>
                      <a:r>
                        <a:rPr lang="en-US" sz="2800" b="0" i="1" dirty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 represent arbitrary real numbers. The first five properties apply to addition and multiplication, while the last combines the two.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Name of Property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Additive Version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Multiplicative Version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Closure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is a real number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</a:rPr>
                        <a:t>ab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is a real number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Commutative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</a:rPr>
                        <a:t>ab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</a:rPr>
                        <a:t>ba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Properties and Their Use in Algebra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53571"/>
              </p:ext>
            </p:extLst>
          </p:nvPr>
        </p:nvGraphicFramePr>
        <p:xfrm>
          <a:off x="457200" y="1279525"/>
          <a:ext cx="8229600" cy="397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Field Properties (cont.)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Name of Property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Additive Version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Multiplicative Version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Associative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(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) = (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)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) = (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Identity 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+ 0 = 0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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1 = 1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sym typeface="Symbol"/>
                        </a:rPr>
                        <a:t>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945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Inverse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(−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) = 0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Distributive</a:t>
                      </a: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) =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</a:rPr>
                        <a:t>ac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23123"/>
              </p:ext>
            </p:extLst>
          </p:nvPr>
        </p:nvGraphicFramePr>
        <p:xfrm>
          <a:off x="6070600" y="3810000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2489040" imgH="838080" progId="Equation.DSMT4">
                  <p:embed/>
                </p:oleObj>
              </mc:Choice>
              <mc:Fallback>
                <p:oleObj name="Equation" r:id="rId3" imgW="24890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810000"/>
                        <a:ext cx="248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Applying the Field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94721"/>
          </a:xfrm>
        </p:spPr>
        <p:txBody>
          <a:bodyPr>
            <a:spAutoFit/>
          </a:bodyPr>
          <a:lstStyle/>
          <a:p>
            <a:pPr marL="512064" indent="-512064"/>
            <a:r>
              <a:rPr lang="en-US" dirty="0">
                <a:solidFill>
                  <a:schemeClr val="tx1"/>
                </a:solidFill>
              </a:rPr>
              <a:t>a.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3(2 + (−8)) = 3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</a:t>
            </a:r>
            <a:r>
              <a:rPr lang="en-US" dirty="0">
                <a:solidFill>
                  <a:schemeClr val="tx1"/>
                </a:solidFill>
              </a:rPr>
              <a:t> (−6) = −18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  <a:sym typeface="Symbol"/>
              </a:rPr>
              <a:t>  </a:t>
            </a:r>
            <a:r>
              <a:rPr lang="en-US" dirty="0">
                <a:solidFill>
                  <a:schemeClr val="tx1"/>
                </a:solidFill>
              </a:rPr>
              <a:t>2 + 3</a:t>
            </a:r>
            <a:r>
              <a:rPr lang="en-US" dirty="0">
                <a:solidFill>
                  <a:schemeClr val="tx1"/>
                </a:solidFill>
                <a:sym typeface="Symbol"/>
              </a:rPr>
              <a:t>  (</a:t>
            </a:r>
            <a:r>
              <a:rPr lang="en-US" dirty="0">
                <a:solidFill>
                  <a:schemeClr val="tx1"/>
                </a:solidFill>
              </a:rPr>
              <a:t>−8) = 6 − 24 = −18. This demonstrates the distributive property: 3(2 + (−8)) = 3</a:t>
            </a:r>
            <a:r>
              <a:rPr lang="en-US" dirty="0">
                <a:solidFill>
                  <a:schemeClr val="tx1"/>
                </a:solidFill>
                <a:sym typeface="Symbol"/>
              </a:rPr>
              <a:t>  </a:t>
            </a:r>
            <a:r>
              <a:rPr lang="en-US" dirty="0">
                <a:solidFill>
                  <a:schemeClr val="tx1"/>
                </a:solidFill>
              </a:rPr>
              <a:t>2 + 3</a:t>
            </a:r>
            <a:r>
              <a:rPr lang="en-US" dirty="0">
                <a:solidFill>
                  <a:schemeClr val="tx1"/>
                </a:solidFill>
                <a:sym typeface="Symbol"/>
              </a:rPr>
              <a:t>  (</a:t>
            </a:r>
            <a:r>
              <a:rPr lang="en-US" dirty="0">
                <a:solidFill>
                  <a:schemeClr val="tx1"/>
                </a:solidFill>
              </a:rPr>
              <a:t>−8).</a:t>
            </a:r>
          </a:p>
          <a:p>
            <a:pPr marL="512064" indent="-512064"/>
            <a:r>
              <a:rPr lang="en-US" dirty="0">
                <a:solidFill>
                  <a:schemeClr val="tx1"/>
                </a:solidFill>
              </a:rPr>
              <a:t>b.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3 − 4 = 3 + (−4) = −4 + 3 = −1. While subtraction is not commutative, we can rewrite any difference as a sum (with the sign changed on the second term) and then apply the commutative property.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1889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Symbol</vt:lpstr>
      <vt:lpstr>Arial</vt:lpstr>
      <vt:lpstr>Cambria Math</vt:lpstr>
      <vt:lpstr>Office Theme</vt:lpstr>
      <vt:lpstr>MathType 6.0 Equation</vt:lpstr>
      <vt:lpstr>Equation</vt:lpstr>
      <vt:lpstr>Section 0.2</vt:lpstr>
      <vt:lpstr>Example 1: Terminology of Algebraic Expressions</vt:lpstr>
      <vt:lpstr>Example 1: Terminology of Algebraic Expressions (cont.)</vt:lpstr>
      <vt:lpstr>Example 2: Evaluating Algebraic Expressions</vt:lpstr>
      <vt:lpstr>Example 2: Evaluating Algebraic Expressions (cont.)</vt:lpstr>
      <vt:lpstr>Example 2: Evaluating Algebraic Expressions (cont.)</vt:lpstr>
      <vt:lpstr>The Field Properties and Their Use in Algebra</vt:lpstr>
      <vt:lpstr>The Field Properties and Their Use in Algebra</vt:lpstr>
      <vt:lpstr>Example 3: Applying the Field Properties</vt:lpstr>
      <vt:lpstr>Example 3: Applying the Field Properties (cont.)</vt:lpstr>
      <vt:lpstr>Example 4: Visualizing the Distributive Property</vt:lpstr>
      <vt:lpstr>The Field Properties and Their Use in Algebra</vt:lpstr>
      <vt:lpstr>The Field Properties and Their Use in Algebra</vt:lpstr>
      <vt:lpstr>Example 5: Properties of Real Numbers</vt:lpstr>
      <vt:lpstr>Example 5: Properties of Real Numbers (cont.)</vt:lpstr>
      <vt:lpstr>Example 5: Properties of Real Numbers (cont.)</vt:lpstr>
      <vt:lpstr>Example 5: Properties of Real Numbers (cont.)</vt:lpstr>
      <vt:lpstr>Order of Mathematical Operations</vt:lpstr>
      <vt:lpstr>Order of Mathematical Operations</vt:lpstr>
      <vt:lpstr>Example 6: Order of Operations</vt:lpstr>
      <vt:lpstr>Example 6: Order of Operations (cont.)</vt:lpstr>
      <vt:lpstr>Example 6: Order of Operations (cont.)</vt:lpstr>
      <vt:lpstr>Example 6: Order of Operations (cont.)</vt:lpstr>
      <vt:lpstr>Basic Set Operations and Venn Diagrams</vt:lpstr>
      <vt:lpstr>Basic Set Operations and Venn Diagrams</vt:lpstr>
      <vt:lpstr>Example 7: Union and Intersection of Intervals</vt:lpstr>
      <vt:lpstr>Example 7: Union and Intersection of Intervals (cont.)</vt:lpstr>
      <vt:lpstr>Example 8: Union and Intersection</vt:lpstr>
      <vt:lpstr>Example 8: Union and Intersection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Danielle Bess</cp:lastModifiedBy>
  <cp:revision>90</cp:revision>
  <dcterms:created xsi:type="dcterms:W3CDTF">2013-04-26T14:43:13Z</dcterms:created>
  <dcterms:modified xsi:type="dcterms:W3CDTF">2021-10-19T14:05:18Z</dcterms:modified>
</cp:coreProperties>
</file>