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73" r:id="rId9"/>
    <p:sldId id="263" r:id="rId10"/>
    <p:sldId id="271" r:id="rId11"/>
    <p:sldId id="270" r:id="rId12"/>
    <p:sldId id="264" r:id="rId13"/>
    <p:sldId id="265" r:id="rId14"/>
    <p:sldId id="266" r:id="rId15"/>
    <p:sldId id="272" r:id="rId16"/>
    <p:sldId id="267" r:id="rId17"/>
    <p:sldId id="268" r:id="rId18"/>
    <p:sldId id="269"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mbria Math" panose="02040503050406030204" pitchFamily="18" charset="0"/>
      <p:regular r:id="rId26"/>
    </p:embeddedFont>
  </p:embeddedFont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6" autoAdjust="0"/>
    <p:restoredTop sz="94660"/>
  </p:normalViewPr>
  <p:slideViewPr>
    <p:cSldViewPr>
      <p:cViewPr varScale="1">
        <p:scale>
          <a:sx n="86" d="100"/>
          <a:sy n="86" d="100"/>
        </p:scale>
        <p:origin x="1661"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a:t>Integer </a:t>
            </a:r>
            <a:r>
              <a:rPr dirty="0"/>
              <a:t>Exponents</a:t>
            </a:r>
          </a:p>
        </p:txBody>
      </p:sp>
      <p:sp>
        <p:nvSpPr>
          <p:cNvPr id="3" name="Title 2"/>
          <p:cNvSpPr>
            <a:spLocks noGrp="1"/>
          </p:cNvSpPr>
          <p:nvPr>
            <p:ph type="title"/>
          </p:nvPr>
        </p:nvSpPr>
        <p:spPr/>
        <p:txBody>
          <a:bodyPr/>
          <a:lstStyle/>
          <a:p>
            <a:r>
              <a:rPr dirty="0"/>
              <a:t>Section </a:t>
            </a:r>
            <a:r>
              <a:rPr lang="en-US" dirty="0"/>
              <a:t>0</a:t>
            </a:r>
            <a:r>
              <a:rPr dirty="0"/>
              <a:t>.3</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Properties of Exponents</a:t>
            </a:r>
            <a:r>
              <a:rPr lang="en-US" dirty="0"/>
              <a:t> (cont.)</a:t>
            </a:r>
            <a:endParaRPr dirty="0"/>
          </a:p>
        </p:txBody>
      </p:sp>
      <p:sp>
        <p:nvSpPr>
          <p:cNvPr id="3" name="Text Placeholder 2"/>
          <p:cNvSpPr>
            <a:spLocks noGrp="1"/>
          </p:cNvSpPr>
          <p:nvPr>
            <p:ph type="body" sz="quarter" idx="10"/>
          </p:nvPr>
        </p:nvSpPr>
        <p:spPr>
          <a:xfrm>
            <a:off x="457200" y="1082078"/>
            <a:ext cx="8229600" cy="3793111"/>
          </a:xfrm>
        </p:spPr>
        <p:txBody>
          <a:bodyPr>
            <a:normAutofit/>
          </a:bodyPr>
          <a:lstStyle/>
          <a:p>
            <a:r>
              <a:rPr lang="en-US" sz="2800" dirty="0"/>
              <a:t> </a:t>
            </a:r>
            <a:endParaRPr sz="2800" dirty="0"/>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48CDDFFD-A4E3-44DA-A311-02E3D2BFE9F8}"/>
                  </a:ext>
                </a:extLst>
              </p:cNvPr>
              <p:cNvGraphicFramePr>
                <a:graphicFrameLocks noGrp="1"/>
              </p:cNvGraphicFramePr>
              <p:nvPr>
                <p:extLst>
                  <p:ext uri="{D42A27DB-BD31-4B8C-83A1-F6EECF244321}">
                    <p14:modId xmlns:p14="http://schemas.microsoft.com/office/powerpoint/2010/main" val="775098795"/>
                  </p:ext>
                </p:extLst>
              </p:nvPr>
            </p:nvGraphicFramePr>
            <p:xfrm>
              <a:off x="533400" y="1143000"/>
              <a:ext cx="8153400" cy="3868675"/>
            </p:xfrm>
            <a:graphic>
              <a:graphicData uri="http://schemas.openxmlformats.org/drawingml/2006/table">
                <a:tbl>
                  <a:tblPr firstRow="1" bandRow="1">
                    <a:tableStyleId>{8799B23B-EC83-4686-B30A-512413B5E67A}</a:tableStyleId>
                  </a:tblPr>
                  <a:tblGrid>
                    <a:gridCol w="417642">
                      <a:extLst>
                        <a:ext uri="{9D8B030D-6E8A-4147-A177-3AD203B41FA5}">
                          <a16:colId xmlns:a16="http://schemas.microsoft.com/office/drawing/2014/main" val="1778999548"/>
                        </a:ext>
                      </a:extLst>
                    </a:gridCol>
                    <a:gridCol w="2598663">
                      <a:extLst>
                        <a:ext uri="{9D8B030D-6E8A-4147-A177-3AD203B41FA5}">
                          <a16:colId xmlns:a16="http://schemas.microsoft.com/office/drawing/2014/main" val="1196260079"/>
                        </a:ext>
                      </a:extLst>
                    </a:gridCol>
                    <a:gridCol w="5137095">
                      <a:extLst>
                        <a:ext uri="{9D8B030D-6E8A-4147-A177-3AD203B41FA5}">
                          <a16:colId xmlns:a16="http://schemas.microsoft.com/office/drawing/2014/main" val="2058624149"/>
                        </a:ext>
                      </a:extLst>
                    </a:gridCol>
                  </a:tblGrid>
                  <a:tr h="370840">
                    <a:tc>
                      <a:txBody>
                        <a:bodyPr/>
                        <a:lstStyle/>
                        <a:p>
                          <a:endParaRPr lang="en-US" dirty="0">
                            <a:solidFill>
                              <a:sysClr val="windowText" lastClr="000000"/>
                            </a:solidFill>
                          </a:endParaRPr>
                        </a:p>
                      </a:txBody>
                      <a:tcPr/>
                    </a:tc>
                    <a:tc>
                      <a:txBody>
                        <a:bodyPr/>
                        <a:lstStyle/>
                        <a:p>
                          <a:pPr algn="l"/>
                          <a:r>
                            <a:rPr lang="en-US" dirty="0">
                              <a:solidFill>
                                <a:sysClr val="windowText" lastClr="000000"/>
                              </a:solidFill>
                            </a:rPr>
                            <a:t>Property</a:t>
                          </a:r>
                        </a:p>
                      </a:txBody>
                      <a:tcPr/>
                    </a:tc>
                    <a:tc>
                      <a:txBody>
                        <a:bodyPr/>
                        <a:lstStyle/>
                        <a:p>
                          <a:pPr algn="l"/>
                          <a:r>
                            <a:rPr lang="en-US" dirty="0">
                              <a:solidFill>
                                <a:sysClr val="windowText" lastClr="000000"/>
                              </a:solidFill>
                            </a:rPr>
                            <a:t>Example</a:t>
                          </a:r>
                        </a:p>
                      </a:txBody>
                      <a:tcPr/>
                    </a:tc>
                    <a:extLst>
                      <a:ext uri="{0D108BD9-81ED-4DB2-BD59-A6C34878D82A}">
                        <a16:rowId xmlns:a16="http://schemas.microsoft.com/office/drawing/2014/main" val="2556302717"/>
                      </a:ext>
                    </a:extLst>
                  </a:tr>
                  <a:tr h="370840">
                    <a:tc>
                      <a:txBody>
                        <a:bodyPr/>
                        <a:lstStyle/>
                        <a:p>
                          <a:r>
                            <a:rPr lang="en-US" dirty="0">
                              <a:solidFill>
                                <a:sysClr val="windowText" lastClr="000000"/>
                              </a:solidFill>
                            </a:rPr>
                            <a:t>1.</a:t>
                          </a:r>
                          <a:endParaRPr lang="en-US" b="1"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𝑚</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r>
                                      <a:rPr lang="en-US" smtClean="0">
                                        <a:solidFill>
                                          <a:sysClr val="windowText" lastClr="000000"/>
                                        </a:solidFill>
                                        <a:latin typeface="Cambria Math" panose="02040503050406030204" pitchFamily="18" charset="0"/>
                                      </a:rPr>
                                      <m:t>+</m:t>
                                    </m:r>
                                    <m:r>
                                      <a:rPr lang="en-US" smtClean="0">
                                        <a:solidFill>
                                          <a:sysClr val="windowText" lastClr="000000"/>
                                        </a:solidFill>
                                        <a:latin typeface="Cambria Math" panose="02040503050406030204" pitchFamily="18" charset="0"/>
                                      </a:rPr>
                                      <m:t>𝑚</m:t>
                                    </m:r>
                                  </m:sup>
                                </m:sSup>
                              </m:oMath>
                            </m:oMathPara>
                          </a14:m>
                          <a:endParaRPr lang="en-US" dirty="0">
                            <a:solidFill>
                              <a:sysClr val="windowText" lastClr="000000"/>
                            </a:solidFill>
                            <a:latin typeface="Cambria Math" panose="02040503050406030204" pitchFamily="18" charset="0"/>
                            <a:ea typeface="Cambria Math" panose="02040503050406030204" pitchFamily="18" charset="0"/>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3</m:t>
                                    </m:r>
                                  </m:e>
                                  <m:sup>
                                    <m:r>
                                      <a:rPr lang="en-US" smtClean="0">
                                        <a:solidFill>
                                          <a:sysClr val="windowText" lastClr="000000"/>
                                        </a:solidFill>
                                        <a:latin typeface="Cambria Math" panose="02040503050406030204" pitchFamily="18" charset="0"/>
                                      </a:rPr>
                                      <m:t>3</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3</m:t>
                                    </m:r>
                                  </m:e>
                                  <m:sup>
                                    <m:r>
                                      <a:rPr lang="en-US" smtClean="0">
                                        <a:solidFill>
                                          <a:sysClr val="windowText" lastClr="000000"/>
                                        </a:solidFill>
                                        <a:latin typeface="Cambria Math" panose="02040503050406030204" pitchFamily="18" charset="0"/>
                                      </a:rPr>
                                      <m:t>−1</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3</m:t>
                                    </m:r>
                                  </m:e>
                                  <m:sup>
                                    <m:r>
                                      <a:rPr lang="en-US" smtClean="0">
                                        <a:solidFill>
                                          <a:sysClr val="windowText" lastClr="000000"/>
                                        </a:solidFill>
                                        <a:latin typeface="Cambria Math" panose="02040503050406030204" pitchFamily="18" charset="0"/>
                                      </a:rPr>
                                      <m:t>3+</m:t>
                                    </m:r>
                                    <m:d>
                                      <m:dPr>
                                        <m:ctrlPr>
                                          <a:rPr lang="en-US" i="1" smtClean="0">
                                            <a:solidFill>
                                              <a:sysClr val="windowText" lastClr="000000"/>
                                            </a:solidFill>
                                            <a:latin typeface="Cambria Math" panose="02040503050406030204" pitchFamily="18" charset="0"/>
                                          </a:rPr>
                                        </m:ctrlPr>
                                      </m:dPr>
                                      <m:e>
                                        <m:r>
                                          <a:rPr lang="en-US" smtClean="0">
                                            <a:solidFill>
                                              <a:sysClr val="windowText" lastClr="000000"/>
                                            </a:solidFill>
                                            <a:latin typeface="Cambria Math" panose="02040503050406030204" pitchFamily="18" charset="0"/>
                                          </a:rPr>
                                          <m:t>−1</m:t>
                                        </m:r>
                                      </m:e>
                                    </m:d>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3</m:t>
                                    </m:r>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=9</m:t>
                                </m:r>
                              </m:oMath>
                            </m:oMathPara>
                          </a14:m>
                          <a:endParaRPr lang="en-US" dirty="0">
                            <a:solidFill>
                              <a:sysClr val="windowText" lastClr="000000"/>
                            </a:solidFill>
                          </a:endParaRPr>
                        </a:p>
                      </a:txBody>
                      <a:tcPr/>
                    </a:tc>
                    <a:extLst>
                      <a:ext uri="{0D108BD9-81ED-4DB2-BD59-A6C34878D82A}">
                        <a16:rowId xmlns:a16="http://schemas.microsoft.com/office/drawing/2014/main" val="1205246433"/>
                      </a:ext>
                    </a:extLst>
                  </a:tr>
                  <a:tr h="370840">
                    <a:tc>
                      <a:txBody>
                        <a:bodyPr/>
                        <a:lstStyle/>
                        <a:p>
                          <a:r>
                            <a:rPr lang="en-US" dirty="0">
                              <a:solidFill>
                                <a:sysClr val="windowText" lastClr="000000"/>
                              </a:solidFill>
                            </a:rPr>
                            <a:t>2.</a:t>
                          </a:r>
                          <a:endParaRPr lang="en-US" b="1"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i="1" smtClean="0">
                                        <a:solidFill>
                                          <a:sysClr val="windowText" lastClr="000000"/>
                                        </a:solidFill>
                                        <a:latin typeface="Cambria Math" panose="02040503050406030204" pitchFamily="18" charset="0"/>
                                      </a:rPr>
                                    </m:ctrlPr>
                                  </m:fPr>
                                  <m:num>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𝑚</m:t>
                                        </m:r>
                                      </m:sup>
                                    </m:sSup>
                                  </m:den>
                                </m:f>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r>
                                      <a:rPr lang="en-US" smtClean="0">
                                        <a:solidFill>
                                          <a:sysClr val="windowText" lastClr="000000"/>
                                        </a:solidFill>
                                        <a:latin typeface="Cambria Math" panose="02040503050406030204" pitchFamily="18" charset="0"/>
                                      </a:rPr>
                                      <m:t>−</m:t>
                                    </m:r>
                                    <m:r>
                                      <a:rPr lang="en-US" smtClean="0">
                                        <a:solidFill>
                                          <a:sysClr val="windowText" lastClr="000000"/>
                                        </a:solidFill>
                                        <a:latin typeface="Cambria Math" panose="02040503050406030204" pitchFamily="18" charset="0"/>
                                      </a:rPr>
                                      <m:t>𝑚</m:t>
                                    </m:r>
                                  </m:sup>
                                </m:sSup>
                              </m:oMath>
                            </m:oMathPara>
                          </a14:m>
                          <a:endParaRPr lang="en-US" dirty="0">
                            <a:solidFill>
                              <a:sysClr val="windowText" lastClr="000000"/>
                            </a:solidFill>
                            <a:latin typeface="Cambria Math" panose="02040503050406030204" pitchFamily="18" charset="0"/>
                            <a:ea typeface="Cambria Math" panose="0204050305040603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f>
                                  <m:fPr>
                                    <m:ctrlPr>
                                      <a:rPr lang="en-US" i="1" smtClean="0">
                                        <a:solidFill>
                                          <a:sysClr val="windowText" lastClr="000000"/>
                                        </a:solidFill>
                                        <a:latin typeface="Cambria Math" panose="02040503050406030204" pitchFamily="18" charset="0"/>
                                      </a:rPr>
                                    </m:ctrlPr>
                                  </m:fPr>
                                  <m:num>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7</m:t>
                                        </m:r>
                                      </m:e>
                                      <m:sup>
                                        <m:r>
                                          <a:rPr lang="en-US" smtClean="0">
                                            <a:solidFill>
                                              <a:sysClr val="windowText" lastClr="000000"/>
                                            </a:solidFill>
                                            <a:latin typeface="Cambria Math" panose="02040503050406030204" pitchFamily="18" charset="0"/>
                                          </a:rPr>
                                          <m:t>9</m:t>
                                        </m:r>
                                      </m:sup>
                                    </m:sSup>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7</m:t>
                                        </m:r>
                                      </m:e>
                                      <m:sup>
                                        <m:r>
                                          <a:rPr lang="en-US" smtClean="0">
                                            <a:solidFill>
                                              <a:sysClr val="windowText" lastClr="000000"/>
                                            </a:solidFill>
                                            <a:latin typeface="Cambria Math" panose="02040503050406030204" pitchFamily="18" charset="0"/>
                                          </a:rPr>
                                          <m:t>10</m:t>
                                        </m:r>
                                      </m:sup>
                                    </m:sSup>
                                  </m:den>
                                </m:f>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7</m:t>
                                    </m:r>
                                  </m:e>
                                  <m:sup>
                                    <m:r>
                                      <a:rPr lang="en-US" smtClean="0">
                                        <a:solidFill>
                                          <a:sysClr val="windowText" lastClr="000000"/>
                                        </a:solidFill>
                                        <a:latin typeface="Cambria Math" panose="02040503050406030204" pitchFamily="18" charset="0"/>
                                      </a:rPr>
                                      <m:t>9−10</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7</m:t>
                                    </m:r>
                                  </m:e>
                                  <m:sup>
                                    <m:r>
                                      <a:rPr lang="en-US" smtClean="0">
                                        <a:solidFill>
                                          <a:sysClr val="windowText" lastClr="000000"/>
                                        </a:solidFill>
                                        <a:latin typeface="Cambria Math" panose="02040503050406030204" pitchFamily="18" charset="0"/>
                                      </a:rPr>
                                      <m:t>−1</m:t>
                                    </m:r>
                                  </m:sup>
                                </m:sSup>
                              </m:oMath>
                            </m:oMathPara>
                          </a14:m>
                          <a:endParaRPr lang="en-US" dirty="0">
                            <a:solidFill>
                              <a:sysClr val="windowText" lastClr="000000"/>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4073522410"/>
                      </a:ext>
                    </a:extLst>
                  </a:tr>
                  <a:tr h="370840">
                    <a:tc>
                      <a:txBody>
                        <a:bodyPr/>
                        <a:lstStyle/>
                        <a:p>
                          <a:r>
                            <a:rPr lang="en-US" dirty="0">
                              <a:solidFill>
                                <a:sysClr val="windowText" lastClr="000000"/>
                              </a:solidFill>
                            </a:rPr>
                            <a:t>3.</a:t>
                          </a:r>
                          <a:endParaRPr lang="en-US" b="1" dirty="0">
                            <a:solidFill>
                              <a:sysClr val="windowText" lastClr="000000"/>
                            </a:solidFill>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m:t>
                                    </m:r>
                                    <m:r>
                                      <a:rPr lang="en-US" smtClean="0">
                                        <a:solidFill>
                                          <a:sysClr val="windowText" lastClr="000000"/>
                                        </a:solidFill>
                                        <a:latin typeface="Cambria Math" panose="02040503050406030204" pitchFamily="18" charset="0"/>
                                      </a:rPr>
                                      <m:t>𝑛</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den>
                                </m:f>
                              </m:oMath>
                            </m:oMathPara>
                          </a14:m>
                          <a:endParaRPr lang="en-US"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5</m:t>
                                  </m:r>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5</m:t>
                                      </m:r>
                                    </m:e>
                                    <m:sup>
                                      <m:r>
                                        <a:rPr lang="en-US" smtClean="0">
                                          <a:solidFill>
                                            <a:sysClr val="windowText" lastClr="000000"/>
                                          </a:solidFill>
                                          <a:latin typeface="Cambria Math" panose="02040503050406030204" pitchFamily="18" charset="0"/>
                                        </a:rPr>
                                        <m:t>2</m:t>
                                      </m:r>
                                    </m:sup>
                                  </m:sSup>
                                </m:den>
                              </m:f>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r>
                                    <a:rPr lang="en-US" smtClean="0">
                                      <a:solidFill>
                                        <a:sysClr val="windowText" lastClr="000000"/>
                                      </a:solidFill>
                                      <a:latin typeface="Cambria Math" panose="02040503050406030204" pitchFamily="18" charset="0"/>
                                    </a:rPr>
                                    <m:t>25</m:t>
                                  </m:r>
                                </m:den>
                              </m:f>
                            </m:oMath>
                          </a14:m>
                          <a:r>
                            <a:rPr lang="en-US" dirty="0">
                              <a:solidFill>
                                <a:sysClr val="windowText" lastClr="000000"/>
                              </a:solidFill>
                            </a:rPr>
                            <a:t>  and  </a:t>
                          </a:r>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3</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−3</m:t>
                                      </m:r>
                                    </m:sup>
                                  </m:sSup>
                                </m:den>
                              </m:f>
                            </m:oMath>
                          </a14:m>
                          <a:endParaRPr lang="en-US" dirty="0">
                            <a:solidFill>
                              <a:sysClr val="windowText" lastClr="000000"/>
                            </a:solidFill>
                          </a:endParaRPr>
                        </a:p>
                      </a:txBody>
                      <a:tcPr/>
                    </a:tc>
                    <a:extLst>
                      <a:ext uri="{0D108BD9-81ED-4DB2-BD59-A6C34878D82A}">
                        <a16:rowId xmlns:a16="http://schemas.microsoft.com/office/drawing/2014/main" val="1443580339"/>
                      </a:ext>
                    </a:extLst>
                  </a:tr>
                  <a:tr h="370840">
                    <a:tc>
                      <a:txBody>
                        <a:bodyPr/>
                        <a:lstStyle/>
                        <a:p>
                          <a:r>
                            <a:rPr lang="en-US" dirty="0">
                              <a:solidFill>
                                <a:sysClr val="windowText" lastClr="000000"/>
                              </a:solidFill>
                            </a:rPr>
                            <a:t>4.</a:t>
                          </a:r>
                          <a:endParaRPr lang="en-US" b="1" dirty="0">
                            <a:solidFill>
                              <a:sysClr val="windowText" lastClr="000000"/>
                            </a:solidFill>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e>
                                    </m:d>
                                  </m:e>
                                  <m:sup>
                                    <m:r>
                                      <a:rPr lang="en-US" smtClean="0">
                                        <a:solidFill>
                                          <a:sysClr val="windowText" lastClr="000000"/>
                                        </a:solidFill>
                                        <a:latin typeface="Cambria Math" panose="02040503050406030204" pitchFamily="18" charset="0"/>
                                      </a:rPr>
                                      <m:t>𝑚</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𝑛𝑚</m:t>
                                    </m:r>
                                  </m:sup>
                                </m:sSup>
                              </m:oMath>
                            </m:oMathPara>
                          </a14:m>
                          <a:endParaRPr lang="en-US" dirty="0">
                            <a:solidFill>
                              <a:sysClr val="windowText" lastClr="000000"/>
                            </a:solidFill>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2</m:t>
                                            </m:r>
                                          </m:e>
                                          <m:sup>
                                            <m:r>
                                              <a:rPr lang="en-US" smtClean="0">
                                                <a:solidFill>
                                                  <a:sysClr val="windowText" lastClr="000000"/>
                                                </a:solidFill>
                                                <a:latin typeface="Cambria Math" panose="02040503050406030204" pitchFamily="18" charset="0"/>
                                              </a:rPr>
                                              <m:t>3</m:t>
                                            </m:r>
                                          </m:sup>
                                        </m:sSup>
                                      </m:e>
                                    </m:d>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2</m:t>
                                    </m:r>
                                  </m:e>
                                  <m:sup>
                                    <m:r>
                                      <a:rPr lang="en-US" smtClean="0">
                                        <a:solidFill>
                                          <a:sysClr val="windowText" lastClr="000000"/>
                                        </a:solidFill>
                                        <a:latin typeface="Cambria Math" panose="02040503050406030204" pitchFamily="18" charset="0"/>
                                      </a:rPr>
                                      <m:t>3∙2</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2</m:t>
                                    </m:r>
                                  </m:e>
                                  <m:sup>
                                    <m:r>
                                      <a:rPr lang="en-US" smtClean="0">
                                        <a:solidFill>
                                          <a:sysClr val="windowText" lastClr="000000"/>
                                        </a:solidFill>
                                        <a:latin typeface="Cambria Math" panose="02040503050406030204" pitchFamily="18" charset="0"/>
                                      </a:rPr>
                                      <m:t>6</m:t>
                                    </m:r>
                                  </m:sup>
                                </m:sSup>
                                <m:r>
                                  <a:rPr lang="en-US" smtClean="0">
                                    <a:solidFill>
                                      <a:sysClr val="windowText" lastClr="000000"/>
                                    </a:solidFill>
                                    <a:latin typeface="Cambria Math" panose="02040503050406030204" pitchFamily="18" charset="0"/>
                                  </a:rPr>
                                  <m:t>=64</m:t>
                                </m:r>
                              </m:oMath>
                            </m:oMathPara>
                          </a14:m>
                          <a:endParaRPr lang="en-US" dirty="0">
                            <a:solidFill>
                              <a:sysClr val="windowText" lastClr="000000"/>
                            </a:solidFill>
                          </a:endParaRPr>
                        </a:p>
                      </a:txBody>
                      <a:tcPr/>
                    </a:tc>
                    <a:extLst>
                      <a:ext uri="{0D108BD9-81ED-4DB2-BD59-A6C34878D82A}">
                        <a16:rowId xmlns:a16="http://schemas.microsoft.com/office/drawing/2014/main" val="2352273666"/>
                      </a:ext>
                    </a:extLst>
                  </a:tr>
                  <a:tr h="370840">
                    <a:tc>
                      <a:txBody>
                        <a:bodyPr/>
                        <a:lstStyle/>
                        <a:p>
                          <a:r>
                            <a:rPr lang="en-US" dirty="0">
                              <a:solidFill>
                                <a:sysClr val="windowText" lastClr="000000"/>
                              </a:solidFill>
                            </a:rPr>
                            <a:t>5.</a:t>
                          </a:r>
                          <a:endParaRPr lang="en-US" b="1" dirty="0">
                            <a:solidFill>
                              <a:sysClr val="windowText" lastClr="000000"/>
                            </a:solidFill>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r>
                                          <a:rPr lang="en-US" smtClean="0">
                                            <a:solidFill>
                                              <a:sysClr val="windowText" lastClr="000000"/>
                                            </a:solidFill>
                                            <a:latin typeface="Cambria Math" panose="02040503050406030204" pitchFamily="18" charset="0"/>
                                          </a:rPr>
                                          <m:t>𝑎𝑏</m:t>
                                        </m:r>
                                      </m:e>
                                    </m:d>
                                  </m:e>
                                  <m:sup>
                                    <m:r>
                                      <a:rPr lang="en-US" smtClean="0">
                                        <a:solidFill>
                                          <a:sysClr val="windowText" lastClr="000000"/>
                                        </a:solidFill>
                                        <a:latin typeface="Cambria Math" panose="02040503050406030204" pitchFamily="18" charset="0"/>
                                      </a:rPr>
                                      <m:t>𝑛</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𝑏</m:t>
                                    </m:r>
                                  </m:e>
                                  <m:sup>
                                    <m:r>
                                      <a:rPr lang="en-US" smtClean="0">
                                        <a:solidFill>
                                          <a:sysClr val="windowText" lastClr="000000"/>
                                        </a:solidFill>
                                        <a:latin typeface="Cambria Math" panose="02040503050406030204" pitchFamily="18" charset="0"/>
                                      </a:rPr>
                                      <m:t>𝑛</m:t>
                                    </m:r>
                                  </m:sup>
                                </m:sSup>
                              </m:oMath>
                            </m:oMathPara>
                          </a14:m>
                          <a:endParaRPr lang="en-US" dirty="0">
                            <a:solidFill>
                              <a:sysClr val="windowText" lastClr="000000"/>
                            </a:solidFill>
                          </a:endParaRPr>
                        </a:p>
                      </a:txBody>
                      <a:tcPr/>
                    </a:tc>
                    <a:tc>
                      <a:txBody>
                        <a:bodyPr/>
                        <a:lstStyle/>
                        <a:p>
                          <a:pPr algn="l"/>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r>
                                        <a:rPr lang="en-US" smtClean="0">
                                          <a:solidFill>
                                            <a:sysClr val="windowText" lastClr="000000"/>
                                          </a:solidFill>
                                          <a:latin typeface="Cambria Math" panose="02040503050406030204" pitchFamily="18" charset="0"/>
                                        </a:rPr>
                                        <m:t>7</m:t>
                                      </m:r>
                                      <m:r>
                                        <a:rPr lang="en-US" smtClean="0">
                                          <a:solidFill>
                                            <a:sysClr val="windowText" lastClr="000000"/>
                                          </a:solidFill>
                                          <a:latin typeface="Cambria Math" panose="02040503050406030204" pitchFamily="18" charset="0"/>
                                        </a:rPr>
                                        <m:t>𝑥</m:t>
                                      </m:r>
                                    </m:e>
                                  </m:d>
                                </m:e>
                                <m:sup>
                                  <m:r>
                                    <a:rPr lang="en-US" smtClean="0">
                                      <a:solidFill>
                                        <a:sysClr val="windowText" lastClr="000000"/>
                                      </a:solidFill>
                                      <a:latin typeface="Cambria Math" panose="02040503050406030204" pitchFamily="18" charset="0"/>
                                    </a:rPr>
                                    <m:t>3</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7</m:t>
                                  </m:r>
                                </m:e>
                                <m:sup>
                                  <m:r>
                                    <a:rPr lang="en-US" smtClean="0">
                                      <a:solidFill>
                                        <a:sysClr val="windowText" lastClr="000000"/>
                                      </a:solidFill>
                                      <a:latin typeface="Cambria Math" panose="02040503050406030204" pitchFamily="18" charset="0"/>
                                    </a:rPr>
                                    <m:t>3</m:t>
                                  </m:r>
                                </m:sup>
                              </m:sSup>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3</m:t>
                                  </m:r>
                                </m:sup>
                              </m:sSup>
                              <m:r>
                                <a:rPr lang="en-US" b="0" i="1" smtClean="0">
                                  <a:solidFill>
                                    <a:sysClr val="windowText" lastClr="000000"/>
                                  </a:solidFill>
                                  <a:latin typeface="Cambria Math" panose="02040503050406030204" pitchFamily="18" charset="0"/>
                                </a:rPr>
                                <m:t>=343</m:t>
                              </m:r>
                              <m:sSup>
                                <m:sSupPr>
                                  <m:ctrlPr>
                                    <a:rPr lang="en-US" b="0" i="1" smtClean="0">
                                      <a:solidFill>
                                        <a:sysClr val="windowText" lastClr="000000"/>
                                      </a:solidFill>
                                      <a:latin typeface="Cambria Math" panose="02040503050406030204" pitchFamily="18" charset="0"/>
                                    </a:rPr>
                                  </m:ctrlPr>
                                </m:sSupPr>
                                <m:e>
                                  <m:r>
                                    <a:rPr lang="en-US" b="0" i="1" smtClean="0">
                                      <a:solidFill>
                                        <a:sysClr val="windowText" lastClr="000000"/>
                                      </a:solidFill>
                                      <a:latin typeface="Cambria Math" panose="02040503050406030204" pitchFamily="18" charset="0"/>
                                    </a:rPr>
                                    <m:t>𝑥</m:t>
                                  </m:r>
                                </m:e>
                                <m:sup>
                                  <m:r>
                                    <a:rPr lang="en-US" b="0" i="1" smtClean="0">
                                      <a:solidFill>
                                        <a:sysClr val="windowText" lastClr="000000"/>
                                      </a:solidFill>
                                      <a:latin typeface="Cambria Math" panose="02040503050406030204" pitchFamily="18" charset="0"/>
                                    </a:rPr>
                                    <m:t>3</m:t>
                                  </m:r>
                                </m:sup>
                              </m:sSup>
                            </m:oMath>
                          </a14:m>
                          <a:r>
                            <a:rPr lang="en-US" dirty="0">
                              <a:solidFill>
                                <a:sysClr val="windowText" lastClr="000000"/>
                              </a:solidFill>
                            </a:rPr>
                            <a:t>  and </a:t>
                          </a:r>
                        </a:p>
                        <a:p>
                          <a:pPr algn="l"/>
                          <a:r>
                            <a:rPr lang="en-US" dirty="0">
                              <a:solidFill>
                                <a:sysClr val="windowText" lastClr="000000"/>
                              </a:solidFill>
                            </a:rPr>
                            <a:t> </a:t>
                          </a:r>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r>
                                        <a:rPr lang="en-US" smtClean="0">
                                          <a:solidFill>
                                            <a:sysClr val="windowText" lastClr="000000"/>
                                          </a:solidFill>
                                          <a:latin typeface="Cambria Math" panose="02040503050406030204" pitchFamily="18" charset="0"/>
                                        </a:rPr>
                                        <m:t>−2</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5</m:t>
                                          </m:r>
                                        </m:sup>
                                      </m:sSup>
                                    </m:e>
                                  </m:d>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(−2)</m:t>
                                  </m:r>
                                </m:e>
                                <m:sup>
                                  <m:r>
                                    <a:rPr lang="en-US" smtClean="0">
                                      <a:solidFill>
                                        <a:sysClr val="windowText" lastClr="000000"/>
                                      </a:solidFill>
                                      <a:latin typeface="Cambria Math" panose="02040503050406030204" pitchFamily="18" charset="0"/>
                                    </a:rPr>
                                    <m:t>2</m:t>
                                  </m:r>
                                </m:sup>
                              </m:sSup>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5</m:t>
                                      </m:r>
                                    </m:sup>
                                  </m:sSup>
                                  <m:r>
                                    <a:rPr lang="en-US" smtClean="0">
                                      <a:solidFill>
                                        <a:sysClr val="windowText" lastClr="000000"/>
                                      </a:solidFill>
                                      <a:latin typeface="Cambria Math" panose="02040503050406030204" pitchFamily="18" charset="0"/>
                                    </a:rPr>
                                    <m:t>)</m:t>
                                  </m:r>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=4</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10</m:t>
                                  </m:r>
                                </m:sup>
                              </m:sSup>
                            </m:oMath>
                          </a14:m>
                          <a:endParaRPr lang="en-US" dirty="0">
                            <a:solidFill>
                              <a:sysClr val="windowText" lastClr="000000"/>
                            </a:solidFill>
                          </a:endParaRPr>
                        </a:p>
                      </a:txBody>
                      <a:tcPr/>
                    </a:tc>
                    <a:extLst>
                      <a:ext uri="{0D108BD9-81ED-4DB2-BD59-A6C34878D82A}">
                        <a16:rowId xmlns:a16="http://schemas.microsoft.com/office/drawing/2014/main" val="4022911842"/>
                      </a:ext>
                    </a:extLst>
                  </a:tr>
                  <a:tr h="0">
                    <a:tc>
                      <a:txBody>
                        <a:bodyPr/>
                        <a:lstStyle/>
                        <a:p>
                          <a:r>
                            <a:rPr lang="en-US" dirty="0">
                              <a:solidFill>
                                <a:sysClr val="windowText" lastClr="000000"/>
                              </a:solidFill>
                            </a:rPr>
                            <a:t>6.</a:t>
                          </a:r>
                          <a:endParaRPr lang="en-US" b="1" dirty="0">
                            <a:solidFill>
                              <a:sysClr val="windowText" lastClr="000000"/>
                            </a:solidFill>
                          </a:endParaRPr>
                        </a:p>
                      </a:txBody>
                      <a:tcPr/>
                    </a:tc>
                    <a:tc>
                      <a:txBody>
                        <a:bodyPr/>
                        <a:lstStyle/>
                        <a:p>
                          <a:pPr algn="l"/>
                          <a14:m>
                            <m:oMathPara xmlns:m="http://schemas.openxmlformats.org/officeDocument/2006/math">
                              <m:oMathParaPr>
                                <m:jc m:val="left"/>
                              </m:oMathParaPr>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𝑎</m:t>
                                            </m:r>
                                          </m:num>
                                          <m:den>
                                            <m:r>
                                              <a:rPr lang="en-US" smtClean="0">
                                                <a:solidFill>
                                                  <a:sysClr val="windowText" lastClr="000000"/>
                                                </a:solidFill>
                                                <a:latin typeface="Cambria Math" panose="02040503050406030204" pitchFamily="18" charset="0"/>
                                              </a:rPr>
                                              <m:t>𝑏</m:t>
                                            </m:r>
                                          </m:den>
                                        </m:f>
                                      </m:e>
                                    </m:d>
                                  </m:e>
                                  <m:sup>
                                    <m:r>
                                      <a:rPr lang="en-US" smtClean="0">
                                        <a:solidFill>
                                          <a:sysClr val="windowText" lastClr="000000"/>
                                        </a:solidFill>
                                        <a:latin typeface="Cambria Math" panose="02040503050406030204" pitchFamily="18" charset="0"/>
                                      </a:rPr>
                                      <m:t>𝑛</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𝑎</m:t>
                                        </m:r>
                                      </m:e>
                                      <m:sup>
                                        <m:r>
                                          <a:rPr lang="en-US" smtClean="0">
                                            <a:solidFill>
                                              <a:sysClr val="windowText" lastClr="000000"/>
                                            </a:solidFill>
                                            <a:latin typeface="Cambria Math" panose="02040503050406030204" pitchFamily="18" charset="0"/>
                                          </a:rPr>
                                          <m:t>𝑛</m:t>
                                        </m:r>
                                      </m:sup>
                                    </m:sSup>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𝑏</m:t>
                                        </m:r>
                                      </m:e>
                                      <m:sup>
                                        <m:r>
                                          <a:rPr lang="en-US" smtClean="0">
                                            <a:solidFill>
                                              <a:sysClr val="windowText" lastClr="000000"/>
                                            </a:solidFill>
                                            <a:latin typeface="Cambria Math" panose="02040503050406030204" pitchFamily="18" charset="0"/>
                                          </a:rPr>
                                          <m:t>𝑛</m:t>
                                        </m:r>
                                      </m:sup>
                                    </m:sSup>
                                  </m:den>
                                </m:f>
                              </m:oMath>
                            </m:oMathPara>
                          </a14:m>
                          <a:endParaRPr lang="en-US" dirty="0">
                            <a:solidFill>
                              <a:sysClr val="windowText" lastClr="0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3</m:t>
                                          </m:r>
                                        </m:num>
                                        <m:den>
                                          <m:r>
                                            <a:rPr lang="en-US" smtClean="0">
                                              <a:solidFill>
                                                <a:sysClr val="windowText" lastClr="000000"/>
                                              </a:solidFill>
                                              <a:latin typeface="Cambria Math" panose="02040503050406030204" pitchFamily="18" charset="0"/>
                                            </a:rPr>
                                            <m:t>𝑥</m:t>
                                          </m:r>
                                        </m:den>
                                      </m:f>
                                    </m:e>
                                  </m:d>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3</m:t>
                                      </m:r>
                                    </m:e>
                                    <m:sup>
                                      <m:r>
                                        <a:rPr lang="en-US" smtClean="0">
                                          <a:solidFill>
                                            <a:sysClr val="windowText" lastClr="000000"/>
                                          </a:solidFill>
                                          <a:latin typeface="Cambria Math" panose="02040503050406030204" pitchFamily="18" charset="0"/>
                                        </a:rPr>
                                        <m:t>2</m:t>
                                      </m:r>
                                    </m:sup>
                                  </m:sSup>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2</m:t>
                                      </m:r>
                                    </m:sup>
                                  </m:sSup>
                                </m:den>
                              </m:f>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9</m:t>
                                  </m:r>
                                </m:num>
                                <m:den>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𝑥</m:t>
                                      </m:r>
                                    </m:e>
                                    <m:sup>
                                      <m:r>
                                        <a:rPr lang="en-US" smtClean="0">
                                          <a:solidFill>
                                            <a:sysClr val="windowText" lastClr="000000"/>
                                          </a:solidFill>
                                          <a:latin typeface="Cambria Math" panose="02040503050406030204" pitchFamily="18" charset="0"/>
                                        </a:rPr>
                                        <m:t>2</m:t>
                                      </m:r>
                                    </m:sup>
                                  </m:sSup>
                                </m:den>
                              </m:f>
                            </m:oMath>
                          </a14:m>
                          <a:r>
                            <a:rPr lang="en-US" dirty="0">
                              <a:solidFill>
                                <a:sysClr val="windowText" lastClr="000000"/>
                              </a:solidFill>
                            </a:rPr>
                            <a:t>  and  </a:t>
                          </a:r>
                          <a14:m>
                            <m:oMath xmlns:m="http://schemas.openxmlformats.org/officeDocument/2006/math">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r>
                                            <a:rPr lang="en-US" smtClean="0">
                                              <a:solidFill>
                                                <a:sysClr val="windowText" lastClr="000000"/>
                                              </a:solidFill>
                                              <a:latin typeface="Cambria Math" panose="02040503050406030204" pitchFamily="18" charset="0"/>
                                            </a:rPr>
                                            <m:t>3</m:t>
                                          </m:r>
                                          <m:r>
                                            <a:rPr lang="en-US" smtClean="0">
                                              <a:solidFill>
                                                <a:sysClr val="windowText" lastClr="000000"/>
                                              </a:solidFill>
                                              <a:latin typeface="Cambria Math" panose="02040503050406030204" pitchFamily="18" charset="0"/>
                                            </a:rPr>
                                            <m:t>𝑧</m:t>
                                          </m:r>
                                        </m:den>
                                      </m:f>
                                    </m:e>
                                  </m:d>
                                </m:e>
                                <m:sup>
                                  <m:r>
                                    <a:rPr lang="en-US" smtClean="0">
                                      <a:solidFill>
                                        <a:sysClr val="windowText" lastClr="000000"/>
                                      </a:solidFill>
                                      <a:latin typeface="Cambria Math" panose="02040503050406030204" pitchFamily="18" charset="0"/>
                                    </a:rPr>
                                    <m:t>2</m:t>
                                  </m:r>
                                </m:sup>
                              </m:sSup>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1</m:t>
                                      </m:r>
                                    </m:e>
                                    <m:sup>
                                      <m:r>
                                        <a:rPr lang="en-US" smtClean="0">
                                          <a:solidFill>
                                            <a:sysClr val="windowText" lastClr="000000"/>
                                          </a:solidFill>
                                          <a:latin typeface="Cambria Math" panose="02040503050406030204" pitchFamily="18" charset="0"/>
                                        </a:rPr>
                                        <m:t>2</m:t>
                                      </m:r>
                                    </m:sup>
                                  </m:sSup>
                                </m:num>
                                <m:den>
                                  <m:sSup>
                                    <m:sSupPr>
                                      <m:ctrlPr>
                                        <a:rPr lang="en-US" i="1" smtClean="0">
                                          <a:solidFill>
                                            <a:sysClr val="windowText" lastClr="000000"/>
                                          </a:solidFill>
                                          <a:latin typeface="Cambria Math" panose="02040503050406030204" pitchFamily="18" charset="0"/>
                                        </a:rPr>
                                      </m:ctrlPr>
                                    </m:sSupPr>
                                    <m:e>
                                      <m:d>
                                        <m:dPr>
                                          <m:ctrlPr>
                                            <a:rPr lang="en-US" i="1" smtClean="0">
                                              <a:solidFill>
                                                <a:sysClr val="windowText" lastClr="000000"/>
                                              </a:solidFill>
                                              <a:latin typeface="Cambria Math" panose="02040503050406030204" pitchFamily="18" charset="0"/>
                                            </a:rPr>
                                          </m:ctrlPr>
                                        </m:dPr>
                                        <m:e>
                                          <m:r>
                                            <a:rPr lang="en-US" smtClean="0">
                                              <a:solidFill>
                                                <a:sysClr val="windowText" lastClr="000000"/>
                                              </a:solidFill>
                                              <a:latin typeface="Cambria Math" panose="02040503050406030204" pitchFamily="18" charset="0"/>
                                            </a:rPr>
                                            <m:t>3</m:t>
                                          </m:r>
                                          <m:r>
                                            <a:rPr lang="en-US" smtClean="0">
                                              <a:solidFill>
                                                <a:sysClr val="windowText" lastClr="000000"/>
                                              </a:solidFill>
                                              <a:latin typeface="Cambria Math" panose="02040503050406030204" pitchFamily="18" charset="0"/>
                                            </a:rPr>
                                            <m:t>𝑧</m:t>
                                          </m:r>
                                        </m:e>
                                      </m:d>
                                    </m:e>
                                    <m:sup>
                                      <m:r>
                                        <a:rPr lang="en-US" smtClean="0">
                                          <a:solidFill>
                                            <a:sysClr val="windowText" lastClr="000000"/>
                                          </a:solidFill>
                                          <a:latin typeface="Cambria Math" panose="02040503050406030204" pitchFamily="18" charset="0"/>
                                        </a:rPr>
                                        <m:t>2</m:t>
                                      </m:r>
                                    </m:sup>
                                  </m:sSup>
                                </m:den>
                              </m:f>
                              <m:r>
                                <a:rPr lang="en-US" smtClean="0">
                                  <a:solidFill>
                                    <a:sysClr val="windowText" lastClr="000000"/>
                                  </a:solidFill>
                                  <a:latin typeface="Cambria Math" panose="02040503050406030204" pitchFamily="18" charset="0"/>
                                </a:rPr>
                                <m:t>=</m:t>
                              </m:r>
                              <m:f>
                                <m:fPr>
                                  <m:ctrlPr>
                                    <a:rPr lang="en-US" i="1" smtClean="0">
                                      <a:solidFill>
                                        <a:sysClr val="windowText" lastClr="000000"/>
                                      </a:solidFill>
                                      <a:latin typeface="Cambria Math" panose="02040503050406030204" pitchFamily="18" charset="0"/>
                                    </a:rPr>
                                  </m:ctrlPr>
                                </m:fPr>
                                <m:num>
                                  <m:r>
                                    <a:rPr lang="en-US" smtClean="0">
                                      <a:solidFill>
                                        <a:sysClr val="windowText" lastClr="000000"/>
                                      </a:solidFill>
                                      <a:latin typeface="Cambria Math" panose="02040503050406030204" pitchFamily="18" charset="0"/>
                                    </a:rPr>
                                    <m:t>1</m:t>
                                  </m:r>
                                </m:num>
                                <m:den>
                                  <m:r>
                                    <a:rPr lang="en-US" smtClean="0">
                                      <a:solidFill>
                                        <a:sysClr val="windowText" lastClr="000000"/>
                                      </a:solidFill>
                                      <a:latin typeface="Cambria Math" panose="02040503050406030204" pitchFamily="18" charset="0"/>
                                    </a:rPr>
                                    <m:t>9</m:t>
                                  </m:r>
                                  <m:sSup>
                                    <m:sSupPr>
                                      <m:ctrlPr>
                                        <a:rPr lang="en-US" i="1" smtClean="0">
                                          <a:solidFill>
                                            <a:sysClr val="windowText" lastClr="000000"/>
                                          </a:solidFill>
                                          <a:latin typeface="Cambria Math" panose="02040503050406030204" pitchFamily="18" charset="0"/>
                                        </a:rPr>
                                      </m:ctrlPr>
                                    </m:sSupPr>
                                    <m:e>
                                      <m:r>
                                        <a:rPr lang="en-US" smtClean="0">
                                          <a:solidFill>
                                            <a:sysClr val="windowText" lastClr="000000"/>
                                          </a:solidFill>
                                          <a:latin typeface="Cambria Math" panose="02040503050406030204" pitchFamily="18" charset="0"/>
                                        </a:rPr>
                                        <m:t>𝑧</m:t>
                                      </m:r>
                                    </m:e>
                                    <m:sup>
                                      <m:r>
                                        <a:rPr lang="en-US" smtClean="0">
                                          <a:solidFill>
                                            <a:sysClr val="windowText" lastClr="000000"/>
                                          </a:solidFill>
                                          <a:latin typeface="Cambria Math" panose="02040503050406030204" pitchFamily="18" charset="0"/>
                                        </a:rPr>
                                        <m:t>2</m:t>
                                      </m:r>
                                    </m:sup>
                                  </m:sSup>
                                </m:den>
                              </m:f>
                            </m:oMath>
                          </a14:m>
                          <a:endParaRPr lang="en-US"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ysClr val="windowText" lastClr="000000"/>
                            </a:solidFill>
                          </a:endParaRPr>
                        </a:p>
                      </a:txBody>
                      <a:tcPr/>
                    </a:tc>
                    <a:extLst>
                      <a:ext uri="{0D108BD9-81ED-4DB2-BD59-A6C34878D82A}">
                        <a16:rowId xmlns:a16="http://schemas.microsoft.com/office/drawing/2014/main" val="2622407014"/>
                      </a:ext>
                    </a:extLst>
                  </a:tr>
                </a:tbl>
              </a:graphicData>
            </a:graphic>
          </p:graphicFrame>
        </mc:Choice>
        <mc:Fallback>
          <p:graphicFrame>
            <p:nvGraphicFramePr>
              <p:cNvPr id="4" name="Table 4">
                <a:extLst>
                  <a:ext uri="{FF2B5EF4-FFF2-40B4-BE49-F238E27FC236}">
                    <a16:creationId xmlns:a16="http://schemas.microsoft.com/office/drawing/2014/main" id="{48CDDFFD-A4E3-44DA-A311-02E3D2BFE9F8}"/>
                  </a:ext>
                </a:extLst>
              </p:cNvPr>
              <p:cNvGraphicFramePr>
                <a:graphicFrameLocks noGrp="1"/>
              </p:cNvGraphicFramePr>
              <p:nvPr>
                <p:extLst>
                  <p:ext uri="{D42A27DB-BD31-4B8C-83A1-F6EECF244321}">
                    <p14:modId xmlns:p14="http://schemas.microsoft.com/office/powerpoint/2010/main" val="775098795"/>
                  </p:ext>
                </p:extLst>
              </p:nvPr>
            </p:nvGraphicFramePr>
            <p:xfrm>
              <a:off x="533400" y="1143000"/>
              <a:ext cx="8153400" cy="3868675"/>
            </p:xfrm>
            <a:graphic>
              <a:graphicData uri="http://schemas.openxmlformats.org/drawingml/2006/table">
                <a:tbl>
                  <a:tblPr firstRow="1" bandRow="1">
                    <a:tableStyleId>{8799B23B-EC83-4686-B30A-512413B5E67A}</a:tableStyleId>
                  </a:tblPr>
                  <a:tblGrid>
                    <a:gridCol w="417642">
                      <a:extLst>
                        <a:ext uri="{9D8B030D-6E8A-4147-A177-3AD203B41FA5}">
                          <a16:colId xmlns:a16="http://schemas.microsoft.com/office/drawing/2014/main" val="1778999548"/>
                        </a:ext>
                      </a:extLst>
                    </a:gridCol>
                    <a:gridCol w="2598663">
                      <a:extLst>
                        <a:ext uri="{9D8B030D-6E8A-4147-A177-3AD203B41FA5}">
                          <a16:colId xmlns:a16="http://schemas.microsoft.com/office/drawing/2014/main" val="1196260079"/>
                        </a:ext>
                      </a:extLst>
                    </a:gridCol>
                    <a:gridCol w="5137095">
                      <a:extLst>
                        <a:ext uri="{9D8B030D-6E8A-4147-A177-3AD203B41FA5}">
                          <a16:colId xmlns:a16="http://schemas.microsoft.com/office/drawing/2014/main" val="2058624149"/>
                        </a:ext>
                      </a:extLst>
                    </a:gridCol>
                  </a:tblGrid>
                  <a:tr h="370840">
                    <a:tc>
                      <a:txBody>
                        <a:bodyPr/>
                        <a:lstStyle/>
                        <a:p>
                          <a:endParaRPr lang="en-US" dirty="0">
                            <a:solidFill>
                              <a:sysClr val="windowText" lastClr="000000"/>
                            </a:solidFill>
                          </a:endParaRPr>
                        </a:p>
                      </a:txBody>
                      <a:tcPr/>
                    </a:tc>
                    <a:tc>
                      <a:txBody>
                        <a:bodyPr/>
                        <a:lstStyle/>
                        <a:p>
                          <a:pPr algn="l"/>
                          <a:r>
                            <a:rPr lang="en-US" dirty="0">
                              <a:solidFill>
                                <a:sysClr val="windowText" lastClr="000000"/>
                              </a:solidFill>
                            </a:rPr>
                            <a:t>Property</a:t>
                          </a:r>
                        </a:p>
                      </a:txBody>
                      <a:tcPr/>
                    </a:tc>
                    <a:tc>
                      <a:txBody>
                        <a:bodyPr/>
                        <a:lstStyle/>
                        <a:p>
                          <a:pPr algn="l"/>
                          <a:r>
                            <a:rPr lang="en-US" dirty="0">
                              <a:solidFill>
                                <a:sysClr val="windowText" lastClr="000000"/>
                              </a:solidFill>
                            </a:rPr>
                            <a:t>Example</a:t>
                          </a:r>
                        </a:p>
                      </a:txBody>
                      <a:tcPr/>
                    </a:tc>
                    <a:extLst>
                      <a:ext uri="{0D108BD9-81ED-4DB2-BD59-A6C34878D82A}">
                        <a16:rowId xmlns:a16="http://schemas.microsoft.com/office/drawing/2014/main" val="2556302717"/>
                      </a:ext>
                    </a:extLst>
                  </a:tr>
                  <a:tr h="384175">
                    <a:tc>
                      <a:txBody>
                        <a:bodyPr/>
                        <a:lstStyle/>
                        <a:p>
                          <a:r>
                            <a:rPr lang="en-US" dirty="0">
                              <a:solidFill>
                                <a:sysClr val="windowText" lastClr="000000"/>
                              </a:solidFill>
                            </a:rPr>
                            <a:t>1.</a:t>
                          </a:r>
                          <a:endParaRPr lang="en-US" b="1" dirty="0">
                            <a:solidFill>
                              <a:sysClr val="windowText" lastClr="000000"/>
                            </a:solidFill>
                          </a:endParaRPr>
                        </a:p>
                      </a:txBody>
                      <a:tcPr/>
                    </a:tc>
                    <a:tc>
                      <a:txBody>
                        <a:bodyPr/>
                        <a:lstStyle/>
                        <a:p>
                          <a:endParaRPr lang="en-US"/>
                        </a:p>
                      </a:txBody>
                      <a:tcPr>
                        <a:blipFill>
                          <a:blip r:embed="rId3"/>
                          <a:stretch>
                            <a:fillRect l="-16432" t="-104762" r="-198826" b="-815873"/>
                          </a:stretch>
                        </a:blipFill>
                      </a:tcPr>
                    </a:tc>
                    <a:tc>
                      <a:txBody>
                        <a:bodyPr/>
                        <a:lstStyle/>
                        <a:p>
                          <a:endParaRPr lang="en-US"/>
                        </a:p>
                      </a:txBody>
                      <a:tcPr>
                        <a:blipFill>
                          <a:blip r:embed="rId3"/>
                          <a:stretch>
                            <a:fillRect l="-58837" t="-104762" r="-474" b="-815873"/>
                          </a:stretch>
                        </a:blipFill>
                      </a:tcPr>
                    </a:tc>
                    <a:extLst>
                      <a:ext uri="{0D108BD9-81ED-4DB2-BD59-A6C34878D82A}">
                        <a16:rowId xmlns:a16="http://schemas.microsoft.com/office/drawing/2014/main" val="1205246433"/>
                      </a:ext>
                    </a:extLst>
                  </a:tr>
                  <a:tr h="640906">
                    <a:tc>
                      <a:txBody>
                        <a:bodyPr/>
                        <a:lstStyle/>
                        <a:p>
                          <a:r>
                            <a:rPr lang="en-US" dirty="0">
                              <a:solidFill>
                                <a:sysClr val="windowText" lastClr="000000"/>
                              </a:solidFill>
                            </a:rPr>
                            <a:t>2.</a:t>
                          </a:r>
                          <a:endParaRPr lang="en-US" b="1" dirty="0">
                            <a:solidFill>
                              <a:sysClr val="windowText" lastClr="000000"/>
                            </a:solidFill>
                          </a:endParaRPr>
                        </a:p>
                      </a:txBody>
                      <a:tcPr/>
                    </a:tc>
                    <a:tc>
                      <a:txBody>
                        <a:bodyPr/>
                        <a:lstStyle/>
                        <a:p>
                          <a:endParaRPr lang="en-US"/>
                        </a:p>
                      </a:txBody>
                      <a:tcPr>
                        <a:blipFill>
                          <a:blip r:embed="rId3"/>
                          <a:stretch>
                            <a:fillRect l="-16432" t="-122857" r="-198826" b="-389524"/>
                          </a:stretch>
                        </a:blipFill>
                      </a:tcPr>
                    </a:tc>
                    <a:tc>
                      <a:txBody>
                        <a:bodyPr/>
                        <a:lstStyle/>
                        <a:p>
                          <a:endParaRPr lang="en-US"/>
                        </a:p>
                      </a:txBody>
                      <a:tcPr>
                        <a:blipFill>
                          <a:blip r:embed="rId3"/>
                          <a:stretch>
                            <a:fillRect l="-58837" t="-122857" r="-474" b="-389524"/>
                          </a:stretch>
                        </a:blipFill>
                      </a:tcPr>
                    </a:tc>
                    <a:extLst>
                      <a:ext uri="{0D108BD9-81ED-4DB2-BD59-A6C34878D82A}">
                        <a16:rowId xmlns:a16="http://schemas.microsoft.com/office/drawing/2014/main" val="4073522410"/>
                      </a:ext>
                    </a:extLst>
                  </a:tr>
                  <a:tr h="606806">
                    <a:tc>
                      <a:txBody>
                        <a:bodyPr/>
                        <a:lstStyle/>
                        <a:p>
                          <a:r>
                            <a:rPr lang="en-US" dirty="0">
                              <a:solidFill>
                                <a:sysClr val="windowText" lastClr="000000"/>
                              </a:solidFill>
                            </a:rPr>
                            <a:t>3.</a:t>
                          </a:r>
                          <a:endParaRPr lang="en-US" b="1" dirty="0">
                            <a:solidFill>
                              <a:sysClr val="windowText" lastClr="000000"/>
                            </a:solidFill>
                          </a:endParaRPr>
                        </a:p>
                      </a:txBody>
                      <a:tcPr/>
                    </a:tc>
                    <a:tc>
                      <a:txBody>
                        <a:bodyPr/>
                        <a:lstStyle/>
                        <a:p>
                          <a:endParaRPr lang="en-US"/>
                        </a:p>
                      </a:txBody>
                      <a:tcPr>
                        <a:blipFill>
                          <a:blip r:embed="rId3"/>
                          <a:stretch>
                            <a:fillRect l="-16432" t="-234000" r="-198826" b="-309000"/>
                          </a:stretch>
                        </a:blipFill>
                      </a:tcPr>
                    </a:tc>
                    <a:tc>
                      <a:txBody>
                        <a:bodyPr/>
                        <a:lstStyle/>
                        <a:p>
                          <a:endParaRPr lang="en-US"/>
                        </a:p>
                      </a:txBody>
                      <a:tcPr>
                        <a:blipFill>
                          <a:blip r:embed="rId3"/>
                          <a:stretch>
                            <a:fillRect l="-58837" t="-234000" r="-474" b="-309000"/>
                          </a:stretch>
                        </a:blipFill>
                      </a:tcPr>
                    </a:tc>
                    <a:extLst>
                      <a:ext uri="{0D108BD9-81ED-4DB2-BD59-A6C34878D82A}">
                        <a16:rowId xmlns:a16="http://schemas.microsoft.com/office/drawing/2014/main" val="1443580339"/>
                      </a:ext>
                    </a:extLst>
                  </a:tr>
                  <a:tr h="370840">
                    <a:tc>
                      <a:txBody>
                        <a:bodyPr/>
                        <a:lstStyle/>
                        <a:p>
                          <a:r>
                            <a:rPr lang="en-US" dirty="0">
                              <a:solidFill>
                                <a:sysClr val="windowText" lastClr="000000"/>
                              </a:solidFill>
                            </a:rPr>
                            <a:t>4.</a:t>
                          </a:r>
                          <a:endParaRPr lang="en-US" b="1" dirty="0">
                            <a:solidFill>
                              <a:sysClr val="windowText" lastClr="000000"/>
                            </a:solidFill>
                          </a:endParaRPr>
                        </a:p>
                      </a:txBody>
                      <a:tcPr/>
                    </a:tc>
                    <a:tc>
                      <a:txBody>
                        <a:bodyPr/>
                        <a:lstStyle/>
                        <a:p>
                          <a:endParaRPr lang="en-US"/>
                        </a:p>
                      </a:txBody>
                      <a:tcPr>
                        <a:blipFill>
                          <a:blip r:embed="rId3"/>
                          <a:stretch>
                            <a:fillRect l="-16432" t="-547541" r="-198826" b="-406557"/>
                          </a:stretch>
                        </a:blipFill>
                      </a:tcPr>
                    </a:tc>
                    <a:tc>
                      <a:txBody>
                        <a:bodyPr/>
                        <a:lstStyle/>
                        <a:p>
                          <a:endParaRPr lang="en-US"/>
                        </a:p>
                      </a:txBody>
                      <a:tcPr>
                        <a:blipFill>
                          <a:blip r:embed="rId3"/>
                          <a:stretch>
                            <a:fillRect l="-58837" t="-547541" r="-474" b="-406557"/>
                          </a:stretch>
                        </a:blipFill>
                      </a:tcPr>
                    </a:tc>
                    <a:extLst>
                      <a:ext uri="{0D108BD9-81ED-4DB2-BD59-A6C34878D82A}">
                        <a16:rowId xmlns:a16="http://schemas.microsoft.com/office/drawing/2014/main" val="2352273666"/>
                      </a:ext>
                    </a:extLst>
                  </a:tr>
                  <a:tr h="643128">
                    <a:tc>
                      <a:txBody>
                        <a:bodyPr/>
                        <a:lstStyle/>
                        <a:p>
                          <a:r>
                            <a:rPr lang="en-US" dirty="0">
                              <a:solidFill>
                                <a:sysClr val="windowText" lastClr="000000"/>
                              </a:solidFill>
                            </a:rPr>
                            <a:t>5.</a:t>
                          </a:r>
                          <a:endParaRPr lang="en-US" b="1" dirty="0">
                            <a:solidFill>
                              <a:sysClr val="windowText" lastClr="000000"/>
                            </a:solidFill>
                          </a:endParaRPr>
                        </a:p>
                      </a:txBody>
                      <a:tcPr/>
                    </a:tc>
                    <a:tc>
                      <a:txBody>
                        <a:bodyPr/>
                        <a:lstStyle/>
                        <a:p>
                          <a:endParaRPr lang="en-US"/>
                        </a:p>
                      </a:txBody>
                      <a:tcPr>
                        <a:blipFill>
                          <a:blip r:embed="rId3"/>
                          <a:stretch>
                            <a:fillRect l="-16432" t="-372642" r="-198826" b="-133962"/>
                          </a:stretch>
                        </a:blipFill>
                      </a:tcPr>
                    </a:tc>
                    <a:tc>
                      <a:txBody>
                        <a:bodyPr/>
                        <a:lstStyle/>
                        <a:p>
                          <a:endParaRPr lang="en-US"/>
                        </a:p>
                      </a:txBody>
                      <a:tcPr>
                        <a:blipFill>
                          <a:blip r:embed="rId3"/>
                          <a:stretch>
                            <a:fillRect l="-58837" t="-372642" r="-474" b="-133962"/>
                          </a:stretch>
                        </a:blipFill>
                      </a:tcPr>
                    </a:tc>
                    <a:extLst>
                      <a:ext uri="{0D108BD9-81ED-4DB2-BD59-A6C34878D82A}">
                        <a16:rowId xmlns:a16="http://schemas.microsoft.com/office/drawing/2014/main" val="4022911842"/>
                      </a:ext>
                    </a:extLst>
                  </a:tr>
                  <a:tr h="851980">
                    <a:tc>
                      <a:txBody>
                        <a:bodyPr/>
                        <a:lstStyle/>
                        <a:p>
                          <a:r>
                            <a:rPr lang="en-US" dirty="0">
                              <a:solidFill>
                                <a:sysClr val="windowText" lastClr="000000"/>
                              </a:solidFill>
                            </a:rPr>
                            <a:t>6.</a:t>
                          </a:r>
                          <a:endParaRPr lang="en-US" b="1" dirty="0">
                            <a:solidFill>
                              <a:sysClr val="windowText" lastClr="000000"/>
                            </a:solidFill>
                          </a:endParaRPr>
                        </a:p>
                      </a:txBody>
                      <a:tcPr/>
                    </a:tc>
                    <a:tc>
                      <a:txBody>
                        <a:bodyPr/>
                        <a:lstStyle/>
                        <a:p>
                          <a:endParaRPr lang="en-US"/>
                        </a:p>
                      </a:txBody>
                      <a:tcPr>
                        <a:blipFill>
                          <a:blip r:embed="rId3"/>
                          <a:stretch>
                            <a:fillRect l="-16432" t="-357857" r="-198826" b="-1429"/>
                          </a:stretch>
                        </a:blipFill>
                      </a:tcPr>
                    </a:tc>
                    <a:tc>
                      <a:txBody>
                        <a:bodyPr/>
                        <a:lstStyle/>
                        <a:p>
                          <a:endParaRPr lang="en-US"/>
                        </a:p>
                      </a:txBody>
                      <a:tcPr>
                        <a:blipFill>
                          <a:blip r:embed="rId3"/>
                          <a:stretch>
                            <a:fillRect l="-58837" t="-357857" r="-474" b="-1429"/>
                          </a:stretch>
                        </a:blipFill>
                      </a:tcPr>
                    </a:tc>
                    <a:extLst>
                      <a:ext uri="{0D108BD9-81ED-4DB2-BD59-A6C34878D82A}">
                        <a16:rowId xmlns:a16="http://schemas.microsoft.com/office/drawing/2014/main" val="2622407014"/>
                      </a:ext>
                    </a:extLst>
                  </a:tr>
                </a:tbl>
              </a:graphicData>
            </a:graphic>
          </p:graphicFrame>
        </mc:Fallback>
      </mc:AlternateContent>
    </p:spTree>
    <p:custDataLst>
      <p:tags r:id="rId1"/>
    </p:custDataLst>
    <p:extLst>
      <p:ext uri="{BB962C8B-B14F-4D97-AF65-F5344CB8AC3E}">
        <p14:creationId xmlns:p14="http://schemas.microsoft.com/office/powerpoint/2010/main" val="296848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Properties of Exponents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dirty="0"/>
                  <a:t>Here we assume every expression is defined. That is, if an exponent is </a:t>
                </a:r>
                <a:r>
                  <a:rPr sz="2800" dirty="0">
                    <a:latin typeface="Cambria Math"/>
                  </a:rPr>
                  <a:t>0</a:t>
                </a:r>
                <a:r>
                  <a:rPr sz="2800" dirty="0"/>
                  <a:t>, then the base is nonzero, and if an expression appears in the denominator of a fraction, then that expression is nonzero. Remember that </a:t>
                </a:r>
                <a:br>
                  <a:rPr lang="en-US" i="1" dirty="0">
                    <a:latin typeface="Cambria Math" panose="02040503050406030204" pitchFamily="18" charset="0"/>
                  </a:rPr>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dirty="0"/>
                  <a:t> for every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3"/>
                <a:stretch>
                  <a:fillRect l="-1328" t="-2051" b="-1538"/>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430891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Properties of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Simplify the following expressions by using the properties of exponents. Write the final answers with only positive exponents. (As in the table of properties, it is assumed that every expression is defined.)</a:t>
                </a:r>
              </a:p>
              <a:p>
                <a:pPr marL="514350" indent="-514350">
                  <a:buFont typeface="+mj-lt"/>
                  <a:buAutoNum type="alphaLcPeriod"/>
                  <a:defRPr sz="2800"/>
                </a:pPr>
                <a:r>
                  <a:rPr lang="en-US"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0</m:t>
                        </m:r>
                      </m:sup>
                    </m:sSup>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3</m:t>
                                    </m:r>
                                  </m:sup>
                                </m:sSup>
                              </m:e>
                            </m:d>
                          </m:e>
                          <m:sup>
                            <m:r>
                              <a:rPr lang="ar-AE">
                                <a:latin typeface="Cambria Math" panose="02040503050406030204" pitchFamily="18" charset="0"/>
                              </a:rPr>
                              <m:t>−</m:t>
                            </m:r>
                            <m:r>
                              <a:rPr lang="ar-AE">
                                <a:latin typeface="Cambria Math" panose="02040503050406030204" pitchFamily="18" charset="0"/>
                              </a:rPr>
                              <m:t>1</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3</m:t>
                            </m:r>
                          </m:sup>
                        </m:sSup>
                      </m:den>
                    </m:f>
                  </m:oMath>
                </a14:m>
                <a:endParaRPr lang="ar-AE" dirty="0"/>
              </a:p>
              <a:p>
                <a:pPr marL="514350" indent="-514350">
                  <a:buFont typeface="+mj-lt"/>
                  <a:buAutoNum type="alphaLcPeriod" startAt="2"/>
                  <a:defRPr sz="2800"/>
                </a:pPr>
                <a:r>
                  <a:rPr lang="ar-AE" dirty="0"/>
                  <a:t>​</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1</m:t>
                                    </m:r>
                                  </m:sup>
                                </m:sSup>
                              </m:e>
                            </m:d>
                          </m:e>
                          <m:sup>
                            <m:r>
                              <a:rPr lang="ar-AE">
                                <a:latin typeface="Cambria Math" panose="02040503050406030204" pitchFamily="18" charset="0"/>
                              </a:rPr>
                              <m:t>−</m:t>
                            </m:r>
                            <m:r>
                              <a:rPr lang="ar-AE">
                                <a:latin typeface="Cambria Math" panose="02040503050406030204" pitchFamily="18" charset="0"/>
                              </a:rPr>
                              <m:t>3</m:t>
                            </m:r>
                          </m:sup>
                        </m:sSup>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m:t>
                                    </m:r>
                                    <m:r>
                                      <a:rPr lang="ar-AE">
                                        <a:latin typeface="Cambria Math" panose="02040503050406030204" pitchFamily="18" charset="0"/>
                                      </a:rPr>
                                      <m:t>3</m:t>
                                    </m:r>
                                  </m:sup>
                                </m:sSup>
                              </m:e>
                            </m:d>
                          </m:e>
                          <m:sup>
                            <m:r>
                              <a:rPr lang="ar-AE">
                                <a:latin typeface="Cambria Math" panose="02040503050406030204" pitchFamily="18" charset="0"/>
                              </a:rPr>
                              <m:t>0</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𝑥𝑦</m:t>
                                </m:r>
                              </m:e>
                            </m:d>
                          </m:e>
                          <m:sup>
                            <m:r>
                              <a:rPr lang="ar-AE">
                                <a:latin typeface="Cambria Math" panose="02040503050406030204" pitchFamily="18" charset="0"/>
                              </a:rPr>
                              <m:t>−</m:t>
                            </m:r>
                            <m:r>
                              <a:rPr lang="ar-AE">
                                <a:latin typeface="Cambria Math" panose="02040503050406030204" pitchFamily="18" charset="0"/>
                              </a:rPr>
                              <m:t>2</m:t>
                            </m:r>
                          </m:sup>
                        </m:sSup>
                      </m:den>
                    </m:f>
                  </m:oMath>
                </a14:m>
                <a:endParaRPr lang="en-US" dirty="0"/>
              </a:p>
              <a:p>
                <a:pPr marL="514350" indent="-514350">
                  <a:buFont typeface="+mj-lt"/>
                  <a:buAutoNum type="alphaLcPeriod" startAt="2"/>
                  <a:defRPr sz="2800"/>
                </a:pPr>
                <a:r>
                  <a:rPr lang="ar-AE" dirty="0"/>
                  <a:t>​</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𝑥</m:t>
                            </m:r>
                            <m:sSup>
                              <m:sSupPr>
                                <m:ctrlPr>
                                  <a:rPr lang="ar-AE" i="1">
                                    <a:latin typeface="Cambria Math" panose="02040503050406030204" pitchFamily="18" charset="0"/>
                                  </a:rPr>
                                </m:ctrlPr>
                              </m:sSupPr>
                              <m:e>
                                <m:r>
                                  <a:rPr lang="ar-AE">
                                    <a:latin typeface="Cambria Math" panose="02040503050406030204" pitchFamily="18" charset="0"/>
                                  </a:rPr>
                                  <m:t>𝑧</m:t>
                                </m:r>
                              </m:e>
                              <m:sup>
                                <m:r>
                                  <a:rPr lang="ar-AE">
                                    <a:latin typeface="Cambria Math" panose="02040503050406030204" pitchFamily="18" charset="0"/>
                                  </a:rPr>
                                  <m:t>−</m:t>
                                </m:r>
                                <m:r>
                                  <a:rPr lang="ar-AE">
                                    <a:latin typeface="Cambria Math" panose="02040503050406030204" pitchFamily="18" charset="0"/>
                                  </a:rPr>
                                  <m:t>2</m:t>
                                </m:r>
                              </m:sup>
                            </m:sSup>
                          </m:e>
                        </m:d>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5</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𝑦</m:t>
                            </m:r>
                          </m:e>
                        </m:d>
                      </m:e>
                      <m:sup>
                        <m:r>
                          <a:rPr lang="ar-AE">
                            <a:latin typeface="Cambria Math" panose="02040503050406030204" pitchFamily="18" charset="0"/>
                          </a:rPr>
                          <m:t>−</m:t>
                        </m:r>
                        <m:r>
                          <a:rPr lang="ar-AE">
                            <a:latin typeface="Cambria Math" panose="02040503050406030204" pitchFamily="18" charset="0"/>
                          </a:rPr>
                          <m:t>1</m:t>
                        </m:r>
                      </m:sup>
                    </m:sSup>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227"/>
                </a:stretch>
              </a:blipFill>
            </p:spPr>
            <p:txBody>
              <a:bodyPr/>
              <a:lstStyle/>
              <a:p>
                <a:r>
                  <a:rPr lang="en-US">
                    <a:noFill/>
                  </a:rPr>
                  <a:t> </a:t>
                </a:r>
              </a:p>
            </p:txBody>
          </p:sp>
        </mc:Fallback>
      </mc:AlternateContent>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Properties of Exponents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lang="en-US" dirty="0"/>
              <a:t> </a:t>
            </a:r>
          </a:p>
          <a:p>
            <a:pPr marL="514350" indent="-514350">
              <a:buFont typeface="+mj-lt"/>
              <a:buAutoNum type="alphaLcPeriod"/>
              <a:defRPr sz="2800"/>
            </a:pPr>
            <a:endParaRPr lang="en-US" sz="1600" dirty="0"/>
          </a:p>
          <a:p>
            <a:pPr marL="514350" indent="-514350">
              <a:buFont typeface="+mj-lt"/>
              <a:buAutoNum type="alphaLcPeriod"/>
              <a:defRPr sz="2800"/>
            </a:pPr>
            <a:endParaRPr sz="1600" dirty="0"/>
          </a:p>
          <a:p>
            <a:pPr marL="514350" indent="-514350">
              <a:spcBef>
                <a:spcPts val="600"/>
              </a:spcBef>
              <a:buFont typeface="+mj-lt"/>
              <a:buAutoNum type="alphaLcPeriod" startAt="2"/>
              <a:defRPr sz="2800"/>
            </a:pPr>
            <a:r>
              <a:rPr lang="en-US" dirty="0"/>
              <a:t> </a:t>
            </a:r>
            <a:r>
              <a:rPr dirty="0"/>
              <a:t>​</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4BBD4BC3-3F73-458C-85C9-D88B313678FA}"/>
                  </a:ext>
                </a:extLst>
              </p:cNvPr>
              <p:cNvGraphicFramePr>
                <a:graphicFrameLocks noGrp="1"/>
              </p:cNvGraphicFramePr>
              <p:nvPr>
                <p:extLst>
                  <p:ext uri="{D42A27DB-BD31-4B8C-83A1-F6EECF244321}">
                    <p14:modId xmlns:p14="http://schemas.microsoft.com/office/powerpoint/2010/main" val="1315592847"/>
                  </p:ext>
                </p:extLst>
              </p:nvPr>
            </p:nvGraphicFramePr>
            <p:xfrm>
              <a:off x="914400" y="1623647"/>
              <a:ext cx="7772400" cy="6400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924527280"/>
                        </a:ext>
                      </a:extLst>
                    </a:gridCol>
                    <a:gridCol w="4572000">
                      <a:extLst>
                        <a:ext uri="{9D8B030D-6E8A-4147-A177-3AD203B41FA5}">
                          <a16:colId xmlns:a16="http://schemas.microsoft.com/office/drawing/2014/main" val="2159912455"/>
                        </a:ext>
                      </a:extLst>
                    </a:gridCol>
                  </a:tblGrid>
                  <a:tr h="370840">
                    <a:tc>
                      <a:txBody>
                        <a:bodyPr/>
                        <a:lstStyle/>
                        <a:p>
                          <a:pPr/>
                          <a14:m>
                            <m:oMathPara xmlns:m="http://schemas.openxmlformats.org/officeDocument/2006/math">
                              <m:oMathParaPr>
                                <m:jc m:val="left"/>
                              </m:oMathParaPr>
                              <m:oMath xmlns:m="http://schemas.openxmlformats.org/officeDocument/2006/math">
                                <m:sSup>
                                  <m:sSupPr>
                                    <m:ctrlPr>
                                      <a:rPr lang="ar-AE" sz="2400" i="1" smtClean="0">
                                        <a:solidFill>
                                          <a:schemeClr val="tx1"/>
                                        </a:solidFill>
                                        <a:latin typeface="Cambria Math" panose="02040503050406030204" pitchFamily="18" charset="0"/>
                                      </a:rPr>
                                    </m:ctrlPr>
                                  </m:sSupPr>
                                  <m:e>
                                    <m:d>
                                      <m:dPr>
                                        <m:ctrlPr>
                                          <a:rPr lang="ar-AE" sz="2400" i="1">
                                            <a:solidFill>
                                              <a:schemeClr val="tx1"/>
                                            </a:solidFill>
                                            <a:latin typeface="Cambria Math" panose="02040503050406030204" pitchFamily="18" charset="0"/>
                                          </a:rPr>
                                        </m:ctrlPr>
                                      </m:dPr>
                                      <m:e>
                                        <m:r>
                                          <a:rPr lang="ar-AE" sz="2400">
                                            <a:solidFill>
                                              <a:schemeClr val="tx1"/>
                                            </a:solidFill>
                                            <a:latin typeface="Cambria Math" panose="02040503050406030204" pitchFamily="18" charset="0"/>
                                          </a:rPr>
                                          <m:t>17</m:t>
                                        </m:r>
                                        <m:sSup>
                                          <m:sSupPr>
                                            <m:ctrlPr>
                                              <a:rPr lang="ar-AE" sz="2400" i="1">
                                                <a:solidFill>
                                                  <a:schemeClr val="tx1"/>
                                                </a:solidFill>
                                                <a:latin typeface="Cambria Math" panose="02040503050406030204" pitchFamily="18" charset="0"/>
                                              </a:rPr>
                                            </m:ctrlPr>
                                          </m:sSupPr>
                                          <m:e>
                                            <m:r>
                                              <a:rPr lang="ar-AE" sz="2400">
                                                <a:solidFill>
                                                  <a:schemeClr val="tx1"/>
                                                </a:solidFill>
                                                <a:latin typeface="Cambria Math" panose="02040503050406030204" pitchFamily="18" charset="0"/>
                                              </a:rPr>
                                              <m:t>𝑥</m:t>
                                            </m:r>
                                          </m:e>
                                          <m:sup>
                                            <m:r>
                                              <a:rPr lang="ar-AE" sz="2400">
                                                <a:solidFill>
                                                  <a:schemeClr val="tx1"/>
                                                </a:solidFill>
                                                <a:latin typeface="Cambria Math" panose="02040503050406030204" pitchFamily="18" charset="0"/>
                                              </a:rPr>
                                              <m:t>4</m:t>
                                            </m:r>
                                          </m:sup>
                                        </m:sSup>
                                        <m:r>
                                          <a:rPr lang="ar-AE" sz="2400">
                                            <a:solidFill>
                                              <a:schemeClr val="tx1"/>
                                            </a:solidFill>
                                            <a:latin typeface="Cambria Math" panose="02040503050406030204" pitchFamily="18" charset="0"/>
                                          </a:rPr>
                                          <m:t>+</m:t>
                                        </m:r>
                                        <m:r>
                                          <a:rPr lang="ar-AE" sz="2400">
                                            <a:solidFill>
                                              <a:schemeClr val="tx1"/>
                                            </a:solidFill>
                                            <a:latin typeface="Cambria Math" panose="02040503050406030204" pitchFamily="18" charset="0"/>
                                          </a:rPr>
                                          <m:t>5</m:t>
                                        </m:r>
                                        <m:sSup>
                                          <m:sSupPr>
                                            <m:ctrlPr>
                                              <a:rPr lang="ar-AE" sz="2400" i="1">
                                                <a:solidFill>
                                                  <a:schemeClr val="tx1"/>
                                                </a:solidFill>
                                                <a:latin typeface="Cambria Math" panose="02040503050406030204" pitchFamily="18" charset="0"/>
                                              </a:rPr>
                                            </m:ctrlPr>
                                          </m:sSupPr>
                                          <m:e>
                                            <m:r>
                                              <a:rPr lang="ar-AE" sz="2400">
                                                <a:solidFill>
                                                  <a:schemeClr val="tx1"/>
                                                </a:solidFill>
                                                <a:latin typeface="Cambria Math" panose="02040503050406030204" pitchFamily="18" charset="0"/>
                                              </a:rPr>
                                              <m:t>𝑥</m:t>
                                            </m:r>
                                          </m:e>
                                          <m:sup>
                                            <m:r>
                                              <a:rPr lang="ar-AE" sz="2400">
                                                <a:solidFill>
                                                  <a:schemeClr val="tx1"/>
                                                </a:solidFill>
                                                <a:latin typeface="Cambria Math" panose="02040503050406030204" pitchFamily="18" charset="0"/>
                                              </a:rPr>
                                              <m:t>2</m:t>
                                            </m:r>
                                          </m:sup>
                                        </m:sSup>
                                        <m:r>
                                          <a:rPr lang="ar-AE" sz="2400">
                                            <a:solidFill>
                                              <a:schemeClr val="tx1"/>
                                            </a:solidFill>
                                            <a:latin typeface="Cambria Math" panose="02040503050406030204" pitchFamily="18" charset="0"/>
                                          </a:rPr>
                                          <m:t>+</m:t>
                                        </m:r>
                                        <m:r>
                                          <a:rPr lang="ar-AE" sz="2400">
                                            <a:solidFill>
                                              <a:schemeClr val="tx1"/>
                                            </a:solidFill>
                                            <a:latin typeface="Cambria Math" panose="02040503050406030204" pitchFamily="18" charset="0"/>
                                          </a:rPr>
                                          <m:t>2</m:t>
                                        </m:r>
                                      </m:e>
                                    </m:d>
                                  </m:e>
                                  <m:sup>
                                    <m:r>
                                      <a:rPr lang="ar-AE" sz="2400">
                                        <a:solidFill>
                                          <a:schemeClr val="tx1"/>
                                        </a:solidFill>
                                        <a:latin typeface="Cambria Math" panose="02040503050406030204" pitchFamily="18" charset="0"/>
                                      </a:rPr>
                                      <m:t>0</m:t>
                                    </m:r>
                                  </m:sup>
                                </m:sSup>
                                <m:r>
                                  <a:rPr lang="ar-AE" sz="2400">
                                    <a:solidFill>
                                      <a:schemeClr val="tx1"/>
                                    </a:solidFill>
                                    <a:latin typeface="Cambria Math" panose="02040503050406030204" pitchFamily="18" charset="0"/>
                                  </a:rPr>
                                  <m:t>=</m:t>
                                </m:r>
                                <m:r>
                                  <a:rPr lang="ar-AE" sz="2400">
                                    <a:solidFill>
                                      <a:schemeClr val="tx1"/>
                                    </a:solidFill>
                                    <a:latin typeface="Cambria Math" panose="02040503050406030204" pitchFamily="18" charset="0"/>
                                  </a:rPr>
                                  <m:t>1</m:t>
                                </m:r>
                              </m:oMath>
                            </m:oMathPara>
                          </a14:m>
                          <a:endParaRPr lang="en-US" sz="2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800" b="0" dirty="0">
                              <a:solidFill>
                                <a:schemeClr val="tx1"/>
                              </a:solidFill>
                            </a:rPr>
                            <a:t>Any nonzero expression with an exponent of </a:t>
                          </a:r>
                          <a:r>
                            <a:rPr lang="en-US" sz="1800" b="0" dirty="0">
                              <a:solidFill>
                                <a:schemeClr val="tx1"/>
                              </a:solidFill>
                              <a:latin typeface="Cambria Math"/>
                            </a:rPr>
                            <a:t>0</a:t>
                          </a:r>
                          <a:r>
                            <a:rPr lang="en-US" sz="1800" b="0" dirty="0">
                              <a:solidFill>
                                <a:schemeClr val="tx1"/>
                              </a:solidFill>
                            </a:rPr>
                            <a:t> is equal to </a:t>
                          </a:r>
                          <a:r>
                            <a:rPr lang="en-US" sz="1800" b="0" dirty="0">
                              <a:solidFill>
                                <a:schemeClr val="tx1"/>
                              </a:solidFill>
                              <a:latin typeface="Cambria Math"/>
                            </a:rPr>
                            <a:t>1</a:t>
                          </a:r>
                          <a:r>
                            <a:rPr lang="en-US" sz="1800" b="0" dirty="0">
                              <a:solidFill>
                                <a:schemeClr val="tx1"/>
                              </a:solidFill>
                            </a:rPr>
                            <a: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bl>
              </a:graphicData>
            </a:graphic>
          </p:graphicFrame>
        </mc:Choice>
        <mc:Fallback xmlns="">
          <p:graphicFrame>
            <p:nvGraphicFramePr>
              <p:cNvPr id="4" name="Table 4">
                <a:extLst>
                  <a:ext uri="{FF2B5EF4-FFF2-40B4-BE49-F238E27FC236}">
                    <a16:creationId xmlns:a16="http://schemas.microsoft.com/office/drawing/2014/main" id="{4BBD4BC3-3F73-458C-85C9-D88B313678FA}"/>
                  </a:ext>
                </a:extLst>
              </p:cNvPr>
              <p:cNvGraphicFramePr>
                <a:graphicFrameLocks noGrp="1"/>
              </p:cNvGraphicFramePr>
              <p:nvPr>
                <p:extLst>
                  <p:ext uri="{D42A27DB-BD31-4B8C-83A1-F6EECF244321}">
                    <p14:modId xmlns:p14="http://schemas.microsoft.com/office/powerpoint/2010/main" val="1315592847"/>
                  </p:ext>
                </p:extLst>
              </p:nvPr>
            </p:nvGraphicFramePr>
            <p:xfrm>
              <a:off x="914400" y="1623647"/>
              <a:ext cx="7772400" cy="6400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924527280"/>
                        </a:ext>
                      </a:extLst>
                    </a:gridCol>
                    <a:gridCol w="4572000">
                      <a:extLst>
                        <a:ext uri="{9D8B030D-6E8A-4147-A177-3AD203B41FA5}">
                          <a16:colId xmlns:a16="http://schemas.microsoft.com/office/drawing/2014/main" val="2159912455"/>
                        </a:ext>
                      </a:extLst>
                    </a:gridCol>
                  </a:tblGrid>
                  <a:tr h="64008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6604" r="-142857" b="-14151"/>
                          </a:stretch>
                        </a:blipFill>
                      </a:tcPr>
                    </a:tc>
                    <a:tc>
                      <a:txBody>
                        <a:bodyPr/>
                        <a:lstStyle/>
                        <a:p>
                          <a:pPr algn="l"/>
                          <a:r>
                            <a:rPr lang="en-US" sz="1800" b="0" dirty="0">
                              <a:solidFill>
                                <a:schemeClr val="tx1"/>
                              </a:solidFill>
                            </a:rPr>
                            <a:t>Any nonzero expression with an exponent of </a:t>
                          </a:r>
                          <a:r>
                            <a:rPr lang="en-US" sz="1800" b="0" dirty="0">
                              <a:solidFill>
                                <a:schemeClr val="tx1"/>
                              </a:solidFill>
                              <a:latin typeface="Cambria Math"/>
                            </a:rPr>
                            <a:t>0</a:t>
                          </a:r>
                          <a:r>
                            <a:rPr lang="en-US" sz="1800" b="0" dirty="0">
                              <a:solidFill>
                                <a:schemeClr val="tx1"/>
                              </a:solidFill>
                            </a:rPr>
                            <a:t> is equal to </a:t>
                          </a:r>
                          <a:r>
                            <a:rPr lang="en-US" sz="1800" b="0" dirty="0">
                              <a:solidFill>
                                <a:schemeClr val="tx1"/>
                              </a:solidFill>
                              <a:latin typeface="Cambria Math"/>
                            </a:rPr>
                            <a:t>1</a:t>
                          </a:r>
                          <a:r>
                            <a:rPr lang="en-US" sz="1800" b="0" dirty="0">
                              <a:solidFill>
                                <a:schemeClr val="tx1"/>
                              </a:solidFill>
                            </a:rPr>
                            <a: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C99D8B8E-D813-4604-8FB4-80C8FB25DCEA}"/>
                  </a:ext>
                </a:extLst>
              </p:cNvPr>
              <p:cNvGraphicFramePr>
                <a:graphicFrameLocks noGrp="1"/>
              </p:cNvGraphicFramePr>
              <p:nvPr>
                <p:extLst>
                  <p:ext uri="{D42A27DB-BD31-4B8C-83A1-F6EECF244321}">
                    <p14:modId xmlns:p14="http://schemas.microsoft.com/office/powerpoint/2010/main" val="878739560"/>
                  </p:ext>
                </p:extLst>
              </p:nvPr>
            </p:nvGraphicFramePr>
            <p:xfrm>
              <a:off x="914400" y="2438400"/>
              <a:ext cx="7772400" cy="2491233"/>
            </p:xfrm>
            <a:graphic>
              <a:graphicData uri="http://schemas.openxmlformats.org/drawingml/2006/table">
                <a:tbl>
                  <a:tblPr firstRow="1" bandRow="1">
                    <a:tableStyleId>{5C22544A-7EE6-4342-B048-85BDC9FD1C3A}</a:tableStyleId>
                  </a:tblPr>
                  <a:tblGrid>
                    <a:gridCol w="1865376">
                      <a:extLst>
                        <a:ext uri="{9D8B030D-6E8A-4147-A177-3AD203B41FA5}">
                          <a16:colId xmlns:a16="http://schemas.microsoft.com/office/drawing/2014/main" val="924527280"/>
                        </a:ext>
                      </a:extLst>
                    </a:gridCol>
                    <a:gridCol w="1944624">
                      <a:extLst>
                        <a:ext uri="{9D8B030D-6E8A-4147-A177-3AD203B41FA5}">
                          <a16:colId xmlns:a16="http://schemas.microsoft.com/office/drawing/2014/main" val="3990429561"/>
                        </a:ext>
                      </a:extLst>
                    </a:gridCol>
                    <a:gridCol w="3962400">
                      <a:extLst>
                        <a:ext uri="{9D8B030D-6E8A-4147-A177-3AD203B41FA5}">
                          <a16:colId xmlns:a16="http://schemas.microsoft.com/office/drawing/2014/main" val="2159912455"/>
                        </a:ext>
                      </a:extLst>
                    </a:gridCol>
                  </a:tblGrid>
                  <a:tr h="370840">
                    <a:tc>
                      <a:txBody>
                        <a:bodyPr/>
                        <a:lstStyle/>
                        <a:p>
                          <a:pPr/>
                          <a14:m>
                            <m:oMathPara xmlns:m="http://schemas.openxmlformats.org/officeDocument/2006/math">
                              <m:oMathParaPr>
                                <m:jc m:val="left"/>
                              </m:oMathParaPr>
                              <m:oMath xmlns:m="http://schemas.openxmlformats.org/officeDocument/2006/math">
                                <m:f>
                                  <m:fPr>
                                    <m:ctrlPr>
                                      <a:rPr lang="ar-AE" sz="2400" b="0" i="1" smtClean="0">
                                        <a:solidFill>
                                          <a:schemeClr val="tx1"/>
                                        </a:solidFill>
                                        <a:latin typeface="Cambria Math" panose="02040503050406030204" pitchFamily="18" charset="0"/>
                                      </a:rPr>
                                    </m:ctrlPr>
                                  </m:fPr>
                                  <m:num>
                                    <m:sSup>
                                      <m:sSupPr>
                                        <m:ctrlPr>
                                          <a:rPr lang="ar-AE" sz="2400" b="0" i="1" smtClean="0">
                                            <a:solidFill>
                                              <a:schemeClr val="tx1"/>
                                            </a:solidFill>
                                            <a:latin typeface="Cambria Math" panose="02040503050406030204" pitchFamily="18" charset="0"/>
                                          </a:rPr>
                                        </m:ctrlPr>
                                      </m:sSupPr>
                                      <m:e>
                                        <m:d>
                                          <m:dPr>
                                            <m:ctrlPr>
                                              <a:rPr lang="ar-AE" sz="2400" b="0" i="1" smtClean="0">
                                                <a:solidFill>
                                                  <a:schemeClr val="tx1"/>
                                                </a:solidFill>
                                                <a:latin typeface="Cambria Math" panose="02040503050406030204" pitchFamily="18" charset="0"/>
                                              </a:rPr>
                                            </m:ctrlPr>
                                          </m:dPr>
                                          <m:e>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3</m:t>
                                                </m:r>
                                              </m:sup>
                                            </m:sSup>
                                          </m:e>
                                        </m:d>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sup>
                                    </m:sSup>
                                  </m:num>
                                  <m:den>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3</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sup>
                                    </m:sSup>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400" b="0" smtClean="0">
                                    <a:solidFill>
                                      <a:schemeClr val="tx1"/>
                                    </a:solidFill>
                                    <a:latin typeface="Cambria Math" panose="02040503050406030204" pitchFamily="18" charset="0"/>
                                  </a:rPr>
                                  <m:t>=</m:t>
                                </m:r>
                                <m:f>
                                  <m:fPr>
                                    <m:ctrlPr>
                                      <a:rPr lang="ar-AE" sz="2400" b="0" i="1" smtClean="0">
                                        <a:solidFill>
                                          <a:schemeClr val="tx1"/>
                                        </a:solidFill>
                                        <a:latin typeface="Cambria Math" panose="02040503050406030204" pitchFamily="18" charset="0"/>
                                      </a:rPr>
                                    </m:ctrlPr>
                                  </m:fPr>
                                  <m:num>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sup>
                                    </m:sSup>
                                  </m:num>
                                  <m:den>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3</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3</m:t>
                                        </m:r>
                                      </m:sup>
                                    </m:sSup>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800" b="0" dirty="0">
                              <a:solidFill>
                                <a:schemeClr val="tx1"/>
                              </a:solidFill>
                            </a:rPr>
                            <a:t>Apply Property 4.</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370840">
                    <a:tc>
                      <a:txBody>
                        <a:bodyPr/>
                        <a:lstStyle/>
                        <a:p>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400" b="0" smtClean="0">
                                    <a:solidFill>
                                      <a:schemeClr val="tx1"/>
                                    </a:solidFill>
                                    <a:latin typeface="Cambria Math" panose="02040503050406030204" pitchFamily="18" charset="0"/>
                                  </a:rPr>
                                  <m:t>=</m:t>
                                </m:r>
                                <m:f>
                                  <m:fPr>
                                    <m:ctrlPr>
                                      <a:rPr lang="ar-AE" sz="2400" b="0" i="1" smtClean="0">
                                        <a:solidFill>
                                          <a:schemeClr val="tx1"/>
                                        </a:solidFill>
                                        <a:latin typeface="Cambria Math" panose="02040503050406030204" pitchFamily="18" charset="0"/>
                                      </a:rPr>
                                    </m:ctrlPr>
                                  </m:fPr>
                                  <m:num>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3</m:t>
                                        </m:r>
                                      </m:sup>
                                    </m:sSup>
                                  </m:num>
                                  <m:den>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3</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3</m:t>
                                        </m:r>
                                      </m:sup>
                                    </m:sSup>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2</m:t>
                                        </m:r>
                                      </m:sup>
                                    </m:sSup>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0" dirty="0">
                              <a:solidFill>
                                <a:schemeClr val="tx1"/>
                              </a:solidFill>
                            </a:rPr>
                            <a:t>Apply Property 3 several times to reach this point.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r h="370840">
                    <a:tc>
                      <a:txBody>
                        <a:bodyPr/>
                        <a:lstStyle/>
                        <a:p>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400" b="0" smtClean="0">
                                    <a:solidFill>
                                      <a:schemeClr val="tx1"/>
                                    </a:solidFill>
                                    <a:latin typeface="Cambria Math" panose="02040503050406030204" pitchFamily="18" charset="0"/>
                                  </a:rPr>
                                  <m:t>=</m:t>
                                </m:r>
                                <m:f>
                                  <m:fPr>
                                    <m:ctrlPr>
                                      <a:rPr lang="ar-AE"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𝑧</m:t>
                                    </m:r>
                                  </m:num>
                                  <m:den>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5</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𝑦</m:t>
                                        </m:r>
                                      </m:e>
                                      <m:sup>
                                        <m:r>
                                          <a:rPr lang="en-US" sz="2400" b="0" i="1" smtClean="0">
                                            <a:solidFill>
                                              <a:schemeClr val="tx1"/>
                                            </a:solidFill>
                                            <a:latin typeface="Cambria Math" panose="02040503050406030204" pitchFamily="18" charset="0"/>
                                          </a:rPr>
                                          <m:t>3</m:t>
                                        </m:r>
                                      </m:sup>
                                    </m:sSup>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0" dirty="0">
                              <a:solidFill>
                                <a:schemeClr val="tx1"/>
                              </a:solidFill>
                            </a:rPr>
                            <a:t>Then apply Properties 1 and 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6327366"/>
                      </a:ext>
                    </a:extLst>
                  </a:tr>
                </a:tbl>
              </a:graphicData>
            </a:graphic>
          </p:graphicFrame>
        </mc:Choice>
        <mc:Fallback xmlns="">
          <p:graphicFrame>
            <p:nvGraphicFramePr>
              <p:cNvPr id="6" name="Table 4">
                <a:extLst>
                  <a:ext uri="{FF2B5EF4-FFF2-40B4-BE49-F238E27FC236}">
                    <a16:creationId xmlns:a16="http://schemas.microsoft.com/office/drawing/2014/main" id="{C99D8B8E-D813-4604-8FB4-80C8FB25DCEA}"/>
                  </a:ext>
                </a:extLst>
              </p:cNvPr>
              <p:cNvGraphicFramePr>
                <a:graphicFrameLocks noGrp="1"/>
              </p:cNvGraphicFramePr>
              <p:nvPr>
                <p:extLst>
                  <p:ext uri="{D42A27DB-BD31-4B8C-83A1-F6EECF244321}">
                    <p14:modId xmlns:p14="http://schemas.microsoft.com/office/powerpoint/2010/main" val="878739560"/>
                  </p:ext>
                </p:extLst>
              </p:nvPr>
            </p:nvGraphicFramePr>
            <p:xfrm>
              <a:off x="914400" y="2438400"/>
              <a:ext cx="7772400" cy="2491233"/>
            </p:xfrm>
            <a:graphic>
              <a:graphicData uri="http://schemas.openxmlformats.org/drawingml/2006/table">
                <a:tbl>
                  <a:tblPr firstRow="1" bandRow="1">
                    <a:tableStyleId>{5C22544A-7EE6-4342-B048-85BDC9FD1C3A}</a:tableStyleId>
                  </a:tblPr>
                  <a:tblGrid>
                    <a:gridCol w="1865376">
                      <a:extLst>
                        <a:ext uri="{9D8B030D-6E8A-4147-A177-3AD203B41FA5}">
                          <a16:colId xmlns:a16="http://schemas.microsoft.com/office/drawing/2014/main" val="924527280"/>
                        </a:ext>
                      </a:extLst>
                    </a:gridCol>
                    <a:gridCol w="1944624">
                      <a:extLst>
                        <a:ext uri="{9D8B030D-6E8A-4147-A177-3AD203B41FA5}">
                          <a16:colId xmlns:a16="http://schemas.microsoft.com/office/drawing/2014/main" val="3990429561"/>
                        </a:ext>
                      </a:extLst>
                    </a:gridCol>
                    <a:gridCol w="3962400">
                      <a:extLst>
                        <a:ext uri="{9D8B030D-6E8A-4147-A177-3AD203B41FA5}">
                          <a16:colId xmlns:a16="http://schemas.microsoft.com/office/drawing/2014/main" val="2159912455"/>
                        </a:ext>
                      </a:extLst>
                    </a:gridCol>
                  </a:tblGrid>
                  <a:tr h="82543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t="-3676" r="-316667" b="-200735"/>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95925" t="-3676" r="-203762" b="-200735"/>
                          </a:stretch>
                        </a:blipFill>
                      </a:tcPr>
                    </a:tc>
                    <a:tc>
                      <a:txBody>
                        <a:bodyPr/>
                        <a:lstStyle/>
                        <a:p>
                          <a:pPr algn="l"/>
                          <a:r>
                            <a:rPr lang="en-US" sz="1800" b="0" dirty="0">
                              <a:solidFill>
                                <a:schemeClr val="tx1"/>
                              </a:solidFill>
                            </a:rPr>
                            <a:t>Apply Property 4.</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887921">
                    <a:tc>
                      <a:txBody>
                        <a:bodyPr/>
                        <a:lstStyle/>
                        <a:p>
                          <a:pP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95925" t="-97241" r="-203762" b="-88276"/>
                          </a:stretch>
                        </a:blipFill>
                      </a:tcPr>
                    </a:tc>
                    <a:tc>
                      <a:txBody>
                        <a:bodyPr/>
                        <a:lstStyle/>
                        <a:p>
                          <a:pPr algn="l"/>
                          <a:r>
                            <a:rPr lang="en-US" b="0" dirty="0">
                              <a:solidFill>
                                <a:schemeClr val="tx1"/>
                              </a:solidFill>
                            </a:rPr>
                            <a:t>Apply Property 3 several times to reach this point.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r h="777875">
                    <a:tc>
                      <a:txBody>
                        <a:bodyPr/>
                        <a:lstStyle/>
                        <a:p>
                          <a:pP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4"/>
                          <a:stretch>
                            <a:fillRect l="-95925" t="-223438" r="-203762"/>
                          </a:stretch>
                        </a:blipFill>
                      </a:tcPr>
                    </a:tc>
                    <a:tc>
                      <a:txBody>
                        <a:bodyPr/>
                        <a:lstStyle/>
                        <a:p>
                          <a:pPr algn="l"/>
                          <a:r>
                            <a:rPr lang="en-US" b="0" dirty="0">
                              <a:solidFill>
                                <a:schemeClr val="tx1"/>
                              </a:solidFill>
                            </a:rPr>
                            <a:t>Then apply Properties 1 and 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6327366"/>
                      </a:ext>
                    </a:extLst>
                  </a:tr>
                </a:tbl>
              </a:graphicData>
            </a:graphic>
          </p:graphicFrame>
        </mc:Fallback>
      </mc:AlternateContent>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Properties of Exponents (cont.)</a:t>
            </a:r>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rPr dirty="0"/>
              <a:t>​</a:t>
            </a:r>
          </a:p>
        </p:txBody>
      </p:sp>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1956B93D-6D06-47C7-9DA0-CABF802CBF56}"/>
                  </a:ext>
                </a:extLst>
              </p:cNvPr>
              <p:cNvGraphicFramePr>
                <a:graphicFrameLocks noGrp="1"/>
              </p:cNvGraphicFramePr>
              <p:nvPr>
                <p:extLst>
                  <p:ext uri="{D42A27DB-BD31-4B8C-83A1-F6EECF244321}">
                    <p14:modId xmlns:p14="http://schemas.microsoft.com/office/powerpoint/2010/main" val="1065757857"/>
                  </p:ext>
                </p:extLst>
              </p:nvPr>
            </p:nvGraphicFramePr>
            <p:xfrm>
              <a:off x="914399" y="1029287"/>
              <a:ext cx="7785717" cy="3576067"/>
            </p:xfrm>
            <a:graphic>
              <a:graphicData uri="http://schemas.openxmlformats.org/drawingml/2006/table">
                <a:tbl>
                  <a:tblPr firstRow="1" bandRow="1">
                    <a:tableStyleId>{5C22544A-7EE6-4342-B048-85BDC9FD1C3A}</a:tableStyleId>
                  </a:tblPr>
                  <a:tblGrid>
                    <a:gridCol w="1908264">
                      <a:extLst>
                        <a:ext uri="{9D8B030D-6E8A-4147-A177-3AD203B41FA5}">
                          <a16:colId xmlns:a16="http://schemas.microsoft.com/office/drawing/2014/main" val="924527280"/>
                        </a:ext>
                      </a:extLst>
                    </a:gridCol>
                    <a:gridCol w="2976892">
                      <a:extLst>
                        <a:ext uri="{9D8B030D-6E8A-4147-A177-3AD203B41FA5}">
                          <a16:colId xmlns:a16="http://schemas.microsoft.com/office/drawing/2014/main" val="3990429561"/>
                        </a:ext>
                      </a:extLst>
                    </a:gridCol>
                    <a:gridCol w="2900561">
                      <a:extLst>
                        <a:ext uri="{9D8B030D-6E8A-4147-A177-3AD203B41FA5}">
                          <a16:colId xmlns:a16="http://schemas.microsoft.com/office/drawing/2014/main" val="2159912455"/>
                        </a:ext>
                      </a:extLst>
                    </a:gridCol>
                  </a:tblGrid>
                  <a:tr h="370840">
                    <a:tc>
                      <a:txBody>
                        <a:bodyPr/>
                        <a:lstStyle/>
                        <a:p>
                          <a:pPr/>
                          <a14:m>
                            <m:oMathPara xmlns:m="http://schemas.openxmlformats.org/officeDocument/2006/math">
                              <m:oMathParaPr>
                                <m:jc m:val="left"/>
                              </m:oMathParaPr>
                              <m:oMath xmlns:m="http://schemas.openxmlformats.org/officeDocument/2006/math">
                                <m:f>
                                  <m:fPr>
                                    <m:ctrlPr>
                                      <a:rPr lang="ar-AE" sz="2000" b="0" i="1" smtClean="0">
                                        <a:solidFill>
                                          <a:schemeClr val="tx1"/>
                                        </a:solidFill>
                                        <a:latin typeface="Cambria Math" panose="02040503050406030204" pitchFamily="18" charset="0"/>
                                      </a:rPr>
                                    </m:ctrlPr>
                                  </m:fPr>
                                  <m:num>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3</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1</m:t>
                                                </m:r>
                                              </m:sup>
                                            </m:sSup>
                                          </m:e>
                                        </m:d>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sup>
                                    </m:sSup>
                                  </m:num>
                                  <m:den>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18</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sup>
                                            </m:sSup>
                                          </m:e>
                                        </m:d>
                                      </m:e>
                                      <m:sup>
                                        <m:r>
                                          <a:rPr lang="en-US" sz="2000" b="0" i="1" smtClean="0">
                                            <a:solidFill>
                                              <a:schemeClr val="tx1"/>
                                            </a:solidFill>
                                            <a:latin typeface="Cambria Math" panose="02040503050406030204" pitchFamily="18" charset="0"/>
                                          </a:rPr>
                                          <m:t>0</m:t>
                                        </m:r>
                                      </m:sup>
                                    </m:sSup>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𝑥𝑦</m:t>
                                            </m:r>
                                          </m:e>
                                        </m:d>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sup>
                                    </m:sSup>
                                  </m:den>
                                </m:f>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000" b="0" smtClean="0">
                                    <a:solidFill>
                                      <a:schemeClr val="tx1"/>
                                    </a:solidFill>
                                    <a:latin typeface="Cambria Math" panose="02040503050406030204" pitchFamily="18" charset="0"/>
                                  </a:rPr>
                                  <m:t>=</m:t>
                                </m:r>
                                <m:f>
                                  <m:fPr>
                                    <m:ctrlPr>
                                      <a:rPr lang="ar-AE" sz="2000" b="0" i="1" smtClean="0">
                                        <a:solidFill>
                                          <a:schemeClr val="tx1"/>
                                        </a:solidFill>
                                        <a:latin typeface="Cambria Math" panose="02040503050406030204" pitchFamily="18" charset="0"/>
                                      </a:rPr>
                                    </m:ctrlPr>
                                  </m:fPr>
                                  <m:num>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9</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3</m:t>
                                        </m:r>
                                      </m:sup>
                                    </m:sSup>
                                  </m:num>
                                  <m:den>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sup>
                                    </m:sSup>
                                  </m:den>
                                </m:f>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800" b="0" dirty="0">
                              <a:solidFill>
                                <a:schemeClr val="tx1"/>
                              </a:solidFill>
                            </a:rPr>
                            <a:t>Begin by applying Property 4 in the numerator, Property 5 in the denominator.</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37084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000" b="0" smtClean="0">
                                    <a:solidFill>
                                      <a:schemeClr val="tx1"/>
                                    </a:solidFill>
                                    <a:latin typeface="Cambria Math" panose="02040503050406030204" pitchFamily="18" charset="0"/>
                                  </a:rPr>
                                  <m:t>=</m:t>
                                </m:r>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9</m:t>
                                    </m:r>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3</m:t>
                                    </m:r>
                                    <m:r>
                                      <a:rPr lang="en-US" sz="2000" b="0" i="1" smtClean="0">
                                        <a:solidFill>
                                          <a:schemeClr val="tx1"/>
                                        </a:solidFill>
                                        <a:latin typeface="Cambria Math" panose="02040503050406030204" pitchFamily="18" charset="0"/>
                                      </a:rPr>
                                      <m:t>−</m:t>
                                    </m:r>
                                    <m:d>
                                      <m:dPr>
                                        <m:ctrlPr>
                                          <a:rPr lang="en-US"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sup>
                                </m:sSup>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0" dirty="0">
                              <a:solidFill>
                                <a:schemeClr val="tx1"/>
                              </a:solidFill>
                            </a:rPr>
                            <a:t>Then simplify using Property 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r h="37084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000" b="0" smtClean="0">
                                    <a:solidFill>
                                      <a:schemeClr val="tx1"/>
                                    </a:solidFill>
                                    <a:latin typeface="Cambria Math" panose="02040503050406030204" pitchFamily="18" charset="0"/>
                                  </a:rPr>
                                  <m:t>=</m:t>
                                </m:r>
                                <m:sSup>
                                  <m:sSupPr>
                                    <m:ctrlPr>
                                      <a:rPr lang="ar-AE" sz="2000" b="0" i="1" smtClean="0">
                                        <a:solidFill>
                                          <a:schemeClr val="tx1"/>
                                        </a:solidFill>
                                        <a:latin typeface="Cambria Math" panose="02040503050406030204" pitchFamily="18" charset="0"/>
                                      </a:rPr>
                                    </m:ctrlPr>
                                  </m:sSupPr>
                                  <m:e>
                                    <m:d>
                                      <m:dPr>
                                        <m:ctrlPr>
                                          <a:rPr lang="ar-AE" sz="2000" b="0" i="1" smtClean="0">
                                            <a:solidFill>
                                              <a:schemeClr val="tx1"/>
                                            </a:solidFill>
                                            <a:latin typeface="Cambria Math" panose="02040503050406030204" pitchFamily="18" charset="0"/>
                                          </a:rPr>
                                        </m:ctrlPr>
                                      </m:d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2</m:t>
                                        </m:r>
                                      </m:e>
                                    </m:d>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3</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7</m:t>
                                    </m:r>
                                  </m:sup>
                                </m:sSup>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5</m:t>
                                    </m:r>
                                  </m:sup>
                                </m:sSup>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6327366"/>
                      </a:ext>
                    </a:extLst>
                  </a:tr>
                  <a:tr h="37084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000" b="0" smtClean="0">
                                    <a:solidFill>
                                      <a:schemeClr val="tx1"/>
                                    </a:solidFill>
                                    <a:latin typeface="Cambria Math" panose="02040503050406030204" pitchFamily="18" charset="0"/>
                                  </a:rPr>
                                  <m:t>=</m:t>
                                </m:r>
                                <m:f>
                                  <m:fPr>
                                    <m:ctrlPr>
                                      <a:rPr lang="ar-AE" sz="2000" b="0" i="1" smtClean="0">
                                        <a:solidFill>
                                          <a:schemeClr val="tx1"/>
                                        </a:solidFill>
                                        <a:latin typeface="Cambria Math" panose="02040503050406030204" pitchFamily="18" charset="0"/>
                                      </a:rPr>
                                    </m:ctrlPr>
                                  </m:fPr>
                                  <m:num>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5</m:t>
                                        </m:r>
                                      </m:sup>
                                    </m:sSup>
                                  </m:num>
                                  <m:den>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8</m:t>
                                        </m:r>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7</m:t>
                                        </m:r>
                                      </m:sup>
                                    </m:sSup>
                                  </m:den>
                                </m:f>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0" dirty="0">
                              <a:solidFill>
                                <a:schemeClr val="tx1"/>
                              </a:solidFill>
                            </a:rPr>
                            <a:t>Unlike the previous example, Property 3 gets applied at the very end.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307099"/>
                      </a:ext>
                    </a:extLst>
                  </a:tr>
                  <a:tr h="37084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000" b="0"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m:t>
                                </m:r>
                                <m:f>
                                  <m:fPr>
                                    <m:ctrlPr>
                                      <a:rPr lang="ar-AE" sz="2000" b="0" i="1" smtClean="0">
                                        <a:solidFill>
                                          <a:schemeClr val="tx1"/>
                                        </a:solidFill>
                                        <a:latin typeface="Cambria Math" panose="02040503050406030204" pitchFamily="18" charset="0"/>
                                      </a:rPr>
                                    </m:ctrlPr>
                                  </m:fPr>
                                  <m:num>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𝑦</m:t>
                                        </m:r>
                                      </m:e>
                                      <m:sup>
                                        <m:r>
                                          <a:rPr lang="en-US" sz="2000" b="0" i="1" smtClean="0">
                                            <a:solidFill>
                                              <a:schemeClr val="tx1"/>
                                            </a:solidFill>
                                            <a:latin typeface="Cambria Math" panose="02040503050406030204" pitchFamily="18" charset="0"/>
                                          </a:rPr>
                                          <m:t>5</m:t>
                                        </m:r>
                                      </m:sup>
                                    </m:sSup>
                                  </m:num>
                                  <m:den>
                                    <m:sSup>
                                      <m:sSupPr>
                                        <m:ctrlPr>
                                          <a:rPr lang="ar-AE"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8</m:t>
                                        </m:r>
                                        <m:r>
                                          <a:rPr lang="en-US" sz="2000" b="0" i="1" smtClean="0">
                                            <a:solidFill>
                                              <a:schemeClr val="tx1"/>
                                            </a:solidFill>
                                            <a:latin typeface="Cambria Math" panose="02040503050406030204" pitchFamily="18" charset="0"/>
                                          </a:rPr>
                                          <m:t>𝑥</m:t>
                                        </m:r>
                                      </m:e>
                                      <m:sup>
                                        <m:r>
                                          <a:rPr lang="en-US" sz="2000" b="0" i="1" smtClean="0">
                                            <a:solidFill>
                                              <a:schemeClr val="tx1"/>
                                            </a:solidFill>
                                            <a:latin typeface="Cambria Math" panose="02040503050406030204" pitchFamily="18" charset="0"/>
                                          </a:rPr>
                                          <m:t>7</m:t>
                                        </m:r>
                                      </m:sup>
                                    </m:sSup>
                                  </m:den>
                                </m:f>
                              </m:oMath>
                            </m:oMathPara>
                          </a14:m>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1925938"/>
                      </a:ext>
                    </a:extLst>
                  </a:tr>
                </a:tbl>
              </a:graphicData>
            </a:graphic>
          </p:graphicFrame>
        </mc:Choice>
        <mc:Fallback>
          <p:graphicFrame>
            <p:nvGraphicFramePr>
              <p:cNvPr id="4" name="Table 4">
                <a:extLst>
                  <a:ext uri="{FF2B5EF4-FFF2-40B4-BE49-F238E27FC236}">
                    <a16:creationId xmlns:a16="http://schemas.microsoft.com/office/drawing/2014/main" id="{1956B93D-6D06-47C7-9DA0-CABF802CBF56}"/>
                  </a:ext>
                </a:extLst>
              </p:cNvPr>
              <p:cNvGraphicFramePr>
                <a:graphicFrameLocks noGrp="1"/>
              </p:cNvGraphicFramePr>
              <p:nvPr>
                <p:extLst>
                  <p:ext uri="{D42A27DB-BD31-4B8C-83A1-F6EECF244321}">
                    <p14:modId xmlns:p14="http://schemas.microsoft.com/office/powerpoint/2010/main" val="1065757857"/>
                  </p:ext>
                </p:extLst>
              </p:nvPr>
            </p:nvGraphicFramePr>
            <p:xfrm>
              <a:off x="914399" y="1029287"/>
              <a:ext cx="7785717" cy="3576067"/>
            </p:xfrm>
            <a:graphic>
              <a:graphicData uri="http://schemas.openxmlformats.org/drawingml/2006/table">
                <a:tbl>
                  <a:tblPr firstRow="1" bandRow="1">
                    <a:tableStyleId>{5C22544A-7EE6-4342-B048-85BDC9FD1C3A}</a:tableStyleId>
                  </a:tblPr>
                  <a:tblGrid>
                    <a:gridCol w="1908264">
                      <a:extLst>
                        <a:ext uri="{9D8B030D-6E8A-4147-A177-3AD203B41FA5}">
                          <a16:colId xmlns:a16="http://schemas.microsoft.com/office/drawing/2014/main" val="924527280"/>
                        </a:ext>
                      </a:extLst>
                    </a:gridCol>
                    <a:gridCol w="2976892">
                      <a:extLst>
                        <a:ext uri="{9D8B030D-6E8A-4147-A177-3AD203B41FA5}">
                          <a16:colId xmlns:a16="http://schemas.microsoft.com/office/drawing/2014/main" val="3990429561"/>
                        </a:ext>
                      </a:extLst>
                    </a:gridCol>
                    <a:gridCol w="2900561">
                      <a:extLst>
                        <a:ext uri="{9D8B030D-6E8A-4147-A177-3AD203B41FA5}">
                          <a16:colId xmlns:a16="http://schemas.microsoft.com/office/drawing/2014/main" val="2159912455"/>
                        </a:ext>
                      </a:extLst>
                    </a:gridCol>
                  </a:tblGrid>
                  <a:tr h="91440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319" t="-3333" r="-308626" b="-292000"/>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3673" t="-3333" r="-97143" b="-292000"/>
                          </a:stretch>
                        </a:blipFill>
                      </a:tcPr>
                    </a:tc>
                    <a:tc>
                      <a:txBody>
                        <a:bodyPr/>
                        <a:lstStyle/>
                        <a:p>
                          <a:pPr algn="l"/>
                          <a:r>
                            <a:rPr lang="en-US" sz="1800" b="0" dirty="0">
                              <a:solidFill>
                                <a:schemeClr val="tx1"/>
                              </a:solidFill>
                            </a:rPr>
                            <a:t>Begin by applying Property 4 in the numerator, Property 5 in the denominator.</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64008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3673" t="-146226" r="-97143" b="-313208"/>
                          </a:stretch>
                        </a:blipFill>
                      </a:tcPr>
                    </a:tc>
                    <a:tc>
                      <a:txBody>
                        <a:bodyPr/>
                        <a:lstStyle/>
                        <a:p>
                          <a:pPr algn="l"/>
                          <a:r>
                            <a:rPr lang="en-US" b="0" dirty="0">
                              <a:solidFill>
                                <a:schemeClr val="tx1"/>
                              </a:solidFill>
                            </a:rPr>
                            <a:t>Then simplify using Property 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r h="399733">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3673" t="-401538" r="-97143" b="-410769"/>
                          </a:stretch>
                        </a:blip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6327366"/>
                      </a:ext>
                    </a:extLst>
                  </a:tr>
                  <a:tr h="914400">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3673" t="-215894" r="-97143" b="-76821"/>
                          </a:stretch>
                        </a:blipFill>
                      </a:tcPr>
                    </a:tc>
                    <a:tc>
                      <a:txBody>
                        <a:bodyPr/>
                        <a:lstStyle/>
                        <a:p>
                          <a:pPr algn="l"/>
                          <a:r>
                            <a:rPr lang="en-US" b="0" dirty="0">
                              <a:solidFill>
                                <a:schemeClr val="tx1"/>
                              </a:solidFill>
                            </a:rPr>
                            <a:t>Unlike the previous example, Property 3 gets applied at the very end.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2307099"/>
                      </a:ext>
                    </a:extLst>
                  </a:tr>
                  <a:tr h="707454">
                    <a:tc>
                      <a:txBody>
                        <a:bodyPr/>
                        <a:lstStyle/>
                        <a:p>
                          <a:endParaRPr lang="en-US" sz="2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63673" t="-411207" r="-97143"/>
                          </a:stretch>
                        </a:blip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1925938"/>
                      </a:ext>
                    </a:extLst>
                  </a:tr>
                </a:tbl>
              </a:graphicData>
            </a:graphic>
          </p:graphicFrame>
        </mc:Fallback>
      </mc:AlternateContent>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Properties of Exponents (cont.)</a:t>
            </a:r>
          </a:p>
        </p:txBody>
      </p:sp>
      <p:sp>
        <p:nvSpPr>
          <p:cNvPr id="3" name="Text Placeholder 2"/>
          <p:cNvSpPr>
            <a:spLocks noGrp="1"/>
          </p:cNvSpPr>
          <p:nvPr>
            <p:ph type="body" sz="quarter" idx="10"/>
          </p:nvPr>
        </p:nvSpPr>
        <p:spPr/>
        <p:txBody>
          <a:bodyPr/>
          <a:lstStyle/>
          <a:p>
            <a:pPr marL="514350" indent="-514350">
              <a:lnSpc>
                <a:spcPct val="175000"/>
              </a:lnSpc>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1956B93D-6D06-47C7-9DA0-CABF802CBF56}"/>
                  </a:ext>
                </a:extLst>
              </p:cNvPr>
              <p:cNvGraphicFramePr>
                <a:graphicFrameLocks noGrp="1"/>
              </p:cNvGraphicFramePr>
              <p:nvPr>
                <p:extLst>
                  <p:ext uri="{D42A27DB-BD31-4B8C-83A1-F6EECF244321}">
                    <p14:modId xmlns:p14="http://schemas.microsoft.com/office/powerpoint/2010/main" val="33147349"/>
                  </p:ext>
                </p:extLst>
              </p:nvPr>
            </p:nvGraphicFramePr>
            <p:xfrm>
              <a:off x="914400" y="1029287"/>
              <a:ext cx="7772400" cy="172904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924527280"/>
                        </a:ext>
                      </a:extLst>
                    </a:gridCol>
                    <a:gridCol w="1600200">
                      <a:extLst>
                        <a:ext uri="{9D8B030D-6E8A-4147-A177-3AD203B41FA5}">
                          <a16:colId xmlns:a16="http://schemas.microsoft.com/office/drawing/2014/main" val="3990429561"/>
                        </a:ext>
                      </a:extLst>
                    </a:gridCol>
                    <a:gridCol w="3657600">
                      <a:extLst>
                        <a:ext uri="{9D8B030D-6E8A-4147-A177-3AD203B41FA5}">
                          <a16:colId xmlns:a16="http://schemas.microsoft.com/office/drawing/2014/main" val="2159912455"/>
                        </a:ext>
                      </a:extLst>
                    </a:gridCol>
                  </a:tblGrid>
                  <a:tr h="370840">
                    <a:tc>
                      <a:txBody>
                        <a:bodyPr/>
                        <a:lstStyle/>
                        <a:p>
                          <a:pPr>
                            <a:lnSpc>
                              <a:spcPct val="190000"/>
                            </a:lnSpc>
                          </a:pPr>
                          <a14:m>
                            <m:oMathPara xmlns:m="http://schemas.openxmlformats.org/officeDocument/2006/math">
                              <m:oMathParaPr>
                                <m:jc m:val="left"/>
                              </m:oMathParaPr>
                              <m:oMath xmlns:m="http://schemas.openxmlformats.org/officeDocument/2006/math">
                                <m:sSup>
                                  <m:sSupPr>
                                    <m:ctrlPr>
                                      <a:rPr lang="ar-AE" sz="2400" b="0" i="1" smtClean="0">
                                        <a:solidFill>
                                          <a:schemeClr val="tx1"/>
                                        </a:solidFill>
                                        <a:latin typeface="Cambria Math" panose="02040503050406030204" pitchFamily="18" charset="0"/>
                                      </a:rPr>
                                    </m:ctrlPr>
                                  </m:sSupPr>
                                  <m:e>
                                    <m:d>
                                      <m:dPr>
                                        <m:ctrlPr>
                                          <a:rPr lang="ar-AE"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7</m:t>
                                        </m:r>
                                        <m:r>
                                          <a:rPr lang="en-US" sz="2400" b="0" i="1" smtClean="0">
                                            <a:solidFill>
                                              <a:schemeClr val="tx1"/>
                                            </a:solidFill>
                                            <a:latin typeface="Cambria Math" panose="02040503050406030204" pitchFamily="18" charset="0"/>
                                          </a:rPr>
                                          <m:t>𝑥</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2</m:t>
                                            </m:r>
                                          </m:sup>
                                        </m:sSup>
                                      </m:e>
                                    </m:d>
                                  </m:e>
                                  <m:sup>
                                    <m:r>
                                      <a:rPr lang="en-US" sz="2400" b="0" i="1" smtClean="0">
                                        <a:solidFill>
                                          <a:schemeClr val="tx1"/>
                                        </a:solidFill>
                                        <a:latin typeface="Cambria Math" panose="02040503050406030204" pitchFamily="18" charset="0"/>
                                      </a:rPr>
                                      <m:t>2</m:t>
                                    </m:r>
                                  </m:sup>
                                </m:sSup>
                                <m:sSup>
                                  <m:sSupPr>
                                    <m:ctrlPr>
                                      <a:rPr lang="ar-AE" sz="2400" b="0" i="1" smtClean="0">
                                        <a:solidFill>
                                          <a:schemeClr val="tx1"/>
                                        </a:solidFill>
                                        <a:latin typeface="Cambria Math" panose="02040503050406030204" pitchFamily="18" charset="0"/>
                                      </a:rPr>
                                    </m:ctrlPr>
                                  </m:sSupPr>
                                  <m:e>
                                    <m:d>
                                      <m:dPr>
                                        <m:ctrlPr>
                                          <a:rPr lang="ar-AE"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5</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𝑦</m:t>
                                        </m:r>
                                      </m:e>
                                    </m:d>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1</m:t>
                                    </m:r>
                                  </m:sup>
                                </m:sSup>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400" b="0" smtClean="0">
                                    <a:solidFill>
                                      <a:schemeClr val="tx1"/>
                                    </a:solidFill>
                                    <a:latin typeface="Cambria Math" panose="02040503050406030204" pitchFamily="18" charset="0"/>
                                  </a:rPr>
                                  <m:t>=</m:t>
                                </m:r>
                                <m:f>
                                  <m:fPr>
                                    <m:ctrlPr>
                                      <a:rPr lang="ar-AE"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49</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4</m:t>
                                        </m:r>
                                      </m:sup>
                                    </m:sSup>
                                  </m:num>
                                  <m:den>
                                    <m:r>
                                      <a:rPr lang="en-US" sz="2400" b="0" i="1" smtClean="0">
                                        <a:solidFill>
                                          <a:schemeClr val="tx1"/>
                                        </a:solidFill>
                                        <a:latin typeface="Cambria Math" panose="02040503050406030204" pitchFamily="18" charset="0"/>
                                      </a:rPr>
                                      <m:t>5</m:t>
                                    </m:r>
                                    <m:sSup>
                                      <m:sSupPr>
                                        <m:ctrlPr>
                                          <a:rPr lang="ar-AE"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𝑥</m:t>
                                        </m:r>
                                      </m:e>
                                      <m:sup>
                                        <m:r>
                                          <a:rPr lang="en-US" sz="2400" b="0" i="1" smtClean="0">
                                            <a:solidFill>
                                              <a:schemeClr val="tx1"/>
                                            </a:solidFill>
                                            <a:latin typeface="Cambria Math" panose="02040503050406030204" pitchFamily="18" charset="0"/>
                                          </a:rPr>
                                          <m:t>2</m:t>
                                        </m:r>
                                      </m:sup>
                                    </m:sSup>
                                    <m:r>
                                      <a:rPr lang="en-US" sz="2400" b="0" i="1" smtClean="0">
                                        <a:solidFill>
                                          <a:schemeClr val="tx1"/>
                                        </a:solidFill>
                                        <a:latin typeface="Cambria Math" panose="02040503050406030204" pitchFamily="18" charset="0"/>
                                      </a:rPr>
                                      <m:t>𝑦</m:t>
                                    </m:r>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370840">
                    <a:tc>
                      <a:txBody>
                        <a:bodyPr/>
                        <a:lstStyle/>
                        <a:p>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ar-AE" sz="2400" b="0" smtClean="0">
                                    <a:solidFill>
                                      <a:schemeClr val="tx1"/>
                                    </a:solidFill>
                                    <a:latin typeface="Cambria Math" panose="02040503050406030204" pitchFamily="18" charset="0"/>
                                  </a:rPr>
                                  <m:t>=</m:t>
                                </m:r>
                                <m:f>
                                  <m:fPr>
                                    <m:ctrlPr>
                                      <a:rPr lang="ar-AE" sz="2400" b="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49</m:t>
                                    </m:r>
                                  </m:num>
                                  <m:den>
                                    <m:r>
                                      <a:rPr lang="en-US" sz="2400" b="0" i="1" smtClean="0">
                                        <a:solidFill>
                                          <a:schemeClr val="tx1"/>
                                        </a:solidFill>
                                        <a:latin typeface="Cambria Math" panose="02040503050406030204" pitchFamily="18" charset="0"/>
                                      </a:rPr>
                                      <m:t>5</m:t>
                                    </m:r>
                                    <m:r>
                                      <a:rPr lang="en-US" sz="2400" b="0" i="1" smtClean="0">
                                        <a:solidFill>
                                          <a:schemeClr val="tx1"/>
                                        </a:solidFill>
                                        <a:latin typeface="Cambria Math" panose="02040503050406030204" pitchFamily="18" charset="0"/>
                                      </a:rPr>
                                      <m:t>𝑦</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𝑧</m:t>
                                        </m:r>
                                      </m:e>
                                      <m:sup>
                                        <m:r>
                                          <a:rPr lang="en-US" sz="2400" b="0" i="1" smtClean="0">
                                            <a:solidFill>
                                              <a:schemeClr val="tx1"/>
                                            </a:solidFill>
                                            <a:latin typeface="Cambria Math" panose="02040503050406030204" pitchFamily="18" charset="0"/>
                                          </a:rPr>
                                          <m:t>4</m:t>
                                        </m:r>
                                      </m:sup>
                                    </m:sSup>
                                  </m:den>
                                </m:f>
                              </m:oMath>
                            </m:oMathPara>
                          </a14:m>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b="0" dirty="0">
                              <a:solidFill>
                                <a:schemeClr val="tx1"/>
                              </a:solidFill>
                            </a:rPr>
                            <a:t>Note that the variable </a:t>
                          </a:r>
                          <a:r>
                            <a:rPr lang="en-US" b="0" i="1" dirty="0">
                              <a:solidFill>
                                <a:schemeClr val="tx1"/>
                              </a:solidFill>
                            </a:rPr>
                            <a:t>x</a:t>
                          </a:r>
                          <a:r>
                            <a:rPr lang="en-US" b="0" i="0" dirty="0">
                              <a:solidFill>
                                <a:schemeClr val="tx1"/>
                              </a:solidFill>
                            </a:rPr>
                            <a:t> no longer appears in the expression.</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bl>
              </a:graphicData>
            </a:graphic>
          </p:graphicFrame>
        </mc:Choice>
        <mc:Fallback xmlns="">
          <p:graphicFrame>
            <p:nvGraphicFramePr>
              <p:cNvPr id="4" name="Table 4">
                <a:extLst>
                  <a:ext uri="{FF2B5EF4-FFF2-40B4-BE49-F238E27FC236}">
                    <a16:creationId xmlns:a16="http://schemas.microsoft.com/office/drawing/2014/main" id="{1956B93D-6D06-47C7-9DA0-CABF802CBF56}"/>
                  </a:ext>
                </a:extLst>
              </p:cNvPr>
              <p:cNvGraphicFramePr>
                <a:graphicFrameLocks noGrp="1"/>
              </p:cNvGraphicFramePr>
              <p:nvPr>
                <p:extLst>
                  <p:ext uri="{D42A27DB-BD31-4B8C-83A1-F6EECF244321}">
                    <p14:modId xmlns:p14="http://schemas.microsoft.com/office/powerpoint/2010/main" val="33147349"/>
                  </p:ext>
                </p:extLst>
              </p:nvPr>
            </p:nvGraphicFramePr>
            <p:xfrm>
              <a:off x="914400" y="1029287"/>
              <a:ext cx="7772400" cy="1729042"/>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924527280"/>
                        </a:ext>
                      </a:extLst>
                    </a:gridCol>
                    <a:gridCol w="1600200">
                      <a:extLst>
                        <a:ext uri="{9D8B030D-6E8A-4147-A177-3AD203B41FA5}">
                          <a16:colId xmlns:a16="http://schemas.microsoft.com/office/drawing/2014/main" val="3990429561"/>
                        </a:ext>
                      </a:extLst>
                    </a:gridCol>
                    <a:gridCol w="3657600">
                      <a:extLst>
                        <a:ext uri="{9D8B030D-6E8A-4147-A177-3AD203B41FA5}">
                          <a16:colId xmlns:a16="http://schemas.microsoft.com/office/drawing/2014/main" val="2159912455"/>
                        </a:ext>
                      </a:extLst>
                    </a:gridCol>
                  </a:tblGrid>
                  <a:tr h="887921">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r="-208717" b="-95205"/>
                          </a:stretch>
                        </a:blip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157634" r="-229008" b="-95205"/>
                          </a:stretch>
                        </a:blipFill>
                      </a:tcPr>
                    </a:tc>
                    <a:tc>
                      <a:txBody>
                        <a:bodyPr/>
                        <a:lstStyle/>
                        <a:p>
                          <a:pPr algn="l"/>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9957532"/>
                      </a:ext>
                    </a:extLst>
                  </a:tr>
                  <a:tr h="841121">
                    <a:tc>
                      <a:txBody>
                        <a:bodyPr/>
                        <a:lstStyle/>
                        <a:p>
                          <a:pP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l="-157634" t="-105036" r="-229008"/>
                          </a:stretch>
                        </a:blipFill>
                      </a:tcPr>
                    </a:tc>
                    <a:tc>
                      <a:txBody>
                        <a:bodyPr/>
                        <a:lstStyle/>
                        <a:p>
                          <a:pPr algn="l"/>
                          <a:r>
                            <a:rPr lang="en-US" b="0" dirty="0">
                              <a:solidFill>
                                <a:schemeClr val="tx1"/>
                              </a:solidFill>
                            </a:rPr>
                            <a:t>Note that the variable </a:t>
                          </a:r>
                          <a:r>
                            <a:rPr lang="en-US" b="0" i="1" dirty="0">
                              <a:solidFill>
                                <a:schemeClr val="tx1"/>
                              </a:solidFill>
                            </a:rPr>
                            <a:t>x</a:t>
                          </a:r>
                          <a:r>
                            <a:rPr lang="en-US" b="0" i="0" dirty="0">
                              <a:solidFill>
                                <a:schemeClr val="tx1"/>
                              </a:solidFill>
                            </a:rPr>
                            <a:t> no longer appears in the expression.</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52764423"/>
                      </a:ext>
                    </a:extLst>
                  </a:tr>
                </a:tbl>
              </a:graphicData>
            </a:graphic>
          </p:graphicFrame>
        </mc:Fallback>
      </mc:AlternateContent>
    </p:spTree>
    <p:custDataLst>
      <p:tags r:id="rId1"/>
    </p:custDataLst>
    <p:extLst>
      <p:ext uri="{BB962C8B-B14F-4D97-AF65-F5344CB8AC3E}">
        <p14:creationId xmlns:p14="http://schemas.microsoft.com/office/powerpoint/2010/main" val="421750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a:t>There are often many ways to simplify an expression; the order in which you apply the properties of exponents will not change the result.</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a:xfrm>
            <a:off x="457200" y="1082078"/>
            <a:ext cx="8229600" cy="2270722"/>
          </a:xfrm>
          <a:ln>
            <a:solidFill>
              <a:srgbClr val="FF0000"/>
            </a:solidFill>
          </a:ln>
        </p:spPr>
        <p:txBody>
          <a:bodyPr>
            <a:normAutofit/>
          </a:bodyPr>
          <a:lstStyle/>
          <a:p>
            <a:r>
              <a:rPr sz="2800" dirty="0"/>
              <a:t>Many errors can be made in applying the properties of exponents as a result of forgetting the exact form of the properties. The first column contains examples of some common errors. The second column contains the corrected statements.</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CAUTION!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15360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Incorrect</a:t>
                          </a:r>
                        </a:p>
                      </a:txBody>
                      <a:tcPr/>
                    </a:tc>
                    <a:tc>
                      <a:txBody>
                        <a:bodyPr/>
                        <a:lstStyle/>
                        <a:p>
                          <a:pPr algn="ctr">
                            <a:defRPr sz="1800" b="1"/>
                          </a:pPr>
                          <a:r>
                            <a:t>Correct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𝑥</m:t>
                                    </m:r>
                                  </m:e>
                                  <m:sup>
                                    <m:r>
                                      <a:rPr sz="1800">
                                        <a:latin typeface="Cambria Math"/>
                                      </a:rPr>
                                      <m:t>5</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10</m:t>
                                    </m:r>
                                  </m:sup>
                                </m:sSup>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𝑥</m:t>
                                    </m:r>
                                  </m:e>
                                  <m:sup>
                                    <m:r>
                                      <a:rPr sz="1800">
                                        <a:latin typeface="Cambria Math"/>
                                      </a:rPr>
                                      <m:t>2</m:t>
                                    </m:r>
                                  </m:sup>
                                </m:sSup>
                                <m:sSup>
                                  <m:sSupPr>
                                    <m:ctrlPr>
                                      <a:rPr sz="1800" i="1">
                                        <a:latin typeface="Cambria Math" panose="02040503050406030204" pitchFamily="18" charset="0"/>
                                      </a:rPr>
                                    </m:ctrlPr>
                                  </m:sSupPr>
                                  <m:e>
                                    <m:r>
                                      <a:rPr sz="1800">
                                        <a:latin typeface="Cambria Math"/>
                                      </a:rPr>
                                      <m:t>𝑥</m:t>
                                    </m:r>
                                  </m:e>
                                  <m:sup>
                                    <m:r>
                                      <a:rPr sz="1800">
                                        <a:latin typeface="Cambria Math"/>
                                      </a:rPr>
                                      <m:t>5</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2+5</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7</m:t>
                                    </m:r>
                                  </m:sup>
                                </m:sSup>
                              </m:oMath>
                            </m:oMathPara>
                          </a14:m>
                          <a:endParaRPr/>
                        </a:p>
                      </a:txBody>
                      <a:tcP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2</m:t>
                                    </m:r>
                                  </m:e>
                                  <m:sup>
                                    <m:r>
                                      <a:rPr sz="1800">
                                        <a:latin typeface="Cambria Math"/>
                                      </a:rPr>
                                      <m:t>4</m:t>
                                    </m:r>
                                  </m:sup>
                                </m:sSup>
                                <m:sSup>
                                  <m:sSupPr>
                                    <m:ctrlPr>
                                      <a:rPr sz="1800" i="1">
                                        <a:latin typeface="Cambria Math" panose="02040503050406030204" pitchFamily="18" charset="0"/>
                                      </a:rPr>
                                    </m:ctrlPr>
                                  </m:sSupPr>
                                  <m:e>
                                    <m:r>
                                      <a:rPr sz="1800">
                                        <a:latin typeface="Cambria Math"/>
                                      </a:rPr>
                                      <m:t>2</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4</m:t>
                                    </m:r>
                                  </m:e>
                                  <m:sup>
                                    <m:r>
                                      <a:rPr sz="1800">
                                        <a:latin typeface="Cambria Math"/>
                                      </a:rPr>
                                      <m:t>7</m:t>
                                    </m:r>
                                  </m:sup>
                                </m:sSup>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r>
                                      <a:rPr sz="1800">
                                        <a:latin typeface="Cambria Math"/>
                                      </a:rPr>
                                      <m:t>2</m:t>
                                    </m:r>
                                  </m:e>
                                  <m:sup>
                                    <m:r>
                                      <a:rPr sz="1800">
                                        <a:latin typeface="Cambria Math"/>
                                      </a:rPr>
                                      <m:t>4</m:t>
                                    </m:r>
                                  </m:sup>
                                </m:sSup>
                                <m:sSup>
                                  <m:sSupPr>
                                    <m:ctrlPr>
                                      <a:rPr sz="1800" i="1">
                                        <a:latin typeface="Cambria Math" panose="02040503050406030204" pitchFamily="18" charset="0"/>
                                      </a:rPr>
                                    </m:ctrlPr>
                                  </m:sSupPr>
                                  <m:e>
                                    <m:r>
                                      <a:rPr sz="1800">
                                        <a:latin typeface="Cambria Math"/>
                                      </a:rPr>
                                      <m:t>2</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4+3</m:t>
                                    </m:r>
                                  </m:sup>
                                </m:sSup>
                                <m:r>
                                  <a:rPr sz="1800">
                                    <a:latin typeface="Cambria Math"/>
                                  </a:rPr>
                                  <m:t>=</m:t>
                                </m:r>
                                <m:sSup>
                                  <m:sSupPr>
                                    <m:ctrlPr>
                                      <a:rPr sz="1800" i="1">
                                        <a:latin typeface="Cambria Math" panose="02040503050406030204" pitchFamily="18" charset="0"/>
                                      </a:rPr>
                                    </m:ctrlPr>
                                  </m:sSupPr>
                                  <m:e>
                                    <m:r>
                                      <a:rPr sz="1800">
                                        <a:latin typeface="Cambria Math"/>
                                      </a:rPr>
                                      <m:t>2</m:t>
                                    </m:r>
                                  </m:e>
                                  <m:sup>
                                    <m:r>
                                      <a:rPr sz="1800">
                                        <a:latin typeface="Cambria Math"/>
                                      </a:rPr>
                                      <m:t>7</m:t>
                                    </m:r>
                                  </m:sup>
                                </m:sSup>
                              </m:oMath>
                            </m:oMathPara>
                          </a14:m>
                          <a:endParaRP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3+4</m:t>
                                        </m:r>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4</m:t>
                                    </m:r>
                                  </m:e>
                                  <m:sup>
                                    <m:r>
                                      <a:rPr sz="1800">
                                        <a:latin typeface="Cambria Math"/>
                                      </a:rPr>
                                      <m:t>2</m:t>
                                    </m:r>
                                  </m:sup>
                                </m:sSup>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3+4</m:t>
                                        </m:r>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7</m:t>
                                    </m:r>
                                  </m:e>
                                  <m:sup>
                                    <m:r>
                                      <a:rPr sz="1800">
                                        <a:latin typeface="Cambria Math"/>
                                      </a:rPr>
                                      <m:t>2</m:t>
                                    </m:r>
                                  </m:sup>
                                </m:sSup>
                              </m:oMath>
                            </m:oMathPara>
                          </a14:m>
                          <a:endParaRPr/>
                        </a:p>
                      </a:txBody>
                      <a:tcP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𝑦</m:t>
                                        </m:r>
                                      </m:e>
                                    </m:d>
                                  </m:e>
                                  <m:sup>
                                    <m:r>
                                      <a:rPr sz="1800">
                                        <a:latin typeface="Cambria Math"/>
                                      </a:rPr>
                                      <m:t>−1</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r>
                                      <a:rPr sz="1800">
                                        <a:latin typeface="Cambria Math"/>
                                      </a:rPr>
                                      <m:t>𝑦</m:t>
                                    </m:r>
                                  </m:den>
                                </m:f>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𝑦</m:t>
                                        </m:r>
                                      </m:e>
                                    </m:d>
                                  </m:e>
                                  <m:sup>
                                    <m:r>
                                      <a:rPr sz="1800">
                                        <a:latin typeface="Cambria Math"/>
                                      </a:rPr>
                                      <m:t>−1</m:t>
                                    </m:r>
                                  </m:sup>
                                </m:sSup>
                                <m:r>
                                  <a:rPr sz="1800">
                                    <a:latin typeface="Cambria Math"/>
                                  </a:rPr>
                                  <m:t>=</m:t>
                                </m:r>
                                <m:f>
                                  <m:fPr>
                                    <m:ctrlPr>
                                      <a:rPr sz="1800" i="1">
                                        <a:latin typeface="Cambria Math" panose="02040503050406030204" pitchFamily="18" charset="0"/>
                                      </a:rPr>
                                    </m:ctrlPr>
                                  </m:fPr>
                                  <m:num>
                                    <m:r>
                                      <a:rPr sz="1800">
                                        <a:latin typeface="Cambria Math"/>
                                      </a:rPr>
                                      <m:t>1</m:t>
                                    </m:r>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+3</m:t>
                                    </m:r>
                                    <m:r>
                                      <a:rPr sz="1800">
                                        <a:latin typeface="Cambria Math"/>
                                      </a:rPr>
                                      <m:t>𝑦</m:t>
                                    </m:r>
                                  </m:den>
                                </m:f>
                              </m:oMath>
                            </m:oMathPara>
                          </a14:m>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𝑥</m:t>
                                        </m:r>
                                      </m:e>
                                    </m:d>
                                  </m:e>
                                  <m:sup>
                                    <m:r>
                                      <a:rPr sz="1800">
                                        <a:latin typeface="Cambria Math"/>
                                      </a:rPr>
                                      <m:t>2</m:t>
                                    </m:r>
                                  </m:sup>
                                </m:sSup>
                                <m:r>
                                  <a:rPr sz="1800">
                                    <a:latin typeface="Cambria Math"/>
                                  </a:rPr>
                                  <m:t>=3</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sSup>
                                  <m:sSupPr>
                                    <m:ctrlPr>
                                      <a:rPr sz="1800" i="1">
                                        <a:latin typeface="Cambria Math" panose="02040503050406030204" pitchFamily="18" charset="0"/>
                                      </a:rPr>
                                    </m:ctrlPr>
                                  </m:sSupPr>
                                  <m:e>
                                    <m:d>
                                      <m:dPr>
                                        <m:ctrlPr>
                                          <a:rPr sz="1800" i="1">
                                            <a:latin typeface="Cambria Math" panose="02040503050406030204" pitchFamily="18" charset="0"/>
                                          </a:rPr>
                                        </m:ctrlPr>
                                      </m:dPr>
                                      <m:e>
                                        <m:r>
                                          <a:rPr sz="1800">
                                            <a:latin typeface="Cambria Math"/>
                                          </a:rPr>
                                          <m:t>3</m:t>
                                        </m:r>
                                        <m:r>
                                          <a:rPr sz="1800">
                                            <a:latin typeface="Cambria Math"/>
                                          </a:rPr>
                                          <m:t>𝑥</m:t>
                                        </m:r>
                                      </m:e>
                                    </m:d>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sSup>
                                  <m:sSupPr>
                                    <m:ctrlPr>
                                      <a:rPr sz="1800" i="1">
                                        <a:latin typeface="Cambria Math" panose="02040503050406030204" pitchFamily="18" charset="0"/>
                                      </a:rPr>
                                    </m:ctrlPr>
                                  </m:sSupPr>
                                  <m:e>
                                    <m:r>
                                      <a:rPr sz="1800">
                                        <a:latin typeface="Cambria Math"/>
                                      </a:rPr>
                                      <m:t>𝑥</m:t>
                                    </m:r>
                                  </m:e>
                                  <m:sup>
                                    <m:r>
                                      <a:rPr sz="1800">
                                        <a:latin typeface="Cambria Math"/>
                                      </a:rPr>
                                      <m:t>2</m:t>
                                    </m:r>
                                  </m:sup>
                                </m:sSup>
                                <m:r>
                                  <a:rPr sz="1800">
                                    <a:latin typeface="Cambria Math"/>
                                  </a:rPr>
                                  <m:t>=9</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oMath>
                            </m:oMathPara>
                          </a14:m>
                          <a:endParaRPr/>
                        </a:p>
                      </a:txBody>
                      <a:tcP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5</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oMath>
                            </m:oMathPara>
                          </a14:m>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p>
                                      <m:sSupPr>
                                        <m:ctrlPr>
                                          <a:rPr sz="1800" i="1">
                                            <a:latin typeface="Cambria Math" panose="02040503050406030204" pitchFamily="18" charset="0"/>
                                          </a:rPr>
                                        </m:ctrlPr>
                                      </m:sSupPr>
                                      <m:e>
                                        <m:r>
                                          <a:rPr sz="1800">
                                            <a:latin typeface="Cambria Math"/>
                                          </a:rPr>
                                          <m:t>𝑥</m:t>
                                        </m:r>
                                      </m:e>
                                      <m:sup>
                                        <m:r>
                                          <a:rPr sz="1800">
                                            <a:latin typeface="Cambria Math"/>
                                          </a:rPr>
                                          <m:t>5</m:t>
                                        </m:r>
                                      </m:sup>
                                    </m:sSup>
                                  </m:num>
                                  <m:den>
                                    <m:sSup>
                                      <m:sSupPr>
                                        <m:ctrlPr>
                                          <a:rPr sz="1800" i="1">
                                            <a:latin typeface="Cambria Math" panose="02040503050406030204" pitchFamily="18" charset="0"/>
                                          </a:rPr>
                                        </m:ctrlPr>
                                      </m:sSupPr>
                                      <m:e>
                                        <m:r>
                                          <a:rPr sz="1800">
                                            <a:latin typeface="Cambria Math"/>
                                          </a:rPr>
                                          <m:t>𝑥</m:t>
                                        </m:r>
                                      </m:e>
                                      <m:sup>
                                        <m:r>
                                          <a:rPr sz="1800">
                                            <a:latin typeface="Cambria Math"/>
                                          </a:rPr>
                                          <m:t>−2</m:t>
                                        </m:r>
                                      </m:sup>
                                    </m:sSup>
                                  </m:den>
                                </m:f>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5−</m:t>
                                    </m:r>
                                    <m:d>
                                      <m:dPr>
                                        <m:ctrlPr>
                                          <a:rPr sz="1800" i="1">
                                            <a:latin typeface="Cambria Math" panose="02040503050406030204" pitchFamily="18" charset="0"/>
                                          </a:rPr>
                                        </m:ctrlPr>
                                      </m:dPr>
                                      <m:e>
                                        <m:r>
                                          <a:rPr sz="1800">
                                            <a:latin typeface="Cambria Math"/>
                                          </a:rPr>
                                          <m:t>−2</m:t>
                                        </m:r>
                                      </m:e>
                                    </m:d>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7</m:t>
                                    </m:r>
                                  </m:sup>
                                </m:sSup>
                              </m:oMath>
                            </m:oMathPara>
                          </a14:m>
                          <a:endParaRPr/>
                        </a:p>
                      </a:txBody>
                      <a:tcPr/>
                    </a:tc>
                    <a:extLst>
                      <a:ext uri="{0D108BD9-81ED-4DB2-BD59-A6C34878D82A}">
                        <a16:rowId xmlns:a16="http://schemas.microsoft.com/office/drawing/2014/main" val="10006"/>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15360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t>Incorrect</a:t>
                          </a:r>
                        </a:p>
                      </a:txBody>
                      <a:tcPr/>
                    </a:tc>
                    <a:tc>
                      <a:txBody>
                        <a:bodyPr/>
                        <a:lstStyle/>
                        <a:p>
                          <a:pPr algn="ctr">
                            <a:defRPr sz="1800" b="1"/>
                          </a:pPr>
                          <a:r>
                            <a:t>Correct</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296" t="-108197" r="-100741" b="-652459"/>
                          </a:stretch>
                        </a:blipFill>
                      </a:tcPr>
                    </a:tc>
                    <a:tc>
                      <a:txBody>
                        <a:bodyPr/>
                        <a:lstStyle/>
                        <a:p>
                          <a:endParaRPr lang="en-US"/>
                        </a:p>
                      </a:txBody>
                      <a:tcPr>
                        <a:blipFill>
                          <a:blip r:embed="rId3"/>
                          <a:stretch>
                            <a:fillRect l="-100296" t="-108197" r="-741" b="-652459"/>
                          </a:stretch>
                        </a:blipFill>
                      </a:tcPr>
                    </a:tc>
                    <a:extLst>
                      <a:ext uri="{0D108BD9-81ED-4DB2-BD59-A6C34878D82A}">
                        <a16:rowId xmlns:a16="http://schemas.microsoft.com/office/drawing/2014/main" val="10001"/>
                      </a:ext>
                    </a:extLst>
                  </a:tr>
                  <a:tr h="370840">
                    <a:tc>
                      <a:txBody>
                        <a:bodyPr/>
                        <a:lstStyle/>
                        <a:p>
                          <a:endParaRPr lang="en-US"/>
                        </a:p>
                      </a:txBody>
                      <a:tcPr>
                        <a:blipFill>
                          <a:blip r:embed="rId3"/>
                          <a:stretch>
                            <a:fillRect l="-296" t="-208197" r="-100741" b="-552459"/>
                          </a:stretch>
                        </a:blipFill>
                      </a:tcPr>
                    </a:tc>
                    <a:tc>
                      <a:txBody>
                        <a:bodyPr/>
                        <a:lstStyle/>
                        <a:p>
                          <a:endParaRPr lang="en-US"/>
                        </a:p>
                      </a:txBody>
                      <a:tcPr>
                        <a:blipFill>
                          <a:blip r:embed="rId3"/>
                          <a:stretch>
                            <a:fillRect l="-100296" t="-208197" r="-741" b="-552459"/>
                          </a:stretch>
                        </a:blipFill>
                      </a:tcPr>
                    </a:tc>
                    <a:extLst>
                      <a:ext uri="{0D108BD9-81ED-4DB2-BD59-A6C34878D82A}">
                        <a16:rowId xmlns:a16="http://schemas.microsoft.com/office/drawing/2014/main" val="10002"/>
                      </a:ext>
                    </a:extLst>
                  </a:tr>
                  <a:tr h="370840">
                    <a:tc>
                      <a:txBody>
                        <a:bodyPr/>
                        <a:lstStyle/>
                        <a:p>
                          <a:endParaRPr lang="en-US"/>
                        </a:p>
                      </a:txBody>
                      <a:tcPr>
                        <a:blipFill>
                          <a:blip r:embed="rId3"/>
                          <a:stretch>
                            <a:fillRect l="-296" t="-308197" r="-100741" b="-452459"/>
                          </a:stretch>
                        </a:blipFill>
                      </a:tcPr>
                    </a:tc>
                    <a:tc>
                      <a:txBody>
                        <a:bodyPr/>
                        <a:lstStyle/>
                        <a:p>
                          <a:endParaRPr lang="en-US"/>
                        </a:p>
                      </a:txBody>
                      <a:tcPr>
                        <a:blipFill>
                          <a:blip r:embed="rId3"/>
                          <a:stretch>
                            <a:fillRect l="-100296" t="-308197" r="-741" b="-452459"/>
                          </a:stretch>
                        </a:blipFill>
                      </a:tcPr>
                    </a:tc>
                    <a:extLst>
                      <a:ext uri="{0D108BD9-81ED-4DB2-BD59-A6C34878D82A}">
                        <a16:rowId xmlns:a16="http://schemas.microsoft.com/office/drawing/2014/main" val="10003"/>
                      </a:ext>
                    </a:extLst>
                  </a:tr>
                  <a:tr h="653669">
                    <a:tc>
                      <a:txBody>
                        <a:bodyPr/>
                        <a:lstStyle/>
                        <a:p>
                          <a:endParaRPr lang="en-US"/>
                        </a:p>
                      </a:txBody>
                      <a:tcPr>
                        <a:blipFill>
                          <a:blip r:embed="rId3"/>
                          <a:stretch>
                            <a:fillRect l="-296" t="-232710" r="-100741" b="-157944"/>
                          </a:stretch>
                        </a:blipFill>
                      </a:tcPr>
                    </a:tc>
                    <a:tc>
                      <a:txBody>
                        <a:bodyPr/>
                        <a:lstStyle/>
                        <a:p>
                          <a:endParaRPr lang="en-US"/>
                        </a:p>
                      </a:txBody>
                      <a:tcPr>
                        <a:blipFill>
                          <a:blip r:embed="rId3"/>
                          <a:stretch>
                            <a:fillRect l="-100296" t="-232710" r="-741" b="-157944"/>
                          </a:stretch>
                        </a:blipFill>
                      </a:tcPr>
                    </a:tc>
                    <a:extLst>
                      <a:ext uri="{0D108BD9-81ED-4DB2-BD59-A6C34878D82A}">
                        <a16:rowId xmlns:a16="http://schemas.microsoft.com/office/drawing/2014/main" val="10004"/>
                      </a:ext>
                    </a:extLst>
                  </a:tr>
                  <a:tr h="370840">
                    <a:tc>
                      <a:txBody>
                        <a:bodyPr/>
                        <a:lstStyle/>
                        <a:p>
                          <a:endParaRPr lang="en-US"/>
                        </a:p>
                      </a:txBody>
                      <a:tcPr>
                        <a:blipFill>
                          <a:blip r:embed="rId3"/>
                          <a:stretch>
                            <a:fillRect l="-296" t="-583607" r="-100741" b="-177049"/>
                          </a:stretch>
                        </a:blipFill>
                      </a:tcPr>
                    </a:tc>
                    <a:tc>
                      <a:txBody>
                        <a:bodyPr/>
                        <a:lstStyle/>
                        <a:p>
                          <a:endParaRPr lang="en-US"/>
                        </a:p>
                      </a:txBody>
                      <a:tcPr>
                        <a:blipFill>
                          <a:blip r:embed="rId3"/>
                          <a:stretch>
                            <a:fillRect l="-100296" t="-583607" r="-741" b="-177049"/>
                          </a:stretch>
                        </a:blipFill>
                      </a:tcPr>
                    </a:tc>
                    <a:extLst>
                      <a:ext uri="{0D108BD9-81ED-4DB2-BD59-A6C34878D82A}">
                        <a16:rowId xmlns:a16="http://schemas.microsoft.com/office/drawing/2014/main" val="10005"/>
                      </a:ext>
                    </a:extLst>
                  </a:tr>
                  <a:tr h="645732">
                    <a:tc>
                      <a:txBody>
                        <a:bodyPr/>
                        <a:lstStyle/>
                        <a:p>
                          <a:endParaRPr lang="en-US"/>
                        </a:p>
                      </a:txBody>
                      <a:tcPr>
                        <a:blipFill>
                          <a:blip r:embed="rId3"/>
                          <a:stretch>
                            <a:fillRect l="-296" t="-393396" r="-100741" b="-1887"/>
                          </a:stretch>
                        </a:blipFill>
                      </a:tcPr>
                    </a:tc>
                    <a:tc>
                      <a:txBody>
                        <a:bodyPr/>
                        <a:lstStyle/>
                        <a:p>
                          <a:endParaRPr lang="en-US"/>
                        </a:p>
                      </a:txBody>
                      <a:tcPr>
                        <a:blipFill>
                          <a:blip r:embed="rId3"/>
                          <a:stretch>
                            <a:fillRect l="-100296" t="-393396" r="-741" b="-1887"/>
                          </a:stretch>
                        </a:blipFill>
                      </a:tcPr>
                    </a:tc>
                    <a:extLst>
                      <a:ext uri="{0D108BD9-81ED-4DB2-BD59-A6C34878D82A}">
                        <a16:rowId xmlns:a16="http://schemas.microsoft.com/office/drawing/2014/main" val="10006"/>
                      </a:ext>
                    </a:extLst>
                  </a:tr>
                </a:tbl>
              </a:graphicData>
            </a:graphic>
          </p:graphicFrame>
        </mc:Fallback>
      </mc:AlternateContent>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Natural Number Exponents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If </a:t>
                </a:r>
                <a14:m>
                  <m:oMath xmlns:m="http://schemas.openxmlformats.org/officeDocument/2006/math">
                    <m:r>
                      <a:rPr>
                        <a:latin typeface="Cambria Math" panose="02040503050406030204" pitchFamily="18" charset="0"/>
                      </a:rPr>
                      <m:t>𝑎</m:t>
                    </m:r>
                  </m:oMath>
                </a14:m>
                <a:r>
                  <a:rPr sz="2800" dirty="0"/>
                  <a:t> is any real number and if </a:t>
                </a:r>
                <a14:m>
                  <m:oMath xmlns:m="http://schemas.openxmlformats.org/officeDocument/2006/math">
                    <m:r>
                      <a:rPr>
                        <a:latin typeface="Cambria Math" panose="02040503050406030204" pitchFamily="18" charset="0"/>
                      </a:rPr>
                      <m:t>𝑛</m:t>
                    </m:r>
                  </m:oMath>
                </a14:m>
                <a:r>
                  <a:rPr sz="2800" dirty="0"/>
                  <a:t> is any natural number, then</a:t>
                </a:r>
                <a:r>
                  <a:rPr lang="en-US" sz="2800" dirty="0"/>
                  <a:t>			</a:t>
                </a:r>
                <a:r>
                  <a:rPr sz="2800" dirty="0"/>
                  <a:t>. That is,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oMath>
                </a14:m>
                <a:r>
                  <a:rPr sz="2800" dirty="0"/>
                  <a:t> is just a shorter, more</a:t>
                </a:r>
                <a:endParaRPr lang="en-US" sz="2800" dirty="0"/>
              </a:p>
              <a:p>
                <a:pPr>
                  <a:defRPr sz="2800"/>
                </a:pPr>
                <a:endParaRPr lang="en-US" sz="1400" dirty="0"/>
              </a:p>
              <a:p>
                <a:pPr>
                  <a:defRPr sz="2800"/>
                </a:pPr>
                <a:r>
                  <a:rPr sz="2800" dirty="0"/>
                  <a:t>precise way of denoting the product of </a:t>
                </a:r>
                <a14:m>
                  <m:oMath xmlns:m="http://schemas.openxmlformats.org/officeDocument/2006/math">
                    <m:r>
                      <a:rPr>
                        <a:latin typeface="Cambria Math" panose="02040503050406030204" pitchFamily="18" charset="0"/>
                      </a:rPr>
                      <m:t>𝑛</m:t>
                    </m:r>
                  </m:oMath>
                </a14:m>
                <a:r>
                  <a:rPr sz="2800" dirty="0"/>
                  <a:t> factors of </a:t>
                </a:r>
                <a14:m>
                  <m:oMath xmlns:m="http://schemas.openxmlformats.org/officeDocument/2006/math">
                    <m:r>
                      <a:rPr>
                        <a:latin typeface="Cambria Math" panose="02040503050406030204" pitchFamily="18" charset="0"/>
                      </a:rPr>
                      <m:t>𝑎</m:t>
                    </m:r>
                  </m:oMath>
                </a14:m>
                <a:r>
                  <a:rPr sz="2800" dirty="0"/>
                  <a:t>.</a:t>
                </a:r>
              </a:p>
              <a:p>
                <a:pPr>
                  <a:defRPr sz="2800"/>
                </a:pPr>
                <a:r>
                  <a:rPr sz="2800" dirty="0"/>
                  <a:t>In the expression </a:t>
                </a:r>
                <a14:m>
                  <m:oMath xmlns:m="http://schemas.openxmlformats.org/officeDocument/2006/math">
                    <m:r>
                      <a:rPr>
                        <a:latin typeface="Cambria Math" panose="02040503050406030204" pitchFamily="18" charset="0"/>
                      </a:rPr>
                      <m:t>𝑎</m:t>
                    </m:r>
                  </m:oMath>
                </a14:m>
                <a:r>
                  <a:rPr sz="2800" i="1" baseline="30000" dirty="0"/>
                  <a:t>n</a:t>
                </a:r>
                <a:r>
                  <a:rPr sz="2800" dirty="0"/>
                  <a:t>, </a:t>
                </a:r>
                <a14:m>
                  <m:oMath xmlns:m="http://schemas.openxmlformats.org/officeDocument/2006/math">
                    <m:r>
                      <a:rPr>
                        <a:latin typeface="Cambria Math" panose="02040503050406030204" pitchFamily="18" charset="0"/>
                      </a:rPr>
                      <m:t>𝑎</m:t>
                    </m:r>
                  </m:oMath>
                </a14:m>
                <a:r>
                  <a:rPr sz="2800" dirty="0"/>
                  <a:t> is called the </a:t>
                </a:r>
                <a:r>
                  <a:rPr sz="2800" b="1" dirty="0"/>
                  <a:t>base</a:t>
                </a:r>
                <a:r>
                  <a:rPr sz="2800" dirty="0"/>
                  <a:t>, and </a:t>
                </a:r>
                <a14:m>
                  <m:oMath xmlns:m="http://schemas.openxmlformats.org/officeDocument/2006/math">
                    <m:r>
                      <a:rPr>
                        <a:latin typeface="Cambria Math" panose="02040503050406030204" pitchFamily="18" charset="0"/>
                      </a:rPr>
                      <m:t>𝑛</m:t>
                    </m:r>
                  </m:oMath>
                </a14:m>
                <a:r>
                  <a:rPr sz="2800" dirty="0"/>
                  <a:t> is the </a:t>
                </a:r>
                <a:r>
                  <a:rPr sz="2800" b="1" dirty="0"/>
                  <a:t>exponent</a:t>
                </a:r>
                <a:r>
                  <a:rPr sz="2800" dirty="0"/>
                  <a:t>. The process of multiplying </a:t>
                </a:r>
                <a14:m>
                  <m:oMath xmlns:m="http://schemas.openxmlformats.org/officeDocument/2006/math">
                    <m:r>
                      <a:rPr>
                        <a:latin typeface="Cambria Math" panose="02040503050406030204" pitchFamily="18" charset="0"/>
                      </a:rPr>
                      <m:t>𝑛</m:t>
                    </m:r>
                  </m:oMath>
                </a14:m>
                <a:r>
                  <a:rPr sz="2800" dirty="0"/>
                  <a:t> factors of </a:t>
                </a:r>
                <a14:m>
                  <m:oMath xmlns:m="http://schemas.openxmlformats.org/officeDocument/2006/math">
                    <m:r>
                      <a:rPr>
                        <a:latin typeface="Cambria Math" panose="02040503050406030204" pitchFamily="18" charset="0"/>
                      </a:rPr>
                      <m:t>𝑎</m:t>
                    </m:r>
                  </m:oMath>
                </a14:m>
                <a:r>
                  <a:rPr sz="2800" dirty="0"/>
                  <a:t> is called "raising </a:t>
                </a:r>
                <a14:m>
                  <m:oMath xmlns:m="http://schemas.openxmlformats.org/officeDocument/2006/math">
                    <m:r>
                      <a:rPr>
                        <a:latin typeface="Cambria Math" panose="02040503050406030204" pitchFamily="18" charset="0"/>
                      </a:rPr>
                      <m:t>𝑎</m:t>
                    </m:r>
                  </m:oMath>
                </a14:m>
                <a:r>
                  <a:rPr sz="2800" dirty="0"/>
                  <a:t> to the </a:t>
                </a:r>
                <a14:m>
                  <m:oMath xmlns:m="http://schemas.openxmlformats.org/officeDocument/2006/math">
                    <m:r>
                      <a:rPr>
                        <a:latin typeface="Cambria Math" panose="02040503050406030204" pitchFamily="18" charset="0"/>
                      </a:rPr>
                      <m:t>𝑛</m:t>
                    </m:r>
                  </m:oMath>
                </a14:m>
                <a:r>
                  <a:rPr sz="2800" baseline="30000" dirty="0" err="1"/>
                  <a:t>th</a:t>
                </a:r>
                <a:r>
                  <a:rPr sz="2800" dirty="0"/>
                  <a:t> power," and the expression </a:t>
                </a:r>
                <a14:m>
                  <m:oMath xmlns:m="http://schemas.openxmlformats.org/officeDocument/2006/math">
                    <m:r>
                      <a:rPr>
                        <a:latin typeface="Cambria Math" panose="02040503050406030204" pitchFamily="18" charset="0"/>
                      </a:rPr>
                      <m:t>𝑎</m:t>
                    </m:r>
                  </m:oMath>
                </a14:m>
                <a:r>
                  <a:rPr sz="2800" i="1" baseline="30000" dirty="0"/>
                  <a:t>n</a:t>
                </a:r>
                <a:r>
                  <a:rPr sz="2800" dirty="0"/>
                  <a:t> may be referred to as "the </a:t>
                </a:r>
                <a14:m>
                  <m:oMath xmlns:m="http://schemas.openxmlformats.org/officeDocument/2006/math">
                    <m:r>
                      <a:rPr>
                        <a:latin typeface="Cambria Math" panose="02040503050406030204" pitchFamily="18" charset="0"/>
                      </a:rPr>
                      <m:t>𝑛</m:t>
                    </m:r>
                  </m:oMath>
                </a14:m>
                <a:r>
                  <a:rPr sz="2800" baseline="30000" dirty="0" err="1"/>
                  <a:t>th</a:t>
                </a:r>
                <a:r>
                  <a:rPr sz="2800" dirty="0"/>
                  <a:t> power of </a:t>
                </a:r>
                <a14:m>
                  <m:oMath xmlns:m="http://schemas.openxmlformats.org/officeDocument/2006/math">
                    <m:r>
                      <a:rPr>
                        <a:latin typeface="Cambria Math" panose="02040503050406030204" pitchFamily="18" charset="0"/>
                      </a:rPr>
                      <m:t>𝑎</m:t>
                    </m:r>
                  </m:oMath>
                </a14:m>
                <a:r>
                  <a:rPr sz="2800" dirty="0"/>
                  <a:t> " or " </a:t>
                </a:r>
                <a14:m>
                  <m:oMath xmlns:m="http://schemas.openxmlformats.org/officeDocument/2006/math">
                    <m:r>
                      <a:rPr>
                        <a:latin typeface="Cambria Math" panose="02040503050406030204" pitchFamily="18" charset="0"/>
                      </a:rPr>
                      <m:t>𝑎</m:t>
                    </m:r>
                  </m:oMath>
                </a14:m>
                <a:r>
                  <a:rPr sz="2800" dirty="0"/>
                  <a:t> to the </a:t>
                </a:r>
                <a14:m>
                  <m:oMath xmlns:m="http://schemas.openxmlformats.org/officeDocument/2006/math">
                    <m:r>
                      <a:rPr>
                        <a:latin typeface="Cambria Math" panose="02040503050406030204" pitchFamily="18" charset="0"/>
                      </a:rPr>
                      <m:t>𝑛</m:t>
                    </m:r>
                  </m:oMath>
                </a14:m>
                <a:r>
                  <a:rPr sz="2800" baseline="30000" dirty="0" err="1"/>
                  <a:t>th</a:t>
                </a:r>
                <a:r>
                  <a:rPr sz="2800" dirty="0"/>
                  <a:t> power." Note that </a:t>
                </a:r>
                <a14:m>
                  <m:oMath xmlns:m="http://schemas.openxmlformats.org/officeDocument/2006/math">
                    <m:r>
                      <a:rPr>
                        <a:latin typeface="Cambria Math" panose="02040503050406030204" pitchFamily="18" charset="0"/>
                      </a:rPr>
                      <m:t>𝑎</m:t>
                    </m:r>
                  </m:oMath>
                </a14:m>
                <a:r>
                  <a:rPr sz="2800" baseline="30000" dirty="0"/>
                  <a:t>1</a:t>
                </a:r>
                <a:r>
                  <a:rPr sz="2800" dirty="0"/>
                  <a:t> is simply </a:t>
                </a:r>
                <a14:m>
                  <m:oMath xmlns:m="http://schemas.openxmlformats.org/officeDocument/2006/math">
                    <m:r>
                      <a:rPr>
                        <a:latin typeface="Cambria Math" panose="02040503050406030204" pitchFamily="18" charset="0"/>
                      </a:rPr>
                      <m:t>𝑎</m:t>
                    </m:r>
                  </m:oMath>
                </a14:m>
                <a:r>
                  <a:rPr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4"/>
                <a:stretch>
                  <a:fillRect l="-1328" t="-986" r="-221"/>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A68A4072-DE58-4571-91DA-7331F10A9FFD}"/>
              </a:ext>
            </a:extLst>
          </p:cNvPr>
          <p:cNvGraphicFramePr>
            <a:graphicFrameLocks noChangeAspect="1"/>
          </p:cNvGraphicFramePr>
          <p:nvPr>
            <p:extLst>
              <p:ext uri="{D42A27DB-BD31-4B8C-83A1-F6EECF244321}">
                <p14:modId xmlns:p14="http://schemas.microsoft.com/office/powerpoint/2010/main" val="643507055"/>
              </p:ext>
            </p:extLst>
          </p:nvPr>
        </p:nvGraphicFramePr>
        <p:xfrm>
          <a:off x="1282700" y="2062079"/>
          <a:ext cx="1993900" cy="749300"/>
        </p:xfrm>
        <a:graphic>
          <a:graphicData uri="http://schemas.openxmlformats.org/presentationml/2006/ole">
            <mc:AlternateContent xmlns:mc="http://schemas.openxmlformats.org/markup-compatibility/2006">
              <mc:Choice xmlns:v="urn:schemas-microsoft-com:vml" Requires="v">
                <p:oleObj spid="_x0000_s1041" name="Equation" r:id="rId5" imgW="1993680" imgH="749160" progId="Equation.DSMT4">
                  <p:embed/>
                </p:oleObj>
              </mc:Choice>
              <mc:Fallback>
                <p:oleObj name="Equation" r:id="rId5" imgW="1993680" imgH="749160" progId="Equation.DSMT4">
                  <p:embed/>
                  <p:pic>
                    <p:nvPicPr>
                      <p:cNvPr id="0" name=""/>
                      <p:cNvPicPr/>
                      <p:nvPr/>
                    </p:nvPicPr>
                    <p:blipFill>
                      <a:blip r:embed="rId6"/>
                      <a:stretch>
                        <a:fillRect/>
                      </a:stretch>
                    </p:blipFill>
                    <p:spPr>
                      <a:xfrm>
                        <a:off x="1282700" y="2062079"/>
                        <a:ext cx="1993900" cy="749300"/>
                      </a:xfrm>
                      <a:prstGeom prst="rect">
                        <a:avLst/>
                      </a:prstGeom>
                    </p:spPr>
                  </p:pic>
                </p:oleObj>
              </mc:Fallback>
            </mc:AlternateContent>
          </a:graphicData>
        </a:graphic>
      </p:graphicFrame>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887"/>
            <a:ext cx="8229600" cy="914400"/>
          </a:xfrm>
        </p:spPr>
        <p:txBody>
          <a:bodyPr>
            <a:normAutofit/>
          </a:bodyPr>
          <a:lstStyle/>
          <a:p>
            <a:r>
              <a:t>EXAMPLE 1: Natural Number Exponents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ar-AE" dirty="0"/>
                  <a:t>​</a:t>
                </a:r>
                <a:r>
                  <a:rPr lang="ar-AE" sz="2800" dirty="0"/>
                  <a:t>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4</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64</m:t>
                    </m:r>
                  </m:oMath>
                </a14:m>
                <a:r>
                  <a:rPr lang="ar-AE" sz="2800" dirty="0"/>
                  <a:t> </a:t>
                </a:r>
                <a:r>
                  <a:rPr lang="ar-AE" dirty="0"/>
                  <a:t> </a:t>
                </a:r>
              </a:p>
              <a:p>
                <a:pPr marL="514350" indent="-514350">
                  <a:buFont typeface="+mj-lt"/>
                  <a:buAutoNum type="alphaLcPeriod" startAt="2"/>
                  <a:defRPr sz="2800"/>
                </a:pPr>
                <a:r>
                  <a:rPr lang="ar-AE" dirty="0"/>
                  <a:t>​</a:t>
                </a:r>
                <a:r>
                  <a:rPr lang="ar-AE" sz="2800" dirty="0"/>
                  <a:t>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9</m:t>
                    </m:r>
                  </m:oMath>
                </a14:m>
                <a:r>
                  <a:rPr lang="ar-AE" sz="2800" dirty="0"/>
                  <a:t> </a:t>
                </a:r>
                <a:r>
                  <a:rPr lang="ar-AE" dirty="0"/>
                  <a:t> </a:t>
                </a:r>
              </a:p>
              <a:p>
                <a:pPr marL="514350" indent="-514350">
                  <a:buFont typeface="+mj-lt"/>
                  <a:buAutoNum type="alphaLcPeriod" startAt="2"/>
                  <a:defRPr sz="2800"/>
                </a:pPr>
                <a:r>
                  <a:rPr lang="ar-AE" dirty="0"/>
                  <a:t>​</a:t>
                </a:r>
                <a:r>
                  <a:rPr lang="ar-AE" sz="2800" dirty="0"/>
                  <a:t> </a:t>
                </a:r>
                <a14:m>
                  <m:oMath xmlns:m="http://schemas.openxmlformats.org/officeDocument/2006/math">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3</m:t>
                        </m:r>
                      </m:e>
                      <m:sup>
                        <m:r>
                          <a:rPr lang="ar-AE" sz="2400">
                            <a:latin typeface="Cambria Math" panose="02040503050406030204" pitchFamily="18" charset="0"/>
                          </a:rPr>
                          <m:t>4</m:t>
                        </m:r>
                      </m:sup>
                    </m:sSup>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e>
                    </m:d>
                    <m:r>
                      <a:rPr lang="ar-AE" sz="2400">
                        <a:latin typeface="Cambria Math" panose="02040503050406030204" pitchFamily="18" charset="0"/>
                      </a:rPr>
                      <m:t>=−</m:t>
                    </m:r>
                    <m:r>
                      <a:rPr lang="ar-AE" sz="2400">
                        <a:latin typeface="Cambria Math" panose="02040503050406030204" pitchFamily="18" charset="0"/>
                      </a:rPr>
                      <m:t>81</m:t>
                    </m:r>
                  </m:oMath>
                </a14:m>
                <a:r>
                  <a:rPr lang="ar-AE" sz="4000" dirty="0"/>
                  <a:t> </a:t>
                </a:r>
                <a:r>
                  <a:rPr lang="ar-AE" dirty="0"/>
                  <a:t> </a:t>
                </a:r>
                <a:r>
                  <a:rPr lang="en-US" sz="2000" dirty="0"/>
                  <a:t>Note that, by order of operations, the exponent </a:t>
                </a:r>
                <a:r>
                  <a:rPr lang="en-US" sz="2000" dirty="0">
                    <a:latin typeface="Cambria Math"/>
                  </a:rPr>
                  <a:t>4</a:t>
                </a:r>
                <a:r>
                  <a:rPr lang="en-US" sz="2000" dirty="0"/>
                  <a:t> applies only to the number </a:t>
                </a:r>
                <a:r>
                  <a:rPr lang="en-US" sz="2000" dirty="0">
                    <a:latin typeface="Cambria Math"/>
                  </a:rPr>
                  <a:t>3.</a:t>
                </a:r>
                <a:r>
                  <a:rPr lang="en-US" sz="2000" dirty="0"/>
                  <a:t> After raising </a:t>
                </a:r>
                <a:r>
                  <a:rPr lang="en-US" sz="2000" dirty="0">
                    <a:latin typeface="Cambria Math"/>
                  </a:rPr>
                  <a:t>3</a:t>
                </a:r>
                <a:r>
                  <a:rPr lang="en-US" sz="2000" dirty="0"/>
                  <a:t> to the </a:t>
                </a:r>
                <a14:m>
                  <m:oMath xmlns:m="http://schemas.openxmlformats.org/officeDocument/2006/math">
                    <m:sSup>
                      <m:sSupPr>
                        <m:ctrlPr>
                          <a:rPr lang="en-US" sz="2000" b="0" smtClean="0">
                            <a:latin typeface="Cambria Math" panose="02040503050406030204" pitchFamily="18" charset="0"/>
                          </a:rPr>
                        </m:ctrlPr>
                      </m:sSupPr>
                      <m:e>
                        <m:r>
                          <a:rPr lang="en-US" sz="2000" b="0" i="0" smtClean="0">
                            <a:latin typeface="Cambria Math" panose="02040503050406030204" pitchFamily="18" charset="0"/>
                          </a:rPr>
                          <m:t>4</m:t>
                        </m:r>
                      </m:e>
                      <m:sup>
                        <m:r>
                          <m:rPr>
                            <m:sty m:val="p"/>
                          </m:rPr>
                          <a:rPr lang="en-US" sz="2000" b="0" i="0" smtClean="0">
                            <a:latin typeface="Cambria Math" panose="02040503050406030204" pitchFamily="18" charset="0"/>
                          </a:rPr>
                          <m:t>th</m:t>
                        </m:r>
                      </m:sup>
                    </m:sSup>
                  </m:oMath>
                </a14:m>
                <a:r>
                  <a:rPr lang="en-US" sz="2000" dirty="0"/>
                  <a:t> power, the result is multiplied by </a:t>
                </a:r>
                <a14:m>
                  <m:oMath xmlns:m="http://schemas.openxmlformats.org/officeDocument/2006/math">
                    <m:r>
                      <a:rPr lang="en-US" sz="2000">
                        <a:latin typeface="Cambria Math"/>
                      </a:rPr>
                      <m:t>−</m:t>
                    </m:r>
                    <m:r>
                      <a:rPr lang="en-US" sz="2000">
                        <a:latin typeface="Cambria Math"/>
                      </a:rPr>
                      <m:t>1</m:t>
                    </m:r>
                  </m:oMath>
                </a14:m>
                <a:r>
                  <a:rPr lang="en-US" sz="2000" dirty="0"/>
                  <a:t>.</a:t>
                </a:r>
              </a:p>
              <a:p>
                <a:pPr marL="514350" indent="-514350">
                  <a:buFont typeface="+mj-lt"/>
                  <a:buAutoNum type="alphaLcPeriod" startAt="4"/>
                  <a:defRPr sz="2800"/>
                </a:pPr>
                <a:r>
                  <a:rPr lang="en-US" dirty="0"/>
                  <a:t>​</a:t>
                </a:r>
                <a:r>
                  <a:rPr lang="en-US" sz="2800" dirty="0"/>
                  <a:t> </a:t>
                </a:r>
                <a14:m>
                  <m:oMath xmlns:m="http://schemas.openxmlformats.org/officeDocument/2006/math">
                    <m:r>
                      <a:rPr lang="en-US">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3</m:t>
                        </m:r>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5</m:t>
                        </m:r>
                      </m:e>
                      <m:sup>
                        <m:r>
                          <a:rPr lang="ar-AE">
                            <a:latin typeface="Cambria Math" panose="02040503050406030204" pitchFamily="18" charset="0"/>
                          </a:rPr>
                          <m:t>2</m:t>
                        </m:r>
                      </m:sup>
                    </m:sSup>
                    <m:r>
                      <a:rPr lang="ar-AE">
                        <a:latin typeface="Cambria Math" panose="02040503050406030204" pitchFamily="18" charset="0"/>
                      </a:rPr>
                      <m:t>=−</m:t>
                    </m:r>
                    <m:d>
                      <m:dPr>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e>
                    </m:d>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8</m:t>
                        </m:r>
                      </m:e>
                    </m:d>
                    <m:d>
                      <m:dPr>
                        <m:ctrlPr>
                          <a:rPr lang="ar-AE" i="1">
                            <a:latin typeface="Cambria Math" panose="02040503050406030204" pitchFamily="18" charset="0"/>
                          </a:rPr>
                        </m:ctrlPr>
                      </m:dPr>
                      <m:e>
                        <m:r>
                          <a:rPr lang="ar-AE">
                            <a:latin typeface="Cambria Math" panose="02040503050406030204" pitchFamily="18" charset="0"/>
                          </a:rPr>
                          <m:t>25</m:t>
                        </m:r>
                      </m:e>
                    </m:d>
                    <m:r>
                      <a:rPr lang="ar-AE">
                        <a:latin typeface="Cambria Math" panose="02040503050406030204" pitchFamily="18" charset="0"/>
                      </a:rPr>
                      <m:t>=</m:t>
                    </m:r>
                    <m:r>
                      <a:rPr lang="ar-AE">
                        <a:latin typeface="Cambria Math" panose="02040503050406030204" pitchFamily="18" charset="0"/>
                      </a:rPr>
                      <m:t>200</m:t>
                    </m:r>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t="-1350"/>
                </a:stretch>
              </a:blipFill>
            </p:spPr>
            <p:txBody>
              <a:bodyPr/>
              <a:lstStyle/>
              <a:p>
                <a:r>
                  <a:rPr lang="en-US">
                    <a:noFill/>
                  </a:rPr>
                  <a:t> </a:t>
                </a:r>
              </a:p>
            </p:txBody>
          </p:sp>
        </mc:Fallback>
      </mc:AlternateContent>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Natural Number Exponents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458200" cy="4967067"/>
              </a:xfrm>
            </p:spPr>
            <p:txBody>
              <a:bodyPr>
                <a:normAutofit/>
              </a:bodyPr>
              <a:lstStyle/>
              <a:p>
                <a:pPr marL="514350" indent="-514350">
                  <a:buFont typeface="+mj-lt"/>
                  <a:buAutoNum type="alphaLcPeriod" startAt="5"/>
                  <a:defRPr sz="2000"/>
                </a:pPr>
                <a:r>
                  <a:rPr sz="2400" dirty="0"/>
                  <a:t>​</a:t>
                </a:r>
                <a:r>
                  <a:rPr sz="3200" dirty="0"/>
                  <a:t> </a:t>
                </a:r>
                <a14:m>
                  <m:oMath xmlns:m="http://schemas.openxmlformats.org/officeDocument/2006/math">
                    <m:sSup>
                      <m:sSupPr>
                        <m:ctrlPr>
                          <a:rPr sz="2400" i="1">
                            <a:latin typeface="Cambria Math" panose="02040503050406030204" pitchFamily="18" charset="0"/>
                          </a:rPr>
                        </m:ctrlPr>
                      </m:sSupPr>
                      <m:e>
                        <m:r>
                          <a:rPr sz="2400">
                            <a:latin typeface="Cambria Math" panose="02040503050406030204" pitchFamily="18" charset="0"/>
                          </a:rPr>
                          <m:t>𝑥</m:t>
                        </m:r>
                      </m:e>
                      <m:sup>
                        <m:r>
                          <a:rPr sz="2400">
                            <a:latin typeface="Cambria Math" panose="02040503050406030204" pitchFamily="18" charset="0"/>
                          </a:rPr>
                          <m:t>3</m:t>
                        </m:r>
                      </m:sup>
                    </m:sSup>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𝑥</m:t>
                        </m:r>
                      </m:e>
                      <m:sup>
                        <m:r>
                          <a:rPr sz="2400">
                            <a:latin typeface="Cambria Math" panose="02040503050406030204" pitchFamily="18" charset="0"/>
                          </a:rPr>
                          <m:t>4</m:t>
                        </m:r>
                      </m:sup>
                    </m:sSup>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𝑥</m:t>
                        </m:r>
                      </m:e>
                    </m:d>
                    <m:d>
                      <m:dPr>
                        <m:ctrlPr>
                          <a:rPr sz="2400" i="1">
                            <a:latin typeface="Cambria Math" panose="02040503050406030204" pitchFamily="18" charset="0"/>
                          </a:rPr>
                        </m:ctrlPr>
                      </m:dPr>
                      <m:e>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𝑥</m:t>
                        </m:r>
                        <m:r>
                          <a:rPr sz="2400">
                            <a:latin typeface="Cambria Math" panose="02040503050406030204" pitchFamily="18" charset="0"/>
                          </a:rPr>
                          <m:t>⋅</m:t>
                        </m:r>
                        <m:r>
                          <a:rPr sz="2400">
                            <a:latin typeface="Cambria Math" panose="02040503050406030204" pitchFamily="18" charset="0"/>
                          </a:rPr>
                          <m:t>𝑥</m:t>
                        </m:r>
                      </m:e>
                    </m:d>
                    <m:r>
                      <a:rPr sz="2400">
                        <a:latin typeface="Cambria Math" panose="02040503050406030204" pitchFamily="18" charset="0"/>
                      </a:rPr>
                      <m:t>=</m:t>
                    </m:r>
                    <m:sSup>
                      <m:sSupPr>
                        <m:ctrlPr>
                          <a:rPr sz="2400" i="1">
                            <a:latin typeface="Cambria Math" panose="02040503050406030204" pitchFamily="18" charset="0"/>
                          </a:rPr>
                        </m:ctrlPr>
                      </m:sSupPr>
                      <m:e>
                        <m:r>
                          <a:rPr sz="2400">
                            <a:latin typeface="Cambria Math" panose="02040503050406030204" pitchFamily="18" charset="0"/>
                          </a:rPr>
                          <m:t>𝑥</m:t>
                        </m:r>
                      </m:e>
                      <m:sup>
                        <m:r>
                          <a:rPr sz="2400">
                            <a:latin typeface="Cambria Math" panose="02040503050406030204" pitchFamily="18" charset="0"/>
                          </a:rPr>
                          <m:t>7</m:t>
                        </m:r>
                      </m:sup>
                    </m:sSup>
                  </m:oMath>
                </a14:m>
                <a:r>
                  <a:rPr sz="3200" dirty="0"/>
                  <a:t> </a:t>
                </a:r>
                <a:r>
                  <a:rPr sz="2400" dirty="0"/>
                  <a:t> </a:t>
                </a:r>
                <a:br>
                  <a:rPr lang="en-US" sz="2400" dirty="0"/>
                </a:br>
                <a:r>
                  <a:rPr sz="2400" dirty="0"/>
                  <a:t>Even though </a:t>
                </a:r>
                <a14:m>
                  <m:oMath xmlns:m="http://schemas.openxmlformats.org/officeDocument/2006/math">
                    <m:r>
                      <a:rPr sz="2400">
                        <a:latin typeface="Cambria Math"/>
                      </a:rPr>
                      <m:t>𝑥</m:t>
                    </m:r>
                  </m:oMath>
                </a14:m>
                <a:r>
                  <a:rPr sz="2400" dirty="0"/>
                  <a:t> is a variable, preventing us from writing the expression as a number, we can use the definition of natural number exponents to write the product in a simpler way.</a:t>
                </a:r>
              </a:p>
              <a:p>
                <a:pPr marL="514350" indent="-514350">
                  <a:lnSpc>
                    <a:spcPct val="170000"/>
                  </a:lnSpc>
                  <a:buFont typeface="+mj-lt"/>
                  <a:buAutoNum type="alphaLcPeriod" startAt="6"/>
                  <a:defRPr sz="2000"/>
                </a:pPr>
                <a:r>
                  <a:rPr lang="en-US" sz="2400" dirty="0"/>
                  <a:t> 			                  .  </a:t>
                </a:r>
                <a:br>
                  <a:rPr lang="en-US" sz="2400" dirty="0"/>
                </a:br>
                <a:r>
                  <a:rPr sz="2400" dirty="0"/>
                  <a:t>We can cancel four factors of </a:t>
                </a:r>
                <a:r>
                  <a:rPr sz="2400" dirty="0">
                    <a:latin typeface="Cambria Math"/>
                  </a:rPr>
                  <a:t>7</a:t>
                </a:r>
                <a:r>
                  <a:rPr sz="2400" dirty="0"/>
                  <a:t> from the</a:t>
                </a:r>
                <a:r>
                  <a:rPr lang="en-US" sz="2400" dirty="0"/>
                  <a:t> numerator and denominator of the original fraction, leaving us with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7</m:t>
                        </m:r>
                      </m:e>
                      <m:sup>
                        <m:r>
                          <a:rPr lang="ar-AE" sz="2400">
                            <a:latin typeface="Cambria Math"/>
                          </a:rPr>
                          <m:t>2</m:t>
                        </m:r>
                      </m:sup>
                    </m:sSup>
                    <m:r>
                      <a:rPr lang="ar-AE" sz="2400">
                        <a:latin typeface="Cambria Math"/>
                      </a:rPr>
                      <m:t>=</m:t>
                    </m:r>
                    <m:r>
                      <a:rPr lang="ar-AE" sz="2400">
                        <a:latin typeface="Cambria Math"/>
                      </a:rPr>
                      <m:t>49</m:t>
                    </m:r>
                  </m:oMath>
                </a14:m>
                <a:r>
                  <a:rPr lang="ar-AE" sz="24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3"/>
                <a:stretch>
                  <a:fillRect l="-1153" r="-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5868E72E-9EBB-4E98-B115-DBDF1D394AA9}"/>
                  </a:ext>
                </a:extLst>
              </p:cNvPr>
              <p:cNvSpPr txBox="1"/>
              <p:nvPr/>
            </p:nvSpPr>
            <p:spPr>
              <a:xfrm>
                <a:off x="990600" y="2762023"/>
                <a:ext cx="4572000" cy="666977"/>
              </a:xfrm>
              <a:prstGeom prst="rect">
                <a:avLst/>
              </a:prstGeom>
              <a:noFill/>
            </p:spPr>
            <p:txBody>
              <a:bodyPr wrap="square" rtlCol="0">
                <a:spAutoFit/>
              </a:bodyPr>
              <a:lstStyle/>
              <a:p>
                <a14:m>
                  <m:oMath xmlns:m="http://schemas.openxmlformats.org/officeDocument/2006/math">
                    <m:f>
                      <m:fPr>
                        <m:ctrlPr>
                          <a:rPr lang="ar-AE" sz="2400" i="1" smtClean="0">
                            <a:latin typeface="Cambria Math" panose="02040503050406030204" pitchFamily="18" charset="0"/>
                            <a:ea typeface="Cambria Math" panose="02040503050406030204" pitchFamily="18" charset="0"/>
                          </a:rPr>
                        </m:ctrlPr>
                      </m:fPr>
                      <m:num>
                        <m:sSup>
                          <m:sSupPr>
                            <m:ctrlPr>
                              <a:rPr lang="ar-AE" sz="2400" i="1">
                                <a:latin typeface="Cambria Math" panose="02040503050406030204" pitchFamily="18" charset="0"/>
                                <a:ea typeface="Cambria Math" panose="02040503050406030204" pitchFamily="18" charset="0"/>
                              </a:rPr>
                            </m:ctrlPr>
                          </m:sSupPr>
                          <m:e>
                            <m:r>
                              <a:rPr lang="ar-AE" sz="2400">
                                <a:latin typeface="Cambria Math" panose="02040503050406030204" pitchFamily="18" charset="0"/>
                                <a:ea typeface="Cambria Math" panose="02040503050406030204" pitchFamily="18" charset="0"/>
                              </a:rPr>
                              <m:t>7</m:t>
                            </m:r>
                          </m:e>
                          <m:sup>
                            <m:r>
                              <a:rPr lang="ar-AE" sz="2400">
                                <a:latin typeface="Cambria Math" panose="02040503050406030204" pitchFamily="18" charset="0"/>
                                <a:ea typeface="Cambria Math" panose="02040503050406030204" pitchFamily="18" charset="0"/>
                              </a:rPr>
                              <m:t>6</m:t>
                            </m:r>
                          </m:sup>
                        </m:sSup>
                      </m:num>
                      <m:den>
                        <m:sSup>
                          <m:sSupPr>
                            <m:ctrlPr>
                              <a:rPr lang="ar-AE" sz="2400" i="1">
                                <a:latin typeface="Cambria Math" panose="02040503050406030204" pitchFamily="18" charset="0"/>
                                <a:ea typeface="Cambria Math" panose="02040503050406030204" pitchFamily="18" charset="0"/>
                              </a:rPr>
                            </m:ctrlPr>
                          </m:sSupPr>
                          <m:e>
                            <m:r>
                              <a:rPr lang="ar-AE" sz="2400">
                                <a:latin typeface="Cambria Math" panose="02040503050406030204" pitchFamily="18" charset="0"/>
                                <a:ea typeface="Cambria Math" panose="02040503050406030204" pitchFamily="18" charset="0"/>
                              </a:rPr>
                              <m:t>7</m:t>
                            </m:r>
                          </m:e>
                          <m:sup>
                            <m:r>
                              <a:rPr lang="ar-AE" sz="2400">
                                <a:latin typeface="Cambria Math" panose="02040503050406030204" pitchFamily="18" charset="0"/>
                                <a:ea typeface="Cambria Math" panose="02040503050406030204" pitchFamily="18" charset="0"/>
                              </a:rPr>
                              <m:t>4</m:t>
                            </m:r>
                          </m:sup>
                        </m:sSup>
                      </m:den>
                    </m:f>
                    <m:r>
                      <a:rPr lang="ar-AE" sz="2400">
                        <a:latin typeface="Cambria Math" panose="02040503050406030204" pitchFamily="18" charset="0"/>
                        <a:ea typeface="Cambria Math" panose="02040503050406030204" pitchFamily="18" charset="0"/>
                      </a:rPr>
                      <m:t>=</m:t>
                    </m:r>
                    <m:f>
                      <m:fPr>
                        <m:ctrlPr>
                          <a:rPr lang="ar-AE" sz="2400" i="1">
                            <a:latin typeface="Cambria Math" panose="02040503050406030204" pitchFamily="18" charset="0"/>
                            <a:ea typeface="Cambria Math" panose="02040503050406030204" pitchFamily="18" charset="0"/>
                          </a:rPr>
                        </m:ctrlPr>
                      </m:fPr>
                      <m:num>
                        <m:r>
                          <a:rPr lang="ar-AE" sz="2400">
                            <a:latin typeface="Cambria Math" panose="02040503050406030204" pitchFamily="18" charset="0"/>
                            <a:ea typeface="Cambria Math" panose="02040503050406030204" pitchFamily="18" charset="0"/>
                          </a:rPr>
                          <m:t>7</m:t>
                        </m:r>
                        <m:r>
                          <a:rPr lang="ar-AE" sz="2400">
                            <a:latin typeface="Cambria Math" panose="02040503050406030204" pitchFamily="18" charset="0"/>
                            <a:ea typeface="Cambria Math" panose="02040503050406030204" pitchFamily="18" charset="0"/>
                          </a:rPr>
                          <m:t>⋅</m:t>
                        </m:r>
                        <m:r>
                          <a:rPr lang="ar-AE" sz="2400">
                            <a:latin typeface="Cambria Math" panose="02040503050406030204" pitchFamily="18" charset="0"/>
                            <a:ea typeface="Cambria Math" panose="02040503050406030204" pitchFamily="18" charset="0"/>
                          </a:rPr>
                          <m:t>7</m:t>
                        </m:r>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num>
                      <m:den>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r>
                          <a:rPr lang="ar-AE" sz="2400">
                            <a:latin typeface="Cambria Math" panose="02040503050406030204" pitchFamily="18" charset="0"/>
                            <a:ea typeface="Cambria Math" panose="02040503050406030204" pitchFamily="18" charset="0"/>
                          </a:rPr>
                          <m:t>⋅</m:t>
                        </m:r>
                        <m:borderBox>
                          <m:borderBoxPr>
                            <m:hideTop m:val="on"/>
                            <m:hideBot m:val="on"/>
                            <m:hideLeft m:val="on"/>
                            <m:hideRight m:val="on"/>
                            <m:strikeTLBR m:val="on"/>
                            <m:ctrlPr>
                              <a:rPr lang="ar-AE" sz="2400" i="1">
                                <a:latin typeface="Cambria Math" panose="02040503050406030204" pitchFamily="18" charset="0"/>
                                <a:ea typeface="Cambria Math" panose="02040503050406030204" pitchFamily="18" charset="0"/>
                              </a:rPr>
                            </m:ctrlPr>
                          </m:borderBoxPr>
                          <m:e>
                            <m:r>
                              <a:rPr lang="ar-AE" sz="2400">
                                <a:latin typeface="Cambria Math" panose="02040503050406030204" pitchFamily="18" charset="0"/>
                                <a:ea typeface="Cambria Math" panose="02040503050406030204" pitchFamily="18" charset="0"/>
                              </a:rPr>
                              <m:t>7</m:t>
                            </m:r>
                          </m:e>
                        </m:borderBox>
                      </m:den>
                    </m:f>
                    <m:r>
                      <a:rPr lang="ar-AE" sz="2400">
                        <a:latin typeface="Cambria Math" panose="02040503050406030204" pitchFamily="18" charset="0"/>
                        <a:ea typeface="Cambria Math" panose="02040503050406030204" pitchFamily="18" charset="0"/>
                      </a:rPr>
                      <m:t>=</m:t>
                    </m:r>
                    <m:r>
                      <a:rPr lang="ar-AE" sz="2400">
                        <a:latin typeface="Cambria Math" panose="02040503050406030204" pitchFamily="18" charset="0"/>
                        <a:ea typeface="Cambria Math" panose="02040503050406030204" pitchFamily="18" charset="0"/>
                      </a:rPr>
                      <m:t>7</m:t>
                    </m:r>
                    <m:r>
                      <a:rPr lang="ar-AE" sz="2400">
                        <a:latin typeface="Cambria Math" panose="02040503050406030204" pitchFamily="18" charset="0"/>
                        <a:ea typeface="Cambria Math" panose="02040503050406030204" pitchFamily="18" charset="0"/>
                      </a:rPr>
                      <m:t>⋅</m:t>
                    </m:r>
                    <m:r>
                      <a:rPr lang="ar-AE" sz="2400">
                        <a:latin typeface="Cambria Math" panose="02040503050406030204" pitchFamily="18" charset="0"/>
                        <a:ea typeface="Cambria Math" panose="02040503050406030204" pitchFamily="18" charset="0"/>
                      </a:rPr>
                      <m:t>7</m:t>
                    </m:r>
                    <m:r>
                      <a:rPr lang="en-US" sz="2400" b="0" i="0" smtClean="0">
                        <a:latin typeface="Cambria Math" panose="02040503050406030204" pitchFamily="18" charset="0"/>
                        <a:ea typeface="Cambria Math" panose="02040503050406030204" pitchFamily="18" charset="0"/>
                      </a:rPr>
                      <m:t>=</m:t>
                    </m:r>
                    <m:r>
                      <a:rPr lang="ar-AE" sz="2400">
                        <a:latin typeface="Cambria Math" panose="02040503050406030204" pitchFamily="18" charset="0"/>
                        <a:ea typeface="Cambria Math" panose="02040503050406030204" pitchFamily="18" charset="0"/>
                      </a:rPr>
                      <m:t>49</m:t>
                    </m:r>
                  </m:oMath>
                </a14:m>
                <a:r>
                  <a:rPr lang="en-US" sz="2400" dirty="0">
                    <a:ea typeface="Cambria Math" panose="02040503050406030204" pitchFamily="18" charset="0"/>
                  </a:rPr>
                  <a:t> </a:t>
                </a:r>
                <a:endParaRPr lang="en-US" sz="2000" dirty="0">
                  <a:ea typeface="Cambria Math" panose="02040503050406030204" pitchFamily="18" charset="0"/>
                </a:endParaRPr>
              </a:p>
            </p:txBody>
          </p:sp>
        </mc:Choice>
        <mc:Fallback>
          <p:sp>
            <p:nvSpPr>
              <p:cNvPr id="4" name="TextBox 3">
                <a:extLst>
                  <a:ext uri="{FF2B5EF4-FFF2-40B4-BE49-F238E27FC236}">
                    <a16:creationId xmlns:a16="http://schemas.microsoft.com/office/drawing/2014/main" id="{5868E72E-9EBB-4E98-B115-DBDF1D394AA9}"/>
                  </a:ext>
                </a:extLst>
              </p:cNvPr>
              <p:cNvSpPr txBox="1">
                <a:spLocks noRot="1" noChangeAspect="1" noMove="1" noResize="1" noEditPoints="1" noAdjustHandles="1" noChangeArrowheads="1" noChangeShapeType="1" noTextEdit="1"/>
              </p:cNvSpPr>
              <p:nvPr/>
            </p:nvSpPr>
            <p:spPr>
              <a:xfrm>
                <a:off x="990600" y="2762023"/>
                <a:ext cx="4572000" cy="666977"/>
              </a:xfrm>
              <a:prstGeom prst="rect">
                <a:avLst/>
              </a:prstGeom>
              <a:blipFill>
                <a:blip r:embed="rId4"/>
                <a:stretch>
                  <a:fillRect/>
                </a:stretch>
              </a:blipFill>
            </p:spPr>
            <p:txBody>
              <a:bodyPr/>
              <a:lstStyle/>
              <a:p>
                <a:r>
                  <a:rPr lang="en-US">
                    <a:noFill/>
                  </a:rPr>
                  <a:t> </a:t>
                </a:r>
              </a:p>
            </p:txBody>
          </p:sp>
        </mc:Fallback>
      </mc:AlternateContent>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200">
                <a:latin typeface="Cambria Math"/>
              </a:rPr>
              <a:t>0</a:t>
            </a:r>
            <a:r>
              <a:rPr sz="2800"/>
              <a:t> </a:t>
            </a:r>
            <a:r>
              <a:t>as an Exponent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08722"/>
              </a:xfrm>
            </p:spPr>
            <p:txBody>
              <a:bodyPr>
                <a:normAutofit lnSpcReduction="10000"/>
              </a:bodyPr>
              <a:lstStyle/>
              <a:p>
                <a:pPr algn="ctr">
                  <a:defRPr sz="2800" b="1"/>
                </a:pPr>
                <a:r>
                  <a:rPr dirty="0"/>
                  <a:t>Definition</a:t>
                </a:r>
              </a:p>
              <a:p>
                <a:pPr>
                  <a:defRPr sz="2800"/>
                </a:pPr>
                <a:r>
                  <a:rPr sz="2800" dirty="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≠0</m:t>
                    </m:r>
                  </m:oMath>
                </a14:m>
                <a:r>
                  <a:rPr sz="2800" dirty="0"/>
                  <a:t>, we define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0</m:t>
                        </m:r>
                      </m:sup>
                    </m:sSup>
                    <m:r>
                      <a:rPr>
                        <a:latin typeface="Cambria Math" panose="02040503050406030204" pitchFamily="18" charset="0"/>
                      </a:rPr>
                      <m:t>=1</m:t>
                    </m:r>
                  </m:oMath>
                </a14:m>
                <a:r>
                  <a:rPr sz="2800" dirty="0"/>
                  <a:t>. </a:t>
                </a:r>
                <a:endParaRPr lang="en-US" i="1" dirty="0">
                  <a:latin typeface="Cambria Math" panose="02040503050406030204" pitchFamily="18" charset="0"/>
                </a:endParaRPr>
              </a:p>
              <a:p>
                <a:pPr>
                  <a:defRPr sz="2800"/>
                </a:pP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0</m:t>
                        </m:r>
                      </m:sup>
                    </m:sSup>
                  </m:oMath>
                </a14:m>
                <a:r>
                  <a:rPr sz="2800" dirty="0"/>
                  <a:t> is </a:t>
                </a:r>
                <a:r>
                  <a:rPr sz="2800" b="1" dirty="0"/>
                  <a:t>undefined</a:t>
                </a:r>
                <a:r>
                  <a:rPr sz="2800" dirty="0"/>
                  <a:t>, just as division by </a:t>
                </a:r>
                <a:r>
                  <a:rPr sz="2800" dirty="0">
                    <a:latin typeface="Cambria Math"/>
                  </a:rPr>
                  <a:t>0</a:t>
                </a:r>
                <a:r>
                  <a:rPr sz="2800" dirty="0"/>
                  <a:t> is undefined.</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3"/>
                <a:stretch>
                  <a:fillRect l="-1328" t="-5952" b="-4365"/>
                </a:stretch>
              </a:blipFill>
            </p:spPr>
            <p:txBody>
              <a:bodyPr/>
              <a:lstStyle/>
              <a:p>
                <a:r>
                  <a:rPr lang="en-US">
                    <a:noFill/>
                  </a:rPr>
                  <a:t> </a:t>
                </a:r>
              </a:p>
            </p:txBody>
          </p:sp>
        </mc:Fallback>
      </mc:AlternateContent>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Negative Integer Exponents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032722"/>
              </a:xfrm>
            </p:spPr>
            <p:txBody>
              <a:bodyPr>
                <a:normAutofit/>
              </a:bodyPr>
              <a:lstStyle/>
              <a:p>
                <a:pPr algn="ctr">
                  <a:defRPr sz="2800" b="1"/>
                </a:pPr>
                <a:r>
                  <a:rPr dirty="0"/>
                  <a:t>Definition</a:t>
                </a:r>
              </a:p>
              <a:p>
                <a:pPr>
                  <a:defRPr sz="2800"/>
                </a:pPr>
                <a:r>
                  <a:rPr sz="2800" dirty="0"/>
                  <a:t>For any real number </a:t>
                </a:r>
                <a14:m>
                  <m:oMath xmlns:m="http://schemas.openxmlformats.org/officeDocument/2006/math">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0</m:t>
                    </m:r>
                  </m:oMath>
                </a14:m>
                <a:r>
                  <a:rPr sz="2800" dirty="0"/>
                  <a:t> and for any natural number </a:t>
                </a:r>
                <a14:m>
                  <m:oMath xmlns:m="http://schemas.openxmlformats.org/officeDocument/2006/math">
                    <m:r>
                      <a:rPr>
                        <a:latin typeface="Cambria Math" panose="02040503050406030204" pitchFamily="18" charset="0"/>
                      </a:rPr>
                      <m:t>𝑛</m:t>
                    </m:r>
                  </m:oMath>
                </a14:m>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m:t>
                        </m:r>
                        <m:r>
                          <a:rPr>
                            <a:latin typeface="Cambria Math" panose="02040503050406030204" pitchFamily="18" charset="0"/>
                          </a:rPr>
                          <m:t>𝑛</m:t>
                        </m:r>
                      </m:sup>
                    </m:sSup>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𝑛</m:t>
                            </m:r>
                          </m:sup>
                        </m:sSup>
                      </m:den>
                    </m:f>
                  </m:oMath>
                </a14:m>
                <a:r>
                  <a:rPr sz="2800" dirty="0"/>
                  <a:t>. (We don't allow </a:t>
                </a:r>
                <a14:m>
                  <m:oMath xmlns:m="http://schemas.openxmlformats.org/officeDocument/2006/math">
                    <m:r>
                      <a:rPr>
                        <a:latin typeface="Cambria Math" panose="02040503050406030204" pitchFamily="18" charset="0"/>
                      </a:rPr>
                      <m:t>𝑎</m:t>
                    </m:r>
                  </m:oMath>
                </a14:m>
                <a:r>
                  <a:rPr sz="2800" dirty="0"/>
                  <a:t> to be </a:t>
                </a:r>
                <a:r>
                  <a:rPr sz="2800" dirty="0">
                    <a:latin typeface="Cambria Math"/>
                  </a:rPr>
                  <a:t>0</a:t>
                </a:r>
                <a:r>
                  <a:rPr sz="2800" dirty="0"/>
                  <a:t> simply to avoid the possibility of division by </a:t>
                </a:r>
                <a:r>
                  <a:rPr sz="2800" dirty="0">
                    <a:latin typeface="Cambria Math"/>
                  </a:rPr>
                  <a:t>0</a:t>
                </a:r>
                <a:r>
                  <a:rPr sz="2800" dirty="0"/>
                  <a:t>.) Since any negative integer is the negative of a natural number, this defines exponentiation by negative integers.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032722"/>
              </a:xfrm>
              <a:blipFill>
                <a:blip r:embed="rId3"/>
                <a:stretch>
                  <a:fillRect l="-1328" t="-1594" r="-1107" b="-1394"/>
                </a:stretch>
              </a:blipFill>
            </p:spPr>
            <p:txBody>
              <a:bodyPr/>
              <a:lstStyle/>
              <a:p>
                <a:r>
                  <a:rPr lang="en-US">
                    <a:noFill/>
                  </a:rPr>
                  <a:t> </a:t>
                </a:r>
              </a:p>
            </p:txBody>
          </p:sp>
        </mc:Fallback>
      </mc:AlternateContent>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Simplifying Exponents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ar-AE" dirty="0"/>
                  <a:t>​</a:t>
                </a:r>
                <a:r>
                  <a:rPr lang="ar-AE" sz="2800" dirty="0"/>
                  <a:t> </a:t>
                </a:r>
                <a14:m>
                  <m:oMath xmlns:m="http://schemas.openxmlformats.org/officeDocument/2006/math">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2</m:t>
                            </m:r>
                          </m:sup>
                        </m:sSup>
                      </m:num>
                      <m:den>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7</m:t>
                            </m:r>
                          </m:sup>
                        </m:sSup>
                      </m:den>
                    </m:f>
                    <m:r>
                      <a:rPr lang="ar-AE">
                        <a:latin typeface="Cambria Math" panose="02040503050406030204" pitchFamily="18" charset="0"/>
                      </a:rPr>
                      <m:t>=</m:t>
                    </m:r>
                    <m:f>
                      <m:fPr>
                        <m:ctrlPr>
                          <a:rPr lang="ar-AE" i="1">
                            <a:latin typeface="Cambria Math" panose="02040503050406030204" pitchFamily="18" charset="0"/>
                          </a:rPr>
                        </m:ctrlPr>
                      </m:fPr>
                      <m:num>
                        <m:borderBox>
                          <m:borderBoxPr>
                            <m:hideTop m:val="on"/>
                            <m:hideBot m:val="on"/>
                            <m:hideLeft m:val="on"/>
                            <m:hideRight m:val="on"/>
                            <m:strikeTLBR m:val="on"/>
                            <m:ctrlPr>
                              <a:rPr lang="ar-AE" i="1">
                                <a:latin typeface="Cambria Math" panose="02040503050406030204" pitchFamily="18" charset="0"/>
                              </a:rPr>
                            </m:ctrlPr>
                          </m:borderBoxPr>
                          <m:e>
                            <m:r>
                              <a:rPr lang="ar-AE">
                                <a:latin typeface="Cambria Math" panose="02040503050406030204" pitchFamily="18" charset="0"/>
                              </a:rPr>
                              <m:t>𝑦</m:t>
                            </m:r>
                          </m:e>
                        </m:borderBox>
                        <m:r>
                          <a:rPr lang="ar-AE">
                            <a:latin typeface="Cambria Math" panose="02040503050406030204" pitchFamily="18" charset="0"/>
                          </a:rPr>
                          <m:t>⋅</m:t>
                        </m:r>
                        <m:borderBox>
                          <m:borderBoxPr>
                            <m:hideTop m:val="on"/>
                            <m:hideBot m:val="on"/>
                            <m:hideLeft m:val="on"/>
                            <m:hideRight m:val="on"/>
                            <m:strikeTLBR m:val="on"/>
                            <m:ctrlPr>
                              <a:rPr lang="ar-AE" i="1">
                                <a:latin typeface="Cambria Math" panose="02040503050406030204" pitchFamily="18" charset="0"/>
                              </a:rPr>
                            </m:ctrlPr>
                          </m:borderBoxPr>
                          <m:e>
                            <m:r>
                              <a:rPr lang="ar-AE">
                                <a:latin typeface="Cambria Math" panose="02040503050406030204" pitchFamily="18" charset="0"/>
                              </a:rPr>
                              <m:t>𝑦</m:t>
                            </m:r>
                          </m:e>
                        </m:borderBox>
                      </m:num>
                      <m:den>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borderBox>
                          <m:borderBoxPr>
                            <m:hideTop m:val="on"/>
                            <m:hideBot m:val="on"/>
                            <m:hideLeft m:val="on"/>
                            <m:hideRight m:val="on"/>
                            <m:strikeTLBR m:val="on"/>
                            <m:ctrlPr>
                              <a:rPr lang="ar-AE" i="1">
                                <a:latin typeface="Cambria Math" panose="02040503050406030204" pitchFamily="18" charset="0"/>
                              </a:rPr>
                            </m:ctrlPr>
                          </m:borderBoxPr>
                          <m:e>
                            <m:r>
                              <a:rPr lang="ar-AE">
                                <a:latin typeface="Cambria Math" panose="02040503050406030204" pitchFamily="18" charset="0"/>
                              </a:rPr>
                              <m:t>𝑦</m:t>
                            </m:r>
                          </m:e>
                        </m:borderBox>
                        <m:r>
                          <a:rPr lang="ar-AE">
                            <a:latin typeface="Cambria Math" panose="02040503050406030204" pitchFamily="18" charset="0"/>
                          </a:rPr>
                          <m:t>⋅</m:t>
                        </m:r>
                        <m:borderBox>
                          <m:borderBoxPr>
                            <m:hideTop m:val="on"/>
                            <m:hideBot m:val="on"/>
                            <m:hideLeft m:val="on"/>
                            <m:hideRight m:val="on"/>
                            <m:strikeTLBR m:val="on"/>
                            <m:ctrlPr>
                              <a:rPr lang="ar-AE" i="1">
                                <a:latin typeface="Cambria Math" panose="02040503050406030204" pitchFamily="18" charset="0"/>
                              </a:rPr>
                            </m:ctrlPr>
                          </m:borderBoxPr>
                          <m:e>
                            <m:r>
                              <a:rPr lang="ar-AE">
                                <a:latin typeface="Cambria Math" panose="02040503050406030204" pitchFamily="18" charset="0"/>
                              </a:rPr>
                              <m:t>𝑦</m:t>
                            </m:r>
                          </m:e>
                        </m:borderBox>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𝑦</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5</m:t>
                            </m:r>
                          </m:sup>
                        </m:sSup>
                      </m:den>
                    </m:f>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𝑦</m:t>
                        </m:r>
                      </m:e>
                      <m:sup>
                        <m:r>
                          <a:rPr lang="ar-AE">
                            <a:latin typeface="Cambria Math" panose="02040503050406030204" pitchFamily="18" charset="0"/>
                          </a:rPr>
                          <m:t>−</m:t>
                        </m:r>
                        <m:r>
                          <a:rPr lang="ar-AE">
                            <a:latin typeface="Cambria Math" panose="02040503050406030204" pitchFamily="18" charset="0"/>
                          </a:rPr>
                          <m:t>5</m:t>
                        </m:r>
                      </m:sup>
                    </m:sSup>
                  </m:oMath>
                </a14:m>
                <a:r>
                  <a:rPr lang="ar-AE" sz="2800" dirty="0"/>
                  <a:t>.</a:t>
                </a:r>
              </a:p>
              <a:p>
                <a:pPr marL="514350" indent="-514350">
                  <a:buFont typeface="+mj-lt"/>
                  <a:buAutoNum type="alphaLcPeriod" startAt="2"/>
                  <a:defRPr sz="2000"/>
                </a:pPr>
                <a:r>
                  <a:rPr lang="ar-AE" sz="2400" dirty="0"/>
                  <a:t>​</a:t>
                </a:r>
                <a:r>
                  <a:rPr lang="ar-AE" sz="3200" dirty="0"/>
                  <a:t> </a:t>
                </a:r>
                <a14:m>
                  <m:oMath xmlns:m="http://schemas.openxmlformats.org/officeDocument/2006/math">
                    <m:f>
                      <m:fPr>
                        <m:ctrlPr>
                          <a:rPr lang="ar-AE" sz="2400" i="1">
                            <a:latin typeface="Cambria Math" panose="02040503050406030204" pitchFamily="18" charset="0"/>
                          </a:rPr>
                        </m:ctrlPr>
                      </m:fPr>
                      <m:num>
                        <m:r>
                          <a:rPr lang="ar-AE" sz="2400">
                            <a:latin typeface="Cambria Math" panose="02040503050406030204" pitchFamily="18" charset="0"/>
                          </a:rPr>
                          <m:t>6</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num>
                      <m:den>
                        <m:r>
                          <a:rPr lang="ar-AE" sz="2400">
                            <a:latin typeface="Cambria Math" panose="02040503050406030204" pitchFamily="18" charset="0"/>
                          </a:rPr>
                          <m:t>−</m:t>
                        </m:r>
                        <m:r>
                          <a:rPr lang="ar-AE" sz="2400">
                            <a:latin typeface="Cambria Math" panose="02040503050406030204" pitchFamily="18" charset="0"/>
                          </a:rPr>
                          <m:t>3</m:t>
                        </m:r>
                        <m:sSup>
                          <m:sSupPr>
                            <m:ctrlPr>
                              <a:rPr lang="ar-AE" sz="2400" i="1">
                                <a:latin typeface="Cambria Math" panose="02040503050406030204" pitchFamily="18" charset="0"/>
                              </a:rPr>
                            </m:ctrlPr>
                          </m:sSupPr>
                          <m:e>
                            <m:r>
                              <a:rPr lang="ar-AE" sz="2400">
                                <a:latin typeface="Cambria Math" panose="02040503050406030204" pitchFamily="18" charset="0"/>
                              </a:rPr>
                              <m:t>𝑥</m:t>
                            </m:r>
                          </m:e>
                          <m:sup>
                            <m:r>
                              <a:rPr lang="ar-AE" sz="2400">
                                <a:latin typeface="Cambria Math" panose="02040503050406030204" pitchFamily="18" charset="0"/>
                              </a:rPr>
                              <m:t>2</m:t>
                            </m:r>
                          </m:sup>
                        </m:sSup>
                      </m:den>
                    </m:f>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6</m:t>
                        </m:r>
                      </m:num>
                      <m:den>
                        <m:r>
                          <a:rPr lang="ar-AE" sz="2400">
                            <a:latin typeface="Cambria Math" panose="02040503050406030204" pitchFamily="18" charset="0"/>
                          </a:rPr>
                          <m:t>−</m:t>
                        </m:r>
                        <m:r>
                          <a:rPr lang="ar-AE" sz="2400">
                            <a:latin typeface="Cambria Math" panose="02040503050406030204" pitchFamily="18" charset="0"/>
                          </a:rPr>
                          <m:t>3</m:t>
                        </m:r>
                      </m:den>
                    </m:f>
                    <m:r>
                      <a:rPr lang="ar-AE" sz="2400">
                        <a:latin typeface="Cambria Math" panose="02040503050406030204" pitchFamily="18" charset="0"/>
                      </a:rPr>
                      <m:t>=−</m:t>
                    </m:r>
                    <m:r>
                      <a:rPr lang="ar-AE" sz="2400">
                        <a:latin typeface="Cambria Math" panose="02040503050406030204" pitchFamily="18" charset="0"/>
                      </a:rPr>
                      <m:t>2</m:t>
                    </m:r>
                    <m:r>
                      <a:rPr lang="en-US" sz="2400" b="0" i="0" smtClean="0">
                        <a:latin typeface="Cambria Math" panose="02040503050406030204" pitchFamily="18" charset="0"/>
                      </a:rPr>
                      <m:t>.</m:t>
                    </m:r>
                  </m:oMath>
                </a14:m>
                <a:r>
                  <a:rPr lang="en-US" sz="2400" dirty="0"/>
                  <a:t> Note that the variable </a:t>
                </a:r>
                <a14:m>
                  <m:oMath xmlns:m="http://schemas.openxmlformats.org/officeDocument/2006/math">
                    <m:r>
                      <a:rPr lang="en-US" sz="2400">
                        <a:latin typeface="Cambria Math"/>
                      </a:rPr>
                      <m:t>𝑥</m:t>
                    </m:r>
                  </m:oMath>
                </a14:m>
                <a:r>
                  <a:rPr lang="en-US" sz="2400" dirty="0"/>
                  <a:t> cancels out entirely, if </a:t>
                </a:r>
                <a14:m>
                  <m:oMath xmlns:m="http://schemas.openxmlformats.org/officeDocument/2006/math">
                    <m:r>
                      <a:rPr lang="en-US" sz="2400">
                        <a:latin typeface="Cambria Math"/>
                      </a:rPr>
                      <m:t>𝑥</m:t>
                    </m:r>
                    <m:r>
                      <a:rPr lang="en-US" sz="2400">
                        <a:latin typeface="Cambria Math"/>
                      </a:rPr>
                      <m:t>≠</m:t>
                    </m:r>
                    <m:r>
                      <a:rPr lang="en-US" sz="2400">
                        <a:latin typeface="Cambria Math"/>
                      </a:rPr>
                      <m:t>0</m:t>
                    </m:r>
                  </m:oMath>
                </a14:m>
                <a:r>
                  <a:rPr lang="en-US" sz="2400" dirty="0"/>
                  <a:t>.</a:t>
                </a:r>
              </a:p>
              <a:p>
                <a:pPr marL="514350" indent="-514350">
                  <a:buFont typeface="+mj-lt"/>
                  <a:buAutoNum type="alphaLcPeriod" startAt="3"/>
                  <a:defRPr sz="2000"/>
                </a:pPr>
                <a:r>
                  <a:rPr lang="en-US" sz="2400" dirty="0"/>
                  <a:t>​</a:t>
                </a:r>
                <a:r>
                  <a:rPr lang="en-US" sz="4000" dirty="0"/>
                  <a:t> </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5</m:t>
                        </m:r>
                      </m:e>
                      <m:sup>
                        <m:r>
                          <a:rPr lang="ar-AE" sz="2400">
                            <a:latin typeface="Cambria Math" panose="02040503050406030204" pitchFamily="18" charset="0"/>
                          </a:rPr>
                          <m:t>0</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5</m:t>
                        </m:r>
                      </m:e>
                      <m:sup>
                        <m:r>
                          <a:rPr lang="ar-AE" sz="2400">
                            <a:latin typeface="Cambria Math" panose="02040503050406030204" pitchFamily="18" charset="0"/>
                          </a:rPr>
                          <m:t>−</m:t>
                        </m:r>
                        <m:r>
                          <a:rPr lang="ar-AE" sz="2400">
                            <a:latin typeface="Cambria Math" panose="02040503050406030204" pitchFamily="18" charset="0"/>
                          </a:rPr>
                          <m:t>3</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5</m:t>
                        </m:r>
                      </m:e>
                      <m:sup>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3</m:t>
                        </m:r>
                      </m:sup>
                    </m:sSup>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5</m:t>
                        </m:r>
                      </m:e>
                      <m:sup>
                        <m:r>
                          <a:rPr lang="ar-AE" sz="2400">
                            <a:latin typeface="Cambria Math" panose="02040503050406030204" pitchFamily="18" charset="0"/>
                          </a:rPr>
                          <m:t>−</m:t>
                        </m:r>
                        <m:r>
                          <a:rPr lang="ar-AE" sz="2400">
                            <a:latin typeface="Cambria Math" panose="02040503050406030204" pitchFamily="18" charset="0"/>
                          </a:rPr>
                          <m:t>3</m:t>
                        </m:r>
                      </m:sup>
                    </m:sSup>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1</m:t>
                        </m:r>
                      </m:num>
                      <m:den>
                        <m:sSup>
                          <m:sSupPr>
                            <m:ctrlPr>
                              <a:rPr lang="ar-AE" sz="2400" i="1">
                                <a:latin typeface="Cambria Math" panose="02040503050406030204" pitchFamily="18" charset="0"/>
                              </a:rPr>
                            </m:ctrlPr>
                          </m:sSupPr>
                          <m:e>
                            <m:r>
                              <a:rPr lang="ar-AE" sz="2400">
                                <a:latin typeface="Cambria Math" panose="02040503050406030204" pitchFamily="18" charset="0"/>
                              </a:rPr>
                              <m:t>5</m:t>
                            </m:r>
                          </m:e>
                          <m:sup>
                            <m:r>
                              <a:rPr lang="ar-AE" sz="2400">
                                <a:latin typeface="Cambria Math" panose="02040503050406030204" pitchFamily="18" charset="0"/>
                              </a:rPr>
                              <m:t>3</m:t>
                            </m:r>
                          </m:sup>
                        </m:sSup>
                      </m:den>
                    </m:f>
                    <m:r>
                      <a:rPr lang="ar-AE" sz="2400">
                        <a:latin typeface="Cambria Math" panose="02040503050406030204" pitchFamily="18" charset="0"/>
                      </a:rPr>
                      <m:t>=</m:t>
                    </m:r>
                    <m:f>
                      <m:fPr>
                        <m:ctrlPr>
                          <a:rPr lang="ar-AE" sz="2400" i="1">
                            <a:latin typeface="Cambria Math" panose="02040503050406030204" pitchFamily="18" charset="0"/>
                          </a:rPr>
                        </m:ctrlPr>
                      </m:fPr>
                      <m:num>
                        <m:r>
                          <a:rPr lang="ar-AE" sz="2400">
                            <a:latin typeface="Cambria Math" panose="02040503050406030204" pitchFamily="18" charset="0"/>
                          </a:rPr>
                          <m:t>1</m:t>
                        </m:r>
                      </m:num>
                      <m:den>
                        <m:r>
                          <a:rPr lang="ar-AE" sz="2400">
                            <a:latin typeface="Cambria Math" panose="02040503050406030204" pitchFamily="18" charset="0"/>
                          </a:rPr>
                          <m:t>125</m:t>
                        </m:r>
                      </m:den>
                    </m:f>
                    <m:r>
                      <a:rPr lang="ar-AE" sz="2400" b="0" i="0" smtClean="0">
                        <a:latin typeface="Cambria Math" panose="02040503050406030204" pitchFamily="18" charset="0"/>
                      </a:rPr>
                      <m:t>.</m:t>
                    </m:r>
                  </m:oMath>
                </a14:m>
                <a:r>
                  <a:rPr lang="ar-AE" sz="2400" dirty="0"/>
                  <a:t> </a:t>
                </a:r>
                <a:r>
                  <a:rPr lang="en-US" sz="2400" dirty="0"/>
                  <a:t>Note that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5</m:t>
                        </m:r>
                      </m:e>
                      <m:sup>
                        <m:r>
                          <a:rPr lang="ar-AE" sz="2400">
                            <a:latin typeface="Cambria Math"/>
                          </a:rPr>
                          <m:t>0</m:t>
                        </m:r>
                      </m:sup>
                    </m:sSup>
                    <m:r>
                      <a:rPr lang="ar-AE" sz="2400">
                        <a:latin typeface="Cambria Math"/>
                      </a:rPr>
                      <m:t>=</m:t>
                    </m:r>
                    <m:r>
                      <a:rPr lang="ar-AE" sz="2400">
                        <a:latin typeface="Cambria Math"/>
                      </a:rPr>
                      <m:t>1</m:t>
                    </m:r>
                  </m:oMath>
                </a14:m>
                <a:r>
                  <a:rPr lang="ar-AE" sz="2400" dirty="0"/>
                  <a:t>,</a:t>
                </a:r>
                <a:r>
                  <a:rPr lang="en-US" sz="2400" dirty="0"/>
                  <a:t> as does </a:t>
                </a:r>
                <a14:m>
                  <m:oMath xmlns:m="http://schemas.openxmlformats.org/officeDocument/2006/math">
                    <m:sSup>
                      <m:sSupPr>
                        <m:ctrlPr>
                          <a:rPr lang="ar-AE" sz="2400" i="1">
                            <a:latin typeface="Cambria Math" panose="02040503050406030204" pitchFamily="18" charset="0"/>
                          </a:rPr>
                        </m:ctrlPr>
                      </m:sSupPr>
                      <m:e>
                        <m:r>
                          <a:rPr lang="ar-AE" sz="2400">
                            <a:latin typeface="Cambria Math"/>
                          </a:rPr>
                          <m:t>𝑎</m:t>
                        </m:r>
                      </m:e>
                      <m:sup>
                        <m:r>
                          <a:rPr lang="ar-AE" sz="2400">
                            <a:latin typeface="Cambria Math"/>
                          </a:rPr>
                          <m:t>0</m:t>
                        </m:r>
                      </m:sup>
                    </m:sSup>
                  </m:oMath>
                </a14:m>
                <a:r>
                  <a:rPr lang="ar-AE" sz="2400" dirty="0"/>
                  <a:t> </a:t>
                </a:r>
                <a:r>
                  <a:rPr lang="en-US" sz="2400" dirty="0"/>
                  <a:t>for any </a:t>
                </a:r>
                <a14:m>
                  <m:oMath xmlns:m="http://schemas.openxmlformats.org/officeDocument/2006/math">
                    <m:r>
                      <a:rPr lang="en-US" sz="2400">
                        <a:latin typeface="Cambria Math"/>
                      </a:rPr>
                      <m:t>𝑎</m:t>
                    </m:r>
                    <m:r>
                      <a:rPr lang="en-US" sz="2400">
                        <a:latin typeface="Cambria Math"/>
                      </a:rPr>
                      <m:t>≠</m:t>
                    </m:r>
                    <m:r>
                      <a:rPr lang="en-US" sz="2400">
                        <a:latin typeface="Cambria Math"/>
                      </a:rPr>
                      <m:t>0</m:t>
                    </m:r>
                  </m:oMath>
                </a14:m>
                <a:r>
                  <a:rPr lang="en-US" sz="2400" dirty="0"/>
                  <a:t>.</a:t>
                </a:r>
                <a:endParaRPr sz="24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556"/>
                </a:stretch>
              </a:blipFill>
            </p:spPr>
            <p:txBody>
              <a:bodyPr/>
              <a:lstStyle/>
              <a:p>
                <a:r>
                  <a:rPr lang="en-US">
                    <a:noFill/>
                  </a:rPr>
                  <a:t> </a:t>
                </a:r>
              </a:p>
            </p:txBody>
          </p:sp>
        </mc:Fallback>
      </mc:AlternateContent>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Simplifying Exponents</a:t>
            </a:r>
            <a:r>
              <a:rPr lang="en-US" dirty="0"/>
              <a:t> (cont.)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458200" cy="4967067"/>
              </a:xfrm>
            </p:spPr>
            <p:txBody>
              <a:bodyPr>
                <a:normAutofit/>
              </a:bodyPr>
              <a:lstStyle/>
              <a:p>
                <a:pPr marL="514350" indent="-514350">
                  <a:buFont typeface="+mj-lt"/>
                  <a:buAutoNum type="alphaLcPeriod" startAt="4"/>
                  <a:defRPr sz="2800"/>
                </a:pPr>
                <a:r>
                  <a:rPr dirty="0"/>
                  <a:t>​</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−3</m:t>
                            </m:r>
                          </m:sup>
                        </m:sSup>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f>
                          <m:fPr>
                            <m:ctrlPr>
                              <a:rPr i="1">
                                <a:latin typeface="Cambria Math" panose="02040503050406030204" pitchFamily="18" charset="0"/>
                              </a:rPr>
                            </m:ctrlPr>
                          </m:fPr>
                          <m:num>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3</m:t>
                                </m:r>
                              </m:sup>
                            </m:sSup>
                          </m:den>
                        </m:f>
                      </m:den>
                    </m:f>
                    <m:r>
                      <a:rPr>
                        <a:latin typeface="Cambria Math" panose="02040503050406030204" pitchFamily="18" charset="0"/>
                      </a:rPr>
                      <m:t>=1⋅</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3</m:t>
                            </m:r>
                          </m:sup>
                        </m:sSup>
                      </m:num>
                      <m:den>
                        <m:r>
                          <a:rPr>
                            <a:latin typeface="Cambria Math" panose="02040503050406030204" pitchFamily="18" charset="0"/>
                          </a:rPr>
                          <m:t>1</m:t>
                        </m:r>
                      </m:den>
                    </m:f>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3</m:t>
                        </m:r>
                      </m:sup>
                    </m:sSup>
                  </m:oMath>
                </a14:m>
                <a:r>
                  <a:rPr sz="2800" dirty="0"/>
                  <a:t>.</a:t>
                </a:r>
              </a:p>
              <a:p>
                <a:pPr marL="514350" indent="-514350">
                  <a:buFont typeface="+mj-lt"/>
                  <a:buAutoNum type="alphaLcPeriod" startAt="5"/>
                  <a:defRPr sz="2800"/>
                </a:pPr>
                <a:r>
                  <a:rPr dirty="0"/>
                  <a:t>​</a:t>
                </a:r>
                <a:r>
                  <a:rPr sz="2800" dirty="0"/>
                  <a:t>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e>
                        </m:d>
                      </m:e>
                      <m:sup>
                        <m:r>
                          <a:rPr>
                            <a:latin typeface="Cambria Math" panose="02040503050406030204" pitchFamily="18" charset="0"/>
                          </a:rPr>
                          <m:t>3</m:t>
                        </m:r>
                      </m:sup>
                    </m:sSup>
                    <m:r>
                      <a:rPr>
                        <a:latin typeface="Cambria Math" panose="02040503050406030204" pitchFamily="18" charset="0"/>
                      </a:rPr>
                      <m:t>=</m:t>
                    </m:r>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𝑦</m:t>
                        </m:r>
                      </m:e>
                    </m:d>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sSup>
                      <m:sSupPr>
                        <m:ctrlPr>
                          <a:rPr i="1">
                            <a:latin typeface="Cambria Math" panose="02040503050406030204" pitchFamily="18" charset="0"/>
                          </a:rPr>
                        </m:ctrlPr>
                      </m:sSupPr>
                      <m:e>
                        <m:r>
                          <a:rPr>
                            <a:latin typeface="Cambria Math" panose="02040503050406030204" pitchFamily="18" charset="0"/>
                          </a:rPr>
                          <m:t>𝑦</m:t>
                        </m:r>
                      </m:e>
                      <m:sup>
                        <m:r>
                          <a:rPr>
                            <a:latin typeface="Cambria Math" panose="02040503050406030204" pitchFamily="18" charset="0"/>
                          </a:rPr>
                          <m:t>3</m:t>
                        </m:r>
                      </m:sup>
                    </m:sSup>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3"/>
                <a:stretch>
                  <a:fillRect l="-151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09862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Exponents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2423122"/>
              </a:xfrm>
            </p:spPr>
            <p:txBody>
              <a:bodyPr>
                <a:normAutofit/>
              </a:bodyPr>
              <a:lstStyle/>
              <a:p>
                <a:pPr>
                  <a:defRPr sz="2800"/>
                </a:pPr>
                <a:r>
                  <a:rPr sz="2800" dirty="0"/>
                  <a:t>Throughout this table, </a:t>
                </a:r>
                <a14:m>
                  <m:oMath xmlns:m="http://schemas.openxmlformats.org/officeDocument/2006/math">
                    <m:r>
                      <a:rPr>
                        <a:latin typeface="Cambria Math" panose="02040503050406030204" pitchFamily="18" charset="0"/>
                      </a:rPr>
                      <m:t>𝑎</m:t>
                    </m:r>
                  </m:oMath>
                </a14:m>
                <a:r>
                  <a:rPr sz="2800" dirty="0"/>
                  <a:t> and </a:t>
                </a:r>
                <a14:m>
                  <m:oMath xmlns:m="http://schemas.openxmlformats.org/officeDocument/2006/math">
                    <m:r>
                      <a:rPr>
                        <a:latin typeface="Cambria Math" panose="02040503050406030204" pitchFamily="18" charset="0"/>
                      </a:rPr>
                      <m:t>𝑏</m:t>
                    </m:r>
                  </m:oMath>
                </a14:m>
                <a:r>
                  <a:rPr sz="2800" dirty="0"/>
                  <a:t> may be taken to represent constants, variables, or more complicated algebraic expressions. The letters </a:t>
                </a:r>
                <a14:m>
                  <m:oMath xmlns:m="http://schemas.openxmlformats.org/officeDocument/2006/math">
                    <m:r>
                      <a:rPr>
                        <a:latin typeface="Cambria Math" panose="02040503050406030204" pitchFamily="18" charset="0"/>
                      </a:rPr>
                      <m:t>𝑛</m:t>
                    </m:r>
                  </m:oMath>
                </a14:m>
                <a:r>
                  <a:rPr sz="2800" dirty="0"/>
                  <a:t> and </a:t>
                </a:r>
                <a14:m>
                  <m:oMath xmlns:m="http://schemas.openxmlformats.org/officeDocument/2006/math">
                    <m:r>
                      <a:rPr>
                        <a:latin typeface="Cambria Math" panose="02040503050406030204" pitchFamily="18" charset="0"/>
                      </a:rPr>
                      <m:t>𝑚</m:t>
                    </m:r>
                  </m:oMath>
                </a14:m>
                <a:r>
                  <a:rPr sz="2800" dirty="0"/>
                  <a:t> represent integers.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23122"/>
              </a:xfrm>
              <a:blipFill>
                <a:blip r:embed="rId3"/>
                <a:stretch>
                  <a:fillRect l="-1328" t="-1990"/>
                </a:stretch>
              </a:blipFill>
            </p:spPr>
            <p:txBody>
              <a:bodyPr/>
              <a:lstStyle/>
              <a:p>
                <a:r>
                  <a:rPr lang="en-US">
                    <a:noFill/>
                  </a:rPr>
                  <a:t> </a:t>
                </a:r>
              </a:p>
            </p:txBody>
          </p:sp>
        </mc:Fallback>
      </mc:AlternateContent>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1014</Words>
  <Application>Microsoft Office PowerPoint</Application>
  <PresentationFormat>On-screen Show (4:3)</PresentationFormat>
  <Paragraphs>115</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Calibri</vt:lpstr>
      <vt:lpstr>Arial</vt:lpstr>
      <vt:lpstr>Courier New</vt:lpstr>
      <vt:lpstr>Cambria Math</vt:lpstr>
      <vt:lpstr>Office Theme</vt:lpstr>
      <vt:lpstr>Equation</vt:lpstr>
      <vt:lpstr>Section 0.3</vt:lpstr>
      <vt:lpstr>Natural Number Exponents</vt:lpstr>
      <vt:lpstr>EXAMPLE 1: Natural Number Exponents</vt:lpstr>
      <vt:lpstr>EXAMPLE 1: Natural Number Exponents (cont.)</vt:lpstr>
      <vt:lpstr>0 as an Exponent</vt:lpstr>
      <vt:lpstr>Negative Integer Exponents</vt:lpstr>
      <vt:lpstr>EXAMPLE 2: Simplifying Exponents</vt:lpstr>
      <vt:lpstr>EXAMPLE 2: Simplifying Exponents (cont.)</vt:lpstr>
      <vt:lpstr>Properties of Exponents</vt:lpstr>
      <vt:lpstr>Properties of Exponents (cont.)</vt:lpstr>
      <vt:lpstr>Properties of Exponents (cont.)</vt:lpstr>
      <vt:lpstr>EXAMPLE 3: Properties of Exponents</vt:lpstr>
      <vt:lpstr>EXAMPLE 3: Properties of Exponents (cont.)</vt:lpstr>
      <vt:lpstr>EXAMPLE 3: Properties of Exponents (cont.)</vt:lpstr>
      <vt:lpstr>EXAMPLE 3: Properties of Exponents (cont.)</vt:lpstr>
      <vt:lpstr>Note:</vt:lpstr>
      <vt:lpstr>CAUTION!</vt:lpstr>
      <vt:lpstr>CAUTION!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dc:creator>
  <cp:lastModifiedBy>Claudia Vance</cp:lastModifiedBy>
  <cp:revision>145</cp:revision>
  <dcterms:created xsi:type="dcterms:W3CDTF">2013-04-26T14:43:13Z</dcterms:created>
  <dcterms:modified xsi:type="dcterms:W3CDTF">2021-10-19T12:44:35Z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08CEBA0E-414B-4C44-A211-C757B7FC486D</vt:lpwstr>
  </property>
  <property fmtid="{D5CDD505-2E9C-101B-9397-08002B2CF9AE}" pid="3" name="ArticulatePath">
    <vt:lpwstr>1.3a PROPEXP</vt:lpwstr>
  </property>
</Properties>
</file>