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79" r:id="rId12"/>
    <p:sldId id="265" r:id="rId13"/>
    <p:sldId id="267" r:id="rId14"/>
    <p:sldId id="266" r:id="rId15"/>
    <p:sldId id="277" r:id="rId16"/>
    <p:sldId id="268" r:id="rId17"/>
    <p:sldId id="269" r:id="rId18"/>
    <p:sldId id="270" r:id="rId19"/>
    <p:sldId id="271" r:id="rId20"/>
    <p:sldId id="272" r:id="rId21"/>
    <p:sldId id="278" r:id="rId22"/>
    <p:sldId id="274" r:id="rId23"/>
    <p:sldId id="275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3" autoAdjust="0"/>
    <p:restoredTop sz="94660"/>
  </p:normalViewPr>
  <p:slideViewPr>
    <p:cSldViewPr>
      <p:cViewPr varScale="1">
        <p:scale>
          <a:sx n="86" d="100"/>
          <a:sy n="86" d="100"/>
        </p:scale>
        <p:origin x="169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Radicals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0</a:t>
            </a:r>
            <a:r>
              <a:rPr dirty="0"/>
              <a:t>.4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Properties of Radicals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2423122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represent constants, variables, or more complicated algebraic expressions. The letters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 represent natural numbers. Assume that all expressions are defined and are real numbers.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2423122"/>
              </a:xfrm>
              <a:blipFill>
                <a:blip r:embed="rId3"/>
                <a:stretch>
                  <a:fillRect l="-1328" t="-1990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Properties of Radicals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3413722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endParaRPr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73972F6-A50D-44DD-ADB8-2318041237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064225"/>
                  </p:ext>
                </p:extLst>
              </p:nvPr>
            </p:nvGraphicFramePr>
            <p:xfrm>
              <a:off x="533400" y="1143000"/>
              <a:ext cx="8077200" cy="3139377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742626">
                      <a:extLst>
                        <a:ext uri="{9D8B030D-6E8A-4147-A177-3AD203B41FA5}">
                          <a16:colId xmlns:a16="http://schemas.microsoft.com/office/drawing/2014/main" val="3246350280"/>
                        </a:ext>
                      </a:extLst>
                    </a:gridCol>
                    <a:gridCol w="2838774">
                      <a:extLst>
                        <a:ext uri="{9D8B030D-6E8A-4147-A177-3AD203B41FA5}">
                          <a16:colId xmlns:a16="http://schemas.microsoft.com/office/drawing/2014/main" val="2099193712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435286710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312022"/>
                      </a:ext>
                    </a:extLst>
                  </a:tr>
                  <a:tr h="897128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1.</a:t>
                          </a:r>
                          <a:endParaRPr lang="en-US" sz="20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ar-AE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g>
                                  <m:e>
                                    <m: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</m:e>
                                </m:rad>
                                <m:r>
                                  <a:rPr lang="en-US" sz="20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ctrlPr>
                                      <a:rPr lang="en-US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g>
                                  <m:e>
                                    <m: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  <m:rad>
                                  <m:radPr>
                                    <m:ctrlPr>
                                      <a:rPr lang="en-US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g>
                                  <m:e>
                                    <m: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ar-AE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en-US" sz="20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0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US" sz="20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ctrlPr>
                                      <a:rPr lang="en-US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sz="20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ad>
                                  <m:radPr>
                                    <m:ctrlPr>
                                      <a:rPr lang="en-US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lang="en-US" sz="20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US" sz="20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ad>
                                  <m:radPr>
                                    <m:ctrlPr>
                                      <a:rPr lang="en-US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lang="en-US" sz="20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en-US" sz="20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ad>
                                  <m:radPr>
                                    <m:ctrlPr>
                                      <a:rPr lang="en-US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lang="en-US" sz="20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US" sz="2000" dirty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ctrlPr>
                                    <a:rPr lang="en-US" sz="200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20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20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0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0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0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ctrlPr>
                                    <a:rPr lang="en-US" sz="200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20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200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20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ad>
                                <m:radPr>
                                  <m:ctrlPr>
                                    <a:rPr lang="en-US" sz="200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20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20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200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en-US" sz="2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4834233"/>
                      </a:ext>
                    </a:extLst>
                  </a:tr>
                  <a:tr h="1025525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2.</a:t>
                          </a:r>
                          <a:endParaRPr lang="en-US" sz="20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ar-AE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g>
                                  <m:e>
                                    <m:f>
                                      <m:fPr>
                                        <m:ctrlPr>
                                          <a:rPr lang="ar-AE" sz="20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en-US" sz="20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ctrlPr>
                                          <a:rPr lang="en-US" sz="20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g>
                                      <m:e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ctrlPr>
                                          <a:rPr lang="en-US" sz="20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g>
                                      <m:e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ar-AE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g>
                                  <m:e>
                                    <m:f>
                                      <m:fPr>
                                        <m:ctrlPr>
                                          <a:rPr lang="ar-AE" sz="20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ar-AE" sz="2000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16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en-US" sz="20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ctrlPr>
                                          <a:rPr lang="en-US" sz="20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g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ctrlPr>
                                          <a:rPr lang="en-US" sz="20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g>
                                      <m:e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16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sz="20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1906727"/>
                      </a:ext>
                    </a:extLst>
                  </a:tr>
                  <a:tr h="784923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3.</a:t>
                          </a:r>
                          <a:endParaRPr lang="en-US" sz="20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ar-AE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24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g>
                                  <m:e>
                                    <m:rad>
                                      <m:radPr>
                                        <m:ctrlPr>
                                          <a:rPr lang="ar-AE" sz="24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g>
                                      <m:e>
                                        <m:r>
                                          <a:rPr lang="en-US" sz="24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rad>
                                  </m:e>
                                </m:rad>
                                <m:r>
                                  <a:rPr lang="en-US" sz="24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ctrlPr>
                                      <a:rPr lang="en-US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24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g>
                                  <m:e>
                                    <m:r>
                                      <a:rPr lang="en-US" sz="24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US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64</m:t>
                                        </m:r>
                                      </m:e>
                                    </m:rad>
                                  </m:e>
                                </m:rad>
                                <m:r>
                                  <a:rPr lang="en-US" sz="20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ctrlPr>
                                      <a:rPr lang="ar-AE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ad>
                                      <m:radPr>
                                        <m:ctrlPr>
                                          <a:rPr lang="ar-AE" sz="20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g>
                                      <m:e>
                                        <m:r>
                                          <a:rPr lang="en-US" sz="200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64</m:t>
                                        </m:r>
                                      </m:e>
                                    </m:rad>
                                  </m:e>
                                </m:rad>
                                <m:r>
                                  <a:rPr lang="en-US" sz="20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ctrlPr>
                                      <a:rPr lang="en-US" sz="20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g>
                                  <m:e>
                                    <m:r>
                                      <a:rPr lang="en-US" sz="200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e>
                                </m:rad>
                                <m:r>
                                  <a:rPr lang="en-US" sz="20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55865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73972F6-A50D-44DD-ADB8-2318041237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064225"/>
                  </p:ext>
                </p:extLst>
              </p:nvPr>
            </p:nvGraphicFramePr>
            <p:xfrm>
              <a:off x="533400" y="1143000"/>
              <a:ext cx="8077200" cy="3139377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742626">
                      <a:extLst>
                        <a:ext uri="{9D8B030D-6E8A-4147-A177-3AD203B41FA5}">
                          <a16:colId xmlns:a16="http://schemas.microsoft.com/office/drawing/2014/main" val="3246350280"/>
                        </a:ext>
                      </a:extLst>
                    </a:gridCol>
                    <a:gridCol w="2838774">
                      <a:extLst>
                        <a:ext uri="{9D8B030D-6E8A-4147-A177-3AD203B41FA5}">
                          <a16:colId xmlns:a16="http://schemas.microsoft.com/office/drawing/2014/main" val="2099193712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435286710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endParaRPr lang="en-US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ysClr val="windowText" lastClr="000000"/>
                              </a:solidFill>
                            </a:rPr>
                            <a:t>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312022"/>
                      </a:ext>
                    </a:extLst>
                  </a:tr>
                  <a:tr h="897128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1.</a:t>
                          </a:r>
                          <a:endParaRPr lang="en-US" sz="20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95" t="-46259" r="-159013" b="-2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810" t="-46259" r="-407" b="-2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4834233"/>
                      </a:ext>
                    </a:extLst>
                  </a:tr>
                  <a:tr h="1025525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2.</a:t>
                          </a:r>
                          <a:endParaRPr lang="en-US" sz="20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95" t="-127219" r="-159013" b="-822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810" t="-127219" r="-407" b="-822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1906727"/>
                      </a:ext>
                    </a:extLst>
                  </a:tr>
                  <a:tr h="835724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3.</a:t>
                          </a:r>
                          <a:endParaRPr lang="en-US" sz="20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95" t="-280292" r="-159013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9810" t="-280292" r="-407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58658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4687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Simplifying Radical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Simplify the following radical expressions: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72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1432522"/>
          </a:xfrm>
        </p:spPr>
        <p:txBody>
          <a:bodyPr>
            <a:normAutofit/>
          </a:bodyPr>
          <a:lstStyle/>
          <a:p>
            <a:r>
              <a:rPr sz="2800"/>
              <a:t>Begin by factoring the radicand, looking for perfect powers that match the index. This makes it easier to recognize what terms can be "pulled out" of the radical.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Simplifying Radical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 </a:t>
            </a: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9">
                <a:extLst>
                  <a:ext uri="{FF2B5EF4-FFF2-40B4-BE49-F238E27FC236}">
                    <a16:creationId xmlns:a16="http://schemas.microsoft.com/office/drawing/2014/main" id="{D9166FDC-80F1-4186-A119-272FCCBB5E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9271574"/>
                  </p:ext>
                </p:extLst>
              </p:nvPr>
            </p:nvGraphicFramePr>
            <p:xfrm>
              <a:off x="954505" y="1565552"/>
              <a:ext cx="7732295" cy="11616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495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(−2)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∙2∙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Factor out perfect cubes inside the radical.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ad>
                                  <m:ra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9">
                <a:extLst>
                  <a:ext uri="{FF2B5EF4-FFF2-40B4-BE49-F238E27FC236}">
                    <a16:creationId xmlns:a16="http://schemas.microsoft.com/office/drawing/2014/main" id="{D9166FDC-80F1-4186-A119-272FCCBB5E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9271574"/>
                  </p:ext>
                </p:extLst>
              </p:nvPr>
            </p:nvGraphicFramePr>
            <p:xfrm>
              <a:off x="954505" y="1565552"/>
              <a:ext cx="7732295" cy="11616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495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310" r="-479452" b="-69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5784" t="-4310" r="-71569" b="-69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Factor out perfect cubes inside the radical.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460566">
                    <a:tc>
                      <a:txBody>
                        <a:bodyPr/>
                        <a:lstStyle/>
                        <a:p>
                          <a:pPr/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5784" t="-159211" r="-71569" b="-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9">
                <a:extLst>
                  <a:ext uri="{FF2B5EF4-FFF2-40B4-BE49-F238E27FC236}">
                    <a16:creationId xmlns:a16="http://schemas.microsoft.com/office/drawing/2014/main" id="{B24E490D-9319-454A-861D-1673777D71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7854138"/>
                  </p:ext>
                </p:extLst>
              </p:nvPr>
            </p:nvGraphicFramePr>
            <p:xfrm>
              <a:off x="958516" y="3105594"/>
              <a:ext cx="7732295" cy="16047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7884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5109411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∙2∙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Factor out perfect squares.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  <m:rad>
                                  <m:radPr>
                                    <m:degHide m:val="on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Since the index, 2, is even, absolute value signs are needed around the factor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/>
                            <a:t>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  <m:rad>
                                  <m:radPr>
                                    <m:degHide m:val="on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893531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9">
                <a:extLst>
                  <a:ext uri="{FF2B5EF4-FFF2-40B4-BE49-F238E27FC236}">
                    <a16:creationId xmlns:a16="http://schemas.microsoft.com/office/drawing/2014/main" id="{B24E490D-9319-454A-861D-1673777D71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7854138"/>
                  </p:ext>
                </p:extLst>
              </p:nvPr>
            </p:nvGraphicFramePr>
            <p:xfrm>
              <a:off x="958516" y="3105594"/>
              <a:ext cx="7732295" cy="16047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7884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5109411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4715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6410" r="-975424" b="-2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821" t="-6410" r="-268910" b="-2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Factor out perfect squares.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821" t="-72174" r="-268910" b="-6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1251" t="-72174" b="-6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  <a:tr h="432181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821" t="-278873" r="-268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89353135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Simplifying Radical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 startAt="3"/>
              <a:defRPr sz="2800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9">
                <a:extLst>
                  <a:ext uri="{FF2B5EF4-FFF2-40B4-BE49-F238E27FC236}">
                    <a16:creationId xmlns:a16="http://schemas.microsoft.com/office/drawing/2014/main" id="{D9166FDC-80F1-4186-A119-272FCCBB5E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9740828"/>
                  </p:ext>
                </p:extLst>
              </p:nvPr>
            </p:nvGraphicFramePr>
            <p:xfrm>
              <a:off x="954505" y="1565552"/>
              <a:ext cx="7732295" cy="17878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0495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72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g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∙9∙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g>
                                      <m:e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T="14630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g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Note that, in this case, simplifying rationalizes the denominator.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9">
                <a:extLst>
                  <a:ext uri="{FF2B5EF4-FFF2-40B4-BE49-F238E27FC236}">
                    <a16:creationId xmlns:a16="http://schemas.microsoft.com/office/drawing/2014/main" id="{D9166FDC-80F1-4186-A119-272FCCBB5E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9740828"/>
                  </p:ext>
                </p:extLst>
              </p:nvPr>
            </p:nvGraphicFramePr>
            <p:xfrm>
              <a:off x="954505" y="1565552"/>
              <a:ext cx="7732295" cy="17878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0495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9919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713462" b="-81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46304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316" r="-323194" b="-81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795846">
                    <a:tc>
                      <a:txBody>
                        <a:bodyPr/>
                        <a:lstStyle/>
                        <a:p>
                          <a:pPr/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316" t="-125191" r="-323194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000" dirty="0"/>
                            <a:t>Note that, in this case, simplifying rationalizes the denominator.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16353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337522"/>
              </a:xfrm>
              <a:ln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As with the properties of exponents, many mistakes arise from forgetting the properties of radicals. One common error is to rewrite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sz="2800"/>
                  <a:t> 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sz="2800"/>
                  <a:t>. These two expressions are not equal! To convince yourself of this, evaluate the two expressions with actual constants in place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. Using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sz="2800"/>
                  <a:t>, we see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9+16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3337522"/>
              </a:xfrm>
              <a:blipFill>
                <a:blip r:embed="rId3"/>
                <a:stretch>
                  <a:fillRect l="-1328" t="-1449" r="-206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Rationalizing the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radical expressions: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5−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Rationalizing the Denominator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>
              <a:defRPr sz="2800"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9">
                <a:extLst>
                  <a:ext uri="{FF2B5EF4-FFF2-40B4-BE49-F238E27FC236}">
                    <a16:creationId xmlns:a16="http://schemas.microsoft.com/office/drawing/2014/main" id="{BF921501-2F2E-4A55-B863-62C9142904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7687305"/>
                  </p:ext>
                </p:extLst>
              </p:nvPr>
            </p:nvGraphicFramePr>
            <p:xfrm>
              <a:off x="954505" y="1565552"/>
              <a:ext cx="7732295" cy="1471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295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5943600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229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Multiply the numerator and denominator by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9">
                <a:extLst>
                  <a:ext uri="{FF2B5EF4-FFF2-40B4-BE49-F238E27FC236}">
                    <a16:creationId xmlns:a16="http://schemas.microsoft.com/office/drawing/2014/main" id="{BF921501-2F2E-4A55-B863-62C9142904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7687305"/>
                  </p:ext>
                </p:extLst>
              </p:nvPr>
            </p:nvGraphicFramePr>
            <p:xfrm>
              <a:off x="954505" y="1565552"/>
              <a:ext cx="7732295" cy="1471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3295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5943600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7643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229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175" r="-1466667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028" t="-3175" r="-457746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154" t="-3175" b="-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707390">
                    <a:tc>
                      <a:txBody>
                        <a:bodyPr/>
                        <a:lstStyle/>
                        <a:p>
                          <a:pPr/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028" t="-111111" r="-457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Rationalizing the Denominator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9">
                <a:extLst>
                  <a:ext uri="{FF2B5EF4-FFF2-40B4-BE49-F238E27FC236}">
                    <a16:creationId xmlns:a16="http://schemas.microsoft.com/office/drawing/2014/main" id="{8EC45088-F5D9-4F5B-A9AC-AD084A4B24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3325689"/>
                  </p:ext>
                </p:extLst>
              </p:nvPr>
            </p:nvGraphicFramePr>
            <p:xfrm>
              <a:off x="954504" y="979043"/>
              <a:ext cx="7732295" cy="37886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0496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4571999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g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−4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229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g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−4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g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T="17373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ad>
                                      <m:ra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g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g>
                                      <m:e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g>
                                      <m:e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g>
                                      <m:e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Since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, a perfect fifth power,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 multiply the numerator and denominator by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ad>
                                      <m:ra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g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16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num>
                                  <m:den>
                                    <m:rad>
                                      <m:ra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g>
                                      <m:e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33122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ad>
                                      <m:ra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g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16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0011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9">
                <a:extLst>
                  <a:ext uri="{FF2B5EF4-FFF2-40B4-BE49-F238E27FC236}">
                    <a16:creationId xmlns:a16="http://schemas.microsoft.com/office/drawing/2014/main" id="{8EC45088-F5D9-4F5B-A9AC-AD084A4B24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3325689"/>
                  </p:ext>
                </p:extLst>
              </p:nvPr>
            </p:nvGraphicFramePr>
            <p:xfrm>
              <a:off x="954504" y="979043"/>
              <a:ext cx="7732295" cy="37886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0496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4571999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10285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229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713462" b="-268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7373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2975" r="-206612" b="-268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1073658">
                    <a:tc>
                      <a:txBody>
                        <a:bodyPr/>
                        <a:lstStyle/>
                        <a:p>
                          <a:pPr/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2975" t="-95480" r="-206612" b="-156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200" t="-95480" b="-1564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  <a:tr h="881126">
                    <a:tc>
                      <a:txBody>
                        <a:bodyPr/>
                        <a:lstStyle/>
                        <a:p>
                          <a:pPr/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2975" t="-238621" r="-206612" b="-9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3312243"/>
                      </a:ext>
                    </a:extLst>
                  </a:tr>
                  <a:tr h="805307">
                    <a:tc>
                      <a:txBody>
                        <a:bodyPr/>
                        <a:lstStyle/>
                        <a:p>
                          <a:pPr/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2975" t="-371970" r="-206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0011620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Radical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b="1" dirty="0"/>
                  <a:t>Case 1: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dirty="0"/>
                  <a:t> </a:t>
                </a:r>
                <a:r>
                  <a:rPr b="1" dirty="0"/>
                  <a:t>is an even natural number.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a nonnegative real number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an even natural number,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sz="2800" dirty="0"/>
                  <a:t> is the nonnegative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with the property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 That is,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if and only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 dirty="0"/>
                  <a:t>.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b="1" dirty="0"/>
                  <a:t>Case 2: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dirty="0"/>
                  <a:t> </a:t>
                </a:r>
                <a:r>
                  <a:rPr b="1" dirty="0"/>
                  <a:t>is an odd natural number.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any real number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an odd natural number,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sz="2800" dirty="0"/>
                  <a:t> is the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(whose sign will be the same as the sign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) with the property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 Again,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if and only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expression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sz="2800" dirty="0"/>
                  <a:t> gives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root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in </a:t>
                </a:r>
                <a:r>
                  <a:rPr sz="2800" b="1" dirty="0"/>
                  <a:t>radical notation</a:t>
                </a:r>
                <a:r>
                  <a:rPr sz="2800" dirty="0"/>
                  <a:t>. The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index</a:t>
                </a:r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the </a:t>
                </a:r>
                <a:r>
                  <a:rPr sz="2800" b="1" dirty="0"/>
                  <a:t>radicand</a:t>
                </a:r>
                <a:r>
                  <a:rPr sz="2800" dirty="0"/>
                  <a:t>, and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phant>
                          <m:phantPr>
                            <m:show m:val="off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phantPr>
                          <m:e/>
                        </m:phant>
                      </m:e>
                    </m:rad>
                  </m:oMath>
                </a14:m>
                <a:r>
                  <a:rPr sz="2800" dirty="0"/>
                  <a:t> is called a </a:t>
                </a:r>
                <a:r>
                  <a:rPr sz="2800" b="1" dirty="0"/>
                  <a:t>radical sign</a:t>
                </a:r>
                <a:r>
                  <a:rPr sz="2800" dirty="0"/>
                  <a:t>. By convention,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g>
                      <m:e>
                        <m:phant>
                          <m:phantPr>
                            <m:show m:val="off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phantPr>
                          <m:e/>
                        </m:phant>
                      </m:e>
                    </m:rad>
                  </m:oMath>
                </a14:m>
                <a:r>
                  <a:rPr sz="2800" dirty="0"/>
                  <a:t> is usually simply written as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phant>
                          <m:phantPr>
                            <m:show m:val="off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phantPr>
                          <m:e/>
                        </m:phant>
                      </m:e>
                    </m:rad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959" t="-1480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Rationalizing the Denominator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9">
                <a:extLst>
                  <a:ext uri="{FF2B5EF4-FFF2-40B4-BE49-F238E27FC236}">
                    <a16:creationId xmlns:a16="http://schemas.microsoft.com/office/drawing/2014/main" id="{16D42A0B-8AEB-4015-B43B-C19E4019EF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0447549"/>
                  </p:ext>
                </p:extLst>
              </p:nvPr>
            </p:nvGraphicFramePr>
            <p:xfrm>
              <a:off x="954504" y="979043"/>
              <a:ext cx="7732295" cy="2904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2896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3733799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e>
                                    </m:rad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229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e>
                                        </m:rad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e>
                                        </m:rad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e>
                                        </m:rad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Multiply the numerator and denominator by the conjugate of the denominator, then 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e>
                                        </m:rad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7−3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e>
                                        </m:rad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33122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0011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9">
                <a:extLst>
                  <a:ext uri="{FF2B5EF4-FFF2-40B4-BE49-F238E27FC236}">
                    <a16:creationId xmlns:a16="http://schemas.microsoft.com/office/drawing/2014/main" id="{16D42A0B-8AEB-4015-B43B-C19E4019EF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0447549"/>
                  </p:ext>
                </p:extLst>
              </p:nvPr>
            </p:nvGraphicFramePr>
            <p:xfrm>
              <a:off x="954504" y="979043"/>
              <a:ext cx="7732295" cy="29047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2896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3733799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229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12" r="-601105" b="-187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105" t="-3012" r="-129053" b="-187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Multiply the numerator and denominator by the conjugate of the denominator, then 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734378">
                    <a:tc>
                      <a:txBody>
                        <a:bodyPr/>
                        <a:lstStyle/>
                        <a:p>
                          <a:pPr/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105" t="-142500" r="-129053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  <a:tr h="732346">
                    <a:tc>
                      <a:txBody>
                        <a:bodyPr/>
                        <a:lstStyle/>
                        <a:p>
                          <a:pPr/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105" t="-240496" r="-129053" b="-58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3312243"/>
                      </a:ext>
                    </a:extLst>
                  </a:tr>
                  <a:tr h="432181">
                    <a:tc>
                      <a:txBody>
                        <a:bodyPr/>
                        <a:lstStyle/>
                        <a:p>
                          <a:pPr/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105" t="-580282" r="-129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0011620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Rationalizing the Denominator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4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9">
                <a:extLst>
                  <a:ext uri="{FF2B5EF4-FFF2-40B4-BE49-F238E27FC236}">
                    <a16:creationId xmlns:a16="http://schemas.microsoft.com/office/drawing/2014/main" id="{67FF9C5E-F71E-452E-9E1F-826EBACEE1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8725520"/>
                  </p:ext>
                </p:extLst>
              </p:nvPr>
            </p:nvGraphicFramePr>
            <p:xfrm>
              <a:off x="954504" y="979043"/>
              <a:ext cx="7732295" cy="308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2896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3733799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229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Multiply the numerator and denominator by the conjugate of the denominator.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Simplify.  Note that we can write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instead of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 since the original expression is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 not real if </a:t>
                          </a:r>
                          <a:r>
                            <a:rPr lang="en-US" sz="2000" b="0" i="1" baseline="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 is negative.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33122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9">
                <a:extLst>
                  <a:ext uri="{FF2B5EF4-FFF2-40B4-BE49-F238E27FC236}">
                    <a16:creationId xmlns:a16="http://schemas.microsoft.com/office/drawing/2014/main" id="{67FF9C5E-F71E-452E-9E1F-826EBACEE1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8725520"/>
                  </p:ext>
                </p:extLst>
              </p:nvPr>
            </p:nvGraphicFramePr>
            <p:xfrm>
              <a:off x="954504" y="979043"/>
              <a:ext cx="7732295" cy="308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2896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3733799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229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30" r="-601105" b="-2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105" t="-3030" r="-129053" b="-2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Multiply the numerator and denominator by the conjugate of the denominator.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1342517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105" t="-76923" r="-129053" b="-547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015" t="-76923" b="-547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  <a:tr h="735838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105" t="-323140" r="-129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3312243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49992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Rationalizing the Numerator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Rationalize the numerator of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Rationalizing the Numerator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9">
                <a:extLst>
                  <a:ext uri="{FF2B5EF4-FFF2-40B4-BE49-F238E27FC236}">
                    <a16:creationId xmlns:a16="http://schemas.microsoft.com/office/drawing/2014/main" id="{DBAACAD1-049E-421A-A95E-A34522405E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828652"/>
                  </p:ext>
                </p:extLst>
              </p:nvPr>
            </p:nvGraphicFramePr>
            <p:xfrm>
              <a:off x="457200" y="1447800"/>
              <a:ext cx="8382000" cy="40524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7000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3570112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3414888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8229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rad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rad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rad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T="8229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rad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Multiply both the numerator and denominator by the conjugate of the numerator.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rad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Note that we could have begun by simplifying the term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.  The final answer is</a:t>
                          </a:r>
                          <a:r>
                            <a:rPr lang="en-US" sz="2000" b="0" baseline="0" dirty="0">
                              <a:solidFill>
                                <a:schemeClr val="tx1"/>
                              </a:solidFill>
                            </a:rPr>
                            <a:t> the same.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33122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68127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9">
                <a:extLst>
                  <a:ext uri="{FF2B5EF4-FFF2-40B4-BE49-F238E27FC236}">
                    <a16:creationId xmlns:a16="http://schemas.microsoft.com/office/drawing/2014/main" id="{DBAACAD1-049E-421A-A95E-A34522405E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828652"/>
                  </p:ext>
                </p:extLst>
              </p:nvPr>
            </p:nvGraphicFramePr>
            <p:xfrm>
              <a:off x="457200" y="1447800"/>
              <a:ext cx="8382000" cy="40524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7000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3570112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  <a:gridCol w="3414888">
                      <a:extLst>
                        <a:ext uri="{9D8B030D-6E8A-4147-A177-3AD203B41FA5}">
                          <a16:colId xmlns:a16="http://schemas.microsoft.com/office/drawing/2014/main" val="2736911943"/>
                        </a:ext>
                      </a:extLst>
                    </a:gridCol>
                  </a:tblGrid>
                  <a:tr h="9157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229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500437" b="-3410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82296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078" r="-95563" b="-3410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078" t="-70233" r="-95563" b="-13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</a:rPr>
                            <a:t>Multiply both the numerator and denominator by the conjugate of the numerator.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  <a:tr h="1034034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078" t="-215294" r="-95563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5536" t="-215294" b="-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3312243"/>
                      </a:ext>
                    </a:extLst>
                  </a:tr>
                  <a:tr h="791972">
                    <a:tc>
                      <a:txBody>
                        <a:bodyPr/>
                        <a:lstStyle/>
                        <a:p>
                          <a:endParaRPr lang="en-US" sz="20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078" t="-412308" r="-95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6812717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Perfect Powers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3413722"/>
          </a:xfrm>
        </p:spPr>
        <p:txBody>
          <a:bodyPr>
            <a:normAutofit/>
          </a:bodyPr>
          <a:lstStyle/>
          <a:p>
            <a:pPr algn="ctr">
              <a:defRPr sz="2800" b="1"/>
            </a:pPr>
            <a:r>
              <a:rPr dirty="0"/>
              <a:t>Definition</a:t>
            </a:r>
          </a:p>
          <a:p>
            <a:r>
              <a:rPr sz="2800" dirty="0"/>
              <a:t>A </a:t>
            </a:r>
            <a:r>
              <a:rPr sz="2800" b="1" dirty="0"/>
              <a:t>perfect square</a:t>
            </a:r>
            <a:r>
              <a:rPr sz="2800" dirty="0"/>
              <a:t> is an integer equal to the square of another integer. The square root of a perfect square is always an integer.</a:t>
            </a:r>
          </a:p>
          <a:p>
            <a:r>
              <a:rPr sz="2800" dirty="0"/>
              <a:t>A </a:t>
            </a:r>
            <a:r>
              <a:rPr sz="2800" b="1" dirty="0"/>
              <a:t>perfect cube</a:t>
            </a:r>
            <a:r>
              <a:rPr sz="2800" dirty="0"/>
              <a:t> is an integer equal to the cube of another integer. The cube root of a perfect cube is always an integer.</a:t>
            </a:r>
          </a:p>
          <a:p>
            <a:endParaRPr sz="2800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Radical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−32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sz="2800" dirty="0"/>
                  <a:t>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=−32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−16</m:t>
                        </m:r>
                      </m:e>
                    </m:rad>
                  </m:oMath>
                </a14:m>
                <a:r>
                  <a:rPr sz="2800" dirty="0"/>
                  <a:t> is not a real number, as no real number raised to the fourth power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−16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sz="2800" dirty="0"/>
                  <a:t>. Note that the fourth root of </a:t>
                </a:r>
                <a:r>
                  <a:rPr sz="2800" dirty="0">
                    <a:latin typeface="Cambria Math"/>
                  </a:rPr>
                  <a:t>16</a:t>
                </a:r>
                <a:r>
                  <a:rPr sz="2800" dirty="0"/>
                  <a:t> is a real number, which is then multiplied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 In fact,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for any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Radical Notation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for any natural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for any odd natural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64</m:t>
                            </m:r>
                          </m:den>
                        </m:f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US" dirty="0"/>
                  <a:t>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ar-AE" dirty="0"/>
                  <a:t>.</a:t>
                </a:r>
              </a:p>
              <a:p>
                <a:pPr marL="514350" indent="-514350">
                  <a:buFont typeface="+mj-lt"/>
                  <a:buAutoNum type="alphaLcPeriod" startAt="7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ar-AE" dirty="0"/>
                  <a:t>.</a:t>
                </a:r>
              </a:p>
              <a:p>
                <a:pPr marL="514350" indent="-514350">
                  <a:buFont typeface="+mj-lt"/>
                  <a:buAutoNum type="alphaLcPeriod" startAt="8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. In general,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an even natural number,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=|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sz="2800" dirty="0"/>
                  <a:t> for any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 Remember, though, that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an odd natural number.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The Pythagorean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a right triangle with sides of length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the Pythagorean theorem states that the length of the hypotenuse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given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sz="2800" dirty="0"/>
                  <a:t>. In th</a:t>
                </a:r>
                <a:r>
                  <a:rPr lang="en-US" sz="2800" dirty="0"/>
                  <a:t>is formula from the</a:t>
                </a:r>
                <a:r>
                  <a:rPr sz="2800" dirty="0"/>
                  <a:t> Pythagorean theorem, find the following: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radicand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index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The Pythagorean Theorem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radicand is the quantity beneath the radical sign,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Because no index is indicated, the index is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BF10ED7E-3BB3-42CA-BF47-F577FDE0F5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9001628"/>
                  </p:ext>
                </p:extLst>
              </p:nvPr>
            </p:nvGraphicFramePr>
            <p:xfrm>
              <a:off x="914400" y="2895600"/>
              <a:ext cx="7924800" cy="26912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</a:tblGrid>
                  <a:tr h="5987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ar-AE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ar-AE" sz="2800" b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ar-AE" sz="2800" b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ar-AE" sz="2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ar-AE" sz="2800" b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58735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ar-AE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8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n-US" sz="28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ar-AE" sz="2800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ar-AE" sz="28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ar-AE" sz="2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  <m:r>
                                          <a:rPr lang="en-US" sz="28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ar-AE" sz="2800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US" sz="2800" b="0" i="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Substitute.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  <a:tr h="912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169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b="0" i="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Since 169 is a perfect square, the solution is an integer.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7743166"/>
                      </a:ext>
                    </a:extLst>
                  </a:tr>
                  <a:tr h="500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sz="2800" b="0" i="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48154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BF10ED7E-3BB3-42CA-BF47-F577FDE0F5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9001628"/>
                  </p:ext>
                </p:extLst>
              </p:nvPr>
            </p:nvGraphicFramePr>
            <p:xfrm>
              <a:off x="914400" y="2895600"/>
              <a:ext cx="7924800" cy="26912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</a:tblGrid>
                  <a:tr h="6200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1" t="-1961" r="-174737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6082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1" t="-104000" r="-174737" b="-24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Substitute.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1" t="-131613" r="-174737" b="-5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Since 169 is a perfect square, the solution is an integer.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774316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1" t="-422353" r="-174737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4815441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The Pythagorean Theorem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8533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4"/>
              <a:defRPr sz="2800"/>
            </a:pPr>
            <a:r>
              <a:rPr dirty="0"/>
              <a:t>​</a:t>
            </a:r>
            <a:r>
              <a:rPr lang="en-US" sz="2800" dirty="0"/>
              <a:t>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64B5AAFA-99AA-44FF-8838-267FCA63DD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409558"/>
                  </p:ext>
                </p:extLst>
              </p:nvPr>
            </p:nvGraphicFramePr>
            <p:xfrm>
              <a:off x="1066800" y="1027303"/>
              <a:ext cx="7924800" cy="21730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ar-AE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ar-AE" sz="2800" b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ar-AE" sz="2800" b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ar-AE" sz="2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ar-AE" sz="2800" b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ar-AE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8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8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ar-AE" sz="2800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ar-AE" sz="28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ar-AE" sz="2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8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ar-AE" sz="2800" b="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US" sz="2800" b="0" i="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Substitute.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b="0" i="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Since 5 is not a perfect square, the solution is not an integer.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77431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64B5AAFA-99AA-44FF-8838-267FCA63DD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409558"/>
                  </p:ext>
                </p:extLst>
              </p:nvPr>
            </p:nvGraphicFramePr>
            <p:xfrm>
              <a:off x="1066800" y="1027303"/>
              <a:ext cx="7924800" cy="21730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3027190934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1750138201"/>
                        </a:ext>
                      </a:extLst>
                    </a:gridCol>
                  </a:tblGrid>
                  <a:tr h="6200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1" t="-980" r="-174737" b="-2784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5560668"/>
                      </a:ext>
                    </a:extLst>
                  </a:tr>
                  <a:tr h="6082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1" t="-103000" r="-174737" b="-18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Substitute.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235022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1" t="-130968" r="-174737" b="-1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Since 5 is not a perfect square, the solution is not an integer.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7743166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8325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Simplified Form of Radical Expressions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785322"/>
          </a:xfrm>
        </p:spPr>
        <p:txBody>
          <a:bodyPr>
            <a:normAutofit lnSpcReduction="10000"/>
          </a:bodyPr>
          <a:lstStyle/>
          <a:p>
            <a:r>
              <a:rPr sz="2800" dirty="0"/>
              <a:t>A radical expression is in </a:t>
            </a:r>
            <a:r>
              <a:rPr sz="2800" b="1" dirty="0"/>
              <a:t>simplified form</a:t>
            </a:r>
            <a:r>
              <a:rPr sz="2800" dirty="0"/>
              <a:t> when</a:t>
            </a:r>
            <a:r>
              <a:rPr lang="en-US" sz="2800" dirty="0"/>
              <a:t> the following conditions are met</a:t>
            </a:r>
            <a:r>
              <a:rPr sz="2800" dirty="0"/>
              <a:t>: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The radicand contains no factor with an exponent greater than or equal to the index of the radical.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The radicand contains no fractions.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sz="2800" dirty="0"/>
              <a:t>The denominator, if there is one, contains no radical.</a:t>
            </a:r>
          </a:p>
          <a:p>
            <a:pPr marL="514350" indent="-514350">
              <a:buFont typeface="+mj-lt"/>
              <a:buAutoNum type="arabicPeriod" startAt="4"/>
              <a:defRPr sz="2800"/>
            </a:pPr>
            <a:r>
              <a:rPr dirty="0"/>
              <a:t>​</a:t>
            </a:r>
            <a:r>
              <a:rPr sz="2800" dirty="0"/>
              <a:t>The greatest common factor of the index and any exponent occurring in the radicand is </a:t>
            </a:r>
            <a:r>
              <a:rPr sz="2800" dirty="0">
                <a:latin typeface="Cambria Math"/>
              </a:rPr>
              <a:t>1</a:t>
            </a:r>
            <a:r>
              <a:rPr sz="2800" dirty="0"/>
              <a:t>. That is, the index and any exponent in the radicand have no common factor other than </a:t>
            </a:r>
            <a:r>
              <a:rPr sz="2800" dirty="0">
                <a:latin typeface="Cambria Math"/>
              </a:rPr>
              <a:t>1</a:t>
            </a:r>
            <a:r>
              <a:rPr sz="2800" dirty="0"/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1274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Cambria Math</vt:lpstr>
      <vt:lpstr>Calibri</vt:lpstr>
      <vt:lpstr>Arial</vt:lpstr>
      <vt:lpstr>Courier New</vt:lpstr>
      <vt:lpstr>Office Theme</vt:lpstr>
      <vt:lpstr>Section 0.4</vt:lpstr>
      <vt:lpstr>Radical Notation</vt:lpstr>
      <vt:lpstr>Perfect Powers</vt:lpstr>
      <vt:lpstr>EXAMPLE 1: Radical Notation</vt:lpstr>
      <vt:lpstr>EXAMPLE 1: Radical Notation (cont.)</vt:lpstr>
      <vt:lpstr>EXAMPLE 2: The Pythagorean Theorem</vt:lpstr>
      <vt:lpstr>EXAMPLE 2: The Pythagorean Theorem (cont.)</vt:lpstr>
      <vt:lpstr>EXAMPLE 2: The Pythagorean Theorem (cont.)</vt:lpstr>
      <vt:lpstr>Simplified Form of Radical Expressions</vt:lpstr>
      <vt:lpstr>Properties of Radicals</vt:lpstr>
      <vt:lpstr>Properties of Radicals (cont.)</vt:lpstr>
      <vt:lpstr>EXAMPLE 3: Simplifying Radical Expressions</vt:lpstr>
      <vt:lpstr>Note:</vt:lpstr>
      <vt:lpstr>EXAMPLE 3: Simplifying Radical Expressions (cont.)</vt:lpstr>
      <vt:lpstr>EXAMPLE 3: Simplifying Radical Expressions (cont.)</vt:lpstr>
      <vt:lpstr>CAUTION!</vt:lpstr>
      <vt:lpstr>EXAMPLE 4: Rationalizing the Denominator</vt:lpstr>
      <vt:lpstr>EXAMPLE 4: Rationalizing the Denominator (cont.)</vt:lpstr>
      <vt:lpstr>EXAMPLE 4: Rationalizing the Denominator (cont.)</vt:lpstr>
      <vt:lpstr>EXAMPLE 4: Rationalizing the Denominator (cont.)</vt:lpstr>
      <vt:lpstr>EXAMPLE 4: Rationalizing the Denominator (cont.)</vt:lpstr>
      <vt:lpstr>EXAMPLE 5: Rationalizing the Numerator</vt:lpstr>
      <vt:lpstr>EXAMPLE 5: Rationalizing the Numerator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with Applications in Business and Social Sciences</dc:title>
  <dc:creator>Hawkes Learning</dc:creator>
  <cp:lastModifiedBy>Claudia Vance</cp:lastModifiedBy>
  <cp:revision>139</cp:revision>
  <dcterms:created xsi:type="dcterms:W3CDTF">2013-04-26T14:43:13Z</dcterms:created>
  <dcterms:modified xsi:type="dcterms:W3CDTF">2021-10-19T13:47:05Z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C37D4545-6989-47B9-BE6A-E5B9C49A5940</vt:lpwstr>
  </property>
  <property fmtid="{D5CDD505-2E9C-101B-9397-08002B2CF9AE}" pid="3" name="ArticulatePath">
    <vt:lpwstr>1.4a PROPRAD</vt:lpwstr>
  </property>
</Properties>
</file>