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63" r:id="rId8"/>
    <p:sldId id="262" r:id="rId9"/>
    <p:sldId id="271" r:id="rId10"/>
    <p:sldId id="272" r:id="rId11"/>
    <p:sldId id="273" r:id="rId12"/>
    <p:sldId id="264" r:id="rId13"/>
    <p:sldId id="265" r:id="rId14"/>
    <p:sldId id="274" r:id="rId15"/>
    <p:sldId id="266" r:id="rId16"/>
    <p:sldId id="267" r:id="rId17"/>
    <p:sldId id="268" r:id="rId18"/>
    <p:sldId id="270" r:id="rId19"/>
    <p:sldId id="275"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indhusha" initials="S" lastIdx="10" clrIdx="1">
    <p:extLst>
      <p:ext uri="{19B8F6BF-5375-455C-9EA6-DF929625EA0E}">
        <p15:presenceInfo xmlns:p15="http://schemas.microsoft.com/office/powerpoint/2012/main" userId="01d48f91606cf9c0" providerId="Windows Live"/>
      </p:ext>
    </p:extLst>
  </p:cmAuthor>
  <p:cmAuthor id="2" name="Allison Conger" initials="AC" lastIdx="1" clrIdx="2">
    <p:extLst>
      <p:ext uri="{19B8F6BF-5375-455C-9EA6-DF929625EA0E}">
        <p15:presenceInfo xmlns:p15="http://schemas.microsoft.com/office/powerpoint/2012/main" userId="S-1-5-21-1482476501-413027322-842925246-31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p:cViewPr varScale="1">
        <p:scale>
          <a:sx n="94" d="100"/>
          <a:sy n="94" d="100"/>
        </p:scale>
        <p:origin x="84" y="52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IN" dirty="0"/>
              <a:t>Rational Exponents</a:t>
            </a:r>
            <a:endParaRPr dirty="0"/>
          </a:p>
        </p:txBody>
      </p:sp>
      <p:sp>
        <p:nvSpPr>
          <p:cNvPr id="3" name="Title 2"/>
          <p:cNvSpPr>
            <a:spLocks noGrp="1"/>
          </p:cNvSpPr>
          <p:nvPr>
            <p:ph type="title"/>
          </p:nvPr>
        </p:nvSpPr>
        <p:spPr/>
        <p:txBody>
          <a:bodyPr/>
          <a:lstStyle/>
          <a:p>
            <a:r>
              <a:rPr dirty="0"/>
              <a:t>Section </a:t>
            </a:r>
            <a:r>
              <a:rPr lang="en-US" dirty="0"/>
              <a:t>0.5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a:t>
            </a:r>
            <a:r>
              <a:rPr dirty="0"/>
              <a:t> 2: Simplifying Expressions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pPr>
                <a:r>
                  <a:rPr lang="en-US" b="0"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5</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3</m:t>
                            </m:r>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3</m:t>
                            </m:r>
                          </m:den>
                        </m:f>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3</m:t>
                            </m:r>
                          </m:e>
                        </m:d>
                      </m:e>
                      <m:sup>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i="1">
                                <a:latin typeface="Cambria Math" panose="02040503050406030204" pitchFamily="18" charset="0"/>
                              </a:rPr>
                              <m:t>3</m:t>
                            </m:r>
                          </m:den>
                        </m:f>
                      </m:sup>
                    </m:sSup>
                  </m:oMath>
                </a14:m>
                <a:br>
                  <a:rPr lang="en-US" i="1" dirty="0">
                    <a:latin typeface="Cambria Math" panose="02040503050406030204" pitchFamily="18" charset="0"/>
                  </a:rPr>
                </a:br>
                <a:r>
                  <a:rPr lang="en-US" i="1"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3</m:t>
                            </m:r>
                          </m:e>
                        </m:d>
                      </m:e>
                      <m:sup>
                        <m:d>
                          <m:dPr>
                            <m:ctrlPr>
                              <a:rPr lang="en-US"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3</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e>
                        </m:d>
                      </m:sup>
                    </m:sSup>
                  </m:oMath>
                </a14:m>
                <a:endParaRPr lang="en-US" b="0" dirty="0"/>
              </a:p>
              <a:p>
                <a:pPr marL="1884363" indent="-896938"/>
                <a:r>
                  <a:rPr lang="en-US" b="0" dirty="0"/>
                  <a:t>	</a:t>
                </a:r>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3</m:t>
                            </m:r>
                          </m:e>
                        </m:d>
                      </m:e>
                      <m:sup>
                        <m:f>
                          <m:fPr>
                            <m:ctrlPr>
                              <a:rPr lang="en-US" i="1">
                                <a:latin typeface="Cambria Math" panose="02040503050406030204" pitchFamily="18" charset="0"/>
                              </a:rPr>
                            </m:ctrlPr>
                          </m:fPr>
                          <m:num>
                            <m:r>
                              <a:rPr lang="en-US" b="0" i="1" smtClean="0">
                                <a:latin typeface="Cambria Math" panose="02040503050406030204" pitchFamily="18" charset="0"/>
                              </a:rPr>
                              <m:t>6</m:t>
                            </m:r>
                          </m:num>
                          <m:den>
                            <m:r>
                              <a:rPr lang="en-US" i="1">
                                <a:latin typeface="Cambria Math" panose="02040503050406030204" pitchFamily="18" charset="0"/>
                              </a:rPr>
                              <m:t>3</m:t>
                            </m:r>
                          </m:den>
                        </m:f>
                      </m:sup>
                    </m:sSup>
                  </m:oMath>
                </a14:m>
                <a:endParaRPr lang="en-US" b="0" dirty="0"/>
              </a:p>
              <a:p>
                <a:pPr marL="1884363" indent="-92075"/>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3</m:t>
                              </m:r>
                            </m:e>
                          </m:d>
                        </m:e>
                        <m:sup>
                          <m:r>
                            <a:rPr lang="en-US" b="0" i="1" smtClean="0">
                              <a:latin typeface="Cambria Math" panose="02040503050406030204" pitchFamily="18" charset="0"/>
                            </a:rPr>
                            <m:t>2</m:t>
                          </m:r>
                        </m:sup>
                      </m:sSup>
                    </m:oMath>
                  </m:oMathPara>
                </a14:m>
                <a:endParaRPr lang="en-US" dirty="0"/>
              </a:p>
              <a:p>
                <a:pPr marL="1792288">
                  <a:tabLst>
                    <a:tab pos="1974850" algn="l"/>
                  </a:tabLst>
                </a:pPr>
                <a:endParaRPr lang="en-IN" dirty="0"/>
              </a:p>
              <a:p>
                <a:pPr marL="539750" indent="-539750">
                  <a:buFont typeface="+mj-lt"/>
                  <a:buAutoNum type="alphaLcPeriod" startAt="4"/>
                </a:pPr>
                <a:r>
                  <a:rPr lang="en-IN" dirty="0"/>
                  <a:t> </a:t>
                </a:r>
                <a14:m>
                  <m:oMath xmlns:m="http://schemas.openxmlformats.org/officeDocument/2006/math">
                    <m:rad>
                      <m:radPr>
                        <m:ctrlPr>
                          <a:rPr lang="en-IN" i="1" smtClean="0">
                            <a:latin typeface="Cambria Math" panose="02040503050406030204" pitchFamily="18" charset="0"/>
                          </a:rPr>
                        </m:ctrlPr>
                      </m:radPr>
                      <m:deg>
                        <m:r>
                          <m:rPr>
                            <m:brk m:alnAt="7"/>
                          </m:rPr>
                          <a:rPr lang="en-US" b="0" i="1" smtClean="0">
                            <a:latin typeface="Cambria Math" panose="02040503050406030204" pitchFamily="18" charset="0"/>
                          </a:rPr>
                          <m:t>5</m:t>
                        </m:r>
                      </m:deg>
                      <m:e>
                        <m:rad>
                          <m:radPr>
                            <m:ctrlPr>
                              <a:rPr lang="en-IN" i="1" smtClean="0">
                                <a:latin typeface="Cambria Math" panose="02040503050406030204" pitchFamily="18" charset="0"/>
                              </a:rPr>
                            </m:ctrlPr>
                          </m:radPr>
                          <m:deg>
                            <m:r>
                              <m:rPr>
                                <m:brk m:alnAt="7"/>
                              </m:rPr>
                              <a:rPr lang="en-US" b="0" i="1" smtClean="0">
                                <a:latin typeface="Cambria Math" panose="02040503050406030204" pitchFamily="18" charset="0"/>
                              </a:rPr>
                              <m:t>3</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rad>
                      </m:e>
                    </m:rad>
                    <m:r>
                      <a:rPr lang="en-US" b="0" i="1" smtClean="0">
                        <a:latin typeface="Cambria Math" panose="02040503050406030204" pitchFamily="18" charset="0"/>
                      </a:rPr>
                      <m:t>=</m:t>
                    </m:r>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1</m:t>
                        </m:r>
                        <m:r>
                          <a:rPr lang="en-US" b="0" i="1" smtClean="0">
                            <a:latin typeface="Cambria Math" panose="02040503050406030204" pitchFamily="18" charset="0"/>
                          </a:rPr>
                          <m:t>5</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rad>
                  </m:oMath>
                </a14:m>
                <a:r>
                  <a:rPr lang="en-US" dirty="0"/>
                  <a:t>	</a:t>
                </a:r>
                <a:r>
                  <a:rPr lang="en-US" sz="2000" dirty="0">
                    <a:solidFill>
                      <a:srgbClr val="008080"/>
                    </a:solidFill>
                  </a:rPr>
                  <a:t>Apply the property </a:t>
                </a:r>
                <a14:m>
                  <m:oMath xmlns:m="http://schemas.openxmlformats.org/officeDocument/2006/math">
                    <m:rad>
                      <m:radPr>
                        <m:ctrlPr>
                          <a:rPr lang="en-US" sz="2000" i="1" smtClean="0">
                            <a:solidFill>
                              <a:srgbClr val="008080"/>
                            </a:solidFill>
                            <a:latin typeface="Cambria Math" panose="02040503050406030204" pitchFamily="18" charset="0"/>
                          </a:rPr>
                        </m:ctrlPr>
                      </m:radPr>
                      <m:deg>
                        <m:r>
                          <m:rPr>
                            <m:brk m:alnAt="7"/>
                          </m:rPr>
                          <a:rPr lang="en-US" sz="2000" b="0" i="1" smtClean="0">
                            <a:solidFill>
                              <a:srgbClr val="008080"/>
                            </a:solidFill>
                            <a:latin typeface="Cambria Math" panose="02040503050406030204" pitchFamily="18" charset="0"/>
                          </a:rPr>
                          <m:t>𝑚</m:t>
                        </m:r>
                      </m:deg>
                      <m:e>
                        <m:rad>
                          <m:radPr>
                            <m:ctrlPr>
                              <a:rPr lang="en-US" sz="2000" i="1" smtClean="0">
                                <a:solidFill>
                                  <a:srgbClr val="008080"/>
                                </a:solidFill>
                                <a:latin typeface="Cambria Math" panose="02040503050406030204" pitchFamily="18" charset="0"/>
                              </a:rPr>
                            </m:ctrlPr>
                          </m:radPr>
                          <m:deg>
                            <m:r>
                              <m:rPr>
                                <m:brk m:alnAt="7"/>
                              </m:rPr>
                              <a:rPr lang="en-US" sz="2000" b="0" i="1" smtClean="0">
                                <a:solidFill>
                                  <a:srgbClr val="008080"/>
                                </a:solidFill>
                                <a:latin typeface="Cambria Math" panose="02040503050406030204" pitchFamily="18" charset="0"/>
                              </a:rPr>
                              <m:t>𝑛</m:t>
                            </m:r>
                          </m:deg>
                          <m:e>
                            <m:r>
                              <a:rPr lang="en-US" sz="2000" b="0" i="1" smtClean="0">
                                <a:solidFill>
                                  <a:srgbClr val="008080"/>
                                </a:solidFill>
                                <a:latin typeface="Cambria Math" panose="02040503050406030204" pitchFamily="18" charset="0"/>
                              </a:rPr>
                              <m:t>𝑎</m:t>
                            </m:r>
                          </m:e>
                        </m:rad>
                      </m:e>
                    </m:rad>
                    <m:r>
                      <a:rPr lang="en-US" sz="2000" b="0" i="1" smtClean="0">
                        <a:solidFill>
                          <a:srgbClr val="008080"/>
                        </a:solidFill>
                        <a:latin typeface="Cambria Math" panose="02040503050406030204" pitchFamily="18" charset="0"/>
                      </a:rPr>
                      <m:t>=</m:t>
                    </m:r>
                    <m:rad>
                      <m:radPr>
                        <m:ctrlPr>
                          <a:rPr lang="en-US" sz="2000" b="0" i="1" smtClean="0">
                            <a:solidFill>
                              <a:srgbClr val="008080"/>
                            </a:solidFill>
                            <a:latin typeface="Cambria Math" panose="02040503050406030204" pitchFamily="18" charset="0"/>
                          </a:rPr>
                        </m:ctrlPr>
                      </m:radPr>
                      <m:deg>
                        <m:r>
                          <m:rPr>
                            <m:brk m:alnAt="7"/>
                          </m:rPr>
                          <a:rPr lang="en-US" sz="2000" b="0" i="1" smtClean="0">
                            <a:solidFill>
                              <a:srgbClr val="008080"/>
                            </a:solidFill>
                            <a:latin typeface="Cambria Math" panose="02040503050406030204" pitchFamily="18" charset="0"/>
                          </a:rPr>
                          <m:t>𝑚</m:t>
                        </m:r>
                        <m:r>
                          <a:rPr lang="en-US" sz="2000" b="0" i="1" smtClean="0">
                            <a:solidFill>
                              <a:srgbClr val="008080"/>
                            </a:solidFill>
                            <a:latin typeface="Cambria Math" panose="02040503050406030204" pitchFamily="18" charset="0"/>
                          </a:rPr>
                          <m:t>𝑛</m:t>
                        </m:r>
                      </m:deg>
                      <m:e>
                        <m:r>
                          <a:rPr lang="en-US" sz="2000" b="0" i="1" smtClean="0">
                            <a:solidFill>
                              <a:srgbClr val="008080"/>
                            </a:solidFill>
                            <a:latin typeface="Cambria Math" panose="02040503050406030204" pitchFamily="18" charset="0"/>
                          </a:rPr>
                          <m:t>𝑎</m:t>
                        </m:r>
                      </m:e>
                    </m:rad>
                    <m:r>
                      <a:rPr lang="en-US" sz="2000" b="0" i="1" smtClean="0">
                        <a:solidFill>
                          <a:srgbClr val="008080"/>
                        </a:solidFill>
                        <a:latin typeface="Cambria Math" panose="02040503050406030204" pitchFamily="18" charset="0"/>
                      </a:rPr>
                      <m:t>.</m:t>
                    </m:r>
                  </m:oMath>
                </a14:m>
                <a:endParaRPr sz="2000" dirty="0">
                  <a:solidFill>
                    <a:srgbClr val="008080"/>
                  </a:solidFill>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81300172-A405-4F12-A957-60821589CA98}"/>
              </a:ext>
            </a:extLst>
          </p:cNvPr>
          <p:cNvSpPr/>
          <p:nvPr/>
        </p:nvSpPr>
        <p:spPr>
          <a:xfrm>
            <a:off x="5562600" y="1676400"/>
            <a:ext cx="3200400" cy="707886"/>
          </a:xfrm>
          <a:prstGeom prst="rect">
            <a:avLst/>
          </a:prstGeom>
        </p:spPr>
        <p:txBody>
          <a:bodyPr wrap="square">
            <a:spAutoFit/>
          </a:bodyPr>
          <a:lstStyle/>
          <a:p>
            <a:r>
              <a:rPr lang="en-US" sz="2000" dirty="0">
                <a:solidFill>
                  <a:srgbClr val="008080"/>
                </a:solidFill>
              </a:rPr>
              <a:t>The bases are the same, so we add the exponents.</a:t>
            </a:r>
            <a:endParaRPr lang="en-IN" sz="2000" dirty="0">
              <a:solidFill>
                <a:srgbClr val="008080"/>
              </a:solidFill>
            </a:endParaRPr>
          </a:p>
        </p:txBody>
      </p:sp>
    </p:spTree>
    <p:extLst>
      <p:ext uri="{BB962C8B-B14F-4D97-AF65-F5344CB8AC3E}">
        <p14:creationId xmlns:p14="http://schemas.microsoft.com/office/powerpoint/2010/main" val="263166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a:t>
            </a:r>
            <a:r>
              <a:rPr dirty="0"/>
              <a:t> 2: Simplifying Expressions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pPr>
                <a:r>
                  <a:rPr lang="en-US" b="0"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3</m:t>
                                </m:r>
                              </m:den>
                            </m:f>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e>
                      <m:sup>
                        <m:r>
                          <a:rPr lang="en-US" b="0" i="1" smtClean="0">
                            <a:latin typeface="Cambria Math" panose="02040503050406030204" pitchFamily="18" charset="0"/>
                          </a:rPr>
                          <m:t>1</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1</m:t>
                                </m:r>
                              </m:num>
                              <m:den>
                                <m:r>
                                  <a:rPr lang="en-US" b="0" i="1" smtClean="0">
                                    <a:latin typeface="Cambria Math" panose="02040503050406030204" pitchFamily="18" charset="0"/>
                                  </a:rPr>
                                  <m:t>3</m:t>
                                </m:r>
                              </m:den>
                            </m:f>
                          </m:e>
                        </m:d>
                      </m:sup>
                    </m:sSup>
                  </m:oMath>
                </a14:m>
                <a:endParaRPr lang="en-US" b="0" dirty="0"/>
              </a:p>
              <a:p>
                <a:pPr marL="1884363" indent="-896938"/>
                <a:r>
                  <a:rPr lang="en-US" b="0" dirty="0"/>
                  <a:t>	</a:t>
                </a:r>
                <a14:m>
                  <m:oMath xmlns:m="http://schemas.openxmlformats.org/officeDocument/2006/math">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e>
                      <m:sup>
                        <m:f>
                          <m:fPr>
                            <m:ctrlPr>
                              <a:rPr lang="en-US" i="1">
                                <a:latin typeface="Cambria Math" panose="02040503050406030204" pitchFamily="18" charset="0"/>
                              </a:rPr>
                            </m:ctrlPr>
                          </m:fPr>
                          <m:num>
                            <m:r>
                              <a:rPr lang="en-US" b="0" i="1" smtClean="0">
                                <a:latin typeface="Cambria Math" panose="02040503050406030204" pitchFamily="18" charset="0"/>
                              </a:rPr>
                              <m:t>4</m:t>
                            </m:r>
                          </m:num>
                          <m:den>
                            <m:r>
                              <a:rPr lang="en-US" i="1">
                                <a:latin typeface="Cambria Math" panose="02040503050406030204" pitchFamily="18" charset="0"/>
                              </a:rPr>
                              <m:t>3</m:t>
                            </m:r>
                          </m:den>
                        </m:f>
                      </m:sup>
                    </m:sSup>
                  </m:oMath>
                </a14:m>
                <a:endParaRPr lang="en-US" dirty="0"/>
              </a:p>
              <a:p>
                <a:pPr marL="1792288">
                  <a:tabLst>
                    <a:tab pos="1974850" algn="l"/>
                  </a:tabLst>
                </a:pPr>
                <a:endParaRPr lang="en-IN"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9A83BB64-E94E-43E2-98C4-ED4AE5E4BE93}"/>
                  </a:ext>
                </a:extLst>
              </p:cNvPr>
              <p:cNvSpPr/>
              <p:nvPr/>
            </p:nvSpPr>
            <p:spPr>
              <a:xfrm>
                <a:off x="5105400" y="1066800"/>
                <a:ext cx="3505200" cy="1173976"/>
              </a:xfrm>
              <a:prstGeom prst="rect">
                <a:avLst/>
              </a:prstGeom>
            </p:spPr>
            <p:txBody>
              <a:bodyPr wrap="square">
                <a:spAutoFit/>
              </a:bodyPr>
              <a:lstStyle/>
              <a:p>
                <a:r>
                  <a:rPr lang="en-US" sz="2000" dirty="0">
                    <a:solidFill>
                      <a:srgbClr val="008080"/>
                    </a:solidFill>
                  </a:rPr>
                  <a:t>Apply the property </a:t>
                </a:r>
                <a14:m>
                  <m:oMath xmlns:m="http://schemas.openxmlformats.org/officeDocument/2006/math">
                    <m:f>
                      <m:fPr>
                        <m:ctrlPr>
                          <a:rPr lang="en-US" sz="2000" b="0" i="1" smtClean="0">
                            <a:solidFill>
                              <a:srgbClr val="008080"/>
                            </a:solidFill>
                            <a:latin typeface="Cambria Math" panose="02040503050406030204" pitchFamily="18" charset="0"/>
                          </a:rPr>
                        </m:ctrlPr>
                      </m:fPr>
                      <m:num>
                        <m:sSup>
                          <m:sSupPr>
                            <m:ctrlPr>
                              <a:rPr lang="en-US" sz="2000" b="0" i="1" smtClean="0">
                                <a:solidFill>
                                  <a:srgbClr val="008080"/>
                                </a:solidFill>
                                <a:latin typeface="Cambria Math" panose="02040503050406030204" pitchFamily="18" charset="0"/>
                              </a:rPr>
                            </m:ctrlPr>
                          </m:sSupPr>
                          <m:e>
                            <m:r>
                              <a:rPr lang="en-US" sz="2000" b="0" i="1" smtClean="0">
                                <a:solidFill>
                                  <a:srgbClr val="008080"/>
                                </a:solidFill>
                                <a:latin typeface="Cambria Math" panose="02040503050406030204" pitchFamily="18" charset="0"/>
                              </a:rPr>
                              <m:t>𝑎</m:t>
                            </m:r>
                          </m:e>
                          <m:sup>
                            <m:r>
                              <a:rPr lang="en-US" sz="2000" b="0" i="1" smtClean="0">
                                <a:solidFill>
                                  <a:srgbClr val="008080"/>
                                </a:solidFill>
                                <a:latin typeface="Cambria Math" panose="02040503050406030204" pitchFamily="18" charset="0"/>
                              </a:rPr>
                              <m:t>𝑛</m:t>
                            </m:r>
                          </m:sup>
                        </m:sSup>
                      </m:num>
                      <m:den>
                        <m:sSup>
                          <m:sSupPr>
                            <m:ctrlPr>
                              <a:rPr lang="en-US" sz="2000" b="0" i="1" smtClean="0">
                                <a:solidFill>
                                  <a:srgbClr val="008080"/>
                                </a:solidFill>
                                <a:latin typeface="Cambria Math" panose="02040503050406030204" pitchFamily="18" charset="0"/>
                              </a:rPr>
                            </m:ctrlPr>
                          </m:sSupPr>
                          <m:e>
                            <m:r>
                              <a:rPr lang="en-US" sz="2000" b="0" i="1" smtClean="0">
                                <a:solidFill>
                                  <a:srgbClr val="008080"/>
                                </a:solidFill>
                                <a:latin typeface="Cambria Math" panose="02040503050406030204" pitchFamily="18" charset="0"/>
                              </a:rPr>
                              <m:t>𝑎</m:t>
                            </m:r>
                          </m:e>
                          <m:sup>
                            <m:r>
                              <a:rPr lang="en-US" sz="2000" b="0" i="1" smtClean="0">
                                <a:solidFill>
                                  <a:srgbClr val="008080"/>
                                </a:solidFill>
                                <a:latin typeface="Cambria Math" panose="02040503050406030204" pitchFamily="18" charset="0"/>
                              </a:rPr>
                              <m:t>𝑚</m:t>
                            </m:r>
                          </m:sup>
                        </m:sSup>
                      </m:den>
                    </m:f>
                    <m:r>
                      <a:rPr lang="en-US" sz="2000" b="0" i="1" smtClean="0">
                        <a:solidFill>
                          <a:srgbClr val="008080"/>
                        </a:solidFill>
                        <a:latin typeface="Cambria Math" panose="02040503050406030204" pitchFamily="18" charset="0"/>
                      </a:rPr>
                      <m:t>=</m:t>
                    </m:r>
                    <m:sSup>
                      <m:sSupPr>
                        <m:ctrlPr>
                          <a:rPr lang="en-US" sz="2000" b="0" i="1" smtClean="0">
                            <a:solidFill>
                              <a:srgbClr val="008080"/>
                            </a:solidFill>
                            <a:latin typeface="Cambria Math" panose="02040503050406030204" pitchFamily="18" charset="0"/>
                          </a:rPr>
                        </m:ctrlPr>
                      </m:sSupPr>
                      <m:e>
                        <m:r>
                          <a:rPr lang="en-US" sz="2000" b="0" i="1" smtClean="0">
                            <a:solidFill>
                              <a:srgbClr val="008080"/>
                            </a:solidFill>
                            <a:latin typeface="Cambria Math" panose="02040503050406030204" pitchFamily="18" charset="0"/>
                          </a:rPr>
                          <m:t>𝑎</m:t>
                        </m:r>
                      </m:e>
                      <m:sup>
                        <m:r>
                          <a:rPr lang="en-US" sz="2000" b="0" i="1" smtClean="0">
                            <a:solidFill>
                              <a:srgbClr val="008080"/>
                            </a:solidFill>
                            <a:latin typeface="Cambria Math" panose="02040503050406030204" pitchFamily="18" charset="0"/>
                          </a:rPr>
                          <m:t>𝑛</m:t>
                        </m:r>
                        <m:r>
                          <a:rPr lang="en-US" sz="2000" b="0" i="1" smtClean="0">
                            <a:solidFill>
                              <a:srgbClr val="008080"/>
                            </a:solidFill>
                            <a:latin typeface="Cambria Math" panose="02040503050406030204" pitchFamily="18" charset="0"/>
                          </a:rPr>
                          <m:t>−</m:t>
                        </m:r>
                        <m:r>
                          <a:rPr lang="en-US" sz="2000" b="0" i="1" smtClean="0">
                            <a:solidFill>
                              <a:srgbClr val="008080"/>
                            </a:solidFill>
                            <a:latin typeface="Cambria Math" panose="02040503050406030204" pitchFamily="18" charset="0"/>
                          </a:rPr>
                          <m:t>𝑚</m:t>
                        </m:r>
                      </m:sup>
                    </m:sSup>
                  </m:oMath>
                </a14:m>
                <a:r>
                  <a:rPr lang="en-US" sz="2000" dirty="0">
                    <a:solidFill>
                      <a:srgbClr val="008080"/>
                    </a:solidFill>
                  </a:rPr>
                  <a:t> to write the expression as a single term.</a:t>
                </a:r>
                <a:endParaRPr lang="en-IN" sz="2000" dirty="0">
                  <a:solidFill>
                    <a:srgbClr val="008080"/>
                  </a:solidFill>
                </a:endParaRPr>
              </a:p>
            </p:txBody>
          </p:sp>
        </mc:Choice>
        <mc:Fallback>
          <p:sp>
            <p:nvSpPr>
              <p:cNvPr id="6" name="Rectangle 5">
                <a:extLst>
                  <a:ext uri="{FF2B5EF4-FFF2-40B4-BE49-F238E27FC236}">
                    <a16:creationId xmlns:a16="http://schemas.microsoft.com/office/drawing/2014/main" id="{9A83BB64-E94E-43E2-98C4-ED4AE5E4BE93}"/>
                  </a:ext>
                </a:extLst>
              </p:cNvPr>
              <p:cNvSpPr>
                <a:spLocks noRot="1" noChangeAspect="1" noMove="1" noResize="1" noEditPoints="1" noAdjustHandles="1" noChangeArrowheads="1" noChangeShapeType="1" noTextEdit="1"/>
              </p:cNvSpPr>
              <p:nvPr/>
            </p:nvSpPr>
            <p:spPr>
              <a:xfrm>
                <a:off x="5105400" y="1066800"/>
                <a:ext cx="3505200" cy="1173976"/>
              </a:xfrm>
              <a:prstGeom prst="rect">
                <a:avLst/>
              </a:prstGeom>
              <a:blipFill>
                <a:blip r:embed="rId3"/>
                <a:stretch>
                  <a:fillRect l="-1913" b="-8290"/>
                </a:stretch>
              </a:blipFill>
            </p:spPr>
            <p:txBody>
              <a:bodyPr/>
              <a:lstStyle/>
              <a:p>
                <a:r>
                  <a:rPr lang="en-US">
                    <a:noFill/>
                  </a:rPr>
                  <a:t> </a:t>
                </a:r>
              </a:p>
            </p:txBody>
          </p:sp>
        </mc:Fallback>
      </mc:AlternateContent>
    </p:spTree>
    <p:extLst>
      <p:ext uri="{BB962C8B-B14F-4D97-AF65-F5344CB8AC3E}">
        <p14:creationId xmlns:p14="http://schemas.microsoft.com/office/powerpoint/2010/main" val="401541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a:t>
            </a:r>
            <a:r>
              <a:rPr lang="en-US" dirty="0"/>
              <a:t>xample</a:t>
            </a:r>
            <a:r>
              <a:rPr dirty="0"/>
              <a:t> 3: Simplifying Radical Expressions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Simplify the expression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4</m:t>
                        </m: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r>
                  <a:rPr sz="2800"/>
                  <a:t>.</a:t>
                </a:r>
              </a:p>
              <a:p>
                <a:pPr marL="514350" indent="-514350">
                  <a:buFont typeface="+mj-lt"/>
                  <a:buAutoNum type="alphaLcPeriod" startAt="2"/>
                  <a:defRPr sz="2800"/>
                </a:pPr>
                <a:r>
                  <a:t>​</a:t>
                </a:r>
                <a:r>
                  <a:rPr sz="2800"/>
                  <a:t>Write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2</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a:t> as a single radical.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45"/>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a:t>
            </a:r>
            <a:r>
              <a:rPr dirty="0"/>
              <a:t> 3: Simplifying Radical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800" b="1" dirty="0"/>
                  <a:t>Solution</a:t>
                </a:r>
              </a:p>
              <a:p>
                <a:pPr marL="514350" indent="-514350">
                  <a:buFont typeface="+mj-lt"/>
                  <a:buAutoNum type="alphaLcPeriod"/>
                  <a:defRPr sz="2800"/>
                </a:pPr>
                <a:r>
                  <a:rPr lang="en-IN" dirty="0"/>
                  <a:t>​</a:t>
                </a:r>
                <a14:m>
                  <m:oMath xmlns:m="http://schemas.openxmlformats.org/officeDocument/2006/math">
                    <m:rad>
                      <m:radPr>
                        <m:ctrlPr>
                          <a:rPr lang="ar-AE" i="1" smtClean="0">
                            <a:latin typeface="Cambria Math" panose="02040503050406030204" pitchFamily="18" charset="0"/>
                          </a:rPr>
                        </m:ctrlPr>
                      </m:radPr>
                      <m:deg>
                        <m:r>
                          <m:rPr>
                            <m:brk m:alnAt="7"/>
                          </m:rPr>
                          <a:rPr lang="ar-AE" b="0" i="1" smtClean="0">
                            <a:latin typeface="Cambria Math" panose="02040503050406030204" pitchFamily="18" charset="0"/>
                          </a:rPr>
                          <m:t>4</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ra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sup>
                    </m:sSup>
                  </m:oMath>
                </a14:m>
                <a:endParaRPr lang="en-US" b="0" dirty="0"/>
              </a:p>
              <a:p>
                <a:pPr>
                  <a:tabLst>
                    <a:tab pos="1162050" algn="l"/>
                    <a:tab pos="1344613" algn="l"/>
                  </a:tabLst>
                  <a:defRPr sz="2800"/>
                </a:pPr>
                <a:r>
                  <a:rPr lang="en-US"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up>
                    </m:sSup>
                  </m:oMath>
                </a14:m>
                <a:endParaRPr lang="en-US" b="0" dirty="0"/>
              </a:p>
              <a:p>
                <a:pPr>
                  <a:tabLst>
                    <a:tab pos="1162050" algn="l"/>
                    <a:tab pos="1344613" algn="l"/>
                  </a:tabLst>
                  <a:defRPr sz="2800"/>
                </a:pPr>
                <a:endParaRPr lang="en-US" b="0" dirty="0"/>
              </a:p>
              <a:p>
                <a:pPr>
                  <a:tabLst>
                    <a:tab pos="1162050" algn="l"/>
                    <a:tab pos="1344613" algn="l"/>
                  </a:tabLst>
                  <a:defRPr sz="2800"/>
                </a:pPr>
                <a:r>
                  <a:rPr lang="en-US" b="0" dirty="0"/>
                  <a:t>	 </a:t>
                </a:r>
                <a14:m>
                  <m:oMath xmlns:m="http://schemas.openxmlformats.org/officeDocument/2006/math">
                    <m:r>
                      <a:rPr lang="en-US" b="0" i="1" smtClean="0">
                        <a:latin typeface="Cambria Math" panose="02040503050406030204" pitchFamily="18" charset="0"/>
                      </a:rPr>
                      <m:t>=</m:t>
                    </m:r>
                    <m:rad>
                      <m:radPr>
                        <m:degHide m:val="on"/>
                        <m:ctrlPr>
                          <a:rPr lang="en-IN" i="1" smtClean="0">
                            <a:latin typeface="Cambria Math" panose="02040503050406030204" pitchFamily="18" charset="0"/>
                          </a:rPr>
                        </m:ctrlPr>
                      </m:radPr>
                      <m:deg/>
                      <m:e>
                        <m:d>
                          <m:dPr>
                            <m:begChr m:val="|"/>
                            <m:endChr m:val="|"/>
                            <m:ctrlPr>
                              <a:rPr lang="en-IN" i="1" smtClean="0">
                                <a:latin typeface="Cambria Math" panose="02040503050406030204" pitchFamily="18" charset="0"/>
                              </a:rPr>
                            </m:ctrlPr>
                          </m:dPr>
                          <m:e>
                            <m:r>
                              <a:rPr lang="en-US" b="0" i="1" smtClean="0">
                                <a:latin typeface="Cambria Math" panose="02040503050406030204" pitchFamily="18" charset="0"/>
                              </a:rPr>
                              <m:t>𝑥</m:t>
                            </m:r>
                          </m:e>
                        </m:d>
                      </m:e>
                    </m:ra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C837F4D-D094-4DF4-A8F3-81E92672E849}"/>
                  </a:ext>
                </a:extLst>
              </p:cNvPr>
              <p:cNvSpPr/>
              <p:nvPr/>
            </p:nvSpPr>
            <p:spPr>
              <a:xfrm>
                <a:off x="3276600" y="2362200"/>
                <a:ext cx="4572000" cy="1366721"/>
              </a:xfrm>
              <a:prstGeom prst="rect">
                <a:avLst/>
              </a:prstGeom>
            </p:spPr>
            <p:txBody>
              <a:bodyPr>
                <a:spAutoFit/>
              </a:bodyPr>
              <a:lstStyle/>
              <a:p>
                <a:r>
                  <a:rPr lang="en-US" sz="2000" dirty="0">
                    <a:solidFill>
                      <a:srgbClr val="008080"/>
                    </a:solidFill>
                  </a:rPr>
                  <a:t>Since the original expression is defined for all real numbers, but </a:t>
                </a:r>
                <a14:m>
                  <m:oMath xmlns:m="http://schemas.openxmlformats.org/officeDocument/2006/math">
                    <m:rad>
                      <m:radPr>
                        <m:degHide m:val="on"/>
                        <m:ctrlPr>
                          <a:rPr lang="en-US" sz="2000" i="1" smtClean="0">
                            <a:solidFill>
                              <a:srgbClr val="008080"/>
                            </a:solidFill>
                            <a:latin typeface="Cambria Math" panose="02040503050406030204" pitchFamily="18" charset="0"/>
                          </a:rPr>
                        </m:ctrlPr>
                      </m:radPr>
                      <m:deg/>
                      <m:e>
                        <m:r>
                          <a:rPr lang="en-US" sz="2000" b="0" i="1" smtClean="0">
                            <a:solidFill>
                              <a:srgbClr val="008080"/>
                            </a:solidFill>
                            <a:latin typeface="Cambria Math" panose="02040503050406030204" pitchFamily="18" charset="0"/>
                          </a:rPr>
                          <m:t>𝑥</m:t>
                        </m:r>
                      </m:e>
                    </m:rad>
                  </m:oMath>
                </a14:m>
                <a:r>
                  <a:rPr lang="en-US" sz="2000" dirty="0">
                    <a:solidFill>
                      <a:srgbClr val="008080"/>
                    </a:solidFill>
                  </a:rPr>
                  <a:t> is defined only for nonnegative real numbers, we need absolute value bars.</a:t>
                </a:r>
                <a:endParaRPr lang="en-IN" sz="2000" dirty="0">
                  <a:solidFill>
                    <a:srgbClr val="008080"/>
                  </a:solidFill>
                </a:endParaRPr>
              </a:p>
            </p:txBody>
          </p:sp>
        </mc:Choice>
        <mc:Fallback>
          <p:sp>
            <p:nvSpPr>
              <p:cNvPr id="4" name="Rectangle 3">
                <a:extLst>
                  <a:ext uri="{FF2B5EF4-FFF2-40B4-BE49-F238E27FC236}">
                    <a16:creationId xmlns:a16="http://schemas.microsoft.com/office/drawing/2014/main" id="{DC837F4D-D094-4DF4-A8F3-81E92672E849}"/>
                  </a:ext>
                </a:extLst>
              </p:cNvPr>
              <p:cNvSpPr>
                <a:spLocks noRot="1" noChangeAspect="1" noMove="1" noResize="1" noEditPoints="1" noAdjustHandles="1" noChangeArrowheads="1" noChangeShapeType="1" noTextEdit="1"/>
              </p:cNvSpPr>
              <p:nvPr/>
            </p:nvSpPr>
            <p:spPr>
              <a:xfrm>
                <a:off x="3276600" y="2362200"/>
                <a:ext cx="4572000" cy="1366721"/>
              </a:xfrm>
              <a:prstGeom prst="rect">
                <a:avLst/>
              </a:prstGeom>
              <a:blipFill>
                <a:blip r:embed="rId3"/>
                <a:stretch>
                  <a:fillRect l="-1467" t="-2679" r="-1733" b="-4018"/>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a:t>
            </a:r>
            <a:r>
              <a:rPr dirty="0"/>
              <a:t> 3: Simplifying Radical Expressions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IN" dirty="0"/>
                  <a:t>​</a:t>
                </a:r>
                <a14:m>
                  <m:oMath xmlns:m="http://schemas.openxmlformats.org/officeDocument/2006/math">
                    <m:rad>
                      <m:radPr>
                        <m:ctrlPr>
                          <a:rPr lang="ar-AE" i="1" smtClean="0">
                            <a:latin typeface="Cambria Math" panose="02040503050406030204" pitchFamily="18" charset="0"/>
                          </a:rPr>
                        </m:ctrlPr>
                      </m:radPr>
                      <m:deg>
                        <m:r>
                          <a:rPr lang="en-US" b="0" i="1" smtClean="0">
                            <a:latin typeface="Cambria Math" panose="02040503050406030204" pitchFamily="18" charset="0"/>
                          </a:rPr>
                          <m:t>3</m:t>
                        </m:r>
                      </m:deg>
                      <m:e>
                        <m:r>
                          <a:rPr lang="en-US" b="0" i="1" smtClean="0">
                            <a:latin typeface="Cambria Math" panose="02040503050406030204" pitchFamily="18" charset="0"/>
                          </a:rPr>
                          <m:t>2</m:t>
                        </m:r>
                      </m:e>
                    </m:rad>
                    <m:r>
                      <a:rPr lang="ar-AE" i="1" smtClean="0">
                        <a:latin typeface="Cambria Math" panose="02040503050406030204" pitchFamily="18" charset="0"/>
                        <a:ea typeface="Cambria Math" panose="02040503050406030204" pitchFamily="18" charset="0"/>
                      </a:rPr>
                      <m:t>∙</m:t>
                    </m:r>
                    <m:rad>
                      <m:radPr>
                        <m:degHide m:val="on"/>
                        <m:ctrlPr>
                          <a:rPr lang="ar-AE"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3</m:t>
                        </m:r>
                      </m:e>
                    </m:rad>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rPr>
                          <m:t>2</m:t>
                        </m:r>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3</m:t>
                        </m:r>
                      </m:e>
                      <m: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sup>
                    </m:sSup>
                  </m:oMath>
                </a14:m>
                <a:r>
                  <a:rPr lang="en-US" b="0" dirty="0"/>
                  <a:t> </a:t>
                </a:r>
              </a:p>
              <a:p>
                <a:pPr>
                  <a:tabLst>
                    <a:tab pos="1792288" algn="l"/>
                  </a:tabLst>
                  <a:defRPr sz="2800"/>
                </a:pPr>
                <a:r>
                  <a:rPr lang="en-US" dirty="0"/>
                  <a:t>	</a:t>
                </a:r>
                <a14:m>
                  <m:oMath xmlns:m="http://schemas.openxmlformats.org/officeDocument/2006/math">
                    <m:r>
                      <a:rPr lang="en-US" b="0" i="1" smtClean="0">
                        <a:latin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rPr>
                          <m:t>2</m:t>
                        </m:r>
                      </m:e>
                      <m:sup>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6</m:t>
                            </m:r>
                          </m:den>
                        </m:f>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3</m:t>
                        </m:r>
                      </m:e>
                      <m:sup>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m:t>
                            </m:r>
                          </m:num>
                          <m:den>
                            <m:r>
                              <a:rPr lang="en-US" b="0" i="1" smtClean="0">
                                <a:latin typeface="Cambria Math" panose="02040503050406030204" pitchFamily="18" charset="0"/>
                                <a:ea typeface="Cambria Math" panose="02040503050406030204" pitchFamily="18" charset="0"/>
                              </a:rPr>
                              <m:t>6</m:t>
                            </m:r>
                          </m:den>
                        </m:f>
                      </m:sup>
                    </m:sSup>
                  </m:oMath>
                </a14:m>
                <a:endParaRPr lang="en-US" b="0" dirty="0"/>
              </a:p>
              <a:p>
                <a:pPr>
                  <a:tabLst>
                    <a:tab pos="1792288" algn="l"/>
                  </a:tabLst>
                  <a:defRPr sz="2800"/>
                </a:pPr>
                <a:r>
                  <a:rPr lang="en-US" b="0"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3</m:t>
                                </m:r>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sup>
                    </m:sSup>
                  </m:oMath>
                </a14:m>
                <a:endParaRPr lang="en-US" dirty="0"/>
              </a:p>
              <a:p>
                <a:pPr>
                  <a:tabLst>
                    <a:tab pos="1792288" algn="l"/>
                  </a:tabLst>
                  <a:defRPr sz="2800"/>
                </a:pPr>
                <a:r>
                  <a:rPr lang="en-US" b="0"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m:t>
                        </m:r>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27</m:t>
                        </m:r>
                      </m:e>
                      <m:sup>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6</m:t>
                            </m:r>
                          </m:den>
                        </m:f>
                      </m:sup>
                    </m:sSup>
                  </m:oMath>
                </a14:m>
                <a:endParaRPr lang="en-US" dirty="0"/>
              </a:p>
              <a:p>
                <a:pPr>
                  <a:tabLst>
                    <a:tab pos="1792288" algn="l"/>
                  </a:tabLst>
                  <a:defRPr sz="2800"/>
                </a:pPr>
                <a:r>
                  <a:rPr lang="en-US" b="0"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108</m:t>
                        </m:r>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sup>
                    </m:sSup>
                  </m:oMath>
                </a14:m>
                <a:endParaRPr lang="en-US" dirty="0"/>
              </a:p>
              <a:p>
                <a:pPr>
                  <a:tabLst>
                    <a:tab pos="1792288" algn="l"/>
                  </a:tabLst>
                  <a:defRPr sz="2800"/>
                </a:pPr>
                <a:r>
                  <a:rPr lang="en-US" b="0" dirty="0"/>
                  <a:t>	</a:t>
                </a:r>
                <a14:m>
                  <m:oMath xmlns:m="http://schemas.openxmlformats.org/officeDocument/2006/math">
                    <m:r>
                      <a:rPr lang="en-US" b="0" i="1" smtClean="0">
                        <a:latin typeface="Cambria Math" panose="02040503050406030204" pitchFamily="18" charset="0"/>
                      </a:rPr>
                      <m:t>=</m:t>
                    </m:r>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6</m:t>
                        </m:r>
                      </m:deg>
                      <m:e>
                        <m:r>
                          <a:rPr lang="en-US" b="0" i="1" smtClean="0">
                            <a:latin typeface="Cambria Math" panose="02040503050406030204" pitchFamily="18" charset="0"/>
                          </a:rPr>
                          <m:t>108</m:t>
                        </m:r>
                      </m:e>
                    </m:rad>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CBDF4F47-A52E-42BD-8248-FCEDF5FC061E}"/>
                  </a:ext>
                </a:extLst>
              </p:cNvPr>
              <p:cNvSpPr/>
              <p:nvPr/>
            </p:nvSpPr>
            <p:spPr>
              <a:xfrm>
                <a:off x="4419600" y="1029287"/>
                <a:ext cx="4343400" cy="2939266"/>
              </a:xfrm>
              <a:prstGeom prst="rect">
                <a:avLst/>
              </a:prstGeom>
            </p:spPr>
            <p:txBody>
              <a:bodyPr wrap="square">
                <a:spAutoFit/>
              </a:bodyPr>
              <a:lstStyle/>
              <a:p>
                <a:pPr>
                  <a:spcAft>
                    <a:spcPts val="600"/>
                  </a:spcAft>
                </a:pPr>
                <a:r>
                  <a:rPr lang="en-US" sz="2000" dirty="0">
                    <a:solidFill>
                      <a:srgbClr val="008080"/>
                    </a:solidFill>
                  </a:rPr>
                  <a:t>Rewrite the expression using rational exponents.</a:t>
                </a:r>
              </a:p>
              <a:p>
                <a:pPr>
                  <a:spcAft>
                    <a:spcPts val="1200"/>
                  </a:spcAft>
                </a:pPr>
                <a:r>
                  <a:rPr lang="en-US" sz="2000" dirty="0">
                    <a:solidFill>
                      <a:srgbClr val="008080"/>
                    </a:solidFill>
                  </a:rPr>
                  <a:t>Write the two exponents with a common denominator.</a:t>
                </a:r>
              </a:p>
              <a:p>
                <a:pPr>
                  <a:spcAft>
                    <a:spcPts val="400"/>
                  </a:spcAft>
                </a:pPr>
                <a:r>
                  <a:rPr lang="en-US" sz="2000" dirty="0">
                    <a:solidFill>
                      <a:srgbClr val="008080"/>
                    </a:solidFill>
                  </a:rPr>
                  <a:t>By applying </a:t>
                </a:r>
                <a14:m>
                  <m:oMath xmlns:m="http://schemas.openxmlformats.org/officeDocument/2006/math">
                    <m:sSup>
                      <m:sSupPr>
                        <m:ctrlPr>
                          <a:rPr lang="en-US" sz="2000" b="0" i="1" smtClean="0">
                            <a:solidFill>
                              <a:srgbClr val="008080"/>
                            </a:solidFill>
                            <a:latin typeface="Cambria Math" panose="02040503050406030204" pitchFamily="18" charset="0"/>
                          </a:rPr>
                        </m:ctrlPr>
                      </m:sSupPr>
                      <m:e>
                        <m:r>
                          <a:rPr lang="en-US" sz="2000" b="0" i="1" smtClean="0">
                            <a:solidFill>
                              <a:srgbClr val="008080"/>
                            </a:solidFill>
                            <a:latin typeface="Cambria Math" panose="02040503050406030204" pitchFamily="18" charset="0"/>
                          </a:rPr>
                          <m:t>𝑎</m:t>
                        </m:r>
                      </m:e>
                      <m:sup>
                        <m:r>
                          <a:rPr lang="en-US" sz="2000" b="0" i="1" smtClean="0">
                            <a:solidFill>
                              <a:srgbClr val="008080"/>
                            </a:solidFill>
                            <a:latin typeface="Cambria Math" panose="02040503050406030204" pitchFamily="18" charset="0"/>
                          </a:rPr>
                          <m:t>𝑛𝑚</m:t>
                        </m:r>
                      </m:sup>
                    </m:sSup>
                    <m:r>
                      <a:rPr lang="en-US" sz="2000" b="0" i="1" smtClean="0">
                        <a:solidFill>
                          <a:srgbClr val="008080"/>
                        </a:solidFill>
                        <a:latin typeface="Cambria Math" panose="02040503050406030204" pitchFamily="18" charset="0"/>
                      </a:rPr>
                      <m:t>=</m:t>
                    </m:r>
                    <m:sSup>
                      <m:sSupPr>
                        <m:ctrlPr>
                          <a:rPr lang="en-US" sz="2000" b="0" i="1" smtClean="0">
                            <a:solidFill>
                              <a:srgbClr val="008080"/>
                            </a:solidFill>
                            <a:latin typeface="Cambria Math" panose="02040503050406030204" pitchFamily="18" charset="0"/>
                          </a:rPr>
                        </m:ctrlPr>
                      </m:sSupPr>
                      <m:e>
                        <m:d>
                          <m:dPr>
                            <m:ctrlPr>
                              <a:rPr lang="en-US" sz="2000" b="0" i="1" smtClean="0">
                                <a:solidFill>
                                  <a:srgbClr val="008080"/>
                                </a:solidFill>
                                <a:latin typeface="Cambria Math" panose="02040503050406030204" pitchFamily="18" charset="0"/>
                              </a:rPr>
                            </m:ctrlPr>
                          </m:dPr>
                          <m:e>
                            <m:sSup>
                              <m:sSupPr>
                                <m:ctrlPr>
                                  <a:rPr lang="en-US" sz="2000" b="0" i="1" smtClean="0">
                                    <a:solidFill>
                                      <a:srgbClr val="008080"/>
                                    </a:solidFill>
                                    <a:latin typeface="Cambria Math" panose="02040503050406030204" pitchFamily="18" charset="0"/>
                                  </a:rPr>
                                </m:ctrlPr>
                              </m:sSupPr>
                              <m:e>
                                <m:r>
                                  <a:rPr lang="en-US" sz="2000" b="0" i="1" smtClean="0">
                                    <a:solidFill>
                                      <a:srgbClr val="008080"/>
                                    </a:solidFill>
                                    <a:latin typeface="Cambria Math" panose="02040503050406030204" pitchFamily="18" charset="0"/>
                                  </a:rPr>
                                  <m:t>𝑎</m:t>
                                </m:r>
                              </m:e>
                              <m:sup>
                                <m:r>
                                  <a:rPr lang="en-US" sz="2000" b="0" i="1" smtClean="0">
                                    <a:solidFill>
                                      <a:srgbClr val="008080"/>
                                    </a:solidFill>
                                    <a:latin typeface="Cambria Math" panose="02040503050406030204" pitchFamily="18" charset="0"/>
                                  </a:rPr>
                                  <m:t>𝑛</m:t>
                                </m:r>
                              </m:sup>
                            </m:sSup>
                          </m:e>
                        </m:d>
                      </m:e>
                      <m:sup>
                        <m:r>
                          <a:rPr lang="en-US" sz="2000" b="0" i="1" smtClean="0">
                            <a:solidFill>
                              <a:srgbClr val="008080"/>
                            </a:solidFill>
                            <a:latin typeface="Cambria Math" panose="02040503050406030204" pitchFamily="18" charset="0"/>
                          </a:rPr>
                          <m:t>𝑚</m:t>
                        </m:r>
                      </m:sup>
                    </m:sSup>
                    <m:r>
                      <a:rPr lang="en-US" sz="2000" b="0" i="1" smtClean="0">
                        <a:solidFill>
                          <a:srgbClr val="008080"/>
                        </a:solidFill>
                        <a:latin typeface="Cambria Math" panose="02040503050406030204" pitchFamily="18" charset="0"/>
                      </a:rPr>
                      <m:t> </m:t>
                    </m:r>
                  </m:oMath>
                </a14:m>
                <a:r>
                  <a:rPr lang="en-US" sz="2000" dirty="0">
                    <a:solidFill>
                      <a:srgbClr val="008080"/>
                    </a:solidFill>
                  </a:rPr>
                  <a:t>we can give both terms the same exponent.</a:t>
                </a:r>
              </a:p>
              <a:p>
                <a:r>
                  <a:rPr lang="en-US" sz="2000" dirty="0">
                    <a:solidFill>
                      <a:srgbClr val="008080"/>
                    </a:solidFill>
                  </a:rPr>
                  <a:t>This allows us to combine the terms using the property </a:t>
                </a:r>
                <a14:m>
                  <m:oMath xmlns:m="http://schemas.openxmlformats.org/officeDocument/2006/math">
                    <m:sSup>
                      <m:sSupPr>
                        <m:ctrlPr>
                          <a:rPr lang="en-US" sz="2000" b="0" i="1" smtClean="0">
                            <a:solidFill>
                              <a:srgbClr val="008080"/>
                            </a:solidFill>
                            <a:latin typeface="Cambria Math" panose="02040503050406030204" pitchFamily="18" charset="0"/>
                          </a:rPr>
                        </m:ctrlPr>
                      </m:sSupPr>
                      <m:e>
                        <m:r>
                          <a:rPr lang="en-US" sz="2000" b="0" i="1" smtClean="0">
                            <a:solidFill>
                              <a:srgbClr val="008080"/>
                            </a:solidFill>
                            <a:latin typeface="Cambria Math" panose="02040503050406030204" pitchFamily="18" charset="0"/>
                          </a:rPr>
                          <m:t>𝑎</m:t>
                        </m:r>
                      </m:e>
                      <m:sup>
                        <m:r>
                          <a:rPr lang="en-US" sz="2000" b="0" i="1" smtClean="0">
                            <a:solidFill>
                              <a:srgbClr val="008080"/>
                            </a:solidFill>
                            <a:latin typeface="Cambria Math" panose="02040503050406030204" pitchFamily="18" charset="0"/>
                          </a:rPr>
                          <m:t>𝑛</m:t>
                        </m:r>
                      </m:sup>
                    </m:sSup>
                    <m:sSup>
                      <m:sSupPr>
                        <m:ctrlPr>
                          <a:rPr lang="en-US" sz="2000" b="0" i="1" smtClean="0">
                            <a:solidFill>
                              <a:srgbClr val="008080"/>
                            </a:solidFill>
                            <a:latin typeface="Cambria Math" panose="02040503050406030204" pitchFamily="18" charset="0"/>
                          </a:rPr>
                        </m:ctrlPr>
                      </m:sSupPr>
                      <m:e>
                        <m:r>
                          <a:rPr lang="en-US" sz="2000" b="0" i="1" smtClean="0">
                            <a:solidFill>
                              <a:srgbClr val="008080"/>
                            </a:solidFill>
                            <a:latin typeface="Cambria Math" panose="02040503050406030204" pitchFamily="18" charset="0"/>
                          </a:rPr>
                          <m:t>𝑏</m:t>
                        </m:r>
                      </m:e>
                      <m:sup>
                        <m:r>
                          <a:rPr lang="en-US" sz="2000" b="0" i="1" smtClean="0">
                            <a:solidFill>
                              <a:srgbClr val="008080"/>
                            </a:solidFill>
                            <a:latin typeface="Cambria Math" panose="02040503050406030204" pitchFamily="18" charset="0"/>
                          </a:rPr>
                          <m:t>𝑛</m:t>
                        </m:r>
                      </m:sup>
                    </m:sSup>
                    <m:r>
                      <a:rPr lang="en-US" sz="2000" b="0" i="1" smtClean="0">
                        <a:solidFill>
                          <a:srgbClr val="008080"/>
                        </a:solidFill>
                        <a:latin typeface="Cambria Math" panose="02040503050406030204" pitchFamily="18" charset="0"/>
                      </a:rPr>
                      <m:t>=</m:t>
                    </m:r>
                    <m:sSup>
                      <m:sSupPr>
                        <m:ctrlPr>
                          <a:rPr lang="en-US" sz="2000" b="0" i="1" smtClean="0">
                            <a:solidFill>
                              <a:srgbClr val="008080"/>
                            </a:solidFill>
                            <a:latin typeface="Cambria Math" panose="02040503050406030204" pitchFamily="18" charset="0"/>
                          </a:rPr>
                        </m:ctrlPr>
                      </m:sSupPr>
                      <m:e>
                        <m:d>
                          <m:dPr>
                            <m:ctrlPr>
                              <a:rPr lang="en-US" sz="2000" b="0" i="1" smtClean="0">
                                <a:solidFill>
                                  <a:srgbClr val="008080"/>
                                </a:solidFill>
                                <a:latin typeface="Cambria Math" panose="02040503050406030204" pitchFamily="18" charset="0"/>
                              </a:rPr>
                            </m:ctrlPr>
                          </m:dPr>
                          <m:e>
                            <m:r>
                              <a:rPr lang="en-US" sz="2000" b="0" i="1" smtClean="0">
                                <a:solidFill>
                                  <a:srgbClr val="008080"/>
                                </a:solidFill>
                                <a:latin typeface="Cambria Math" panose="02040503050406030204" pitchFamily="18" charset="0"/>
                              </a:rPr>
                              <m:t>𝑎𝑏</m:t>
                            </m:r>
                          </m:e>
                        </m:d>
                      </m:e>
                      <m:sup>
                        <m:r>
                          <a:rPr lang="en-US" sz="2000" b="0" i="1" smtClean="0">
                            <a:solidFill>
                              <a:srgbClr val="008080"/>
                            </a:solidFill>
                            <a:latin typeface="Cambria Math" panose="02040503050406030204" pitchFamily="18" charset="0"/>
                          </a:rPr>
                          <m:t>𝑛</m:t>
                        </m:r>
                      </m:sup>
                    </m:sSup>
                  </m:oMath>
                </a14:m>
                <a:r>
                  <a:rPr lang="en-US" sz="2000" dirty="0">
                    <a:solidFill>
                      <a:srgbClr val="008080"/>
                    </a:solidFill>
                  </a:rPr>
                  <a:t>.</a:t>
                </a:r>
                <a:endParaRPr lang="en-IN" sz="2000" dirty="0">
                  <a:solidFill>
                    <a:srgbClr val="008080"/>
                  </a:solidFill>
                </a:endParaRPr>
              </a:p>
            </p:txBody>
          </p:sp>
        </mc:Choice>
        <mc:Fallback>
          <p:sp>
            <p:nvSpPr>
              <p:cNvPr id="5" name="Rectangle 4">
                <a:extLst>
                  <a:ext uri="{FF2B5EF4-FFF2-40B4-BE49-F238E27FC236}">
                    <a16:creationId xmlns:a16="http://schemas.microsoft.com/office/drawing/2014/main" id="{CBDF4F47-A52E-42BD-8248-FCEDF5FC061E}"/>
                  </a:ext>
                </a:extLst>
              </p:cNvPr>
              <p:cNvSpPr>
                <a:spLocks noRot="1" noChangeAspect="1" noMove="1" noResize="1" noEditPoints="1" noAdjustHandles="1" noChangeArrowheads="1" noChangeShapeType="1" noTextEdit="1"/>
              </p:cNvSpPr>
              <p:nvPr/>
            </p:nvSpPr>
            <p:spPr>
              <a:xfrm>
                <a:off x="4419600" y="1029287"/>
                <a:ext cx="4343400" cy="2939266"/>
              </a:xfrm>
              <a:prstGeom prst="rect">
                <a:avLst/>
              </a:prstGeom>
              <a:blipFill>
                <a:blip r:embed="rId3"/>
                <a:stretch>
                  <a:fillRect l="-1403" t="-1245"/>
                </a:stretch>
              </a:blipFill>
            </p:spPr>
            <p:txBody>
              <a:bodyPr/>
              <a:lstStyle/>
              <a:p>
                <a:r>
                  <a:rPr lang="en-US">
                    <a:noFill/>
                  </a:rPr>
                  <a:t> </a:t>
                </a:r>
              </a:p>
            </p:txBody>
          </p:sp>
        </mc:Fallback>
      </mc:AlternateContent>
    </p:spTree>
    <p:extLst>
      <p:ext uri="{BB962C8B-B14F-4D97-AF65-F5344CB8AC3E}">
        <p14:creationId xmlns:p14="http://schemas.microsoft.com/office/powerpoint/2010/main" val="5477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Heron</a:t>
            </a:r>
            <a:r>
              <a:rPr lang="en-US" dirty="0"/>
              <a:t>’s</a:t>
            </a:r>
            <a:r>
              <a:rPr dirty="0"/>
              <a:t> Formula</a:t>
            </a:r>
            <a:r>
              <a:rPr lang="en-US" dirty="0"/>
              <a:t> for Area of a Triangle</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2408352"/>
              </a:xfrm>
            </p:spPr>
            <p:txBody>
              <a:bodyPr>
                <a:spAutoFit/>
              </a:bodyPr>
              <a:lstStyle/>
              <a:p>
                <a:pPr algn="ctr">
                  <a:defRPr sz="2800" b="1"/>
                </a:pPr>
                <a:r>
                  <a:rPr lang="en-US" dirty="0"/>
                  <a:t>Heron’s Formula</a:t>
                </a:r>
                <a:endParaRPr dirty="0"/>
              </a:p>
              <a:p>
                <a:pPr>
                  <a:defRPr sz="2800"/>
                </a:pPr>
                <a:r>
                  <a:rPr sz="2800" dirty="0"/>
                  <a:t>The area of a triangle with sides of length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r>
                      <a:rPr>
                        <a:latin typeface="Cambria Math" panose="02040503050406030204" pitchFamily="18" charset="0"/>
                      </a:rPr>
                      <m:t>𝑏</m:t>
                    </m:r>
                  </m:oMath>
                </a14:m>
                <a:r>
                  <a:rPr sz="2800" dirty="0"/>
                  <a:t>, and </a:t>
                </a:r>
                <a14:m>
                  <m:oMath xmlns:m="http://schemas.openxmlformats.org/officeDocument/2006/math">
                    <m:r>
                      <a:rPr>
                        <a:latin typeface="Cambria Math" panose="02040503050406030204" pitchFamily="18" charset="0"/>
                      </a:rPr>
                      <m:t>𝑐</m:t>
                    </m:r>
                  </m:oMath>
                </a14:m>
                <a:r>
                  <a:rPr sz="2800" dirty="0"/>
                  <a:t> is</a:t>
                </a:r>
              </a:p>
              <a:p>
                <a:pPr algn="ctr">
                  <a:defRPr sz="2800"/>
                </a:pPr>
                <a14:m>
                  <m:oMath xmlns:m="http://schemas.openxmlformats.org/officeDocument/2006/math">
                    <m:r>
                      <a:rPr>
                        <a:latin typeface="Cambria Math" panose="02040503050406030204" pitchFamily="18" charset="0"/>
                      </a:rPr>
                      <m:t>𝐴</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𝑠</m:t>
                        </m:r>
                        <m:d>
                          <m:dPr>
                            <m:ctrlPr>
                              <a:rPr i="1">
                                <a:latin typeface="Cambria Math" panose="02040503050406030204" pitchFamily="18" charset="0"/>
                              </a:rPr>
                            </m:ctrlPr>
                          </m:dPr>
                          <m:e>
                            <m:r>
                              <a:rPr>
                                <a:latin typeface="Cambria Math" panose="02040503050406030204" pitchFamily="18" charset="0"/>
                              </a:rPr>
                              <m:t>𝑠</m:t>
                            </m:r>
                            <m:r>
                              <a:rPr>
                                <a:latin typeface="Cambria Math" panose="02040503050406030204" pitchFamily="18" charset="0"/>
                              </a:rPr>
                              <m:t>−</m:t>
                            </m:r>
                            <m:r>
                              <a:rPr>
                                <a:latin typeface="Cambria Math" panose="02040503050406030204" pitchFamily="18" charset="0"/>
                              </a:rPr>
                              <m:t>𝑎</m:t>
                            </m:r>
                          </m:e>
                        </m:d>
                        <m:d>
                          <m:dPr>
                            <m:ctrlPr>
                              <a:rPr i="1">
                                <a:latin typeface="Cambria Math" panose="02040503050406030204" pitchFamily="18" charset="0"/>
                              </a:rPr>
                            </m:ctrlPr>
                          </m:dPr>
                          <m:e>
                            <m:r>
                              <a:rPr>
                                <a:latin typeface="Cambria Math" panose="02040503050406030204" pitchFamily="18" charset="0"/>
                              </a:rPr>
                              <m:t>𝑠</m:t>
                            </m:r>
                            <m:r>
                              <a:rPr>
                                <a:latin typeface="Cambria Math" panose="02040503050406030204" pitchFamily="18" charset="0"/>
                              </a:rPr>
                              <m:t>−</m:t>
                            </m:r>
                            <m:r>
                              <a:rPr>
                                <a:latin typeface="Cambria Math" panose="02040503050406030204" pitchFamily="18" charset="0"/>
                              </a:rPr>
                              <m:t>𝑏</m:t>
                            </m:r>
                          </m:e>
                        </m:d>
                        <m:d>
                          <m:dPr>
                            <m:ctrlPr>
                              <a:rPr i="1">
                                <a:latin typeface="Cambria Math" panose="02040503050406030204" pitchFamily="18" charset="0"/>
                              </a:rPr>
                            </m:ctrlPr>
                          </m:dPr>
                          <m:e>
                            <m:r>
                              <a:rPr>
                                <a:latin typeface="Cambria Math" panose="02040503050406030204" pitchFamily="18" charset="0"/>
                              </a:rPr>
                              <m:t>𝑠</m:t>
                            </m:r>
                            <m:r>
                              <a:rPr>
                                <a:latin typeface="Cambria Math" panose="02040503050406030204" pitchFamily="18" charset="0"/>
                              </a:rPr>
                              <m:t>−</m:t>
                            </m:r>
                            <m:r>
                              <a:rPr>
                                <a:latin typeface="Cambria Math" panose="02040503050406030204" pitchFamily="18" charset="0"/>
                              </a:rPr>
                              <m:t>𝑐</m:t>
                            </m:r>
                          </m:e>
                        </m:d>
                      </m:e>
                    </m:rad>
                  </m:oMath>
                </a14:m>
                <a:r>
                  <a:rPr sz="2800" dirty="0"/>
                  <a:t>,</a:t>
                </a:r>
              </a:p>
              <a:p>
                <a:pPr algn="ctr">
                  <a:defRPr sz="2800"/>
                </a:pPr>
                <a:r>
                  <a:rPr sz="2800" dirty="0"/>
                  <a:t>where </a:t>
                </a:r>
                <a14:m>
                  <m:oMath xmlns:m="http://schemas.openxmlformats.org/officeDocument/2006/math">
                    <m:r>
                      <a:rPr>
                        <a:latin typeface="Cambria Math" panose="02040503050406030204" pitchFamily="18" charset="0"/>
                      </a:rPr>
                      <m:t>𝑠</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m:t>
                        </m:r>
                        <m:r>
                          <a:rPr>
                            <a:latin typeface="Cambria Math" panose="02040503050406030204" pitchFamily="18" charset="0"/>
                          </a:rPr>
                          <m:t>+</m:t>
                        </m:r>
                        <m:r>
                          <a:rPr>
                            <a:latin typeface="Cambria Math" panose="02040503050406030204" pitchFamily="18" charset="0"/>
                          </a:rPr>
                          <m:t>𝑐</m:t>
                        </m:r>
                      </m:num>
                      <m:den>
                        <m:r>
                          <a:rPr>
                            <a:latin typeface="Cambria Math" panose="02040503050406030204" pitchFamily="18" charset="0"/>
                          </a:rPr>
                          <m:t>2</m:t>
                        </m:r>
                      </m:den>
                    </m:f>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408352"/>
              </a:xfrm>
              <a:blipFill>
                <a:blip r:embed="rId2"/>
                <a:stretch>
                  <a:fillRect l="-1328" t="-2000" b="-200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a:t>
            </a:r>
            <a:r>
              <a:rPr lang="en-US" dirty="0"/>
              <a:t>xample</a:t>
            </a:r>
            <a:r>
              <a:rPr dirty="0"/>
              <a:t> 4: Finding Areas with Heron</a:t>
            </a:r>
            <a:r>
              <a:rPr lang="en-US" dirty="0"/>
              <a:t>’s</a:t>
            </a:r>
            <a:r>
              <a:rPr dirty="0"/>
              <a: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regular hexagon is a six-sided plane figure whose sides are all the same length and whose interior angles are all the same. Use Heron’s formula to derive a formula for the area of a regular hexagon with side-length </a:t>
                </a:r>
                <a14:m>
                  <m:oMath xmlns:m="http://schemas.openxmlformats.org/officeDocument/2006/math">
                    <m:r>
                      <a:rPr>
                        <a:latin typeface="Cambria Math" panose="02040503050406030204" pitchFamily="18" charset="0"/>
                      </a:rPr>
                      <m:t>𝑑</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4: Finding Areas with Heron</a:t>
            </a:r>
            <a:r>
              <a:rPr lang="en-US" dirty="0"/>
              <a:t>’s</a:t>
            </a:r>
            <a:r>
              <a:rPr dirty="0"/>
              <a:t> Formula (cont.)</a:t>
            </a:r>
          </a:p>
        </p:txBody>
      </p:sp>
      <p:sp>
        <p:nvSpPr>
          <p:cNvPr id="3" name="Text Placeholder 2"/>
          <p:cNvSpPr>
            <a:spLocks noGrp="1"/>
          </p:cNvSpPr>
          <p:nvPr>
            <p:ph type="body" sz="quarter" idx="10"/>
          </p:nvPr>
        </p:nvSpPr>
        <p:spPr/>
        <p:txBody>
          <a:bodyPr>
            <a:normAutofit/>
          </a:bodyPr>
          <a:lstStyle/>
          <a:p>
            <a:r>
              <a:rPr sz="2800" b="1"/>
              <a:t>Solution</a:t>
            </a:r>
          </a:p>
        </p:txBody>
      </p:sp>
      <p:pic>
        <p:nvPicPr>
          <p:cNvPr id="4" name="Content Placeholder 4">
            <a:extLst>
              <a:ext uri="{FF2B5EF4-FFF2-40B4-BE49-F238E27FC236}">
                <a16:creationId xmlns:a16="http://schemas.microsoft.com/office/drawing/2014/main" id="{6821A1D9-4445-47E6-AD75-750A43444B7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32000" y="1989000"/>
            <a:ext cx="2880000" cy="2880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Finding Areas with Heron’s </a:t>
            </a:r>
            <a:r>
              <a:rPr dirty="0"/>
              <a:t>Formula (cont.)</a:t>
            </a:r>
          </a:p>
        </p:txBody>
      </p:sp>
      <p:sp>
        <p:nvSpPr>
          <p:cNvPr id="3" name="Text Placeholder 2"/>
          <p:cNvSpPr>
            <a:spLocks noGrp="1"/>
          </p:cNvSpPr>
          <p:nvPr>
            <p:ph type="body" sz="quarter" idx="10"/>
          </p:nvPr>
        </p:nvSpPr>
        <p:spPr/>
        <p:txBody>
          <a:bodyPr>
            <a:normAutofit/>
          </a:bodyPr>
          <a:lstStyle/>
          <a:p>
            <a:r>
              <a:rPr sz="2800" dirty="0"/>
              <a:t>Begin by drawing three line segments joining each vertex to the vertex diagonally opposite it. The sum of the six angles meeting in the middle must be </a:t>
            </a:r>
            <a:r>
              <a:rPr sz="2800" dirty="0">
                <a:latin typeface="Cambria Math"/>
              </a:rPr>
              <a:t>360</a:t>
            </a:r>
            <a:r>
              <a:rPr sz="2800" dirty="0"/>
              <a:t> degrees and all of the angles are equal, so each one must be a </a:t>
            </a:r>
            <a:r>
              <a:rPr sz="2800" dirty="0">
                <a:latin typeface="Cambria Math"/>
              </a:rPr>
              <a:t>60</a:t>
            </a:r>
            <a:r>
              <a:rPr sz="2800" dirty="0"/>
              <a:t> degree angle. By symmetry, each of the six triangles making up the hexagon is isosceles, so each of the remaining two angles in any one triangle must measure </a:t>
            </a:r>
            <a:r>
              <a:rPr sz="2800" dirty="0">
                <a:latin typeface="Cambria Math"/>
              </a:rPr>
              <a:t>60</a:t>
            </a:r>
            <a:r>
              <a:rPr sz="2800" dirty="0"/>
              <a:t> degrees as well. Thus each triangle is equilateral (equal sides and equal angles).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Finding Areas with Heron’s </a:t>
            </a:r>
            <a:r>
              <a:rPr dirty="0"/>
              <a:t>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Heron’s formula tells us that the area of an equilateral triangle of side-length </a:t>
                </a:r>
                <a14:m>
                  <m:oMath xmlns:m="http://schemas.openxmlformats.org/officeDocument/2006/math">
                    <m:r>
                      <a:rPr>
                        <a:latin typeface="Cambria Math" panose="02040503050406030204" pitchFamily="18" charset="0"/>
                      </a:rPr>
                      <m:t>𝑑</m:t>
                    </m:r>
                  </m:oMath>
                </a14:m>
                <a:r>
                  <a:rPr sz="2800" dirty="0"/>
                  <a:t> is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𝑠</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𝑠</m:t>
                                </m:r>
                                <m:r>
                                  <a:rPr>
                                    <a:latin typeface="Cambria Math" panose="02040503050406030204" pitchFamily="18" charset="0"/>
                                  </a:rPr>
                                  <m:t>−</m:t>
                                </m:r>
                                <m:r>
                                  <a:rPr>
                                    <a:latin typeface="Cambria Math" panose="02040503050406030204" pitchFamily="18" charset="0"/>
                                  </a:rPr>
                                  <m:t>𝑑</m:t>
                                </m:r>
                              </m:e>
                            </m:d>
                          </m:e>
                          <m:sup>
                            <m:r>
                              <a:rPr>
                                <a:latin typeface="Cambria Math" panose="02040503050406030204" pitchFamily="18" charset="0"/>
                              </a:rPr>
                              <m:t>3</m:t>
                            </m:r>
                          </m:sup>
                        </m:sSup>
                      </m:e>
                    </m:rad>
                  </m:oMath>
                </a14:m>
                <a:r>
                  <a:rPr sz="2800" dirty="0"/>
                  <a:t> where </a:t>
                </a:r>
                <a14:m>
                  <m:oMath xmlns:m="http://schemas.openxmlformats.org/officeDocument/2006/math">
                    <m:r>
                      <a:rPr>
                        <a:latin typeface="Cambria Math" panose="02040503050406030204" pitchFamily="18" charset="0"/>
                      </a:rPr>
                      <m:t>𝑠</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𝑑</m:t>
                        </m:r>
                      </m:num>
                      <m:den>
                        <m:r>
                          <a:rPr>
                            <a:latin typeface="Cambria Math" panose="02040503050406030204" pitchFamily="18" charset="0"/>
                          </a:rPr>
                          <m:t>2</m:t>
                        </m:r>
                      </m:den>
                    </m:f>
                  </m:oMath>
                </a14:m>
                <a:r>
                  <a:rPr sz="2800" dirty="0"/>
                  <a:t>. Expressing this in terms of </a:t>
                </a:r>
                <a14:m>
                  <m:oMath xmlns:m="http://schemas.openxmlformats.org/officeDocument/2006/math">
                    <m:r>
                      <a:rPr>
                        <a:latin typeface="Cambria Math" panose="02040503050406030204" pitchFamily="18" charset="0"/>
                      </a:rPr>
                      <m:t>𝑑</m:t>
                    </m:r>
                  </m:oMath>
                </a14:m>
                <a:r>
                  <a:rPr sz="2800" dirty="0"/>
                  <a:t> alone, each triangle has area </a:t>
                </a:r>
                <a14:m>
                  <m:oMath xmlns:m="http://schemas.openxmlformats.org/officeDocument/2006/math">
                    <m:rad>
                      <m:radPr>
                        <m:degHide m:val="on"/>
                        <m:ctrlPr>
                          <a:rPr i="1">
                            <a:latin typeface="Cambria Math" panose="02040503050406030204" pitchFamily="18" charset="0"/>
                          </a:rPr>
                        </m:ctrlPr>
                      </m:radPr>
                      <m:deg/>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𝑑</m:t>
                                </m:r>
                              </m:num>
                              <m:den>
                                <m:r>
                                  <a:rPr>
                                    <a:latin typeface="Cambria Math" panose="02040503050406030204" pitchFamily="18" charset="0"/>
                                  </a:rPr>
                                  <m:t>2</m:t>
                                </m:r>
                              </m:den>
                            </m:f>
                          </m:e>
                        </m:d>
                        <m:sSup>
                          <m:sSupPr>
                            <m:ctrlPr>
                              <a:rPr i="1">
                                <a:latin typeface="Cambria Math" panose="02040503050406030204" pitchFamily="18" charset="0"/>
                              </a:rPr>
                            </m:ctrlPr>
                          </m:sSupPr>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𝑑</m:t>
                                    </m:r>
                                  </m:num>
                                  <m:den>
                                    <m:r>
                                      <a:rPr>
                                        <a:latin typeface="Cambria Math" panose="02040503050406030204" pitchFamily="18" charset="0"/>
                                      </a:rPr>
                                      <m:t>2</m:t>
                                    </m:r>
                                  </m:den>
                                </m:f>
                              </m:e>
                            </m:d>
                          </m:e>
                          <m:sup>
                            <m:r>
                              <a:rPr>
                                <a:latin typeface="Cambria Math" panose="02040503050406030204" pitchFamily="18" charset="0"/>
                              </a:rPr>
                              <m:t>3</m:t>
                            </m:r>
                          </m:sup>
                        </m:sSup>
                      </m:e>
                    </m:rad>
                  </m:oMath>
                </a14:m>
                <a:r>
                  <a:rPr sz="2800" dirty="0"/>
                  <a:t> or </a:t>
                </a:r>
                <a14:m>
                  <m:oMath xmlns:m="http://schemas.openxmlformats.org/officeDocument/2006/math">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4</m:t>
                                </m:r>
                              </m:sup>
                            </m:sSup>
                          </m:num>
                          <m:den>
                            <m:r>
                              <a:rPr>
                                <a:latin typeface="Cambria Math" panose="02040503050406030204" pitchFamily="18" charset="0"/>
                              </a:rPr>
                              <m:t>16</m:t>
                            </m:r>
                          </m:den>
                        </m:f>
                      </m:e>
                    </m:rad>
                  </m:oMath>
                </a14:m>
                <a:r>
                  <a:rPr sz="2800" dirty="0"/>
                  <a:t>. Simplifying this radical, we obtain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2</m:t>
                            </m:r>
                          </m:sup>
                        </m:sSup>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4</m:t>
                        </m:r>
                      </m:den>
                    </m:f>
                  </m:oMath>
                </a14:m>
                <a:r>
                  <a:rPr sz="2800" dirty="0"/>
                  <a:t>. Since the hexagon is made up of six of these triangles, the total area </a:t>
                </a:r>
                <a14:m>
                  <m:oMath xmlns:m="http://schemas.openxmlformats.org/officeDocument/2006/math">
                    <m:r>
                      <a:rPr>
                        <a:latin typeface="Cambria Math" panose="02040503050406030204" pitchFamily="18" charset="0"/>
                      </a:rPr>
                      <m:t>𝐴</m:t>
                    </m:r>
                  </m:oMath>
                </a14:m>
                <a:r>
                  <a:rPr sz="2800" dirty="0"/>
                  <a:t> of the hexagon is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𝐴</m:t>
                    </m:r>
                    <m:r>
                      <a:rPr>
                        <a:latin typeface="Cambria Math" panose="02040503050406030204" pitchFamily="18" charset="0"/>
                      </a:rPr>
                      <m:t>=</m:t>
                    </m:r>
                    <m:r>
                      <a:rPr>
                        <a:latin typeface="Cambria Math" panose="02040503050406030204" pitchFamily="18" charset="0"/>
                      </a:rPr>
                      <m:t>6</m:t>
                    </m:r>
                    <m:d>
                      <m:dPr>
                        <m:ctrlPr>
                          <a:rPr i="1">
                            <a:latin typeface="Cambria Math" panose="02040503050406030204" pitchFamily="18" charset="0"/>
                          </a:rPr>
                        </m:ctrlPr>
                      </m:dPr>
                      <m:e>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2</m:t>
                                </m:r>
                              </m:sup>
                            </m:sSup>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4</m:t>
                            </m:r>
                          </m:den>
                        </m:f>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𝑑</m:t>
                            </m:r>
                          </m:e>
                          <m:sup>
                            <m:r>
                              <a:rPr>
                                <a:latin typeface="Cambria Math" panose="02040503050406030204" pitchFamily="18" charset="0"/>
                              </a:rPr>
                              <m:t>2</m:t>
                            </m:r>
                          </m:sup>
                        </m:sSup>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416164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Example 1</a:t>
            </a:r>
            <a:r>
              <a:rPr dirty="0"/>
              <a:t>: Combining Radical</a:t>
            </a:r>
            <a:r>
              <a:rPr lang="en-US" dirty="0"/>
              <a:t> Expression</a:t>
            </a:r>
            <a:r>
              <a:rPr dirty="0"/>
              <a: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Combine the radical expressions, if possible.</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m:t>
                    </m:r>
                    <m:r>
                      <a:rPr>
                        <a:latin typeface="Cambria Math" panose="02040503050406030204" pitchFamily="18" charset="0"/>
                      </a:rPr>
                      <m:t>3</m:t>
                    </m:r>
                    <m:rad>
                      <m:radPr>
                        <m:degHide m:val="on"/>
                        <m:ctrlPr>
                          <a:rPr i="1">
                            <a:latin typeface="Cambria Math" panose="02040503050406030204" pitchFamily="18" charset="0"/>
                          </a:rPr>
                        </m:ctrlPr>
                      </m:radPr>
                      <m:deg/>
                      <m:e>
                        <m:r>
                          <a:rPr>
                            <a:latin typeface="Cambria Math" panose="02040503050406030204" pitchFamily="18" charset="0"/>
                          </a:rPr>
                          <m:t>8</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18</m:t>
                        </m:r>
                        <m:r>
                          <a:rPr>
                            <a:latin typeface="Cambria Math" panose="02040503050406030204" pitchFamily="18" charset="0"/>
                          </a:rPr>
                          <m:t>𝑥</m:t>
                        </m:r>
                      </m:e>
                    </m:rad>
                  </m:oMath>
                </a14:m>
                <a:endParaRPr dirty="0"/>
              </a:p>
              <a:p>
                <a:pPr marL="514350" indent="-514350">
                  <a:buFont typeface="+mj-lt"/>
                  <a:buAutoNum type="alphaLcPeriod" startAt="2"/>
                  <a:defRPr sz="2800"/>
                </a:pPr>
                <a:r>
                  <a:rPr dirty="0"/>
                  <a:t>​</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3</m:t>
                        </m:r>
                      </m:deg>
                      <m:e>
                        <m:r>
                          <a:rPr>
                            <a:latin typeface="Cambria Math" panose="02040503050406030204" pitchFamily="18" charset="0"/>
                          </a:rPr>
                          <m:t>54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50</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e>
                    </m:rad>
                  </m:oMath>
                </a14:m>
                <a:endParaRPr dirty="0"/>
              </a:p>
              <a:p>
                <a:pPr marL="514350" indent="-514350">
                  <a:buFont typeface="+mj-lt"/>
                  <a:buAutoNum type="alphaLcPeriod" startAt="3"/>
                  <a:defRPr sz="2800"/>
                </a:pPr>
                <a:r>
                  <a:rPr dirty="0"/>
                  <a:t>​</a:t>
                </a:r>
                <a14:m>
                  <m:oMath xmlns:m="http://schemas.openxmlformats.org/officeDocument/2006/math">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12</m:t>
                            </m:r>
                          </m:den>
                        </m:f>
                      </m:e>
                    </m:rad>
                    <m:r>
                      <a:rPr>
                        <a:latin typeface="Cambria Math" panose="02040503050406030204" pitchFamily="18" charset="0"/>
                      </a:rPr>
                      <m:t>−</m:t>
                    </m:r>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25</m:t>
                            </m:r>
                          </m:num>
                          <m:den>
                            <m:r>
                              <a:rPr>
                                <a:latin typeface="Cambria Math" panose="02040503050406030204" pitchFamily="18" charset="0"/>
                              </a:rPr>
                              <m:t>48</m:t>
                            </m:r>
                          </m:den>
                        </m:f>
                      </m:e>
                    </m:ra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1: Combining Radical</a:t>
            </a:r>
            <a:r>
              <a:rPr lang="en-US" dirty="0"/>
              <a:t> Expression</a:t>
            </a:r>
            <a:r>
              <a:rPr dirty="0"/>
              <a:t>s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lang="en-US" dirty="0"/>
              <a:t> </a:t>
            </a:r>
          </a:p>
          <a:p>
            <a:pPr marL="514350" indent="-514350">
              <a:buFont typeface="+mj-lt"/>
              <a:buAutoNum type="alphaLcPeriod"/>
              <a:defRPr sz="2800"/>
            </a:pPr>
            <a:endParaRPr lang="en-US" dirty="0"/>
          </a:p>
          <a:p>
            <a:pPr marL="514350" indent="-514350">
              <a:buFont typeface="+mj-lt"/>
              <a:buAutoNum type="alphaLcPeriod"/>
              <a:defRPr sz="2800"/>
            </a:pPr>
            <a:endParaRPr lang="en-US" dirty="0"/>
          </a:p>
          <a:p>
            <a:pPr marL="514350" indent="-514350">
              <a:buFont typeface="+mj-lt"/>
              <a:buAutoNum type="alphaLcPeriod"/>
              <a:defRPr sz="2800"/>
            </a:pPr>
            <a:endParaRPr lang="en-US" dirty="0"/>
          </a:p>
          <a:p>
            <a:pPr marL="514350" indent="-514350">
              <a:buFont typeface="+mj-lt"/>
              <a:buAutoNum type="alphaLcPeriod"/>
              <a:defRPr sz="2800"/>
            </a:pPr>
            <a:endParaRPr lang="en-US" dirty="0"/>
          </a:p>
          <a:p>
            <a:pPr marL="514350" indent="-514350">
              <a:buFont typeface="+mj-lt"/>
              <a:buAutoNum type="alphaLcPeriod"/>
              <a:defRPr sz="2800"/>
            </a:pPr>
            <a:r>
              <a:rPr dirty="0"/>
              <a:t>​</a:t>
            </a:r>
          </a:p>
        </p:txBody>
      </p:sp>
      <p:graphicFrame>
        <p:nvGraphicFramePr>
          <p:cNvPr id="4" name="Object 3">
            <a:extLst>
              <a:ext uri="{FF2B5EF4-FFF2-40B4-BE49-F238E27FC236}">
                <a16:creationId xmlns:a16="http://schemas.microsoft.com/office/drawing/2014/main" id="{2A8C1355-9815-4A4C-9F68-2BA81DCF8D7A}"/>
              </a:ext>
            </a:extLst>
          </p:cNvPr>
          <p:cNvGraphicFramePr>
            <a:graphicFrameLocks noChangeAspect="1"/>
          </p:cNvGraphicFramePr>
          <p:nvPr>
            <p:extLst>
              <p:ext uri="{D42A27DB-BD31-4B8C-83A1-F6EECF244321}">
                <p14:modId xmlns:p14="http://schemas.microsoft.com/office/powerpoint/2010/main" val="2512659944"/>
              </p:ext>
            </p:extLst>
          </p:nvPr>
        </p:nvGraphicFramePr>
        <p:xfrm>
          <a:off x="933450" y="1504950"/>
          <a:ext cx="4521200" cy="2540000"/>
        </p:xfrm>
        <a:graphic>
          <a:graphicData uri="http://schemas.openxmlformats.org/presentationml/2006/ole">
            <mc:AlternateContent xmlns:mc="http://schemas.openxmlformats.org/markup-compatibility/2006">
              <mc:Choice xmlns:v="urn:schemas-microsoft-com:vml" Requires="v">
                <p:oleObj spid="_x0000_s1059" name="Equation" r:id="rId3" imgW="4520880" imgH="2539800" progId="Equation.DSMT4">
                  <p:embed/>
                </p:oleObj>
              </mc:Choice>
              <mc:Fallback>
                <p:oleObj name="Equation" r:id="rId3" imgW="4520880" imgH="2539800" progId="Equation.DSMT4">
                  <p:embed/>
                  <p:pic>
                    <p:nvPicPr>
                      <p:cNvPr id="0" name=""/>
                      <p:cNvPicPr/>
                      <p:nvPr/>
                    </p:nvPicPr>
                    <p:blipFill>
                      <a:blip r:embed="rId4"/>
                      <a:stretch>
                        <a:fillRect/>
                      </a:stretch>
                    </p:blipFill>
                    <p:spPr>
                      <a:xfrm>
                        <a:off x="933450" y="1504950"/>
                        <a:ext cx="4521200" cy="2540000"/>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1DF1EB24-7604-4E68-822E-7997C02323D8}"/>
              </a:ext>
            </a:extLst>
          </p:cNvPr>
          <p:cNvSpPr/>
          <p:nvPr/>
        </p:nvSpPr>
        <p:spPr>
          <a:xfrm>
            <a:off x="5410200" y="2286000"/>
            <a:ext cx="3503138" cy="400110"/>
          </a:xfrm>
          <a:prstGeom prst="rect">
            <a:avLst/>
          </a:prstGeom>
        </p:spPr>
        <p:txBody>
          <a:bodyPr wrap="none">
            <a:spAutoFit/>
          </a:bodyPr>
          <a:lstStyle/>
          <a:p>
            <a:r>
              <a:rPr lang="en-IN" sz="2000" dirty="0">
                <a:solidFill>
                  <a:srgbClr val="008080"/>
                </a:solidFill>
                <a:latin typeface="+mj-lt"/>
              </a:rPr>
              <a:t>Simplify each radical separately.</a:t>
            </a:r>
          </a:p>
        </p:txBody>
      </p:sp>
      <p:sp>
        <p:nvSpPr>
          <p:cNvPr id="6" name="Rectangle 5">
            <a:extLst>
              <a:ext uri="{FF2B5EF4-FFF2-40B4-BE49-F238E27FC236}">
                <a16:creationId xmlns:a16="http://schemas.microsoft.com/office/drawing/2014/main" id="{C7D0F7ED-D0BC-41BE-A6C8-A9A74B651C39}"/>
              </a:ext>
            </a:extLst>
          </p:cNvPr>
          <p:cNvSpPr/>
          <p:nvPr/>
        </p:nvSpPr>
        <p:spPr>
          <a:xfrm>
            <a:off x="5410200" y="2667000"/>
            <a:ext cx="3657600" cy="1015663"/>
          </a:xfrm>
          <a:prstGeom prst="rect">
            <a:avLst/>
          </a:prstGeom>
        </p:spPr>
        <p:txBody>
          <a:bodyPr wrap="square">
            <a:spAutoFit/>
          </a:bodyPr>
          <a:lstStyle/>
          <a:p>
            <a:r>
              <a:rPr lang="en-US" sz="2000" dirty="0">
                <a:solidFill>
                  <a:srgbClr val="008080"/>
                </a:solidFill>
                <a:latin typeface="+mj-lt"/>
              </a:rPr>
              <a:t>Now we can see that the radicals have the same index and radicand.</a:t>
            </a:r>
            <a:endParaRPr lang="en-IN" sz="2000" dirty="0">
              <a:solidFill>
                <a:srgbClr val="008080"/>
              </a:solidFill>
              <a:latin typeface="+mj-lt"/>
            </a:endParaRPr>
          </a:p>
        </p:txBody>
      </p:sp>
      <p:graphicFrame>
        <p:nvGraphicFramePr>
          <p:cNvPr id="7" name="Object 6">
            <a:extLst>
              <a:ext uri="{FF2B5EF4-FFF2-40B4-BE49-F238E27FC236}">
                <a16:creationId xmlns:a16="http://schemas.microsoft.com/office/drawing/2014/main" id="{23ED4E1C-5ACF-42F8-8D2F-F015F6129461}"/>
              </a:ext>
            </a:extLst>
          </p:cNvPr>
          <p:cNvGraphicFramePr>
            <a:graphicFrameLocks noChangeAspect="1"/>
          </p:cNvGraphicFramePr>
          <p:nvPr>
            <p:extLst>
              <p:ext uri="{D42A27DB-BD31-4B8C-83A1-F6EECF244321}">
                <p14:modId xmlns:p14="http://schemas.microsoft.com/office/powerpoint/2010/main" val="1643999944"/>
              </p:ext>
            </p:extLst>
          </p:nvPr>
        </p:nvGraphicFramePr>
        <p:xfrm>
          <a:off x="1035050" y="4114800"/>
          <a:ext cx="4013200" cy="1828800"/>
        </p:xfrm>
        <a:graphic>
          <a:graphicData uri="http://schemas.openxmlformats.org/presentationml/2006/ole">
            <mc:AlternateContent xmlns:mc="http://schemas.openxmlformats.org/markup-compatibility/2006">
              <mc:Choice xmlns:v="urn:schemas-microsoft-com:vml" Requires="v">
                <p:oleObj spid="_x0000_s1060" name="Equation" r:id="rId5" imgW="4012920" imgH="1828800" progId="Equation.DSMT4">
                  <p:embed/>
                </p:oleObj>
              </mc:Choice>
              <mc:Fallback>
                <p:oleObj name="Equation" r:id="rId5" imgW="4012920" imgH="1828800" progId="Equation.DSMT4">
                  <p:embed/>
                  <p:pic>
                    <p:nvPicPr>
                      <p:cNvPr id="0" name=""/>
                      <p:cNvPicPr/>
                      <p:nvPr/>
                    </p:nvPicPr>
                    <p:blipFill>
                      <a:blip r:embed="rId6"/>
                      <a:stretch>
                        <a:fillRect/>
                      </a:stretch>
                    </p:blipFill>
                    <p:spPr>
                      <a:xfrm>
                        <a:off x="1035050" y="4114800"/>
                        <a:ext cx="4013200" cy="182880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FE5D1DA7-AF1E-4D1A-A3DE-277EBAFBEFBA}"/>
              </a:ext>
            </a:extLst>
          </p:cNvPr>
          <p:cNvSpPr/>
          <p:nvPr/>
        </p:nvSpPr>
        <p:spPr>
          <a:xfrm>
            <a:off x="5410200" y="4876800"/>
            <a:ext cx="3503138" cy="1015663"/>
          </a:xfrm>
          <a:prstGeom prst="rect">
            <a:avLst/>
          </a:prstGeom>
        </p:spPr>
        <p:txBody>
          <a:bodyPr wrap="square">
            <a:spAutoFit/>
          </a:bodyPr>
          <a:lstStyle/>
          <a:p>
            <a:r>
              <a:rPr lang="en-US" sz="2000" dirty="0">
                <a:solidFill>
                  <a:srgbClr val="008080"/>
                </a:solidFill>
                <a:latin typeface="+mj-lt"/>
              </a:rPr>
              <a:t>The radicands are the same, but the indices are not, so the terms cannot be combined.</a:t>
            </a:r>
            <a:endParaRPr lang="en-IN" sz="2000" dirty="0">
              <a:solidFill>
                <a:srgbClr val="008080"/>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Combining Radicals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endParaRPr lang="en-US" dirty="0"/>
          </a:p>
          <a:p>
            <a:pPr marL="514350" indent="-514350">
              <a:buFont typeface="+mj-lt"/>
              <a:buAutoNum type="alphaLcPeriod" startAt="3"/>
              <a:defRPr sz="2800"/>
            </a:pPr>
            <a:r>
              <a:rPr dirty="0"/>
              <a:t>​</a:t>
            </a:r>
          </a:p>
        </p:txBody>
      </p:sp>
      <p:graphicFrame>
        <p:nvGraphicFramePr>
          <p:cNvPr id="5" name="Object 4">
            <a:extLst>
              <a:ext uri="{FF2B5EF4-FFF2-40B4-BE49-F238E27FC236}">
                <a16:creationId xmlns:a16="http://schemas.microsoft.com/office/drawing/2014/main" id="{7E65E345-B532-4D9F-AC74-67773A7AC1B2}"/>
              </a:ext>
            </a:extLst>
          </p:cNvPr>
          <p:cNvGraphicFramePr>
            <a:graphicFrameLocks noChangeAspect="1"/>
          </p:cNvGraphicFramePr>
          <p:nvPr>
            <p:extLst>
              <p:ext uri="{D42A27DB-BD31-4B8C-83A1-F6EECF244321}">
                <p14:modId xmlns:p14="http://schemas.microsoft.com/office/powerpoint/2010/main" val="367496415"/>
              </p:ext>
            </p:extLst>
          </p:nvPr>
        </p:nvGraphicFramePr>
        <p:xfrm>
          <a:off x="1117600" y="1308100"/>
          <a:ext cx="4978400" cy="4178300"/>
        </p:xfrm>
        <a:graphic>
          <a:graphicData uri="http://schemas.openxmlformats.org/presentationml/2006/ole">
            <mc:AlternateContent xmlns:mc="http://schemas.openxmlformats.org/markup-compatibility/2006">
              <mc:Choice xmlns:v="urn:schemas-microsoft-com:vml" Requires="v">
                <p:oleObj spid="_x0000_s2073" name="Equation" r:id="rId3" imgW="4978080" imgH="4178160" progId="Equation.DSMT4">
                  <p:embed/>
                </p:oleObj>
              </mc:Choice>
              <mc:Fallback>
                <p:oleObj name="Equation" r:id="rId3" imgW="4978080" imgH="4178160" progId="Equation.DSMT4">
                  <p:embed/>
                  <p:pic>
                    <p:nvPicPr>
                      <p:cNvPr id="0" name=""/>
                      <p:cNvPicPr/>
                      <p:nvPr/>
                    </p:nvPicPr>
                    <p:blipFill>
                      <a:blip r:embed="rId4"/>
                      <a:stretch>
                        <a:fillRect/>
                      </a:stretch>
                    </p:blipFill>
                    <p:spPr>
                      <a:xfrm>
                        <a:off x="1117600" y="1308100"/>
                        <a:ext cx="4978400" cy="417830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7006B92-8C87-4B59-A089-337FEA5B5AA1}"/>
              </a:ext>
            </a:extLst>
          </p:cNvPr>
          <p:cNvSpPr/>
          <p:nvPr/>
        </p:nvSpPr>
        <p:spPr>
          <a:xfrm>
            <a:off x="6172200" y="1733490"/>
            <a:ext cx="2337819" cy="400110"/>
          </a:xfrm>
          <a:prstGeom prst="rect">
            <a:avLst/>
          </a:prstGeom>
        </p:spPr>
        <p:txBody>
          <a:bodyPr wrap="none">
            <a:spAutoFit/>
          </a:bodyPr>
          <a:lstStyle/>
          <a:p>
            <a:r>
              <a:rPr lang="en-IN" sz="2000" dirty="0">
                <a:solidFill>
                  <a:srgbClr val="008080"/>
                </a:solidFill>
                <a:latin typeface="+mj-lt"/>
              </a:rPr>
              <a:t>Simplify the radicals.</a:t>
            </a:r>
          </a:p>
        </p:txBody>
      </p:sp>
      <p:sp>
        <p:nvSpPr>
          <p:cNvPr id="7" name="Rectangle 6">
            <a:extLst>
              <a:ext uri="{FF2B5EF4-FFF2-40B4-BE49-F238E27FC236}">
                <a16:creationId xmlns:a16="http://schemas.microsoft.com/office/drawing/2014/main" id="{15489863-0D9F-4E1B-996F-C09A57D7E802}"/>
              </a:ext>
            </a:extLst>
          </p:cNvPr>
          <p:cNvSpPr/>
          <p:nvPr/>
        </p:nvSpPr>
        <p:spPr>
          <a:xfrm>
            <a:off x="6172200" y="2812979"/>
            <a:ext cx="2905219" cy="707886"/>
          </a:xfrm>
          <a:prstGeom prst="rect">
            <a:avLst/>
          </a:prstGeom>
        </p:spPr>
        <p:txBody>
          <a:bodyPr wrap="none">
            <a:spAutoFit/>
          </a:bodyPr>
          <a:lstStyle/>
          <a:p>
            <a:r>
              <a:rPr lang="en-IN" sz="2000" dirty="0">
                <a:solidFill>
                  <a:srgbClr val="008080"/>
                </a:solidFill>
                <a:latin typeface="+mj-lt"/>
              </a:rPr>
              <a:t>Rationalize denominators.</a:t>
            </a:r>
          </a:p>
          <a:p>
            <a:endParaRPr lang="en-IN" sz="2000" dirty="0">
              <a:solidFill>
                <a:srgbClr val="008080"/>
              </a:solidFill>
              <a:latin typeface="+mj-lt"/>
            </a:endParaRP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67C2AFD-D94F-425B-BC81-3C0B2BB51D24}"/>
                  </a:ext>
                </a:extLst>
              </p:cNvPr>
              <p:cNvSpPr txBox="1"/>
              <p:nvPr/>
            </p:nvSpPr>
            <p:spPr>
              <a:xfrm>
                <a:off x="6172200" y="3429000"/>
                <a:ext cx="2971800" cy="1170385"/>
              </a:xfrm>
              <a:prstGeom prst="rect">
                <a:avLst/>
              </a:prstGeom>
              <a:noFill/>
            </p:spPr>
            <p:txBody>
              <a:bodyPr wrap="square" rtlCol="0">
                <a:spAutoFit/>
              </a:bodyPr>
              <a:lstStyle/>
              <a:p>
                <a:r>
                  <a:rPr lang="en-US" sz="2000" dirty="0">
                    <a:solidFill>
                      <a:srgbClr val="008080"/>
                    </a:solidFill>
                    <a:latin typeface="+mj-lt"/>
                  </a:rPr>
                  <a:t>Multiply the first term by </a:t>
                </a:r>
                <a14:m>
                  <m:oMath xmlns:m="http://schemas.openxmlformats.org/officeDocument/2006/math">
                    <m:f>
                      <m:fPr>
                        <m:ctrlPr>
                          <a:rPr lang="en-US" sz="2000" i="1" smtClean="0">
                            <a:solidFill>
                              <a:srgbClr val="008080"/>
                            </a:solidFill>
                            <a:latin typeface="Cambria Math" panose="02040503050406030204" pitchFamily="18" charset="0"/>
                          </a:rPr>
                        </m:ctrlPr>
                      </m:fPr>
                      <m:num>
                        <m:r>
                          <a:rPr lang="en-US" sz="2000" b="0" i="1" smtClean="0">
                            <a:solidFill>
                              <a:srgbClr val="008080"/>
                            </a:solidFill>
                            <a:latin typeface="Cambria Math" panose="02040503050406030204" pitchFamily="18" charset="0"/>
                          </a:rPr>
                          <m:t>2</m:t>
                        </m:r>
                      </m:num>
                      <m:den>
                        <m:r>
                          <a:rPr lang="en-US" sz="2000" b="0" i="1" smtClean="0">
                            <a:solidFill>
                              <a:srgbClr val="008080"/>
                            </a:solidFill>
                            <a:latin typeface="Cambria Math" panose="02040503050406030204" pitchFamily="18" charset="0"/>
                          </a:rPr>
                          <m:t>2</m:t>
                        </m:r>
                      </m:den>
                    </m:f>
                  </m:oMath>
                </a14:m>
                <a:r>
                  <a:rPr lang="en-US" sz="2000" dirty="0">
                    <a:solidFill>
                      <a:srgbClr val="008080"/>
                    </a:solidFill>
                    <a:latin typeface="+mj-lt"/>
                  </a:rPr>
                  <a:t> to get a common denominator.</a:t>
                </a:r>
                <a:endParaRPr lang="en-IN" sz="2000" dirty="0">
                  <a:solidFill>
                    <a:srgbClr val="008080"/>
                  </a:solidFill>
                  <a:latin typeface="+mj-lt"/>
                </a:endParaRPr>
              </a:p>
            </p:txBody>
          </p:sp>
        </mc:Choice>
        <mc:Fallback>
          <p:sp>
            <p:nvSpPr>
              <p:cNvPr id="15" name="TextBox 14">
                <a:extLst>
                  <a:ext uri="{FF2B5EF4-FFF2-40B4-BE49-F238E27FC236}">
                    <a16:creationId xmlns:a16="http://schemas.microsoft.com/office/drawing/2014/main" id="{D67C2AFD-D94F-425B-BC81-3C0B2BB51D24}"/>
                  </a:ext>
                </a:extLst>
              </p:cNvPr>
              <p:cNvSpPr txBox="1">
                <a:spLocks noRot="1" noChangeAspect="1" noMove="1" noResize="1" noEditPoints="1" noAdjustHandles="1" noChangeArrowheads="1" noChangeShapeType="1" noTextEdit="1"/>
              </p:cNvSpPr>
              <p:nvPr/>
            </p:nvSpPr>
            <p:spPr>
              <a:xfrm>
                <a:off x="6172200" y="3429000"/>
                <a:ext cx="2971800" cy="1170385"/>
              </a:xfrm>
              <a:prstGeom prst="rect">
                <a:avLst/>
              </a:prstGeom>
              <a:blipFill>
                <a:blip r:embed="rId5"/>
                <a:stretch>
                  <a:fillRect l="-2259" b="-6283"/>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Rational Number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b="1" dirty="0"/>
                  <a:t>Meaning of</a:t>
                </a:r>
                <a:r>
                  <a:rPr sz="2800" b="1"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𝒂</m:t>
                        </m:r>
                      </m:e>
                      <m:sup>
                        <m:f>
                          <m:fPr>
                            <m:ctrlPr>
                              <a:rPr i="1">
                                <a:latin typeface="Cambria Math" panose="02040503050406030204" pitchFamily="18" charset="0"/>
                              </a:rPr>
                            </m:ctrlPr>
                          </m:fPr>
                          <m:num>
                            <m:r>
                              <a:rPr>
                                <a:latin typeface="Cambria Math" panose="02040503050406030204" pitchFamily="18" charset="0"/>
                              </a:rPr>
                              <m:t>𝟏</m:t>
                            </m:r>
                          </m:num>
                          <m:den>
                            <m:r>
                              <a:rPr>
                                <a:latin typeface="Cambria Math" panose="02040503050406030204" pitchFamily="18" charset="0"/>
                              </a:rPr>
                              <m:t>𝒏</m:t>
                            </m:r>
                          </m:den>
                        </m:f>
                      </m:sup>
                    </m:sSup>
                  </m:oMath>
                </a14:m>
                <a:r>
                  <a:rPr b="1" dirty="0"/>
                  <a:t>:</a:t>
                </a:r>
                <a:r>
                  <a:rPr sz="2800" dirty="0"/>
                  <a:t> If </a:t>
                </a:r>
                <a14:m>
                  <m:oMath xmlns:m="http://schemas.openxmlformats.org/officeDocument/2006/math">
                    <m:r>
                      <a:rPr>
                        <a:latin typeface="Cambria Math" panose="02040503050406030204" pitchFamily="18" charset="0"/>
                      </a:rPr>
                      <m:t>𝑛</m:t>
                    </m:r>
                  </m:oMath>
                </a14:m>
                <a:r>
                  <a:rPr sz="2800" dirty="0"/>
                  <a:t> is a natural number and if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a real number,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sup>
                    </m:sSup>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a:t>
                </a:r>
              </a:p>
              <a:p>
                <a:pPr>
                  <a:defRPr sz="2800"/>
                </a:pPr>
                <a:r>
                  <a:rPr b="1" dirty="0"/>
                  <a:t>Meaning of</a:t>
                </a:r>
                <a:r>
                  <a:rPr sz="2800" b="1"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𝒂</m:t>
                        </m:r>
                      </m:e>
                      <m:sup>
                        <m:f>
                          <m:fPr>
                            <m:ctrlPr>
                              <a:rPr i="1">
                                <a:latin typeface="Cambria Math" panose="02040503050406030204" pitchFamily="18" charset="0"/>
                              </a:rPr>
                            </m:ctrlPr>
                          </m:fPr>
                          <m:num>
                            <m:r>
                              <a:rPr>
                                <a:latin typeface="Cambria Math" panose="02040503050406030204" pitchFamily="18" charset="0"/>
                              </a:rPr>
                              <m:t>𝒎</m:t>
                            </m:r>
                          </m:num>
                          <m:den>
                            <m:r>
                              <a:rPr>
                                <a:latin typeface="Cambria Math" panose="02040503050406030204" pitchFamily="18" charset="0"/>
                              </a:rPr>
                              <m:t>𝒏</m:t>
                            </m:r>
                          </m:den>
                        </m:f>
                      </m:sup>
                    </m:sSup>
                  </m:oMath>
                </a14:m>
                <a:r>
                  <a:rPr b="1" dirty="0"/>
                  <a:t>:</a:t>
                </a:r>
                <a:r>
                  <a:rPr sz="2800" dirty="0"/>
                  <a:t> If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𝑛</m:t>
                    </m:r>
                  </m:oMath>
                </a14:m>
                <a:r>
                  <a:rPr sz="2800" dirty="0"/>
                  <a:t> are natural numbers with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0</m:t>
                    </m:r>
                  </m:oMath>
                </a14:m>
                <a:r>
                  <a:rPr sz="2800" dirty="0"/>
                  <a:t>, if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𝑛</m:t>
                    </m:r>
                  </m:oMath>
                </a14:m>
                <a:r>
                  <a:rPr sz="2800" dirty="0"/>
                  <a:t> have no common factors greater than </a:t>
                </a:r>
                <a:r>
                  <a:rPr sz="2800" dirty="0">
                    <a:latin typeface="Cambria Math"/>
                  </a:rPr>
                  <a:t>1</a:t>
                </a:r>
                <a:r>
                  <a:rPr sz="2800" dirty="0"/>
                  <a:t>, and if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oMath>
                </a14:m>
                <a:r>
                  <a:rPr sz="2800" dirty="0"/>
                  <a:t> is a real number, then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r>
                      <a:rPr>
                        <a:latin typeface="Cambria Math" panose="02040503050406030204" pitchFamily="18" charset="0"/>
                      </a:rPr>
                      <m:t>=</m:t>
                    </m:r>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𝑚</m:t>
                            </m:r>
                          </m:sup>
                        </m:sSup>
                      </m:e>
                    </m:ra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𝑚</m:t>
                        </m:r>
                      </m:sup>
                    </m:sSup>
                  </m:oMath>
                </a14:m>
                <a:r>
                  <a:rPr sz="2800" dirty="0"/>
                  <a:t>. Either </a:t>
                </a:r>
                <a14:m>
                  <m:oMath xmlns:m="http://schemas.openxmlformats.org/officeDocument/2006/math">
                    <m:rad>
                      <m:radPr>
                        <m:ctrlPr>
                          <a:rPr i="1">
                            <a:latin typeface="Cambria Math" panose="02040503050406030204" pitchFamily="18" charset="0"/>
                          </a:rPr>
                        </m:ctrlPr>
                      </m:radPr>
                      <m:deg>
                        <m:r>
                          <a:rPr>
                            <a:latin typeface="Cambria Math" panose="02040503050406030204" pitchFamily="18" charset="0"/>
                          </a:rPr>
                          <m:t>𝑛</m:t>
                        </m: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𝑚</m:t>
                            </m:r>
                          </m:sup>
                        </m:sSup>
                      </m:e>
                    </m:rad>
                  </m:oMath>
                </a14:m>
                <a:r>
                  <a:rPr sz="2800" dirty="0"/>
                  <a:t> or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ctrlPr>
                                  <a:rPr i="1">
                                    <a:latin typeface="Cambria Math" panose="02040503050406030204" pitchFamily="18" charset="0"/>
                                  </a:rPr>
                                </m:ctrlPr>
                              </m:radPr>
                              <m:deg>
                                <m:r>
                                  <a:rPr>
                                    <a:latin typeface="Cambria Math" panose="02040503050406030204" pitchFamily="18" charset="0"/>
                                  </a:rPr>
                                  <m:t>𝑛</m:t>
                                </m:r>
                              </m:deg>
                              <m:e>
                                <m:r>
                                  <a:rPr>
                                    <a:latin typeface="Cambria Math" panose="02040503050406030204" pitchFamily="18" charset="0"/>
                                  </a:rPr>
                                  <m:t>𝑎</m:t>
                                </m:r>
                              </m:e>
                            </m:rad>
                          </m:e>
                        </m:d>
                      </m:e>
                      <m:sup>
                        <m:r>
                          <a:rPr>
                            <a:latin typeface="Cambria Math" panose="02040503050406030204" pitchFamily="18" charset="0"/>
                          </a:rPr>
                          <m:t>𝑚</m:t>
                        </m:r>
                      </m:sup>
                    </m:sSup>
                  </m:oMath>
                </a14:m>
                <a:r>
                  <a:rPr sz="2800" dirty="0"/>
                  <a:t> can be used to evaluate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oMath>
                </a14:m>
                <a:r>
                  <a:rPr sz="2800" dirty="0"/>
                  <a:t>, as they are equal.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oMath>
                </a14:m>
                <a:r>
                  <a:rPr sz="2800" dirty="0"/>
                  <a:t> is defined to be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𝑎</m:t>
                            </m:r>
                          </m:e>
                          <m:sup>
                            <m:f>
                              <m:fPr>
                                <m:ctrlPr>
                                  <a:rPr i="1">
                                    <a:latin typeface="Cambria Math" panose="02040503050406030204" pitchFamily="18" charset="0"/>
                                  </a:rPr>
                                </m:ctrlPr>
                              </m:fPr>
                              <m:num>
                                <m:r>
                                  <a:rPr>
                                    <a:latin typeface="Cambria Math" panose="02040503050406030204" pitchFamily="18" charset="0"/>
                                  </a:rPr>
                                  <m:t>𝑚</m:t>
                                </m:r>
                              </m:num>
                              <m:den>
                                <m:r>
                                  <a:rPr>
                                    <a:latin typeface="Cambria Math" panose="02040503050406030204" pitchFamily="18" charset="0"/>
                                  </a:rPr>
                                  <m:t>𝑛</m:t>
                                </m:r>
                              </m:den>
                            </m:f>
                          </m:sup>
                        </m:sSup>
                      </m:den>
                    </m:f>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0">
                <a:blip r:embed="rId2"/>
                <a:stretch>
                  <a:fillRect l="-1328" t="-986" r="-2288"/>
                </a:stretch>
              </a:blipFill>
            </p:spPr>
            <p:txBody>
              <a:bodyPr/>
              <a:lstStyle/>
              <a:p>
                <a:r>
                  <a:rPr lang="en-IN">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a:t>
            </a:r>
            <a:r>
              <a:rPr lang="en-US" dirty="0"/>
              <a:t>xample</a:t>
            </a:r>
            <a:r>
              <a:rPr dirty="0"/>
              <a:t> 2: Simplifying Expressions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r>
                  <a:rPr lang="en-US" sz="2800" dirty="0"/>
                  <a:t>Simplify each of the following expressions, writing your answer using the same notation as the original expression.</a:t>
                </a:r>
              </a:p>
              <a:p>
                <a:pPr marL="514350" indent="-514350">
                  <a:buFont typeface="+mj-lt"/>
                  <a:buAutoNum type="alphaLcPeriod"/>
                  <a:defRPr sz="2800"/>
                </a:pPr>
                <a:r>
                  <a:rPr lang="en-US" dirty="0"/>
                  <a:t>​</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27</m:t>
                        </m:r>
                      </m:e>
                      <m: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3</m:t>
                            </m:r>
                          </m:den>
                        </m:f>
                      </m:sup>
                    </m:sSup>
                  </m:oMath>
                </a14:m>
                <a:endParaRPr lang="ar-AE" dirty="0"/>
              </a:p>
              <a:p>
                <a:pPr marL="514350" indent="-514350">
                  <a:buFont typeface="+mj-lt"/>
                  <a:buAutoNum type="alphaLcPeriod"/>
                  <a:defRPr sz="2800"/>
                </a:pPr>
                <a:r>
                  <a:rPr lang="ar-AE" dirty="0"/>
                  <a:t>​</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9</m:t>
                        </m:r>
                      </m:deg>
                      <m:e>
                        <m:r>
                          <a:rPr lang="ar-AE">
                            <a:latin typeface="Cambria Math" panose="02040503050406030204" pitchFamily="18" charset="0"/>
                          </a:rPr>
                          <m:t>−</m:t>
                        </m:r>
                        <m:r>
                          <a:rPr lang="ar-AE">
                            <a:latin typeface="Cambria Math" panose="02040503050406030204" pitchFamily="18" charset="0"/>
                          </a:rPr>
                          <m:t>8</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6</m:t>
                            </m:r>
                          </m:sup>
                        </m:sSup>
                      </m:e>
                    </m:rad>
                  </m:oMath>
                </a14:m>
                <a:endParaRPr lang="ar-AE" dirty="0"/>
              </a:p>
              <a:p>
                <a:pPr marL="514350" indent="-514350">
                  <a:buFont typeface="+mj-lt"/>
                  <a:buAutoNum type="alphaLcPeriod"/>
                  <a:defRPr sz="2800"/>
                </a:pPr>
                <a:r>
                  <a:rPr lang="ar-AE"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e>
                        </m:d>
                      </m:e>
                      <m:sup>
                        <m:f>
                          <m:fPr>
                            <m:ctrlPr>
                              <a:rPr lang="ar-AE" i="1">
                                <a:latin typeface="Cambria Math" panose="02040503050406030204" pitchFamily="18" charset="0"/>
                              </a:rPr>
                            </m:ctrlPr>
                          </m:fPr>
                          <m:num>
                            <m:r>
                              <a:rPr lang="ar-AE">
                                <a:latin typeface="Cambria Math" panose="02040503050406030204" pitchFamily="18" charset="0"/>
                              </a:rPr>
                              <m:t>8</m:t>
                            </m:r>
                          </m:num>
                          <m:den>
                            <m:r>
                              <a:rPr lang="ar-AE">
                                <a:latin typeface="Cambria Math" panose="02040503050406030204" pitchFamily="18" charset="0"/>
                              </a:rPr>
                              <m:t>3</m:t>
                            </m:r>
                          </m:den>
                        </m:f>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2</m:t>
                            </m:r>
                          </m:num>
                          <m:den>
                            <m:r>
                              <a:rPr lang="ar-AE">
                                <a:latin typeface="Cambria Math" panose="02040503050406030204" pitchFamily="18" charset="0"/>
                              </a:rPr>
                              <m:t>3</m:t>
                            </m:r>
                          </m:den>
                        </m:f>
                      </m:sup>
                    </m:sSup>
                  </m:oMath>
                </a14:m>
                <a:endParaRPr lang="ar-AE" dirty="0"/>
              </a:p>
              <a:p>
                <a:pPr marL="514350" indent="-514350">
                  <a:buFont typeface="+mj-lt"/>
                  <a:buAutoNum type="alphaLcPeriod"/>
                  <a:defRPr sz="2800"/>
                </a:pPr>
                <a:r>
                  <a:rPr lang="ar-AE" dirty="0"/>
                  <a:t>​</a:t>
                </a:r>
                <a14:m>
                  <m:oMath xmlns:m="http://schemas.openxmlformats.org/officeDocument/2006/math">
                    <m:rad>
                      <m:radPr>
                        <m:ctrlPr>
                          <a:rPr lang="ar-AE" i="1">
                            <a:latin typeface="Cambria Math" panose="02040503050406030204" pitchFamily="18" charset="0"/>
                          </a:rPr>
                        </m:ctrlPr>
                      </m:radPr>
                      <m:deg>
                        <m:r>
                          <a:rPr lang="ar-AE">
                            <a:latin typeface="Cambria Math" panose="02040503050406030204" pitchFamily="18" charset="0"/>
                          </a:rPr>
                          <m:t>5</m:t>
                        </m:r>
                      </m:deg>
                      <m:e>
                        <m:rad>
                          <m:radPr>
                            <m:ctrlPr>
                              <a:rPr lang="ar-AE" i="1">
                                <a:latin typeface="Cambria Math" panose="02040503050406030204" pitchFamily="18" charset="0"/>
                              </a:rPr>
                            </m:ctrlPr>
                          </m:radPr>
                          <m:deg>
                            <m:r>
                              <a:rPr lang="ar-AE">
                                <a:latin typeface="Cambria Math" panose="02040503050406030204" pitchFamily="18" charset="0"/>
                              </a:rPr>
                              <m:t>3</m:t>
                            </m:r>
                          </m:deg>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e>
                        </m:rad>
                      </m:e>
                    </m:rad>
                  </m:oMath>
                </a14:m>
                <a:endParaRPr lang="ar-AE" dirty="0"/>
              </a:p>
              <a:p>
                <a:pPr marL="514350" indent="-514350">
                  <a:buFont typeface="+mj-lt"/>
                  <a:buAutoNum type="alphaLcPeriod"/>
                  <a:defRPr sz="2800"/>
                </a:pPr>
                <a:r>
                  <a:rPr lang="ar-AE" dirty="0"/>
                  <a:t>​</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d>
                          </m:e>
                          <m:sup>
                            <m:f>
                              <m:fPr>
                                <m:ctrlPr>
                                  <a:rPr lang="ar-AE" i="1">
                                    <a:latin typeface="Cambria Math" panose="02040503050406030204" pitchFamily="18" charset="0"/>
                                  </a:rPr>
                                </m:ctrlPr>
                              </m:fPr>
                              <m:num>
                                <m:r>
                                  <a:rPr lang="ar-AE" b="0" i="1" smtClean="0">
                                    <a:latin typeface="Cambria Math" panose="02040503050406030204" pitchFamily="18" charset="0"/>
                                  </a:rPr>
                                  <m:t>−</m:t>
                                </m:r>
                                <m:r>
                                  <a:rPr lang="ar-AE">
                                    <a:latin typeface="Cambria Math" panose="02040503050406030204" pitchFamily="18" charset="0"/>
                                  </a:rPr>
                                  <m:t>1</m:t>
                                </m:r>
                              </m:num>
                              <m:den>
                                <m:r>
                                  <a:rPr lang="ar-AE">
                                    <a:latin typeface="Cambria Math" panose="02040503050406030204" pitchFamily="18" charset="0"/>
                                  </a:rPr>
                                  <m:t>3</m:t>
                                </m:r>
                              </m:den>
                            </m:f>
                          </m:sup>
                        </m:sSup>
                      </m:den>
                    </m:f>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185"/>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p:sp>
        <p:nvSpPr>
          <p:cNvPr id="3" name="Text Placeholder 2"/>
          <p:cNvSpPr>
            <a:spLocks noGrp="1"/>
          </p:cNvSpPr>
          <p:nvPr>
            <p:ph type="body" sz="quarter" idx="10"/>
          </p:nvPr>
        </p:nvSpPr>
        <p:spPr>
          <a:xfrm>
            <a:off x="457200" y="1082078"/>
            <a:ext cx="8229600" cy="2677656"/>
          </a:xfrm>
        </p:spPr>
        <p:txBody>
          <a:bodyPr>
            <a:spAutoFit/>
          </a:bodyPr>
          <a:lstStyle/>
          <a:p>
            <a:r>
              <a:rPr sz="2800" dirty="0"/>
              <a:t>When simplifying, it is good practice to write the final answer in the same form as the original expression. However, it is often useful to convert between notations to make available a particular method of simplification. The first two examples exhibit this type of strategy.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a:t>
            </a:r>
            <a:r>
              <a:rPr lang="en-US" dirty="0"/>
              <a:t>xample</a:t>
            </a:r>
            <a:r>
              <a:rPr dirty="0"/>
              <a:t> 2: Simplifying Expressions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IN" sz="2800" b="1" dirty="0"/>
                  <a:t>Solution</a:t>
                </a:r>
              </a:p>
              <a:p>
                <a:pPr marL="514350" indent="-514350">
                  <a:buFont typeface="+mj-lt"/>
                  <a:buAutoNum type="alphaLcPeriod"/>
                  <a:tabLst>
                    <a:tab pos="1884363" algn="ctr"/>
                  </a:tabLst>
                </a:pPr>
                <a:r>
                  <a:rPr lang="en-IN" dirty="0"/>
                  <a:t> </a:t>
                </a:r>
                <a14:m>
                  <m:oMath xmlns:m="http://schemas.openxmlformats.org/officeDocument/2006/math">
                    <m:sSup>
                      <m:sSupPr>
                        <m:ctrlPr>
                          <a:rPr lang="en-US" b="0" i="1" smtClean="0">
                            <a:latin typeface="Cambria Math" panose="02040503050406030204" pitchFamily="18" charset="0"/>
                          </a:rPr>
                        </m:ctrlPr>
                      </m:sSupPr>
                      <m:e>
                        <m:r>
                          <a:rPr lang="en-IN" b="0" i="1" smtClean="0">
                            <a:latin typeface="Cambria Math" panose="02040503050406030204" pitchFamily="18" charset="0"/>
                          </a:rPr>
                          <m:t>2</m:t>
                        </m:r>
                        <m:r>
                          <a:rPr lang="en-US" b="0" i="1" smtClean="0">
                            <a:latin typeface="Cambria Math" panose="02040503050406030204" pitchFamily="18" charset="0"/>
                          </a:rPr>
                          <m:t>7</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27</m:t>
                                </m:r>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up>
                            </m:sSup>
                          </m:e>
                        </m:d>
                      </m:e>
                      <m:sup>
                        <m:r>
                          <a:rPr lang="en-US" b="0" i="1" smtClean="0">
                            <a:latin typeface="Cambria Math" panose="02040503050406030204" pitchFamily="18" charset="0"/>
                          </a:rPr>
                          <m:t>−</m:t>
                        </m:r>
                        <m:r>
                          <a:rPr lang="en-US" b="0" i="1" smtClean="0">
                            <a:latin typeface="Cambria Math" panose="02040503050406030204" pitchFamily="18" charset="0"/>
                          </a:rPr>
                          <m:t>2</m:t>
                        </m:r>
                      </m:sup>
                    </m:sSup>
                  </m:oMath>
                </a14:m>
                <a:endParaRPr lang="en-US" b="0" dirty="0"/>
              </a:p>
              <a:p>
                <a:pPr marL="1435100" indent="-447675"/>
                <a:r>
                  <a:rPr lang="en-US" b="0"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m:t>
                        </m:r>
                        <m:r>
                          <a:rPr lang="en-US" b="0" i="1" smtClean="0">
                            <a:latin typeface="Cambria Math" panose="02040503050406030204" pitchFamily="18" charset="0"/>
                          </a:rPr>
                          <m:t>2</m:t>
                        </m:r>
                      </m:sup>
                    </m:sSup>
                  </m:oMath>
                </a14:m>
                <a:br>
                  <a:rPr lang="en-US" b="0" dirty="0"/>
                </a:b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den>
                      </m:f>
                    </m:oMath>
                  </m:oMathPara>
                </a14:m>
                <a:endParaRPr lang="en-US" b="0" dirty="0"/>
              </a:p>
              <a:p>
                <a:pPr marL="1435100">
                  <a:tabLst>
                    <a:tab pos="1974850" algn="l"/>
                  </a:tabLst>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oMath>
                  </m:oMathPara>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5A4436E6-7D54-4647-B0B3-B646C257E2A8}"/>
                  </a:ext>
                </a:extLst>
              </p:cNvPr>
              <p:cNvSpPr/>
              <p:nvPr/>
            </p:nvSpPr>
            <p:spPr>
              <a:xfrm>
                <a:off x="3657600" y="1615418"/>
                <a:ext cx="4572000" cy="822982"/>
              </a:xfrm>
              <a:prstGeom prst="rect">
                <a:avLst/>
              </a:prstGeom>
            </p:spPr>
            <p:txBody>
              <a:bodyPr wrap="square">
                <a:spAutoFit/>
              </a:bodyPr>
              <a:lstStyle/>
              <a:p>
                <a:r>
                  <a:rPr lang="en-US" sz="2000" dirty="0">
                    <a:solidFill>
                      <a:srgbClr val="008080"/>
                    </a:solidFill>
                  </a:rPr>
                  <a:t>Writing </a:t>
                </a:r>
                <a14:m>
                  <m:oMath xmlns:m="http://schemas.openxmlformats.org/officeDocument/2006/math">
                    <m:sSup>
                      <m:sSupPr>
                        <m:ctrlPr>
                          <a:rPr lang="en-US" sz="2000" b="0" i="1" smtClean="0">
                            <a:solidFill>
                              <a:srgbClr val="008080"/>
                            </a:solidFill>
                            <a:latin typeface="Cambria Math" panose="02040503050406030204" pitchFamily="18" charset="0"/>
                          </a:rPr>
                        </m:ctrlPr>
                      </m:sSupPr>
                      <m:e>
                        <m:r>
                          <a:rPr lang="en-US" sz="2000" b="0" i="1" smtClean="0">
                            <a:solidFill>
                              <a:srgbClr val="008080"/>
                            </a:solidFill>
                            <a:latin typeface="Cambria Math" panose="02040503050406030204" pitchFamily="18" charset="0"/>
                          </a:rPr>
                          <m:t>27</m:t>
                        </m:r>
                      </m:e>
                      <m:sup>
                        <m:r>
                          <a:rPr lang="en-US" sz="2000" b="0" i="1" smtClean="0">
                            <a:solidFill>
                              <a:srgbClr val="008080"/>
                            </a:solidFill>
                            <a:latin typeface="Cambria Math" panose="02040503050406030204" pitchFamily="18" charset="0"/>
                          </a:rPr>
                          <m:t>−</m:t>
                        </m:r>
                        <m:f>
                          <m:fPr>
                            <m:ctrlPr>
                              <a:rPr lang="en-US" sz="2000" b="0" i="1" smtClean="0">
                                <a:solidFill>
                                  <a:srgbClr val="008080"/>
                                </a:solidFill>
                                <a:latin typeface="Cambria Math" panose="02040503050406030204" pitchFamily="18" charset="0"/>
                              </a:rPr>
                            </m:ctrlPr>
                          </m:fPr>
                          <m:num>
                            <m:r>
                              <a:rPr lang="en-US" sz="2000" b="0" i="1" smtClean="0">
                                <a:solidFill>
                                  <a:srgbClr val="008080"/>
                                </a:solidFill>
                                <a:latin typeface="Cambria Math" panose="02040503050406030204" pitchFamily="18" charset="0"/>
                              </a:rPr>
                              <m:t>2</m:t>
                            </m:r>
                          </m:num>
                          <m:den>
                            <m:r>
                              <a:rPr lang="en-US" sz="2000" b="0" i="1" smtClean="0">
                                <a:solidFill>
                                  <a:srgbClr val="008080"/>
                                </a:solidFill>
                                <a:latin typeface="Cambria Math" panose="02040503050406030204" pitchFamily="18" charset="0"/>
                              </a:rPr>
                              <m:t>3</m:t>
                            </m:r>
                          </m:den>
                        </m:f>
                      </m:sup>
                    </m:sSup>
                    <m:r>
                      <a:rPr lang="en-US" sz="2000" b="0" i="1" smtClean="0">
                        <a:solidFill>
                          <a:srgbClr val="008080"/>
                        </a:solidFill>
                        <a:latin typeface="Cambria Math" panose="02040503050406030204" pitchFamily="18" charset="0"/>
                      </a:rPr>
                      <m:t>=</m:t>
                    </m:r>
                    <m:sSup>
                      <m:sSupPr>
                        <m:ctrlPr>
                          <a:rPr lang="en-US" sz="2000" b="0" i="1" smtClean="0">
                            <a:solidFill>
                              <a:srgbClr val="008080"/>
                            </a:solidFill>
                            <a:latin typeface="Cambria Math" panose="02040503050406030204" pitchFamily="18" charset="0"/>
                          </a:rPr>
                        </m:ctrlPr>
                      </m:sSupPr>
                      <m:e>
                        <m:d>
                          <m:dPr>
                            <m:ctrlPr>
                              <a:rPr lang="en-US" sz="2000" b="0" i="1" smtClean="0">
                                <a:solidFill>
                                  <a:srgbClr val="008080"/>
                                </a:solidFill>
                                <a:latin typeface="Cambria Math" panose="02040503050406030204" pitchFamily="18" charset="0"/>
                              </a:rPr>
                            </m:ctrlPr>
                          </m:dPr>
                          <m:e>
                            <m:sSup>
                              <m:sSupPr>
                                <m:ctrlPr>
                                  <a:rPr lang="en-US" sz="2000" b="0" i="1" smtClean="0">
                                    <a:solidFill>
                                      <a:srgbClr val="008080"/>
                                    </a:solidFill>
                                    <a:latin typeface="Cambria Math" panose="02040503050406030204" pitchFamily="18" charset="0"/>
                                  </a:rPr>
                                </m:ctrlPr>
                              </m:sSupPr>
                              <m:e>
                                <m:r>
                                  <a:rPr lang="en-US" sz="2000" b="0" i="1" smtClean="0">
                                    <a:solidFill>
                                      <a:srgbClr val="008080"/>
                                    </a:solidFill>
                                    <a:latin typeface="Cambria Math" panose="02040503050406030204" pitchFamily="18" charset="0"/>
                                  </a:rPr>
                                  <m:t>27</m:t>
                                </m:r>
                              </m:e>
                              <m:sup>
                                <m:r>
                                  <a:rPr lang="en-US" sz="2000" b="0" i="1" smtClean="0">
                                    <a:solidFill>
                                      <a:srgbClr val="008080"/>
                                    </a:solidFill>
                                    <a:latin typeface="Cambria Math" panose="02040503050406030204" pitchFamily="18" charset="0"/>
                                  </a:rPr>
                                  <m:t>−</m:t>
                                </m:r>
                                <m:r>
                                  <a:rPr lang="en-US" sz="2000" b="0" i="1" smtClean="0">
                                    <a:solidFill>
                                      <a:srgbClr val="008080"/>
                                    </a:solidFill>
                                    <a:latin typeface="Cambria Math" panose="02040503050406030204" pitchFamily="18" charset="0"/>
                                  </a:rPr>
                                  <m:t>2</m:t>
                                </m:r>
                              </m:sup>
                            </m:sSup>
                          </m:e>
                        </m:d>
                      </m:e>
                      <m:sup>
                        <m:f>
                          <m:fPr>
                            <m:ctrlPr>
                              <a:rPr lang="en-US" sz="2000" b="0" i="1" smtClean="0">
                                <a:solidFill>
                                  <a:srgbClr val="008080"/>
                                </a:solidFill>
                                <a:latin typeface="Cambria Math" panose="02040503050406030204" pitchFamily="18" charset="0"/>
                              </a:rPr>
                            </m:ctrlPr>
                          </m:fPr>
                          <m:num>
                            <m:r>
                              <a:rPr lang="en-US" sz="2000" b="0" i="1" smtClean="0">
                                <a:solidFill>
                                  <a:srgbClr val="008080"/>
                                </a:solidFill>
                                <a:latin typeface="Cambria Math" panose="02040503050406030204" pitchFamily="18" charset="0"/>
                              </a:rPr>
                              <m:t>1</m:t>
                            </m:r>
                          </m:num>
                          <m:den>
                            <m:r>
                              <a:rPr lang="en-US" sz="2000" b="0" i="1" smtClean="0">
                                <a:solidFill>
                                  <a:srgbClr val="008080"/>
                                </a:solidFill>
                                <a:latin typeface="Cambria Math" panose="02040503050406030204" pitchFamily="18" charset="0"/>
                              </a:rPr>
                              <m:t>3</m:t>
                            </m:r>
                          </m:den>
                        </m:f>
                      </m:sup>
                    </m:sSup>
                  </m:oMath>
                </a14:m>
                <a:r>
                  <a:rPr lang="en-US" sz="2000" dirty="0">
                    <a:solidFill>
                      <a:srgbClr val="008080"/>
                    </a:solidFill>
                  </a:rPr>
                  <a:t> is also a valid first step, but it leads to a messier calculation.</a:t>
                </a:r>
                <a:endParaRPr lang="en-IN" sz="2000" dirty="0">
                  <a:solidFill>
                    <a:srgbClr val="008080"/>
                  </a:solidFill>
                </a:endParaRPr>
              </a:p>
            </p:txBody>
          </p:sp>
        </mc:Choice>
        <mc:Fallback>
          <p:sp>
            <p:nvSpPr>
              <p:cNvPr id="4" name="Rectangle 3">
                <a:extLst>
                  <a:ext uri="{FF2B5EF4-FFF2-40B4-BE49-F238E27FC236}">
                    <a16:creationId xmlns:a16="http://schemas.microsoft.com/office/drawing/2014/main" id="{5A4436E6-7D54-4647-B0B3-B646C257E2A8}"/>
                  </a:ext>
                </a:extLst>
              </p:cNvPr>
              <p:cNvSpPr>
                <a:spLocks noRot="1" noChangeAspect="1" noMove="1" noResize="1" noEditPoints="1" noAdjustHandles="1" noChangeArrowheads="1" noChangeShapeType="1" noTextEdit="1"/>
              </p:cNvSpPr>
              <p:nvPr/>
            </p:nvSpPr>
            <p:spPr>
              <a:xfrm>
                <a:off x="3657600" y="1615418"/>
                <a:ext cx="4572000" cy="822982"/>
              </a:xfrm>
              <a:prstGeom prst="rect">
                <a:avLst/>
              </a:prstGeom>
              <a:blipFill>
                <a:blip r:embed="rId3"/>
                <a:stretch>
                  <a:fillRect l="-1333" r="-2400" b="-12593"/>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Example</a:t>
            </a:r>
            <a:r>
              <a:rPr dirty="0"/>
              <a:t> 2: Simplifying Expressions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tabLst>
                    <a:tab pos="1884363" algn="ctr"/>
                  </a:tabLst>
                </a:pPr>
                <a:r>
                  <a:rPr lang="en-US" b="0" dirty="0"/>
                  <a:t> </a:t>
                </a:r>
                <a14:m>
                  <m:oMath xmlns:m="http://schemas.openxmlformats.org/officeDocument/2006/math">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9</m:t>
                        </m:r>
                      </m:deg>
                      <m:e>
                        <m:r>
                          <a:rPr lang="en-US" b="0" i="1" smtClean="0">
                            <a:latin typeface="Cambria Math" panose="02040503050406030204" pitchFamily="18" charset="0"/>
                          </a:rPr>
                          <m:t>−</m:t>
                        </m:r>
                        <m:r>
                          <a:rPr lang="en-US" b="0" i="1" smtClean="0">
                            <a:latin typeface="Cambria Math" panose="02040503050406030204" pitchFamily="18" charset="0"/>
                          </a:rPr>
                          <m:t>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6</m:t>
                            </m:r>
                          </m:sup>
                        </m:sSup>
                      </m:e>
                    </m:rad>
                    <m:r>
                      <a:rPr lang="en-US" b="0" i="1" smtClean="0">
                        <a:latin typeface="Cambria Math" panose="02040503050406030204" pitchFamily="18" charset="0"/>
                      </a:rPr>
                      <m:t>=−</m:t>
                    </m:r>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9</m:t>
                        </m: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6</m:t>
                            </m:r>
                          </m:sup>
                        </m:sSup>
                      </m:e>
                    </m:rad>
                  </m:oMath>
                </a14:m>
                <a:endParaRPr lang="en-US" b="0" dirty="0"/>
              </a:p>
              <a:p>
                <a:pPr marL="1792288" indent="-896938"/>
                <a:r>
                  <a:rPr lang="en-US" b="0" dirty="0"/>
                  <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9</m:t>
                            </m:r>
                          </m:den>
                        </m:f>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9</m:t>
                            </m:r>
                          </m:den>
                        </m:f>
                      </m:sup>
                    </m:sSup>
                  </m:oMath>
                </a14:m>
                <a:br>
                  <a:rPr lang="en-US" b="0" dirty="0"/>
                </a:b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sup>
                      </m:sSup>
                    </m:oMath>
                  </m:oMathPara>
                </a14:m>
                <a:endParaRPr lang="en-US" b="0" dirty="0"/>
              </a:p>
              <a:p>
                <a:pPr marL="1792288">
                  <a:tabLst>
                    <a:tab pos="1974850" algn="l"/>
                  </a:tabLst>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m:t>
                      </m:r>
                      <m:rad>
                        <m:radPr>
                          <m:ctrlPr>
                            <a:rPr lang="en-US" b="0" i="1" smtClean="0">
                              <a:latin typeface="Cambria Math" panose="02040503050406030204" pitchFamily="18" charset="0"/>
                            </a:rPr>
                          </m:ctrlPr>
                        </m:radPr>
                        <m:deg>
                          <m:r>
                            <m:rPr>
                              <m:brk m:alnAt="7"/>
                            </m:rPr>
                            <a:rPr lang="en-US" b="0" i="1" smtClean="0">
                              <a:latin typeface="Cambria Math" panose="02040503050406030204" pitchFamily="18" charset="0"/>
                            </a:rPr>
                            <m:t>3</m:t>
                          </m:r>
                        </m:deg>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rad>
                    </m:oMath>
                  </m:oMathPara>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16CF3462-49BF-45A5-A077-B06701CF6C28}"/>
                  </a:ext>
                </a:extLst>
              </p:cNvPr>
              <p:cNvSpPr/>
              <p:nvPr/>
            </p:nvSpPr>
            <p:spPr>
              <a:xfrm>
                <a:off x="3962400" y="1600200"/>
                <a:ext cx="4572000" cy="2246769"/>
              </a:xfrm>
              <a:prstGeom prst="rect">
                <a:avLst/>
              </a:prstGeom>
            </p:spPr>
            <p:txBody>
              <a:bodyPr>
                <a:spAutoFit/>
              </a:bodyPr>
              <a:lstStyle/>
              <a:p>
                <a:r>
                  <a:rPr lang="en-US" sz="2000" dirty="0">
                    <a:solidFill>
                      <a:srgbClr val="008080"/>
                    </a:solidFill>
                  </a:rPr>
                  <a:t>Rewrite the expression using rational exponents.</a:t>
                </a:r>
              </a:p>
              <a:p>
                <a:endParaRPr lang="en-US" sz="2000" dirty="0">
                  <a:solidFill>
                    <a:srgbClr val="008080"/>
                  </a:solidFill>
                </a:endParaRPr>
              </a:p>
              <a:p>
                <a:endParaRPr lang="en-US" sz="2000" dirty="0">
                  <a:solidFill>
                    <a:srgbClr val="008080"/>
                  </a:solidFill>
                </a:endParaRPr>
              </a:p>
              <a:p>
                <a:r>
                  <a:rPr lang="en-US" sz="2000" dirty="0">
                    <a:solidFill>
                      <a:srgbClr val="008080"/>
                    </a:solidFill>
                  </a:rPr>
                  <a:t>Note that the exponents in the radicand and the index now have no common factors other than </a:t>
                </a:r>
                <a14:m>
                  <m:oMath xmlns:m="http://schemas.openxmlformats.org/officeDocument/2006/math">
                    <m:r>
                      <a:rPr lang="en-US" sz="2000" b="0" i="1" smtClean="0">
                        <a:solidFill>
                          <a:srgbClr val="008080"/>
                        </a:solidFill>
                        <a:latin typeface="Cambria Math" panose="02040503050406030204" pitchFamily="18" charset="0"/>
                      </a:rPr>
                      <m:t>1</m:t>
                    </m:r>
                  </m:oMath>
                </a14:m>
                <a:r>
                  <a:rPr lang="en-US" sz="2000" dirty="0">
                    <a:solidFill>
                      <a:srgbClr val="008080"/>
                    </a:solidFill>
                  </a:rPr>
                  <a:t>.</a:t>
                </a:r>
                <a:endParaRPr lang="en-IN" sz="2000" dirty="0">
                  <a:solidFill>
                    <a:srgbClr val="008080"/>
                  </a:solidFill>
                </a:endParaRPr>
              </a:p>
            </p:txBody>
          </p:sp>
        </mc:Choice>
        <mc:Fallback>
          <p:sp>
            <p:nvSpPr>
              <p:cNvPr id="5" name="Rectangle 4">
                <a:extLst>
                  <a:ext uri="{FF2B5EF4-FFF2-40B4-BE49-F238E27FC236}">
                    <a16:creationId xmlns:a16="http://schemas.microsoft.com/office/drawing/2014/main" id="{16CF3462-49BF-45A5-A077-B06701CF6C28}"/>
                  </a:ext>
                </a:extLst>
              </p:cNvPr>
              <p:cNvSpPr>
                <a:spLocks noRot="1" noChangeAspect="1" noMove="1" noResize="1" noEditPoints="1" noAdjustHandles="1" noChangeArrowheads="1" noChangeShapeType="1" noTextEdit="1"/>
              </p:cNvSpPr>
              <p:nvPr/>
            </p:nvSpPr>
            <p:spPr>
              <a:xfrm>
                <a:off x="3962400" y="1600200"/>
                <a:ext cx="4572000" cy="2246769"/>
              </a:xfrm>
              <a:prstGeom prst="rect">
                <a:avLst/>
              </a:prstGeom>
              <a:blipFill>
                <a:blip r:embed="rId3"/>
                <a:stretch>
                  <a:fillRect l="-1333" t="-1630" b="-3804"/>
                </a:stretch>
              </a:blipFill>
            </p:spPr>
            <p:txBody>
              <a:bodyPr/>
              <a:lstStyle/>
              <a:p>
                <a:r>
                  <a:rPr lang="en-US">
                    <a:noFill/>
                  </a:rPr>
                  <a:t> </a:t>
                </a:r>
              </a:p>
            </p:txBody>
          </p:sp>
        </mc:Fallback>
      </mc:AlternateContent>
    </p:spTree>
    <p:extLst>
      <p:ext uri="{BB962C8B-B14F-4D97-AF65-F5344CB8AC3E}">
        <p14:creationId xmlns:p14="http://schemas.microsoft.com/office/powerpoint/2010/main" val="134909971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905</Words>
  <Application>Microsoft Office PowerPoint</Application>
  <PresentationFormat>On-screen Show (4:3)</PresentationFormat>
  <Paragraphs>96</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6" baseType="lpstr">
      <vt:lpstr>Calibri</vt:lpstr>
      <vt:lpstr>Arial</vt:lpstr>
      <vt:lpstr>Courier New</vt:lpstr>
      <vt:lpstr>Cambria Math</vt:lpstr>
      <vt:lpstr>Office Theme</vt:lpstr>
      <vt:lpstr>MathType 6.0 Equation</vt:lpstr>
      <vt:lpstr>Equation</vt:lpstr>
      <vt:lpstr>Section 0.5</vt:lpstr>
      <vt:lpstr>Example 1: Combining Radical Expressions</vt:lpstr>
      <vt:lpstr>Example 1: Combining Radical Expressions (cont.)</vt:lpstr>
      <vt:lpstr>EXAMPLE 1: Combining Radicals (cont.)</vt:lpstr>
      <vt:lpstr>Rational Number Exponents</vt:lpstr>
      <vt:lpstr>Example 2: Simplifying Expressions</vt:lpstr>
      <vt:lpstr>Note:</vt:lpstr>
      <vt:lpstr>Example 2: Simplifying Expressions (cont.)</vt:lpstr>
      <vt:lpstr>Example 2: Simplifying Expressions (cont.)</vt:lpstr>
      <vt:lpstr>Example 2: Simplifying Expressions (cont.)</vt:lpstr>
      <vt:lpstr>Example 2: Simplifying Expressions (cont.)</vt:lpstr>
      <vt:lpstr>Example 3: Simplifying Radical Expressions</vt:lpstr>
      <vt:lpstr>Example 3: Simplifying Radical Expressions (cont.)</vt:lpstr>
      <vt:lpstr>Example 3: Simplifying Radical Expressions (cont.)</vt:lpstr>
      <vt:lpstr>Heron’s Formula for Area of a Triangle</vt:lpstr>
      <vt:lpstr>Example 4: Finding Areas with Heron’s Formula</vt:lpstr>
      <vt:lpstr>Example 4: Finding Areas with Heron’s Formula (cont.)</vt:lpstr>
      <vt:lpstr>Example 4: Finding Areas with Heron’s Formula (cont.)</vt:lpstr>
      <vt:lpstr>Example 4: Finding Areas with Heron’s Formula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for Business and Social Sciences</dc:title>
  <dc:creator>Hawkes Learning</dc:creator>
  <cp:lastModifiedBy>Danielle Bess</cp:lastModifiedBy>
  <cp:revision>135</cp:revision>
  <dcterms:created xsi:type="dcterms:W3CDTF">2013-04-26T14:43:13Z</dcterms:created>
  <dcterms:modified xsi:type="dcterms:W3CDTF">2021-10-19T14:47:30Z</dcterms:modified>
</cp:coreProperties>
</file>