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kkaprasad" initials="c" lastIdx="1" clrIdx="0">
    <p:extLst>
      <p:ext uri="{19B8F6BF-5375-455C-9EA6-DF929625EA0E}">
        <p15:presenceInfo xmlns:p15="http://schemas.microsoft.com/office/powerpoint/2012/main" userId="S-1-5-21-1666015839-3846122634-945917319-22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00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19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4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Relationship Id="rId9" Type="http://schemas.openxmlformats.org/officeDocument/2006/relationships/image" Target="../media/image7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73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7FEB-9DD1-4D2B-991E-4874EBEFBE7A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F117B-D93C-4F52-BF02-42A16ACE77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7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60.wmf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2.wmf"/><Relationship Id="rId22" Type="http://schemas.openxmlformats.org/officeDocument/2006/relationships/image" Target="../media/image6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1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70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8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85.wmf"/><Relationship Id="rId4" Type="http://schemas.openxmlformats.org/officeDocument/2006/relationships/image" Target="../media/image82.wmf"/><Relationship Id="rId9" Type="http://schemas.openxmlformats.org/officeDocument/2006/relationships/oleObject" Target="../embeddings/oleObject8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9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0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3.wmf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3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10.bin"/><Relationship Id="rId31" Type="http://schemas.openxmlformats.org/officeDocument/2006/relationships/oleObject" Target="../embeddings/oleObject16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5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0.6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Polynomials and Factoring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02059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CAUTION!</a:t>
            </a:r>
          </a:p>
          <a:p>
            <a:r>
              <a:rPr lang="en-US" dirty="0">
                <a:solidFill>
                  <a:srgbClr val="000000"/>
                </a:solidFill>
              </a:rPr>
              <a:t>Be careful to note that the two trinomials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baseline="30000" dirty="0">
                <a:solidFill>
                  <a:srgbClr val="000000"/>
                </a:solidFill>
              </a:rPr>
              <a:t>2 </a:t>
            </a:r>
            <a:r>
              <a:rPr lang="en-US" i="1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i="1" dirty="0">
                <a:solidFill>
                  <a:srgbClr val="000000"/>
                </a:solidFill>
              </a:rPr>
              <a:t> AX </a:t>
            </a:r>
            <a:r>
              <a:rPr lang="en-US" dirty="0">
                <a:solidFill>
                  <a:srgbClr val="000000"/>
                </a:solidFill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A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i="1" dirty="0">
                <a:solidFill>
                  <a:srgbClr val="000000"/>
                </a:solidFill>
              </a:rPr>
              <a:t> X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AX </a:t>
            </a:r>
            <a:r>
              <a:rPr lang="en-US" dirty="0">
                <a:solidFill>
                  <a:srgbClr val="000000"/>
                </a:solidFill>
              </a:rPr>
              <a:t>+</a:t>
            </a:r>
            <a:r>
              <a:rPr lang="en-US" i="1" dirty="0">
                <a:solidFill>
                  <a:srgbClr val="000000"/>
                </a:solidFill>
              </a:rPr>
              <a:t> A</a:t>
            </a:r>
            <a:r>
              <a:rPr lang="en-US" baseline="30000" dirty="0">
                <a:solidFill>
                  <a:srgbClr val="000000"/>
                </a:solidFill>
              </a:rPr>
              <a:t>2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in Formulas </a:t>
            </a:r>
            <a:r>
              <a:rPr lang="en-US" b="1" dirty="0">
                <a:solidFill>
                  <a:srgbClr val="000000"/>
                </a:solidFill>
              </a:rPr>
              <a:t>IV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b="1" dirty="0">
                <a:solidFill>
                  <a:srgbClr val="000000"/>
                </a:solidFill>
              </a:rPr>
              <a:t> V </a:t>
            </a:r>
            <a:r>
              <a:rPr lang="en-US" dirty="0">
                <a:solidFill>
                  <a:srgbClr val="000000"/>
                </a:solidFill>
              </a:rPr>
              <a:t>are not perfect square trinomials.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Using Special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and name each of the following products.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30352" y="2057400"/>
          <a:ext cx="167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" name="Equation" r:id="rId3" imgW="1676160" imgH="380880" progId="Equation.DSMT4">
                  <p:embed/>
                </p:oleObj>
              </mc:Choice>
              <mc:Fallback>
                <p:oleObj name="Equation" r:id="rId3" imgW="167616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057400"/>
                        <a:ext cx="1676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530352" y="26670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6670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057400" y="2603500"/>
          <a:ext cx="1193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Equation" r:id="rId7" imgW="1193760" imgH="380880" progId="Equation.DSMT4">
                  <p:embed/>
                </p:oleObj>
              </mc:Choice>
              <mc:Fallback>
                <p:oleObj name="Equation" r:id="rId7" imgW="11937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03500"/>
                        <a:ext cx="1193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3352800" y="2565400"/>
          <a:ext cx="187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9" imgW="1879560" imgH="533160" progId="Equation.DSMT4">
                  <p:embed/>
                </p:oleObj>
              </mc:Choice>
              <mc:Fallback>
                <p:oleObj name="Equation" r:id="rId9" imgW="1879560" imgH="5331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565400"/>
                        <a:ext cx="1879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3352800" y="3200400"/>
          <a:ext cx="5486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11" imgW="5486400" imgH="469800" progId="Equation.DSMT4">
                  <p:embed/>
                </p:oleObj>
              </mc:Choice>
              <mc:Fallback>
                <p:oleObj name="Equation" r:id="rId11" imgW="548640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00400"/>
                        <a:ext cx="5486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530352" y="3962400"/>
          <a:ext cx="1536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13" imgW="1536480" imgH="533160" progId="Equation.DSMT4">
                  <p:embed/>
                </p:oleObj>
              </mc:Choice>
              <mc:Fallback>
                <p:oleObj name="Equation" r:id="rId13" imgW="1536480" imgH="533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962400"/>
                        <a:ext cx="15367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530352" y="47244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Equation" r:id="rId15" imgW="1384200" imgH="304560" progId="Equation.DSMT4">
                  <p:embed/>
                </p:oleObj>
              </mc:Choice>
              <mc:Fallback>
                <p:oleObj name="Equation" r:id="rId15" imgW="1384200" imgH="3045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7244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2057400" y="4597400"/>
          <a:ext cx="10541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17" imgW="1054080" imgH="533160" progId="Equation.DSMT4">
                  <p:embed/>
                </p:oleObj>
              </mc:Choice>
              <mc:Fallback>
                <p:oleObj name="Equation" r:id="rId17" imgW="1054080" imgH="53316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97400"/>
                        <a:ext cx="10541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3352800" y="4648200"/>
          <a:ext cx="2387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19" imgW="2387520" imgH="380880" progId="Equation.DSMT4">
                  <p:embed/>
                </p:oleObj>
              </mc:Choice>
              <mc:Fallback>
                <p:oleObj name="Equation" r:id="rId19" imgW="2387520" imgH="3808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648200"/>
                        <a:ext cx="2387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3"/>
          <p:cNvGraphicFramePr>
            <a:graphicFrameLocks noChangeAspect="1"/>
          </p:cNvGraphicFramePr>
          <p:nvPr/>
        </p:nvGraphicFramePr>
        <p:xfrm>
          <a:off x="3352800" y="5181600"/>
          <a:ext cx="5397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21" imgW="5397480" imgH="469800" progId="Equation.DSMT4">
                  <p:embed/>
                </p:oleObj>
              </mc:Choice>
              <mc:Fallback>
                <p:oleObj name="Equation" r:id="rId21" imgW="5397480" imgH="469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81600"/>
                        <a:ext cx="5397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Using Special Products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product can also be found by using the distributive property and combining like terms as follows: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30352" y="1435100"/>
          <a:ext cx="317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Equation" r:id="rId3" imgW="3174840" imgH="571320" progId="Equation.DSMT4">
                  <p:embed/>
                </p:oleObj>
              </mc:Choice>
              <mc:Fallback>
                <p:oleObj name="Equation" r:id="rId3" imgW="317484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435100"/>
                        <a:ext cx="3175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30352" y="21971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1971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2057400" y="2095500"/>
          <a:ext cx="2692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7" imgW="2692080" imgH="571320" progId="Equation.DSMT4">
                  <p:embed/>
                </p:oleObj>
              </mc:Choice>
              <mc:Fallback>
                <p:oleObj name="Equation" r:id="rId7" imgW="269208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95500"/>
                        <a:ext cx="2692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4800600" y="2120900"/>
          <a:ext cx="1219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9" imgW="1218960" imgH="380880" progId="Equation.DSMT4">
                  <p:embed/>
                </p:oleObj>
              </mc:Choice>
              <mc:Fallback>
                <p:oleObj name="Equation" r:id="rId9" imgW="12189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20900"/>
                        <a:ext cx="1219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800600" y="2654300"/>
          <a:ext cx="3429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11" imgW="3429000" imgH="469800" progId="Equation.DSMT4">
                  <p:embed/>
                </p:oleObj>
              </mc:Choice>
              <mc:Fallback>
                <p:oleObj name="Equation" r:id="rId11" imgW="342900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54300"/>
                        <a:ext cx="3429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530352" y="4267200"/>
          <a:ext cx="2692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13" imgW="2692080" imgH="571320" progId="Equation.DSMT4">
                  <p:embed/>
                </p:oleObj>
              </mc:Choice>
              <mc:Fallback>
                <p:oleObj name="Equation" r:id="rId13" imgW="269208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267200"/>
                        <a:ext cx="2692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276600" y="4267200"/>
          <a:ext cx="5524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15" imgW="5524200" imgH="571320" progId="Equation.DSMT4">
                  <p:embed/>
                </p:oleObj>
              </mc:Choice>
              <mc:Fallback>
                <p:oleObj name="Equation" r:id="rId15" imgW="5524200" imgH="57132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67200"/>
                        <a:ext cx="5524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3276600" y="4953000"/>
          <a:ext cx="4267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17" imgW="4267080" imgH="380880" progId="Equation.DSMT4">
                  <p:embed/>
                </p:oleObj>
              </mc:Choice>
              <mc:Fallback>
                <p:oleObj name="Equation" r:id="rId17" imgW="4267080" imgH="3808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53000"/>
                        <a:ext cx="4267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3276600" y="5562600"/>
          <a:ext cx="1282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19" imgW="1282680" imgH="368280" progId="Equation.DSMT4">
                  <p:embed/>
                </p:oleObj>
              </mc:Choice>
              <mc:Fallback>
                <p:oleObj name="Equation" r:id="rId19" imgW="1282680" imgH="3682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562600"/>
                        <a:ext cx="1282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6707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/>
            <a:r>
              <a:rPr lang="en-US" b="1" dirty="0">
                <a:solidFill>
                  <a:srgbClr val="000000"/>
                </a:solidFill>
              </a:rPr>
              <a:t>Steps for Factoring Polynomials</a:t>
            </a:r>
          </a:p>
          <a:p>
            <a:pPr marL="463550" indent="-463550"/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dirty="0">
                <a:solidFill>
                  <a:srgbClr val="000000"/>
                </a:solidFill>
              </a:rPr>
              <a:t>Look for any common factors (usually monomials or binomials). </a:t>
            </a:r>
          </a:p>
          <a:p>
            <a:pPr marL="463550" indent="-463550"/>
            <a:r>
              <a:rPr lang="en-US" b="1" dirty="0">
                <a:solidFill>
                  <a:srgbClr val="000000"/>
                </a:solidFill>
              </a:rPr>
              <a:t>2.	</a:t>
            </a:r>
            <a:r>
              <a:rPr lang="en-US" dirty="0">
                <a:solidFill>
                  <a:srgbClr val="000000"/>
                </a:solidFill>
              </a:rPr>
              <a:t>See if the product fits any of the special forms just listed. </a:t>
            </a:r>
          </a:p>
          <a:p>
            <a:pPr marL="463550" indent="-463550"/>
            <a:r>
              <a:rPr lang="en-US" b="1" dirty="0">
                <a:solidFill>
                  <a:srgbClr val="000000"/>
                </a:solidFill>
              </a:rPr>
              <a:t>3.	</a:t>
            </a:r>
            <a:r>
              <a:rPr lang="en-US" dirty="0">
                <a:solidFill>
                  <a:srgbClr val="000000"/>
                </a:solidFill>
              </a:rPr>
              <a:t>Try the reverse of the FOIL method if the product is a trinomial.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44240"/>
          </a:xfrm>
          <a:noFill/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endParaRPr lang="en-US" dirty="0"/>
          </a:p>
        </p:txBody>
      </p:sp>
      <p:graphicFrame>
        <p:nvGraphicFramePr>
          <p:cNvPr id="191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072379"/>
              </p:ext>
            </p:extLst>
          </p:nvPr>
        </p:nvGraphicFramePr>
        <p:xfrm>
          <a:off x="762000" y="1828800"/>
          <a:ext cx="76962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7696080" imgH="2806560" progId="Equation.DSMT4">
                  <p:embed/>
                </p:oleObj>
              </mc:Choice>
              <mc:Fallback>
                <p:oleObj name="Equation" r:id="rId3" imgW="7696080" imgH="2806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7696200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7: Factoring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 out any common factors in each of the following polynomials.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0" y="3886200"/>
            <a:ext cx="25603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largest common factor is </a:t>
            </a:r>
            <a:r>
              <a:rPr lang="en-US" sz="2000" dirty="0">
                <a:solidFill>
                  <a:srgbClr val="FF00FF"/>
                </a:solidFill>
              </a:rPr>
              <a:t>3</a:t>
            </a:r>
            <a:r>
              <a:rPr lang="en-US" sz="2000" i="1" dirty="0">
                <a:solidFill>
                  <a:srgbClr val="FF00FF"/>
                </a:solidFill>
              </a:rPr>
              <a:t>x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530352" y="2514600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3" imgW="2819160" imgH="380880" progId="Equation.DSMT4">
                  <p:embed/>
                </p:oleObj>
              </mc:Choice>
              <mc:Fallback>
                <p:oleObj name="Equation" r:id="rId3" imgW="281916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514600"/>
                        <a:ext cx="281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30352" y="32766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2766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530352" y="3886200"/>
          <a:ext cx="233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7" imgW="2336760" imgH="380880" progId="Equation.DSMT4">
                  <p:embed/>
                </p:oleObj>
              </mc:Choice>
              <mc:Fallback>
                <p:oleObj name="Equation" r:id="rId7" imgW="23367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886200"/>
                        <a:ext cx="2336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484898"/>
              </p:ext>
            </p:extLst>
          </p:nvPr>
        </p:nvGraphicFramePr>
        <p:xfrm>
          <a:off x="2990850" y="3886200"/>
          <a:ext cx="3289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9" imgW="3288960" imgH="380880" progId="Equation.DSMT4">
                  <p:embed/>
                </p:oleObj>
              </mc:Choice>
              <mc:Fallback>
                <p:oleObj name="Equation" r:id="rId9" imgW="3288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3886200"/>
                        <a:ext cx="3289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971800" y="4572000"/>
          <a:ext cx="2413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11" imgW="2412720" imgH="571320" progId="Equation.DSMT4">
                  <p:embed/>
                </p:oleObj>
              </mc:Choice>
              <mc:Fallback>
                <p:oleObj name="Equation" r:id="rId11" imgW="2412720" imgH="571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000"/>
                        <a:ext cx="2413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7: Factoring Polynomials (cont.)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3200400"/>
            <a:ext cx="304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binomial </a:t>
            </a:r>
            <a:r>
              <a:rPr lang="en-US" sz="2000" dirty="0">
                <a:solidFill>
                  <a:srgbClr val="FF00FF"/>
                </a:solidFill>
              </a:rPr>
              <a:t>(</a:t>
            </a:r>
            <a:r>
              <a:rPr lang="en-US" sz="2000" i="1" dirty="0">
                <a:solidFill>
                  <a:srgbClr val="FF00FF"/>
                </a:solidFill>
              </a:rPr>
              <a:t>x</a:t>
            </a:r>
            <a:r>
              <a:rPr lang="en-US" sz="2000" baseline="30000" dirty="0">
                <a:solidFill>
                  <a:srgbClr val="FF00FF"/>
                </a:solidFill>
              </a:rPr>
              <a:t>2</a:t>
            </a:r>
            <a:r>
              <a:rPr lang="en-US" sz="2000" dirty="0">
                <a:solidFill>
                  <a:srgbClr val="FF00FF"/>
                </a:solidFill>
              </a:rPr>
              <a:t> + 2)</a:t>
            </a:r>
            <a:r>
              <a:rPr lang="en-US" sz="2000" dirty="0">
                <a:solidFill>
                  <a:srgbClr val="008080"/>
                </a:solidFill>
              </a:rPr>
              <a:t> is a common factor.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30352" y="1371600"/>
          <a:ext cx="5219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3" imgW="5219640" imgH="571320" progId="Equation.DSMT4">
                  <p:embed/>
                </p:oleObj>
              </mc:Choice>
              <mc:Fallback>
                <p:oleObj name="Equation" r:id="rId3" imgW="5219640" imgH="5713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5219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530352" y="21336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1336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30352" y="2590800"/>
          <a:ext cx="4724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7" imgW="4724280" imgH="571320" progId="Equation.DSMT4">
                  <p:embed/>
                </p:oleObj>
              </mc:Choice>
              <mc:Fallback>
                <p:oleObj name="Equation" r:id="rId7" imgW="472428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590800"/>
                        <a:ext cx="4724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5334000" y="2590800"/>
          <a:ext cx="3098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9" imgW="3098520" imgH="571320" progId="Equation.DSMT4">
                  <p:embed/>
                </p:oleObj>
              </mc:Choice>
              <mc:Fallback>
                <p:oleObj name="Equation" r:id="rId9" imgW="309852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90800"/>
                        <a:ext cx="3098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Using the FOIL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Use the FOIL method to factor the following polynomials.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a.	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+ 8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+ 12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Solution:</a:t>
            </a:r>
            <a:r>
              <a:rPr lang="en-US" dirty="0"/>
              <a:t> 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For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+ 8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+ 12</a:t>
            </a:r>
            <a:r>
              <a:rPr lang="en-US" dirty="0"/>
              <a:t>, we have </a:t>
            </a:r>
            <a:r>
              <a:rPr lang="en-US" b="1" dirty="0">
                <a:solidFill>
                  <a:srgbClr val="9900FF"/>
                </a:solidFill>
              </a:rPr>
              <a:t>F</a:t>
            </a:r>
            <a:r>
              <a:rPr lang="en-US" dirty="0">
                <a:solidFill>
                  <a:srgbClr val="9900FF"/>
                </a:solidFill>
              </a:rPr>
              <a:t> =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baseline="30000" dirty="0">
                <a:solidFill>
                  <a:srgbClr val="9900FF"/>
                </a:solidFill>
              </a:rPr>
              <a:t>2</a:t>
            </a:r>
            <a:r>
              <a:rPr lang="en-US" dirty="0"/>
              <a:t> and </a:t>
            </a:r>
            <a:r>
              <a:rPr lang="en-US" b="1" dirty="0">
                <a:solidFill>
                  <a:srgbClr val="FF00FF"/>
                </a:solidFill>
              </a:rPr>
              <a:t>L</a:t>
            </a:r>
            <a:r>
              <a:rPr lang="en-US" dirty="0">
                <a:solidFill>
                  <a:srgbClr val="FF00FF"/>
                </a:solidFill>
              </a:rPr>
              <a:t> = 12</a:t>
            </a:r>
            <a:r>
              <a:rPr lang="en-US" dirty="0"/>
              <a:t>. Thus, in the following diagram, we want to find the two missing numbers such that </a:t>
            </a:r>
            <a:r>
              <a:rPr lang="en-US" b="1" dirty="0">
                <a:solidFill>
                  <a:srgbClr val="FF00FF"/>
                </a:solidFill>
              </a:rPr>
              <a:t>L</a:t>
            </a:r>
            <a:r>
              <a:rPr lang="en-US" dirty="0">
                <a:solidFill>
                  <a:srgbClr val="FF00FF"/>
                </a:solidFill>
              </a:rPr>
              <a:t> = 12 </a:t>
            </a:r>
            <a:r>
              <a:rPr lang="en-US" dirty="0"/>
              <a:t>and </a:t>
            </a:r>
            <a:r>
              <a:rPr lang="en-US" b="1" dirty="0">
                <a:solidFill>
                  <a:srgbClr val="009900"/>
                </a:solidFill>
              </a:rPr>
              <a:t>O</a:t>
            </a:r>
            <a:r>
              <a:rPr lang="en-US" dirty="0">
                <a:solidFill>
                  <a:srgbClr val="009900"/>
                </a:solidFill>
              </a:rPr>
              <a:t> + </a:t>
            </a:r>
            <a:r>
              <a:rPr lang="en-US" b="1" dirty="0">
                <a:solidFill>
                  <a:srgbClr val="009900"/>
                </a:solidFill>
              </a:rPr>
              <a:t>I</a:t>
            </a:r>
            <a:r>
              <a:rPr lang="en-US" dirty="0">
                <a:solidFill>
                  <a:srgbClr val="009900"/>
                </a:solidFill>
              </a:rPr>
              <a:t> = 8</a:t>
            </a:r>
            <a:r>
              <a:rPr lang="en-US" i="1" dirty="0">
                <a:solidFill>
                  <a:srgbClr val="009900"/>
                </a:solidFill>
              </a:rPr>
              <a:t>x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Using the FOIL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5358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Since </a:t>
            </a:r>
            <a:r>
              <a:rPr lang="en-US" dirty="0">
                <a:solidFill>
                  <a:srgbClr val="000099"/>
                </a:solidFill>
              </a:rPr>
              <a:t>6 · 2 = 12 </a:t>
            </a:r>
            <a:r>
              <a:rPr lang="en-US" dirty="0"/>
              <a:t>and </a:t>
            </a:r>
            <a:r>
              <a:rPr lang="en-US" dirty="0">
                <a:solidFill>
                  <a:srgbClr val="000099"/>
                </a:solidFill>
              </a:rPr>
              <a:t>6 + 2 = 8</a:t>
            </a:r>
            <a:r>
              <a:rPr lang="en-US" dirty="0"/>
              <a:t>, we have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4293870" y="1898958"/>
            <a:ext cx="1097280" cy="731520"/>
            <a:chOff x="7543006" y="2819400"/>
            <a:chExt cx="840582" cy="762794"/>
          </a:xfrm>
        </p:grpSpPr>
        <p:cxnSp>
          <p:nvCxnSpPr>
            <p:cNvPr id="6" name="Straight Arrow Connector 5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99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99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99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"/>
          <p:cNvGrpSpPr/>
          <p:nvPr/>
        </p:nvGrpSpPr>
        <p:grpSpPr>
          <a:xfrm>
            <a:off x="4829506" y="2127558"/>
            <a:ext cx="1097280" cy="457200"/>
            <a:chOff x="7543006" y="2819400"/>
            <a:chExt cx="840582" cy="762794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"/>
          <p:cNvGrpSpPr/>
          <p:nvPr/>
        </p:nvGrpSpPr>
        <p:grpSpPr>
          <a:xfrm flipH="1" flipV="1">
            <a:off x="4248150" y="3041958"/>
            <a:ext cx="1737360" cy="731520"/>
            <a:chOff x="7543006" y="2819400"/>
            <a:chExt cx="840582" cy="762794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6"/>
          <p:cNvGrpSpPr/>
          <p:nvPr/>
        </p:nvGrpSpPr>
        <p:grpSpPr>
          <a:xfrm flipH="1" flipV="1">
            <a:off x="4857750" y="3041958"/>
            <a:ext cx="548640" cy="274320"/>
            <a:chOff x="7543006" y="2819400"/>
            <a:chExt cx="840582" cy="762794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4471988" y="1458913"/>
          <a:ext cx="812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4" name="Equation" r:id="rId3" imgW="812520" imgH="368280" progId="Equation.DSMT4">
                  <p:embed/>
                </p:oleObj>
              </mc:Choice>
              <mc:Fallback>
                <p:oleObj name="Equation" r:id="rId3" imgW="812520" imgH="3682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458913"/>
                        <a:ext cx="812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/>
        </p:nvGraphicFramePr>
        <p:xfrm>
          <a:off x="5480998" y="1798638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Equation" r:id="rId5" imgW="850680" imgH="279360" progId="Equation.DSMT4">
                  <p:embed/>
                </p:oleObj>
              </mc:Choice>
              <mc:Fallback>
                <p:oleObj name="Equation" r:id="rId5" imgW="850680" imgH="27936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998" y="1798638"/>
                        <a:ext cx="85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/>
        </p:nvGraphicFramePr>
        <p:xfrm>
          <a:off x="5113338" y="3371850"/>
          <a:ext cx="10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6" name="Equation" r:id="rId7" imgW="101520" imgH="279360" progId="Equation.DSMT4">
                  <p:embed/>
                </p:oleObj>
              </mc:Choice>
              <mc:Fallback>
                <p:oleObj name="Equation" r:id="rId7" imgW="101520" imgH="27936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3371850"/>
                        <a:ext cx="10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5018088" y="3892550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7" name="Equation" r:id="rId9" imgW="266400" imgH="291960" progId="Equation.DSMT4">
                  <p:embed/>
                </p:oleObj>
              </mc:Choice>
              <mc:Fallback>
                <p:oleObj name="Equation" r:id="rId9" imgW="266400" imgH="29196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8" y="3892550"/>
                        <a:ext cx="266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2057400" y="2584450"/>
          <a:ext cx="4229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Equation" r:id="rId11" imgW="4229100" imgH="482600" progId="Equation.DSMT4">
                  <p:embed/>
                </p:oleObj>
              </mc:Choice>
              <mc:Fallback>
                <p:oleObj name="Equation" r:id="rId11" imgW="4229100" imgH="4826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84450"/>
                        <a:ext cx="4229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135586"/>
              </p:ext>
            </p:extLst>
          </p:nvPr>
        </p:nvGraphicFramePr>
        <p:xfrm>
          <a:off x="2571750" y="5143500"/>
          <a:ext cx="4000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Equation" r:id="rId13" imgW="4000320" imgH="495000" progId="Equation.DSMT4">
                  <p:embed/>
                </p:oleObj>
              </mc:Choice>
              <mc:Fallback>
                <p:oleObj name="Equation" r:id="rId13" imgW="4000320" imgH="4950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5143500"/>
                        <a:ext cx="4000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Using the FOIL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− 13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− 7</a:t>
            </a:r>
          </a:p>
          <a:p>
            <a:pPr>
              <a:tabLst>
                <a:tab pos="463550" algn="l"/>
              </a:tabLst>
            </a:pPr>
            <a:r>
              <a:rPr lang="en-US" b="1" dirty="0"/>
              <a:t>Solution: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For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− 13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− 7</a:t>
            </a:r>
            <a:r>
              <a:rPr lang="en-US" dirty="0"/>
              <a:t>, we have </a:t>
            </a:r>
            <a:r>
              <a:rPr lang="en-US" b="1" dirty="0">
                <a:solidFill>
                  <a:srgbClr val="9900FF"/>
                </a:solidFill>
              </a:rPr>
              <a:t>F</a:t>
            </a:r>
            <a:r>
              <a:rPr lang="en-US" dirty="0">
                <a:solidFill>
                  <a:srgbClr val="9900FF"/>
                </a:solidFill>
              </a:rPr>
              <a:t> = 2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baseline="30000" dirty="0">
                <a:solidFill>
                  <a:srgbClr val="9900FF"/>
                </a:solidFill>
              </a:rPr>
              <a:t>2</a:t>
            </a:r>
            <a:r>
              <a:rPr lang="en-US" dirty="0">
                <a:solidFill>
                  <a:srgbClr val="9900FF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FF00FF"/>
                </a:solidFill>
              </a:rPr>
              <a:t>L</a:t>
            </a:r>
            <a:r>
              <a:rPr lang="en-US" dirty="0">
                <a:solidFill>
                  <a:srgbClr val="FF00FF"/>
                </a:solidFill>
              </a:rPr>
              <a:t> = −7</a:t>
            </a:r>
            <a:r>
              <a:rPr lang="en-US" dirty="0"/>
              <a:t>. In the following diagram we need factors of </a:t>
            </a:r>
            <a:r>
              <a:rPr lang="en-US" dirty="0">
                <a:solidFill>
                  <a:srgbClr val="FF00FF"/>
                </a:solidFill>
              </a:rPr>
              <a:t>−7 </a:t>
            </a:r>
            <a:r>
              <a:rPr lang="en-US" dirty="0"/>
              <a:t>such that </a:t>
            </a:r>
            <a:r>
              <a:rPr lang="en-US" b="1" dirty="0">
                <a:solidFill>
                  <a:srgbClr val="009900"/>
                </a:solidFill>
              </a:rPr>
              <a:t>O </a:t>
            </a:r>
            <a:r>
              <a:rPr lang="en-US" dirty="0">
                <a:solidFill>
                  <a:srgbClr val="009900"/>
                </a:solidFill>
              </a:rPr>
              <a:t>+ </a:t>
            </a:r>
            <a:r>
              <a:rPr lang="en-US" b="1" dirty="0">
                <a:solidFill>
                  <a:srgbClr val="009900"/>
                </a:solidFill>
              </a:rPr>
              <a:t>I </a:t>
            </a:r>
            <a:r>
              <a:rPr lang="en-US" dirty="0">
                <a:solidFill>
                  <a:srgbClr val="009900"/>
                </a:solidFill>
              </a:rPr>
              <a:t>= −13</a:t>
            </a:r>
            <a:r>
              <a:rPr lang="en-US" i="1" dirty="0">
                <a:solidFill>
                  <a:srgbClr val="009900"/>
                </a:solidFill>
              </a:rPr>
              <a:t>x</a:t>
            </a:r>
            <a:r>
              <a:rPr lang="en-US" dirty="0"/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06570" y="3640445"/>
            <a:ext cx="1280160" cy="731520"/>
            <a:chOff x="7543006" y="2819400"/>
            <a:chExt cx="840582" cy="762794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99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99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99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033314" y="3869045"/>
            <a:ext cx="1097280" cy="457200"/>
            <a:chOff x="7543006" y="2819400"/>
            <a:chExt cx="840582" cy="762794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flipH="1" flipV="1">
            <a:off x="4260850" y="4783445"/>
            <a:ext cx="1874520" cy="731520"/>
            <a:chOff x="7543006" y="2819400"/>
            <a:chExt cx="840582" cy="762794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 flipV="1">
            <a:off x="5022850" y="4783445"/>
            <a:ext cx="548640" cy="274320"/>
            <a:chOff x="7543006" y="2819400"/>
            <a:chExt cx="840582" cy="762794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508500" y="3200400"/>
          <a:ext cx="977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3" imgW="977760" imgH="368280" progId="Equation.DSMT4">
                  <p:embed/>
                </p:oleObj>
              </mc:Choice>
              <mc:Fallback>
                <p:oleObj name="Equation" r:id="rId3" imgW="977760" imgH="3682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00400"/>
                        <a:ext cx="977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5657850" y="3540125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Equation" r:id="rId5" imgW="888840" imgH="279360" progId="Equation.DSMT4">
                  <p:embed/>
                </p:oleObj>
              </mc:Choice>
              <mc:Fallback>
                <p:oleObj name="Equation" r:id="rId5" imgW="888840" imgH="27936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850" y="3540125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5245100" y="5113338"/>
          <a:ext cx="10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0" name="Equation" r:id="rId7" imgW="101520" imgH="279360" progId="Equation.DSMT4">
                  <p:embed/>
                </p:oleObj>
              </mc:Choice>
              <mc:Fallback>
                <p:oleObj name="Equation" r:id="rId7" imgW="101520" imgH="27936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5113338"/>
                        <a:ext cx="10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5168900" y="5634038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Equation" r:id="rId9" imgW="266400" imgH="291960" progId="Equation.DSMT4">
                  <p:embed/>
                </p:oleObj>
              </mc:Choice>
              <mc:Fallback>
                <p:oleObj name="Equation" r:id="rId9" imgW="266400" imgH="29196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5634038"/>
                        <a:ext cx="266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1905000" y="4325938"/>
          <a:ext cx="455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Equation" r:id="rId11" imgW="4559300" imgH="482600" progId="Equation.DSMT4">
                  <p:embed/>
                </p:oleObj>
              </mc:Choice>
              <mc:Fallback>
                <p:oleObj name="Equation" r:id="rId11" imgW="4559300" imgH="4826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25938"/>
                        <a:ext cx="455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06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Classification of Polynomials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691433"/>
              </p:ext>
            </p:extLst>
          </p:nvPr>
        </p:nvGraphicFramePr>
        <p:xfrm>
          <a:off x="533398" y="1828800"/>
          <a:ext cx="8077201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940"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Example </a:t>
                      </a:r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4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Monomial </a:t>
                      </a:r>
                      <a:endParaRPr lang="en-US" sz="2800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(polynomial with one term) </a:t>
                      </a:r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28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94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Binomial </a:t>
                      </a:r>
                      <a:endParaRPr lang="en-US" sz="2800" i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(polynomial with two terms) </a:t>
                      </a:r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28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− 8 </a:t>
                      </a:r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89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Trinomial </a:t>
                      </a:r>
                      <a:endParaRPr lang="en-US" sz="2800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(polynomial with three terms) </a:t>
                      </a:r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i="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+ 9</a:t>
                      </a:r>
                      <a:r>
                        <a:rPr lang="en-US" sz="28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890"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Polynomial </a:t>
                      </a:r>
                      <a:endParaRPr lang="en-US" sz="2800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(any sum or difference of a set of monomials) </a:t>
                      </a:r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28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− 8, </a:t>
                      </a:r>
                    </a:p>
                    <a:p>
                      <a:pPr algn="ctr"/>
                      <a:r>
                        <a:rPr lang="en-US" sz="28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i="0" kern="120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+ 9</a:t>
                      </a:r>
                      <a:r>
                        <a:rPr lang="en-US" sz="2800" i="1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2800" i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4 </a:t>
                      </a:r>
                      <a:endParaRPr lang="en-US" sz="28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Using the FOIL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fill in the question marks with +1 and −7 in that order. Doing so will result in </a:t>
            </a:r>
            <a:r>
              <a:rPr lang="en-US" b="1" dirty="0">
                <a:solidFill>
                  <a:srgbClr val="009900"/>
                </a:solidFill>
              </a:rPr>
              <a:t>O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= 2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(−7) = −14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/>
              <a:t>,        </a:t>
            </a:r>
            <a:r>
              <a:rPr lang="en-US" b="1" dirty="0">
                <a:solidFill>
                  <a:srgbClr val="00990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= 1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/>
              <a:t>, and </a:t>
            </a:r>
            <a:r>
              <a:rPr lang="en-US" b="1" dirty="0">
                <a:solidFill>
                  <a:srgbClr val="009900"/>
                </a:solidFill>
              </a:rPr>
              <a:t>O</a:t>
            </a:r>
            <a:r>
              <a:rPr lang="en-US" dirty="0">
                <a:solidFill>
                  <a:srgbClr val="009900"/>
                </a:solidFill>
              </a:rPr>
              <a:t> + </a:t>
            </a:r>
            <a:r>
              <a:rPr lang="en-US" b="1" dirty="0">
                <a:solidFill>
                  <a:srgbClr val="009900"/>
                </a:solidFill>
              </a:rPr>
              <a:t>I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= −14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+ 1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= −13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/>
              <a:t>. Thus </a:t>
            </a:r>
          </a:p>
        </p:txBody>
      </p:sp>
      <p:graphicFrame>
        <p:nvGraphicFramePr>
          <p:cNvPr id="196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56493"/>
              </p:ext>
            </p:extLst>
          </p:nvPr>
        </p:nvGraphicFramePr>
        <p:xfrm>
          <a:off x="2425700" y="2895600"/>
          <a:ext cx="4292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3" imgW="4292280" imgH="495000" progId="Equation.DSMT4">
                  <p:embed/>
                </p:oleObj>
              </mc:Choice>
              <mc:Fallback>
                <p:oleObj name="Equation" r:id="rId3" imgW="4292280" imgH="49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895600"/>
                        <a:ext cx="4292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Using Special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 each of the following polynomials by using the list of special products.</a:t>
            </a:r>
          </a:p>
        </p:txBody>
      </p:sp>
      <p:graphicFrame>
        <p:nvGraphicFramePr>
          <p:cNvPr id="197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365531"/>
              </p:ext>
            </p:extLst>
          </p:nvPr>
        </p:nvGraphicFramePr>
        <p:xfrm>
          <a:off x="2654300" y="4305300"/>
          <a:ext cx="3835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3" imgW="3835080" imgH="495000" progId="Equation.DSMT4">
                  <p:embed/>
                </p:oleObj>
              </mc:Choice>
              <mc:Fallback>
                <p:oleObj name="Equation" r:id="rId3" imgW="3835080" imgH="495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4305300"/>
                        <a:ext cx="3835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530352" y="2438400"/>
          <a:ext cx="165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5" imgW="1650960" imgH="380880" progId="Equation.DSMT4">
                  <p:embed/>
                </p:oleObj>
              </mc:Choice>
              <mc:Fallback>
                <p:oleObj name="Equation" r:id="rId5" imgW="165096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438400"/>
                        <a:ext cx="165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30352" y="30861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Equation" r:id="rId7" imgW="1384200" imgH="304560" progId="Equation.DSMT4">
                  <p:embed/>
                </p:oleObj>
              </mc:Choice>
              <mc:Fallback>
                <p:oleObj name="Equation" r:id="rId7" imgW="138420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0861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30352" y="3657600"/>
          <a:ext cx="5943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9" imgW="5943600" imgH="444240" progId="Equation.DSMT4">
                  <p:embed/>
                </p:oleObj>
              </mc:Choice>
              <mc:Fallback>
                <p:oleObj name="Equation" r:id="rId9" imgW="5943600" imgH="444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657600"/>
                        <a:ext cx="5943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Using Special Products (cont.)</a:t>
            </a:r>
          </a:p>
        </p:txBody>
      </p:sp>
      <p:graphicFrame>
        <p:nvGraphicFramePr>
          <p:cNvPr id="1986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442270"/>
              </p:ext>
            </p:extLst>
          </p:nvPr>
        </p:nvGraphicFramePr>
        <p:xfrm>
          <a:off x="2895600" y="4114800"/>
          <a:ext cx="3352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Equation" r:id="rId3" imgW="3352680" imgH="558720" progId="Equation.DSMT4">
                  <p:embed/>
                </p:oleObj>
              </mc:Choice>
              <mc:Fallback>
                <p:oleObj name="Equation" r:id="rId3" imgW="3352680" imgH="5587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114800"/>
                        <a:ext cx="3352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530352" y="1371600"/>
          <a:ext cx="2324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5" imgW="2323800" imgH="380880" progId="Equation.DSMT4">
                  <p:embed/>
                </p:oleObj>
              </mc:Choice>
              <mc:Fallback>
                <p:oleObj name="Equation" r:id="rId5" imgW="23238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2324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30352" y="21336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7" imgW="1384200" imgH="304560" progId="Equation.DSMT4">
                  <p:embed/>
                </p:oleObj>
              </mc:Choice>
              <mc:Fallback>
                <p:oleObj name="Equation" r:id="rId7" imgW="138420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1336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530352" y="2705100"/>
          <a:ext cx="6731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9" imgW="6730920" imgH="1409400" progId="Equation.DSMT4">
                  <p:embed/>
                </p:oleObj>
              </mc:Choice>
              <mc:Fallback>
                <p:oleObj name="Equation" r:id="rId9" imgW="6730920" imgH="1409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705100"/>
                        <a:ext cx="67310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Using Special Products (cont.)</a:t>
            </a:r>
          </a:p>
        </p:txBody>
      </p:sp>
      <p:graphicFrame>
        <p:nvGraphicFramePr>
          <p:cNvPr id="1986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81795"/>
              </p:ext>
            </p:extLst>
          </p:nvPr>
        </p:nvGraphicFramePr>
        <p:xfrm>
          <a:off x="2336800" y="3352800"/>
          <a:ext cx="4470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Equation" r:id="rId3" imgW="4470120" imgH="583920" progId="Equation.DSMT4">
                  <p:embed/>
                </p:oleObj>
              </mc:Choice>
              <mc:Fallback>
                <p:oleObj name="Equation" r:id="rId3" imgW="4470120" imgH="58392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352800"/>
                        <a:ext cx="4470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530352" y="1371600"/>
          <a:ext cx="163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5" imgW="1638000" imgH="380880" progId="Equation.DSMT4">
                  <p:embed/>
                </p:oleObj>
              </mc:Choice>
              <mc:Fallback>
                <p:oleObj name="Equation" r:id="rId5" imgW="16380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1371600"/>
                        <a:ext cx="163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30352" y="20574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7" imgW="1384200" imgH="304560" progId="Equation.DSMT4">
                  <p:embed/>
                </p:oleObj>
              </mc:Choice>
              <mc:Fallback>
                <p:oleObj name="Equation" r:id="rId7" imgW="138420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0574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530352" y="2590800"/>
          <a:ext cx="7467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9" imgW="7467480" imgH="380880" progId="Equation.DSMT4">
                  <p:embed/>
                </p:oleObj>
              </mc:Choice>
              <mc:Fallback>
                <p:oleObj name="Equation" r:id="rId9" imgW="746748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590800"/>
                        <a:ext cx="7467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Simplify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Simplify the following polynomials by combining like terms.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30352" y="2286000"/>
          <a:ext cx="176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3" imgW="1765080" imgH="380880" progId="Equation.DSMT4">
                  <p:embed/>
                </p:oleObj>
              </mc:Choice>
              <mc:Fallback>
                <p:oleObj name="Equation" r:id="rId3" imgW="176508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286000"/>
                        <a:ext cx="1765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30352" y="2819400"/>
          <a:ext cx="1358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" name="Equation" r:id="rId5" imgW="1358640" imgH="393480" progId="Equation.DSMT4">
                  <p:embed/>
                </p:oleObj>
              </mc:Choice>
              <mc:Fallback>
                <p:oleObj name="Equation" r:id="rId5" imgW="13586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819400"/>
                        <a:ext cx="1358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30352" y="3962400"/>
          <a:ext cx="1358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Equation" r:id="rId7" imgW="1358640" imgH="393480" progId="Equation.DSMT4">
                  <p:embed/>
                </p:oleObj>
              </mc:Choice>
              <mc:Fallback>
                <p:oleObj name="Equation" r:id="rId7" imgW="135864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962400"/>
                        <a:ext cx="1358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30352" y="5029200"/>
          <a:ext cx="1358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Equation" r:id="rId8" imgW="1358640" imgH="393480" progId="Equation.DSMT4">
                  <p:embed/>
                </p:oleObj>
              </mc:Choice>
              <mc:Fallback>
                <p:oleObj name="Equation" r:id="rId8" imgW="135864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5029200"/>
                        <a:ext cx="1358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530352" y="3429000"/>
          <a:ext cx="284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Equation" r:id="rId9" imgW="2844720" imgH="304560" progId="Equation.DSMT4">
                  <p:embed/>
                </p:oleObj>
              </mc:Choice>
              <mc:Fallback>
                <p:oleObj name="Equation" r:id="rId9" imgW="2844720" imgH="304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3429000"/>
                        <a:ext cx="284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530352" y="4495800"/>
          <a:ext cx="339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Equation" r:id="rId11" imgW="3390840" imgH="380880" progId="Equation.DSMT4">
                  <p:embed/>
                </p:oleObj>
              </mc:Choice>
              <mc:Fallback>
                <p:oleObj name="Equation" r:id="rId11" imgW="339084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4495800"/>
                        <a:ext cx="3390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209800" y="2768600"/>
          <a:ext cx="1308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13" imgW="1307880" imgH="380880" progId="Equation.DSMT4">
                  <p:embed/>
                </p:oleObj>
              </mc:Choice>
              <mc:Fallback>
                <p:oleObj name="Equation" r:id="rId13" imgW="130788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68600"/>
                        <a:ext cx="1308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581400" y="2768600"/>
          <a:ext cx="1524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15" imgW="1523880" imgH="482400" progId="Equation.DSMT4">
                  <p:embed/>
                </p:oleObj>
              </mc:Choice>
              <mc:Fallback>
                <p:oleObj name="Equation" r:id="rId15" imgW="1523880" imgH="48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68600"/>
                        <a:ext cx="1524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5105400" y="2774950"/>
          <a:ext cx="93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17" imgW="939600" imgH="368280" progId="Equation.DSMT4">
                  <p:embed/>
                </p:oleObj>
              </mc:Choice>
              <mc:Fallback>
                <p:oleObj name="Equation" r:id="rId17" imgW="939600" imgH="3682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74950"/>
                        <a:ext cx="939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133600" y="3975100"/>
          <a:ext cx="238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19" imgW="2387520" imgH="291960" progId="Equation.DSMT4">
                  <p:embed/>
                </p:oleObj>
              </mc:Choice>
              <mc:Fallback>
                <p:oleObj name="Equation" r:id="rId19" imgW="2387520" imgH="2919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975100"/>
                        <a:ext cx="238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4572000" y="3898900"/>
          <a:ext cx="2540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21" imgW="2539800" imgH="469800" progId="Equation.DSMT4">
                  <p:embed/>
                </p:oleObj>
              </mc:Choice>
              <mc:Fallback>
                <p:oleObj name="Equation" r:id="rId21" imgW="2539800" imgH="469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98900"/>
                        <a:ext cx="2540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7162800" y="3975100"/>
          <a:ext cx="134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23" imgW="1346040" imgH="291960" progId="Equation.DSMT4">
                  <p:embed/>
                </p:oleObj>
              </mc:Choice>
              <mc:Fallback>
                <p:oleObj name="Equation" r:id="rId23" imgW="1346040" imgH="2919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75100"/>
                        <a:ext cx="134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133600" y="4991100"/>
          <a:ext cx="2933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25" imgW="2933640" imgH="380880" progId="Equation.DSMT4">
                  <p:embed/>
                </p:oleObj>
              </mc:Choice>
              <mc:Fallback>
                <p:oleObj name="Equation" r:id="rId25" imgW="2933640" imgH="3808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991100"/>
                        <a:ext cx="2933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5181600" y="4978400"/>
          <a:ext cx="299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27" imgW="2997000" imgH="482400" progId="Equation.DSMT4">
                  <p:embed/>
                </p:oleObj>
              </mc:Choice>
              <mc:Fallback>
                <p:oleObj name="Equation" r:id="rId27" imgW="2997000" imgH="482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978400"/>
                        <a:ext cx="2997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5181600" y="5486400"/>
          <a:ext cx="1447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29" imgW="1447560" imgH="380880" progId="Equation.DSMT4">
                  <p:embed/>
                </p:oleObj>
              </mc:Choice>
              <mc:Fallback>
                <p:oleObj name="Equation" r:id="rId29" imgW="1447560" imgH="38088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486400"/>
                        <a:ext cx="1447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6781800" y="5562600"/>
          <a:ext cx="68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31" imgW="685800" imgH="279360" progId="Equation.DSMT4">
                  <p:embed/>
                </p:oleObj>
              </mc:Choice>
              <mc:Fallback>
                <p:oleObj name="Equation" r:id="rId31" imgW="685800" imgH="2793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5562600"/>
                        <a:ext cx="68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Addition with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sum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 </a:t>
            </a:r>
            <a:r>
              <a:rPr lang="en-US" dirty="0"/>
              <a:t> </a:t>
            </a:r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737349"/>
              </p:ext>
            </p:extLst>
          </p:nvPr>
        </p:nvGraphicFramePr>
        <p:xfrm>
          <a:off x="2544763" y="1295400"/>
          <a:ext cx="4254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3" imgW="4254480" imgH="583920" progId="Equation.DSMT4">
                  <p:embed/>
                </p:oleObj>
              </mc:Choice>
              <mc:Fallback>
                <p:oleObj name="Equation" r:id="rId3" imgW="4254480" imgH="5839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1295400"/>
                        <a:ext cx="42545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30352" y="2514600"/>
          <a:ext cx="412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5" imgW="4127400" imgH="571320" progId="Equation.DSMT4">
                  <p:embed/>
                </p:oleObj>
              </mc:Choice>
              <mc:Fallback>
                <p:oleObj name="Equation" r:id="rId5" imgW="412740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52" y="2514600"/>
                        <a:ext cx="4127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219200" y="3268133"/>
          <a:ext cx="3924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7" imgW="3924000" imgH="380880" progId="Equation.DSMT4">
                  <p:embed/>
                </p:oleObj>
              </mc:Choice>
              <mc:Fallback>
                <p:oleObj name="Equation" r:id="rId7" imgW="39240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68133"/>
                        <a:ext cx="3924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219200" y="3831166"/>
          <a:ext cx="4394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9" imgW="4394160" imgH="482400" progId="Equation.DSMT4">
                  <p:embed/>
                </p:oleObj>
              </mc:Choice>
              <mc:Fallback>
                <p:oleObj name="Equation" r:id="rId9" imgW="43941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31166"/>
                        <a:ext cx="4394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219200" y="4495800"/>
          <a:ext cx="196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11" imgW="1968480" imgH="380880" progId="Equation.DSMT4">
                  <p:embed/>
                </p:oleObj>
              </mc:Choice>
              <mc:Fallback>
                <p:oleObj name="Equation" r:id="rId11" imgW="196848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95800"/>
                        <a:ext cx="1968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Subtraction with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difference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Solution: </a:t>
            </a:r>
            <a:r>
              <a:rPr lang="en-US" dirty="0"/>
              <a:t> </a:t>
            </a:r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58343"/>
              </p:ext>
            </p:extLst>
          </p:nvPr>
        </p:nvGraphicFramePr>
        <p:xfrm>
          <a:off x="3365500" y="1306204"/>
          <a:ext cx="472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3" imgW="4724280" imgH="583920" progId="Equation.DSMT4">
                  <p:embed/>
                </p:oleObj>
              </mc:Choice>
              <mc:Fallback>
                <p:oleObj name="Equation" r:id="rId3" imgW="4724280" imgH="58392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1306204"/>
                        <a:ext cx="47244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33400" y="2590800"/>
          <a:ext cx="4635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Equation" r:id="rId5" imgW="4635360" imgH="571320" progId="Equation.DSMT4">
                  <p:embed/>
                </p:oleObj>
              </mc:Choice>
              <mc:Fallback>
                <p:oleObj name="Equation" r:id="rId5" imgW="46353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4635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193800" y="3429000"/>
          <a:ext cx="444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7" imgW="4444920" imgH="380880" progId="Equation.DSMT4">
                  <p:embed/>
                </p:oleObj>
              </mc:Choice>
              <mc:Fallback>
                <p:oleObj name="Equation" r:id="rId7" imgW="444492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429000"/>
                        <a:ext cx="444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193800" y="4076700"/>
          <a:ext cx="444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9" imgW="4444920" imgH="380880" progId="Equation.DSMT4">
                  <p:embed/>
                </p:oleObj>
              </mc:Choice>
              <mc:Fallback>
                <p:oleObj name="Equation" r:id="rId9" imgW="444492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076700"/>
                        <a:ext cx="444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193800" y="4724400"/>
          <a:ext cx="260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11" imgW="2603160" imgH="380880" progId="Equation.DSMT4">
                  <p:embed/>
                </p:oleObj>
              </mc:Choice>
              <mc:Fallback>
                <p:oleObj name="Equation" r:id="rId11" imgW="26031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4724400"/>
                        <a:ext cx="2603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Multiplication with 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distributive property to find the products.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33400" y="1905000"/>
          <a:ext cx="2209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3" imgW="2209680" imgH="571320" progId="Equation.DSMT4">
                  <p:embed/>
                </p:oleObj>
              </mc:Choice>
              <mc:Fallback>
                <p:oleObj name="Equation" r:id="rId3" imgW="220968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209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33400" y="2743200"/>
          <a:ext cx="1384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5" imgW="1384200" imgH="304560" progId="Equation.DSMT4">
                  <p:embed/>
                </p:oleObj>
              </mc:Choice>
              <mc:Fallback>
                <p:oleObj name="Equation" r:id="rId5" imgW="138420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1384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057400" y="2667000"/>
          <a:ext cx="176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7" imgW="1765080" imgH="571320" progId="Equation.DSMT4">
                  <p:embed/>
                </p:oleObj>
              </mc:Choice>
              <mc:Fallback>
                <p:oleObj name="Equation" r:id="rId7" imgW="1765080" imgH="5713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67000"/>
                        <a:ext cx="176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886200" y="2743200"/>
          <a:ext cx="2590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9" imgW="2590560" imgH="380880" progId="Equation.DSMT4">
                  <p:embed/>
                </p:oleObj>
              </mc:Choice>
              <mc:Fallback>
                <p:oleObj name="Equation" r:id="rId9" imgW="25905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743200"/>
                        <a:ext cx="2590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3886200" y="3276600"/>
          <a:ext cx="1917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11" imgW="1917360" imgH="380880" progId="Equation.DSMT4">
                  <p:embed/>
                </p:oleObj>
              </mc:Choice>
              <mc:Fallback>
                <p:oleObj name="Equation" r:id="rId11" imgW="191736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76600"/>
                        <a:ext cx="1917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533400" y="3810000"/>
          <a:ext cx="2603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13" imgW="2603160" imgH="571320" progId="Equation.DSMT4">
                  <p:embed/>
                </p:oleObj>
              </mc:Choice>
              <mc:Fallback>
                <p:oleObj name="Equation" r:id="rId13" imgW="260316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0"/>
                        <a:ext cx="26035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533400" y="4572000"/>
          <a:ext cx="1295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15" imgW="1295280" imgH="304560" progId="Equation.DSMT4">
                  <p:embed/>
                </p:oleObj>
              </mc:Choice>
              <mc:Fallback>
                <p:oleObj name="Equation" r:id="rId15" imgW="1295280" imgH="3045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0"/>
                        <a:ext cx="1295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2057400" y="4495800"/>
          <a:ext cx="2133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Equation" r:id="rId17" imgW="2133360" imgH="571320" progId="Equation.DSMT4">
                  <p:embed/>
                </p:oleObj>
              </mc:Choice>
              <mc:Fallback>
                <p:oleObj name="Equation" r:id="rId17" imgW="2133360" imgH="571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495800"/>
                        <a:ext cx="2133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4267200" y="4495800"/>
          <a:ext cx="3784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" name="Equation" r:id="rId19" imgW="3784320" imgH="482400" progId="Equation.DSMT4">
                  <p:embed/>
                </p:oleObj>
              </mc:Choice>
              <mc:Fallback>
                <p:oleObj name="Equation" r:id="rId19" imgW="3784320" imgH="482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495800"/>
                        <a:ext cx="3784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4267200" y="5181600"/>
          <a:ext cx="2463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" name="Equation" r:id="rId21" imgW="2463480" imgH="380880" progId="Equation.DSMT4">
                  <p:embed/>
                </p:oleObj>
              </mc:Choice>
              <mc:Fallback>
                <p:oleObj name="Equation" r:id="rId21" imgW="2463480" imgH="3808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81600"/>
                        <a:ext cx="2463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FOIL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find the products.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Solution: </a:t>
            </a:r>
            <a:r>
              <a:rPr lang="en-US" dirty="0"/>
              <a:t>	</a:t>
            </a:r>
          </a:p>
        </p:txBody>
      </p:sp>
      <p:graphicFrame>
        <p:nvGraphicFramePr>
          <p:cNvPr id="187394" name="Object 2"/>
          <p:cNvGraphicFramePr>
            <a:graphicFrameLocks noChangeAspect="1"/>
          </p:cNvGraphicFramePr>
          <p:nvPr/>
        </p:nvGraphicFramePr>
        <p:xfrm>
          <a:off x="528638" y="2011680"/>
          <a:ext cx="2374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Equation" r:id="rId3" imgW="2374900" imgH="469900" progId="Equation.DSMT4">
                  <p:embed/>
                </p:oleObj>
              </mc:Choice>
              <mc:Fallback>
                <p:oleObj name="Equation" r:id="rId3" imgW="2374900" imgH="4699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011680"/>
                        <a:ext cx="2374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0"/>
          <p:cNvGrpSpPr/>
          <p:nvPr/>
        </p:nvGrpSpPr>
        <p:grpSpPr>
          <a:xfrm>
            <a:off x="2514600" y="3488046"/>
            <a:ext cx="914400" cy="731520"/>
            <a:chOff x="7543006" y="2819400"/>
            <a:chExt cx="840582" cy="762794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99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99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99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1"/>
          <p:cNvGrpSpPr/>
          <p:nvPr/>
        </p:nvGrpSpPr>
        <p:grpSpPr>
          <a:xfrm>
            <a:off x="3012744" y="3716646"/>
            <a:ext cx="914400" cy="457200"/>
            <a:chOff x="7543006" y="2819400"/>
            <a:chExt cx="840582" cy="762794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5"/>
          <p:cNvGrpSpPr/>
          <p:nvPr/>
        </p:nvGrpSpPr>
        <p:grpSpPr>
          <a:xfrm flipH="1" flipV="1">
            <a:off x="2514600" y="4631046"/>
            <a:ext cx="1463040" cy="731520"/>
            <a:chOff x="7543006" y="2819400"/>
            <a:chExt cx="840582" cy="762794"/>
          </a:xfrm>
        </p:grpSpPr>
        <p:cxnSp>
          <p:nvCxnSpPr>
            <p:cNvPr id="17" name="Straight Arrow Connector 16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"/>
          <p:cNvGrpSpPr/>
          <p:nvPr/>
        </p:nvGrpSpPr>
        <p:grpSpPr>
          <a:xfrm flipH="1" flipV="1">
            <a:off x="2978168" y="4631046"/>
            <a:ext cx="457200" cy="274320"/>
            <a:chOff x="7543006" y="2819400"/>
            <a:chExt cx="840582" cy="762794"/>
          </a:xfrm>
        </p:grpSpPr>
        <p:cxnSp>
          <p:nvCxnSpPr>
            <p:cNvPr id="21" name="Straight Arrow Connector 20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2895600" y="3048000"/>
          <a:ext cx="33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Equation" r:id="rId5" imgW="330200" imgH="368300" progId="Equation.DSMT4">
                  <p:embed/>
                </p:oleObj>
              </mc:Choice>
              <mc:Fallback>
                <p:oleObj name="Equation" r:id="rId5" imgW="330200" imgH="3683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0"/>
                        <a:ext cx="330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3534768" y="338133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7" imgW="380835" imgH="291973" progId="Equation.DSMT4">
                  <p:embed/>
                </p:oleObj>
              </mc:Choice>
              <mc:Fallback>
                <p:oleObj name="Equation" r:id="rId7" imgW="380835" imgH="291973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768" y="338133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35300" y="5012046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9" imgW="393529" imgH="291973" progId="Equation.DSMT4">
                  <p:embed/>
                </p:oleObj>
              </mc:Choice>
              <mc:Fallback>
                <p:oleObj name="Equation" r:id="rId9" imgW="393529" imgH="291973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5012046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3026392" y="5405746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name="Equation" r:id="rId11" imgW="393529" imgH="291973" progId="Equation.DSMT4">
                  <p:embed/>
                </p:oleObj>
              </mc:Choice>
              <mc:Fallback>
                <p:oleObj name="Equation" r:id="rId11" imgW="393529" imgH="291973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6392" y="5405746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286000" y="4216400"/>
          <a:ext cx="1892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Equation" r:id="rId13" imgW="1892160" imgH="469800" progId="Equation.DSMT4">
                  <p:embed/>
                </p:oleObj>
              </mc:Choice>
              <mc:Fallback>
                <p:oleObj name="Equation" r:id="rId13" imgW="189216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16400"/>
                        <a:ext cx="1892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4191000" y="3822700"/>
          <a:ext cx="2514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name="Equation" r:id="rId15" imgW="2514600" imgH="749160" progId="Equation.DSMT4">
                  <p:embed/>
                </p:oleObj>
              </mc:Choice>
              <mc:Fallback>
                <p:oleObj name="Equation" r:id="rId15" imgW="2514600" imgH="749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822700"/>
                        <a:ext cx="25146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4191000" y="4800600"/>
          <a:ext cx="213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Equation" r:id="rId17" imgW="2133360" imgH="380880" progId="Equation.DSMT4">
                  <p:embed/>
                </p:oleObj>
              </mc:Choice>
              <mc:Fallback>
                <p:oleObj name="Equation" r:id="rId17" imgW="213336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00600"/>
                        <a:ext cx="2133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Using the FOIL Method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Solution:</a:t>
            </a:r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528638" y="1371600"/>
          <a:ext cx="2705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3" imgW="2705100" imgH="469900" progId="Equation.DSMT4">
                  <p:embed/>
                </p:oleObj>
              </mc:Choice>
              <mc:Fallback>
                <p:oleObj name="Equation" r:id="rId3" imgW="2705100" imgH="4699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371600"/>
                        <a:ext cx="2705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5"/>
          <p:cNvGrpSpPr/>
          <p:nvPr/>
        </p:nvGrpSpPr>
        <p:grpSpPr>
          <a:xfrm>
            <a:off x="2133600" y="2972108"/>
            <a:ext cx="1097280" cy="731520"/>
            <a:chOff x="7543006" y="2819400"/>
            <a:chExt cx="840582" cy="762794"/>
          </a:xfrm>
        </p:grpSpPr>
        <p:cxnSp>
          <p:nvCxnSpPr>
            <p:cNvPr id="7" name="Straight Arrow Connector 6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99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99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99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9"/>
          <p:cNvGrpSpPr/>
          <p:nvPr/>
        </p:nvGrpSpPr>
        <p:grpSpPr>
          <a:xfrm>
            <a:off x="2743200" y="3200708"/>
            <a:ext cx="1097280" cy="457200"/>
            <a:chOff x="7543006" y="2819400"/>
            <a:chExt cx="840582" cy="762794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3"/>
          <p:cNvGrpSpPr/>
          <p:nvPr/>
        </p:nvGrpSpPr>
        <p:grpSpPr>
          <a:xfrm flipH="1" flipV="1">
            <a:off x="2133600" y="4115108"/>
            <a:ext cx="1737360" cy="731520"/>
            <a:chOff x="7543006" y="2819400"/>
            <a:chExt cx="840582" cy="762794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7"/>
          <p:cNvGrpSpPr/>
          <p:nvPr/>
        </p:nvGrpSpPr>
        <p:grpSpPr>
          <a:xfrm flipH="1" flipV="1">
            <a:off x="2743200" y="4115108"/>
            <a:ext cx="548640" cy="274320"/>
            <a:chOff x="7543006" y="2819400"/>
            <a:chExt cx="840582" cy="762794"/>
          </a:xfrm>
        </p:grpSpPr>
        <p:cxnSp>
          <p:nvCxnSpPr>
            <p:cNvPr id="19" name="Straight Arrow Connector 18"/>
            <p:cNvCxnSpPr/>
            <p:nvPr/>
          </p:nvCxnSpPr>
          <p:spPr>
            <a:xfrm rot="5400000">
              <a:off x="7162800" y="3200400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43800" y="2819400"/>
              <a:ext cx="838200" cy="1588"/>
            </a:xfrm>
            <a:prstGeom prst="lin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8001794" y="3199606"/>
              <a:ext cx="762000" cy="1588"/>
            </a:xfrm>
            <a:prstGeom prst="straightConnector1">
              <a:avLst/>
            </a:prstGeom>
            <a:ln w="38100">
              <a:solidFill>
                <a:srgbClr val="0099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2387600" y="2532062"/>
          <a:ext cx="660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5" imgW="660400" imgH="368300" progId="Equation.DSMT4">
                  <p:embed/>
                </p:oleObj>
              </mc:Choice>
              <mc:Fallback>
                <p:oleObj name="Equation" r:id="rId5" imgW="660400" imgH="3683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532062"/>
                        <a:ext cx="660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3317544" y="2865437"/>
          <a:ext cx="59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7" imgW="596900" imgH="292100" progId="Equation.DSMT4">
                  <p:embed/>
                </p:oleObj>
              </mc:Choice>
              <mc:Fallback>
                <p:oleObj name="Equation" r:id="rId7" imgW="596900" imgH="2921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544" y="2865437"/>
                        <a:ext cx="596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2614304" y="450215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9" imgW="787400" imgH="279400" progId="Equation.DSMT4">
                  <p:embed/>
                </p:oleObj>
              </mc:Choice>
              <mc:Fallback>
                <p:oleObj name="Equation" r:id="rId9" imgW="787400" imgH="2794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304" y="450215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2833996" y="4889500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11" imgW="545863" imgH="291973" progId="Equation.DSMT4">
                  <p:embed/>
                </p:oleObj>
              </mc:Choice>
              <mc:Fallback>
                <p:oleObj name="Equation" r:id="rId11" imgW="545863" imgH="291973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996" y="4889500"/>
                        <a:ext cx="54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879600" y="3683000"/>
          <a:ext cx="2222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Equation" r:id="rId13" imgW="2222280" imgH="469800" progId="Equation.DSMT4">
                  <p:embed/>
                </p:oleObj>
              </mc:Choice>
              <mc:Fallback>
                <p:oleObj name="Equation" r:id="rId13" imgW="22222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3683000"/>
                        <a:ext cx="2222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628"/>
              </p:ext>
            </p:extLst>
          </p:nvPr>
        </p:nvGraphicFramePr>
        <p:xfrm>
          <a:off x="4152900" y="3314700"/>
          <a:ext cx="3124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Equation" r:id="rId15" imgW="3124080" imgH="749160" progId="Equation.DSMT4">
                  <p:embed/>
                </p:oleObj>
              </mc:Choice>
              <mc:Fallback>
                <p:oleObj name="Equation" r:id="rId15" imgW="3124080" imgH="7491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314700"/>
                        <a:ext cx="31242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3914"/>
              </p:ext>
            </p:extLst>
          </p:nvPr>
        </p:nvGraphicFramePr>
        <p:xfrm>
          <a:off x="4127500" y="4267200"/>
          <a:ext cx="213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17" imgW="2133360" imgH="380880" progId="Equation.DSMT4">
                  <p:embed/>
                </p:oleObj>
              </mc:Choice>
              <mc:Fallback>
                <p:oleObj name="Equation" r:id="rId17" imgW="2133360" imgH="3808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4267200"/>
                        <a:ext cx="2133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091842"/>
              </p:ext>
            </p:extLst>
          </p:nvPr>
        </p:nvGraphicFramePr>
        <p:xfrm>
          <a:off x="457200" y="1279525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Special Products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Names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sz="20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Difference of two squares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Perfect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</a:rPr>
                        <a:t> square trinomial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Perfect square trinomial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IV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Sum of two cubes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00000"/>
                          </a:solidFill>
                        </a:rPr>
                        <a:t>Difference of two cubes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086254"/>
              </p:ext>
            </p:extLst>
          </p:nvPr>
        </p:nvGraphicFramePr>
        <p:xfrm>
          <a:off x="1238250" y="1974850"/>
          <a:ext cx="21478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3" imgW="2527200" imgH="368280" progId="Equation.DSMT4">
                  <p:embed/>
                </p:oleObj>
              </mc:Choice>
              <mc:Fallback>
                <p:oleObj name="Equation" r:id="rId3" imgW="2527200" imgH="3682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1974850"/>
                        <a:ext cx="21478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57436"/>
              </p:ext>
            </p:extLst>
          </p:nvPr>
        </p:nvGraphicFramePr>
        <p:xfrm>
          <a:off x="1238250" y="2438400"/>
          <a:ext cx="2293937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5" imgW="2527200" imgH="406080" progId="Equation.DSMT4">
                  <p:embed/>
                </p:oleObj>
              </mc:Choice>
              <mc:Fallback>
                <p:oleObj name="Equation" r:id="rId5" imgW="2527200" imgH="4060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438400"/>
                        <a:ext cx="2293937" cy="36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447716"/>
              </p:ext>
            </p:extLst>
          </p:nvPr>
        </p:nvGraphicFramePr>
        <p:xfrm>
          <a:off x="1238250" y="2960688"/>
          <a:ext cx="22939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7" imgW="2527200" imgH="406080" progId="Equation.DSMT4">
                  <p:embed/>
                </p:oleObj>
              </mc:Choice>
              <mc:Fallback>
                <p:oleObj name="Equation" r:id="rId7" imgW="2527200" imgH="4060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960688"/>
                        <a:ext cx="2293937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915840"/>
              </p:ext>
            </p:extLst>
          </p:nvPr>
        </p:nvGraphicFramePr>
        <p:xfrm>
          <a:off x="1238250" y="3481388"/>
          <a:ext cx="30749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9" imgW="3288960" imgH="419040" progId="Equation.DSMT4">
                  <p:embed/>
                </p:oleObj>
              </mc:Choice>
              <mc:Fallback>
                <p:oleObj name="Equation" r:id="rId9" imgW="3288960" imgH="4190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481388"/>
                        <a:ext cx="30749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15725"/>
              </p:ext>
            </p:extLst>
          </p:nvPr>
        </p:nvGraphicFramePr>
        <p:xfrm>
          <a:off x="1238250" y="4025900"/>
          <a:ext cx="30749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11" imgW="3288960" imgH="419040" progId="Equation.DSMT4">
                  <p:embed/>
                </p:oleObj>
              </mc:Choice>
              <mc:Fallback>
                <p:oleObj name="Equation" r:id="rId11" imgW="3288960" imgH="4190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4025900"/>
                        <a:ext cx="30749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20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596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Symbol</vt:lpstr>
      <vt:lpstr>Arial</vt:lpstr>
      <vt:lpstr>Calibri</vt:lpstr>
      <vt:lpstr>Office Theme</vt:lpstr>
      <vt:lpstr>Equation</vt:lpstr>
      <vt:lpstr>MathType 6.0 Equation</vt:lpstr>
      <vt:lpstr>Section 0.6</vt:lpstr>
      <vt:lpstr>Polynomials</vt:lpstr>
      <vt:lpstr>Example 1: Simplify Polynomials</vt:lpstr>
      <vt:lpstr>Example 2: Addition with Polynomials</vt:lpstr>
      <vt:lpstr>Example 3: Subtraction with Polynomials</vt:lpstr>
      <vt:lpstr>Example 4: Multiplication with Polynomials</vt:lpstr>
      <vt:lpstr>Example 5: Using the FOIL Method</vt:lpstr>
      <vt:lpstr>Example 5: Using the FOIL Method (cont.)</vt:lpstr>
      <vt:lpstr>Multiplication</vt:lpstr>
      <vt:lpstr>Multiplication</vt:lpstr>
      <vt:lpstr>Example 6: Using Special Products</vt:lpstr>
      <vt:lpstr>Example 6: Using Special Products (cont.)</vt:lpstr>
      <vt:lpstr>Factoring </vt:lpstr>
      <vt:lpstr>Factoring </vt:lpstr>
      <vt:lpstr>Example 7: Factoring Polynomials</vt:lpstr>
      <vt:lpstr>Example 7: Factoring Polynomials (cont.)</vt:lpstr>
      <vt:lpstr>Example 8: Using the FOIL Method</vt:lpstr>
      <vt:lpstr>Example 8: Using the FOIL Method (cont.)</vt:lpstr>
      <vt:lpstr>Example 8: Using the FOIL Method (cont.)</vt:lpstr>
      <vt:lpstr>Example 8: Using the FOIL Method (cont.)</vt:lpstr>
      <vt:lpstr>Example 9: Using Special Products</vt:lpstr>
      <vt:lpstr>Example 9: Using Special Products (cont.)</vt:lpstr>
      <vt:lpstr>Example 9: Using Special Products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with Applications in Business and Social Sciences</dc:title>
  <dc:creator>Hawkes Learning Systems</dc:creator>
  <cp:lastModifiedBy>Claudia Vance</cp:lastModifiedBy>
  <cp:revision>39</cp:revision>
  <dcterms:created xsi:type="dcterms:W3CDTF">2013-04-26T14:43:13Z</dcterms:created>
  <dcterms:modified xsi:type="dcterms:W3CDTF">2021-11-02T19:43:50Z</dcterms:modified>
</cp:coreProperties>
</file>