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6" r:id="rId14"/>
    <p:sldId id="268" r:id="rId15"/>
    <p:sldId id="269" r:id="rId16"/>
    <p:sldId id="277" r:id="rId17"/>
    <p:sldId id="270" r:id="rId18"/>
    <p:sldId id="271" r:id="rId19"/>
    <p:sldId id="272" r:id="rId20"/>
    <p:sldId id="273" r:id="rId21"/>
    <p:sldId id="274" r:id="rId22"/>
    <p:sldId id="278" r:id="rId23"/>
    <p:sldId id="275" r:id="rId24"/>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Cambria Math" panose="02040503050406030204" pitchFamily="18"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Sindhusha" initials="S" lastIdx="6" clrIdx="1">
    <p:extLst>
      <p:ext uri="{19B8F6BF-5375-455C-9EA6-DF929625EA0E}">
        <p15:presenceInfo xmlns:p15="http://schemas.microsoft.com/office/powerpoint/2012/main" userId="01d48f91606cf9c0" providerId="Windows Live"/>
      </p:ext>
    </p:extLst>
  </p:cmAuthor>
  <p:cmAuthor id="2" name="Allison Conger" initials="AC" lastIdx="1" clrIdx="2">
    <p:extLst>
      <p:ext uri="{19B8F6BF-5375-455C-9EA6-DF929625EA0E}">
        <p15:presenceInfo xmlns:p15="http://schemas.microsoft.com/office/powerpoint/2012/main" userId="S-1-5-21-1482476501-413027322-842925246-311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2D7D9F"/>
    <a:srgbClr val="000000"/>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11/17/2021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11/17/2021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dirty="0"/>
              <a:t>Linear Equations in One Variable</a:t>
            </a:r>
            <a:endParaRPr dirty="0"/>
          </a:p>
        </p:txBody>
      </p:sp>
      <p:sp>
        <p:nvSpPr>
          <p:cNvPr id="3" name="Title 2"/>
          <p:cNvSpPr>
            <a:spLocks noGrp="1"/>
          </p:cNvSpPr>
          <p:nvPr>
            <p:ph type="title"/>
          </p:nvPr>
        </p:nvSpPr>
        <p:spPr/>
        <p:txBody>
          <a:bodyPr/>
          <a:lstStyle/>
          <a:p>
            <a:r>
              <a:rPr dirty="0"/>
              <a:t>Section </a:t>
            </a:r>
            <a:r>
              <a:rPr lang="en-US" dirty="0"/>
              <a:t>1</a:t>
            </a:r>
            <a:r>
              <a:rPr dirty="0"/>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p>
        </p:txBody>
      </p:sp>
      <p:sp>
        <p:nvSpPr>
          <p:cNvPr id="3" name="Text Placeholder 2"/>
          <p:cNvSpPr>
            <a:spLocks noGrp="1"/>
          </p:cNvSpPr>
          <p:nvPr>
            <p:ph type="body" sz="quarter" idx="10"/>
          </p:nvPr>
        </p:nvSpPr>
        <p:spPr>
          <a:xfrm>
            <a:off x="457200" y="1082078"/>
            <a:ext cx="8229600" cy="1815882"/>
          </a:xfrm>
        </p:spPr>
        <p:txBody>
          <a:bodyPr>
            <a:spAutoFit/>
          </a:bodyPr>
          <a:lstStyle/>
          <a:p>
            <a:r>
              <a:rPr sz="2800"/>
              <a:t>To avoid errors and to help make your work easy to read and understand, try to align the </a:t>
            </a:r>
            <a:r>
              <a:rPr sz="2800">
                <a:latin typeface="Cambria Math"/>
              </a:rPr>
              <a:t>=</a:t>
            </a:r>
            <a:r>
              <a:rPr sz="2800"/>
              <a:t> signs in a vertical format so that each new equation is directly below the previous equation.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Solving a Linear Equation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a:t>
                </a:r>
                <a14:m>
                  <m:oMath xmlns:m="http://schemas.openxmlformats.org/officeDocument/2006/math">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𝑦</m:t>
                        </m:r>
                        <m:r>
                          <a:rPr>
                            <a:latin typeface="Cambria Math" panose="02040503050406030204" pitchFamily="18" charset="0"/>
                          </a:rPr>
                          <m:t>−7</m:t>
                        </m:r>
                      </m:e>
                    </m:d>
                    <m:r>
                      <a:rPr>
                        <a:latin typeface="Cambria Math" panose="02040503050406030204" pitchFamily="18" charset="0"/>
                      </a:rPr>
                      <m:t>=4</m:t>
                    </m:r>
                    <m:d>
                      <m:dPr>
                        <m:ctrlPr>
                          <a:rPr i="1">
                            <a:latin typeface="Cambria Math" panose="02040503050406030204" pitchFamily="18" charset="0"/>
                          </a:rPr>
                        </m:ctrlPr>
                      </m:dPr>
                      <m:e>
                        <m:r>
                          <a:rPr>
                            <a:latin typeface="Cambria Math" panose="02040503050406030204" pitchFamily="18" charset="0"/>
                          </a:rPr>
                          <m:t>𝑦</m:t>
                        </m:r>
                        <m:r>
                          <a:rPr>
                            <a:latin typeface="Cambria Math" panose="02040503050406030204" pitchFamily="18" charset="0"/>
                          </a:rPr>
                          <m:t>+1</m:t>
                        </m:r>
                      </m:e>
                    </m:d>
                    <m:r>
                      <a:rPr>
                        <a:latin typeface="Cambria Math" panose="02040503050406030204" pitchFamily="18" charset="0"/>
                      </a:rPr>
                      <m:t>−26</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 Linear Equation (cont.)</a:t>
            </a:r>
          </a:p>
        </p:txBody>
      </p:sp>
      <p:sp>
        <p:nvSpPr>
          <p:cNvPr id="3" name="Text Placeholder 2"/>
          <p:cNvSpPr>
            <a:spLocks noGrp="1"/>
          </p:cNvSpPr>
          <p:nvPr>
            <p:ph type="body" sz="quarter" idx="10"/>
          </p:nvPr>
        </p:nvSpPr>
        <p:spPr/>
        <p:txBody>
          <a:bodyPr>
            <a:normAutofit/>
          </a:bodyPr>
          <a:lstStyle/>
          <a:p>
            <a:r>
              <a:rPr sz="2800" b="1" dirty="0"/>
              <a:t>Solution</a:t>
            </a:r>
          </a:p>
        </p:txBody>
      </p:sp>
      <mc:AlternateContent xmlns:mc="http://schemas.openxmlformats.org/markup-compatibility/2006">
        <mc:Choice xmlns:a14="http://schemas.microsoft.com/office/drawing/2010/main" Requires="a14">
          <p:graphicFrame>
            <p:nvGraphicFramePr>
              <p:cNvPr id="6" name="Table 4">
                <a:extLst>
                  <a:ext uri="{FF2B5EF4-FFF2-40B4-BE49-F238E27FC236}">
                    <a16:creationId xmlns:a16="http://schemas.microsoft.com/office/drawing/2014/main" id="{70099F75-B1BE-4F51-96B4-FD844E1757A2}"/>
                  </a:ext>
                </a:extLst>
              </p:cNvPr>
              <p:cNvGraphicFramePr>
                <a:graphicFrameLocks noGrp="1"/>
              </p:cNvGraphicFramePr>
              <p:nvPr>
                <p:extLst>
                  <p:ext uri="{D42A27DB-BD31-4B8C-83A1-F6EECF244321}">
                    <p14:modId xmlns:p14="http://schemas.microsoft.com/office/powerpoint/2010/main" val="3297929983"/>
                  </p:ext>
                </p:extLst>
              </p:nvPr>
            </p:nvGraphicFramePr>
            <p:xfrm>
              <a:off x="342900" y="1524000"/>
              <a:ext cx="8458200" cy="4441571"/>
            </p:xfrm>
            <a:graphic>
              <a:graphicData uri="http://schemas.openxmlformats.org/drawingml/2006/table">
                <a:tbl>
                  <a:tblPr firstRow="1" bandRow="1">
                    <a:tableStyleId>{2D5ABB26-0587-4C30-8999-92F81FD0307C}</a:tableStyleId>
                  </a:tblPr>
                  <a:tblGrid>
                    <a:gridCol w="1755584">
                      <a:extLst>
                        <a:ext uri="{9D8B030D-6E8A-4147-A177-3AD203B41FA5}">
                          <a16:colId xmlns:a16="http://schemas.microsoft.com/office/drawing/2014/main" val="3766202524"/>
                        </a:ext>
                      </a:extLst>
                    </a:gridCol>
                    <a:gridCol w="2778316">
                      <a:extLst>
                        <a:ext uri="{9D8B030D-6E8A-4147-A177-3AD203B41FA5}">
                          <a16:colId xmlns:a16="http://schemas.microsoft.com/office/drawing/2014/main" val="710382147"/>
                        </a:ext>
                      </a:extLst>
                    </a:gridCol>
                    <a:gridCol w="3924300">
                      <a:extLst>
                        <a:ext uri="{9D8B030D-6E8A-4147-A177-3AD203B41FA5}">
                          <a16:colId xmlns:a16="http://schemas.microsoft.com/office/drawing/2014/main" val="3493459552"/>
                        </a:ext>
                      </a:extLst>
                    </a:gridCol>
                  </a:tblGrid>
                  <a:tr h="370840">
                    <a:tc>
                      <a:txBody>
                        <a:bodyPr/>
                        <a:lstStyle/>
                        <a:p>
                          <a:pPr/>
                          <a14:m>
                            <m:oMathPara xmlns:m="http://schemas.openxmlformats.org/officeDocument/2006/math">
                              <m:oMathParaPr>
                                <m:jc m:val="right"/>
                              </m:oMathParaPr>
                              <m:oMath xmlns:m="http://schemas.openxmlformats.org/officeDocument/2006/math">
                                <m:r>
                                  <a:rPr lang="en-US" sz="2000" b="0" i="0" smtClean="0">
                                    <a:latin typeface="Cambria Math" panose="02040503050406030204" pitchFamily="18" charset="0"/>
                                  </a:rPr>
                                  <m:t>2(</m:t>
                                </m:r>
                                <m:r>
                                  <a:rPr lang="en-US" sz="2000" b="0" i="1" smtClean="0">
                                    <a:latin typeface="Cambria Math" panose="02040503050406030204" pitchFamily="18" charset="0"/>
                                  </a:rPr>
                                  <m:t>𝑦</m:t>
                                </m:r>
                                <m:r>
                                  <a:rPr lang="en-US" sz="2000" b="0" i="0" smtClean="0">
                                    <a:latin typeface="Cambria Math" panose="02040503050406030204" pitchFamily="18" charset="0"/>
                                  </a:rPr>
                                  <m:t>−7)</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=4</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𝑦</m:t>
                                    </m:r>
                                    <m:r>
                                      <a:rPr lang="en-US" sz="2000" b="0" i="0" smtClean="0">
                                        <a:latin typeface="Cambria Math" panose="02040503050406030204" pitchFamily="18" charset="0"/>
                                      </a:rPr>
                                      <m:t>+1</m:t>
                                    </m:r>
                                  </m:e>
                                </m:d>
                                <m:r>
                                  <a:rPr lang="en-US" sz="2000" b="0" i="0" smtClean="0">
                                    <a:latin typeface="Cambria Math" panose="02040503050406030204" pitchFamily="18" charset="0"/>
                                  </a:rPr>
                                  <m:t>−26</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8604793"/>
                      </a:ext>
                    </a:extLst>
                  </a:tr>
                  <a:tr h="370840">
                    <a:tc>
                      <a:txBody>
                        <a:bodyPr/>
                        <a:lstStyle/>
                        <a:p>
                          <a:pPr/>
                          <a14:m>
                            <m:oMathPara xmlns:m="http://schemas.openxmlformats.org/officeDocument/2006/math">
                              <m:oMathParaPr>
                                <m:jc m:val="right"/>
                              </m:oMathParaPr>
                              <m:oMath xmlns:m="http://schemas.openxmlformats.org/officeDocument/2006/math">
                                <m:r>
                                  <a:rPr lang="en-US" sz="2000" b="0" i="1" smtClean="0">
                                    <a:latin typeface="Cambria Math" panose="02040503050406030204" pitchFamily="18" charset="0"/>
                                  </a:rPr>
                                  <m:t>2</m:t>
                                </m:r>
                                <m:r>
                                  <a:rPr lang="en-US" sz="2000" b="0" i="1" smtClean="0">
                                    <a:latin typeface="Cambria Math" panose="02040503050406030204" pitchFamily="18" charset="0"/>
                                  </a:rPr>
                                  <m:t>𝑦</m:t>
                                </m:r>
                                <m:r>
                                  <a:rPr lang="en-US" sz="2000" b="0" i="1" smtClean="0">
                                    <a:latin typeface="Cambria Math" panose="02040503050406030204" pitchFamily="18" charset="0"/>
                                  </a:rPr>
                                  <m:t>−14</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=4</m:t>
                                </m:r>
                                <m:r>
                                  <a:rPr lang="en-US" sz="2000" b="0" i="1" smtClean="0">
                                    <a:latin typeface="Cambria Math" panose="02040503050406030204" pitchFamily="18" charset="0"/>
                                  </a:rPr>
                                  <m:t>𝑦</m:t>
                                </m:r>
                                <m:r>
                                  <a:rPr lang="en-US" sz="2000" b="0" i="0" smtClean="0">
                                    <a:latin typeface="Cambria Math" panose="02040503050406030204" pitchFamily="18" charset="0"/>
                                  </a:rPr>
                                  <m:t>+4−26</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2000" b="0" i="0" kern="1200" dirty="0">
                              <a:solidFill>
                                <a:srgbClr val="008080"/>
                              </a:solidFill>
                              <a:effectLst/>
                              <a:latin typeface="+mn-lt"/>
                              <a:ea typeface="+mn-ea"/>
                              <a:cs typeface="+mn-cs"/>
                            </a:rPr>
                            <a:t>Use the distributive property.</a:t>
                          </a:r>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7052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2000" b="0" i="1" smtClean="0">
                                    <a:latin typeface="Cambria Math" panose="02040503050406030204" pitchFamily="18" charset="0"/>
                                  </a:rPr>
                                  <m:t>2</m:t>
                                </m:r>
                                <m:r>
                                  <a:rPr lang="en-US" sz="2000" b="0" i="1" smtClean="0">
                                    <a:latin typeface="Cambria Math" panose="02040503050406030204" pitchFamily="18" charset="0"/>
                                  </a:rPr>
                                  <m:t>𝑦</m:t>
                                </m:r>
                                <m:r>
                                  <a:rPr lang="en-US" sz="2000" b="0" i="1" smtClean="0">
                                    <a:latin typeface="Cambria Math" panose="02040503050406030204" pitchFamily="18" charset="0"/>
                                  </a:rPr>
                                  <m:t>−14</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=4</m:t>
                                </m:r>
                                <m:r>
                                  <a:rPr lang="en-US" sz="2000" b="0" i="1" smtClean="0">
                                    <a:latin typeface="Cambria Math" panose="02040503050406030204" pitchFamily="18" charset="0"/>
                                  </a:rPr>
                                  <m:t>𝑦</m:t>
                                </m:r>
                                <m:r>
                                  <a:rPr lang="en-US" sz="2000" b="0" i="0" smtClean="0">
                                    <a:latin typeface="Cambria Math" panose="02040503050406030204" pitchFamily="18" charset="0"/>
                                  </a:rPr>
                                  <m:t>−22</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b="0" i="0" kern="1200" dirty="0">
                              <a:solidFill>
                                <a:srgbClr val="008080"/>
                              </a:solidFill>
                              <a:effectLst/>
                              <a:latin typeface="+mn-lt"/>
                              <a:ea typeface="+mn-ea"/>
                              <a:cs typeface="+mn-cs"/>
                            </a:rPr>
                            <a:t>Combine like terms.</a:t>
                          </a:r>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3219753"/>
                      </a:ext>
                    </a:extLst>
                  </a:tr>
                  <a:tr h="370840">
                    <a:tc>
                      <a:txBody>
                        <a:bodyPr/>
                        <a:lstStyle/>
                        <a:p>
                          <a:pPr/>
                          <a14:m>
                            <m:oMathPara xmlns:m="http://schemas.openxmlformats.org/officeDocument/2006/math">
                              <m:oMathParaPr>
                                <m:jc m:val="right"/>
                              </m:oMathParaPr>
                              <m:oMath xmlns:m="http://schemas.openxmlformats.org/officeDocument/2006/math">
                                <m:r>
                                  <a:rPr lang="en-US" sz="2000" b="0" i="1" smtClean="0">
                                    <a:latin typeface="Cambria Math" panose="02040503050406030204" pitchFamily="18" charset="0"/>
                                  </a:rPr>
                                  <m:t>2</m:t>
                                </m:r>
                                <m:r>
                                  <a:rPr lang="en-US" sz="2000" b="0" i="1" smtClean="0">
                                    <a:latin typeface="Cambria Math" panose="02040503050406030204" pitchFamily="18" charset="0"/>
                                  </a:rPr>
                                  <m:t>𝑦</m:t>
                                </m:r>
                                <m:r>
                                  <a:rPr lang="en-US" sz="2000" b="0" i="1" smtClean="0">
                                    <a:latin typeface="Cambria Math" panose="02040503050406030204" pitchFamily="18" charset="0"/>
                                  </a:rPr>
                                  <m:t>−14+22</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=4</m:t>
                                </m:r>
                                <m:r>
                                  <a:rPr lang="en-US" sz="2000" b="0" i="1" smtClean="0">
                                    <a:latin typeface="Cambria Math" panose="02040503050406030204" pitchFamily="18" charset="0"/>
                                  </a:rPr>
                                  <m:t>𝑦</m:t>
                                </m:r>
                                <m:r>
                                  <a:rPr lang="en-US" sz="2000" b="0" i="0" smtClean="0">
                                    <a:latin typeface="Cambria Math" panose="02040503050406030204" pitchFamily="18" charset="0"/>
                                  </a:rPr>
                                  <m:t>−22+22</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b="0" i="0" kern="1200" dirty="0">
                              <a:solidFill>
                                <a:srgbClr val="008080"/>
                              </a:solidFill>
                              <a:effectLst/>
                              <a:latin typeface="+mn-lt"/>
                              <a:ea typeface="+mn-ea"/>
                              <a:cs typeface="+mn-cs"/>
                            </a:rPr>
                            <a:t>Add </a:t>
                          </a:r>
                          <a14:m>
                            <m:oMath xmlns:m="http://schemas.openxmlformats.org/officeDocument/2006/math">
                              <m:r>
                                <a:rPr lang="en-US" sz="2000" b="0" i="1" kern="1200" smtClean="0">
                                  <a:solidFill>
                                    <a:srgbClr val="008080"/>
                                  </a:solidFill>
                                  <a:effectLst/>
                                  <a:latin typeface="Cambria Math" panose="02040503050406030204" pitchFamily="18" charset="0"/>
                                  <a:ea typeface="+mn-ea"/>
                                  <a:cs typeface="+mn-cs"/>
                                </a:rPr>
                                <m:t>22</m:t>
                              </m:r>
                            </m:oMath>
                          </a14:m>
                          <a:r>
                            <a:rPr lang="en-US" sz="2000" b="0" i="0" kern="1200" dirty="0">
                              <a:solidFill>
                                <a:srgbClr val="008080"/>
                              </a:solidFill>
                              <a:effectLst/>
                              <a:latin typeface="+mn-lt"/>
                              <a:ea typeface="+mn-ea"/>
                              <a:cs typeface="+mn-cs"/>
                            </a:rPr>
                            <a:t> to both sides.</a:t>
                          </a:r>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9584447"/>
                      </a:ext>
                    </a:extLst>
                  </a:tr>
                  <a:tr h="370840">
                    <a:tc>
                      <a:txBody>
                        <a:bodyPr/>
                        <a:lstStyle/>
                        <a:p>
                          <a:pPr/>
                          <a14:m>
                            <m:oMathPara xmlns:m="http://schemas.openxmlformats.org/officeDocument/2006/math">
                              <m:oMathParaPr>
                                <m:jc m:val="right"/>
                              </m:oMathParaPr>
                              <m:oMath xmlns:m="http://schemas.openxmlformats.org/officeDocument/2006/math">
                                <m:r>
                                  <a:rPr lang="en-US" sz="2000" b="0" i="1" smtClean="0">
                                    <a:latin typeface="Cambria Math" panose="02040503050406030204" pitchFamily="18" charset="0"/>
                                  </a:rPr>
                                  <m:t>2</m:t>
                                </m:r>
                                <m:r>
                                  <a:rPr lang="en-US" sz="2000" b="0" i="1" smtClean="0">
                                    <a:latin typeface="Cambria Math" panose="02040503050406030204" pitchFamily="18" charset="0"/>
                                  </a:rPr>
                                  <m:t>𝑦</m:t>
                                </m:r>
                                <m:r>
                                  <a:rPr lang="en-US" sz="2000" b="0" i="1" smtClean="0">
                                    <a:latin typeface="Cambria Math" panose="02040503050406030204" pitchFamily="18" charset="0"/>
                                  </a:rPr>
                                  <m:t>+8</m:t>
                                </m:r>
                              </m:oMath>
                            </m:oMathPara>
                          </a14:m>
                          <a:endParaRPr lang="en-IN"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=4</m:t>
                                </m:r>
                                <m:r>
                                  <a:rPr lang="en-US" sz="2000" b="0" i="1" smtClean="0">
                                    <a:latin typeface="Cambria Math" panose="02040503050406030204" pitchFamily="18" charset="0"/>
                                  </a:rPr>
                                  <m:t>𝑦</m:t>
                                </m:r>
                              </m:oMath>
                            </m:oMathPara>
                          </a14:m>
                          <a:endParaRPr lang="en-IN" sz="2000"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b="0" i="0" kern="1200" dirty="0">
                              <a:solidFill>
                                <a:srgbClr val="008080"/>
                              </a:solidFill>
                              <a:effectLst/>
                              <a:latin typeface="+mn-lt"/>
                              <a:ea typeface="+mn-ea"/>
                              <a:cs typeface="+mn-cs"/>
                            </a:rPr>
                            <a:t>Simplify.</a:t>
                          </a:r>
                          <a:endParaRPr lang="en-IN" sz="2000" dirty="0">
                            <a:solidFill>
                              <a:srgbClr val="00808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6996332"/>
                      </a:ext>
                    </a:extLst>
                  </a:tr>
                  <a:tr h="370840">
                    <a:tc>
                      <a:txBody>
                        <a:bodyPr/>
                        <a:lstStyle/>
                        <a:p>
                          <a:pPr/>
                          <a14:m>
                            <m:oMathPara xmlns:m="http://schemas.openxmlformats.org/officeDocument/2006/math">
                              <m:oMathParaPr>
                                <m:jc m:val="right"/>
                              </m:oMathParaPr>
                              <m:oMath xmlns:m="http://schemas.openxmlformats.org/officeDocument/2006/math">
                                <m:r>
                                  <a:rPr lang="en-US" sz="2000" b="0" i="1" smtClean="0">
                                    <a:latin typeface="Cambria Math" panose="02040503050406030204" pitchFamily="18" charset="0"/>
                                  </a:rPr>
                                  <m:t>−2</m:t>
                                </m:r>
                                <m:r>
                                  <a:rPr lang="en-US" sz="2000" b="0" i="1" smtClean="0">
                                    <a:latin typeface="Cambria Math" panose="02040503050406030204" pitchFamily="18" charset="0"/>
                                  </a:rPr>
                                  <m:t>𝑦</m:t>
                                </m:r>
                                <m:r>
                                  <a:rPr lang="en-US" sz="2000" b="0" i="1" smtClean="0">
                                    <a:latin typeface="Cambria Math" panose="02040503050406030204" pitchFamily="18" charset="0"/>
                                  </a:rPr>
                                  <m:t>+2</m:t>
                                </m:r>
                                <m:r>
                                  <a:rPr lang="en-US" sz="2000" b="0" i="1" smtClean="0">
                                    <a:latin typeface="Cambria Math" panose="02040503050406030204" pitchFamily="18" charset="0"/>
                                  </a:rPr>
                                  <m:t>𝑦</m:t>
                                </m:r>
                                <m:r>
                                  <a:rPr lang="en-US" sz="2000" b="0" i="1" smtClean="0">
                                    <a:latin typeface="Cambria Math" panose="02040503050406030204" pitchFamily="18" charset="0"/>
                                  </a:rPr>
                                  <m:t>+8</m:t>
                                </m:r>
                              </m:oMath>
                            </m:oMathPara>
                          </a14:m>
                          <a:endParaRPr lang="en-IN" sz="2000"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=−2</m:t>
                                </m:r>
                                <m:r>
                                  <a:rPr lang="en-US" sz="2000" b="0" i="1" smtClean="0">
                                    <a:latin typeface="Cambria Math" panose="02040503050406030204" pitchFamily="18" charset="0"/>
                                  </a:rPr>
                                  <m:t>𝑦</m:t>
                                </m:r>
                                <m:r>
                                  <a:rPr lang="en-US" sz="2000" b="0" i="0" smtClean="0">
                                    <a:latin typeface="Cambria Math" panose="02040503050406030204" pitchFamily="18" charset="0"/>
                                  </a:rPr>
                                  <m:t>+4</m:t>
                                </m:r>
                                <m:r>
                                  <a:rPr lang="en-US" sz="2000" b="0" i="1" smtClean="0">
                                    <a:latin typeface="Cambria Math" panose="02040503050406030204" pitchFamily="18" charset="0"/>
                                  </a:rPr>
                                  <m:t>𝑦</m:t>
                                </m:r>
                              </m:oMath>
                            </m:oMathPara>
                          </a14:m>
                          <a:endParaRPr lang="en-IN" sz="2000"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0" i="0" kern="1200" dirty="0">
                              <a:solidFill>
                                <a:srgbClr val="008080"/>
                              </a:solidFill>
                              <a:effectLst/>
                              <a:latin typeface="+mn-lt"/>
                              <a:ea typeface="+mn-ea"/>
                              <a:cs typeface="+mn-cs"/>
                            </a:rPr>
                            <a:t>Add </a:t>
                          </a:r>
                          <a14:m>
                            <m:oMath xmlns:m="http://schemas.openxmlformats.org/officeDocument/2006/math">
                              <m:r>
                                <a:rPr lang="en-US" sz="2000" b="0" i="1" kern="1200" smtClean="0">
                                  <a:solidFill>
                                    <a:srgbClr val="008080"/>
                                  </a:solidFill>
                                  <a:effectLst/>
                                  <a:latin typeface="Cambria Math" panose="02040503050406030204" pitchFamily="18" charset="0"/>
                                  <a:ea typeface="+mn-ea"/>
                                  <a:cs typeface="+mn-cs"/>
                                </a:rPr>
                                <m:t>−2</m:t>
                              </m:r>
                              <m:r>
                                <a:rPr lang="en-US" sz="2000" b="0" i="1" kern="1200" smtClean="0">
                                  <a:solidFill>
                                    <a:srgbClr val="008080"/>
                                  </a:solidFill>
                                  <a:effectLst/>
                                  <a:latin typeface="Cambria Math" panose="02040503050406030204" pitchFamily="18" charset="0"/>
                                  <a:ea typeface="+mn-ea"/>
                                  <a:cs typeface="+mn-cs"/>
                                </a:rPr>
                                <m:t>𝑦</m:t>
                              </m:r>
                            </m:oMath>
                          </a14:m>
                          <a:r>
                            <a:rPr lang="en-US" sz="2000" b="0" i="0" kern="1200" dirty="0">
                              <a:solidFill>
                                <a:srgbClr val="008080"/>
                              </a:solidFill>
                              <a:effectLst/>
                              <a:latin typeface="+mn-lt"/>
                              <a:ea typeface="+mn-ea"/>
                              <a:cs typeface="+mn-cs"/>
                            </a:rPr>
                            <a:t> to both sides. Here we put the variables on the right side to get a positive coefficient of </a:t>
                          </a:r>
                          <a14:m>
                            <m:oMath xmlns:m="http://schemas.openxmlformats.org/officeDocument/2006/math">
                              <m:r>
                                <a:rPr lang="en-US" sz="2000" b="0" i="1" kern="1200" smtClean="0">
                                  <a:solidFill>
                                    <a:srgbClr val="008080"/>
                                  </a:solidFill>
                                  <a:effectLst/>
                                  <a:latin typeface="Cambria Math" panose="02040503050406030204" pitchFamily="18" charset="0"/>
                                  <a:ea typeface="+mn-ea"/>
                                  <a:cs typeface="+mn-cs"/>
                                </a:rPr>
                                <m:t>𝑦</m:t>
                              </m:r>
                            </m:oMath>
                          </a14:m>
                          <a:r>
                            <a:rPr lang="en-US" sz="2000" b="0" i="0" kern="1200" dirty="0">
                              <a:solidFill>
                                <a:srgbClr val="008080"/>
                              </a:solidFill>
                              <a:effectLst/>
                              <a:latin typeface="+mn-lt"/>
                              <a:ea typeface="+mn-ea"/>
                              <a:cs typeface="+mn-cs"/>
                            </a:rPr>
                            <a:t>.</a:t>
                          </a:r>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548739"/>
                      </a:ext>
                    </a:extLst>
                  </a:tr>
                  <a:tr h="370840">
                    <a:tc>
                      <a:txBody>
                        <a:bodyPr/>
                        <a:lstStyle/>
                        <a:p>
                          <a:pPr/>
                          <a14:m>
                            <m:oMathPara xmlns:m="http://schemas.openxmlformats.org/officeDocument/2006/math">
                              <m:oMathParaPr>
                                <m:jc m:val="right"/>
                              </m:oMathParaPr>
                              <m:oMath xmlns:m="http://schemas.openxmlformats.org/officeDocument/2006/math">
                                <m:r>
                                  <a:rPr lang="en-US" sz="2000" b="0" i="1" smtClean="0">
                                    <a:latin typeface="Cambria Math" panose="02040503050406030204" pitchFamily="18" charset="0"/>
                                  </a:rPr>
                                  <m:t>8</m:t>
                                </m:r>
                              </m:oMath>
                            </m:oMathPara>
                          </a14:m>
                          <a:endParaRPr lang="en-IN" sz="20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=2</m:t>
                                </m:r>
                                <m:r>
                                  <a:rPr lang="en-US" sz="2000" b="0" i="1" smtClean="0">
                                    <a:latin typeface="Cambria Math" panose="02040503050406030204" pitchFamily="18" charset="0"/>
                                  </a:rPr>
                                  <m:t>𝑦</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000" dirty="0">
                              <a:solidFill>
                                <a:srgbClr val="008080"/>
                              </a:solidFill>
                            </a:rPr>
                            <a:t>Simplify.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284158"/>
                      </a:ext>
                    </a:extLst>
                  </a:tr>
                  <a:tr h="370840">
                    <a:tc>
                      <a:txBody>
                        <a:bodyPr/>
                        <a:lstStyle/>
                        <a:p>
                          <a:pPr/>
                          <a14:m>
                            <m:oMathPara xmlns:m="http://schemas.openxmlformats.org/officeDocument/2006/math">
                              <m:oMathParaPr>
                                <m:jc m:val="right"/>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8</m:t>
                                    </m:r>
                                  </m:num>
                                  <m:den>
                                    <m:r>
                                      <a:rPr lang="en-US" sz="2000" b="0" i="1" smtClean="0">
                                        <a:latin typeface="Cambria Math" panose="02040503050406030204" pitchFamily="18" charset="0"/>
                                      </a:rPr>
                                      <m:t>2</m:t>
                                    </m:r>
                                  </m:den>
                                </m:f>
                              </m:oMath>
                            </m:oMathPara>
                          </a14:m>
                          <a:endParaRPr lang="en-IN" sz="20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0" smtClean="0">
                                        <a:latin typeface="Cambria Math" panose="02040503050406030204" pitchFamily="18" charset="0"/>
                                      </a:rPr>
                                      <m:t>2</m:t>
                                    </m:r>
                                    <m:r>
                                      <a:rPr lang="en-US" sz="2000" b="0" i="1" smtClean="0">
                                        <a:latin typeface="Cambria Math" panose="02040503050406030204" pitchFamily="18" charset="0"/>
                                      </a:rPr>
                                      <m:t>𝑦</m:t>
                                    </m:r>
                                  </m:num>
                                  <m:den>
                                    <m:r>
                                      <a:rPr lang="en-US" sz="2000" b="0" i="1" smtClean="0">
                                        <a:latin typeface="Cambria Math" panose="02040503050406030204" pitchFamily="18" charset="0"/>
                                      </a:rPr>
                                      <m:t>2</m:t>
                                    </m:r>
                                  </m:den>
                                </m:f>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solidFill>
                                <a:srgbClr val="008080"/>
                              </a:solidFill>
                            </a:rPr>
                            <a:t>Divide both sides by 2.</a:t>
                          </a:r>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2943130"/>
                      </a:ext>
                    </a:extLst>
                  </a:tr>
                  <a:tr h="370840">
                    <a:tc>
                      <a:txBody>
                        <a:bodyPr/>
                        <a:lstStyle/>
                        <a:p>
                          <a:pPr/>
                          <a14:m>
                            <m:oMathPara xmlns:m="http://schemas.openxmlformats.org/officeDocument/2006/math">
                              <m:oMathParaPr>
                                <m:jc m:val="right"/>
                              </m:oMathParaPr>
                              <m:oMath xmlns:m="http://schemas.openxmlformats.org/officeDocument/2006/math">
                                <m:r>
                                  <a:rPr lang="en-US" sz="2000" b="0" i="1" smtClean="0">
                                    <a:latin typeface="Cambria Math" panose="02040503050406030204" pitchFamily="18" charset="0"/>
                                  </a:rPr>
                                  <m:t>4</m:t>
                                </m:r>
                              </m:oMath>
                            </m:oMathPara>
                          </a14:m>
                          <a:endParaRPr lang="en-IN" sz="20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m:t>
                                </m:r>
                                <m:r>
                                  <a:rPr lang="en-US" sz="2000" b="0" i="1" smtClean="0">
                                    <a:latin typeface="Cambria Math" panose="02040503050406030204" pitchFamily="18" charset="0"/>
                                  </a:rPr>
                                  <m:t>𝑦</m:t>
                                </m:r>
                              </m:oMath>
                            </m:oMathPara>
                          </a14:m>
                          <a:endParaRPr lang="en-IN" sz="20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000" dirty="0">
                              <a:solidFill>
                                <a:srgbClr val="008080"/>
                              </a:solidFill>
                            </a:rPr>
                            <a:t>Simplify.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9803453"/>
                      </a:ext>
                    </a:extLst>
                  </a:tr>
                </a:tbl>
              </a:graphicData>
            </a:graphic>
          </p:graphicFrame>
        </mc:Choice>
        <mc:Fallback>
          <p:graphicFrame>
            <p:nvGraphicFramePr>
              <p:cNvPr id="6" name="Table 4">
                <a:extLst>
                  <a:ext uri="{FF2B5EF4-FFF2-40B4-BE49-F238E27FC236}">
                    <a16:creationId xmlns:a16="http://schemas.microsoft.com/office/drawing/2014/main" id="{70099F75-B1BE-4F51-96B4-FD844E1757A2}"/>
                  </a:ext>
                </a:extLst>
              </p:cNvPr>
              <p:cNvGraphicFramePr>
                <a:graphicFrameLocks noGrp="1"/>
              </p:cNvGraphicFramePr>
              <p:nvPr>
                <p:extLst>
                  <p:ext uri="{D42A27DB-BD31-4B8C-83A1-F6EECF244321}">
                    <p14:modId xmlns:p14="http://schemas.microsoft.com/office/powerpoint/2010/main" val="3297929983"/>
                  </p:ext>
                </p:extLst>
              </p:nvPr>
            </p:nvGraphicFramePr>
            <p:xfrm>
              <a:off x="342900" y="1524000"/>
              <a:ext cx="8458200" cy="4441571"/>
            </p:xfrm>
            <a:graphic>
              <a:graphicData uri="http://schemas.openxmlformats.org/drawingml/2006/table">
                <a:tbl>
                  <a:tblPr firstRow="1" bandRow="1">
                    <a:tableStyleId>{2D5ABB26-0587-4C30-8999-92F81FD0307C}</a:tableStyleId>
                  </a:tblPr>
                  <a:tblGrid>
                    <a:gridCol w="1755584">
                      <a:extLst>
                        <a:ext uri="{9D8B030D-6E8A-4147-A177-3AD203B41FA5}">
                          <a16:colId xmlns:a16="http://schemas.microsoft.com/office/drawing/2014/main" val="3766202524"/>
                        </a:ext>
                      </a:extLst>
                    </a:gridCol>
                    <a:gridCol w="2778316">
                      <a:extLst>
                        <a:ext uri="{9D8B030D-6E8A-4147-A177-3AD203B41FA5}">
                          <a16:colId xmlns:a16="http://schemas.microsoft.com/office/drawing/2014/main" val="710382147"/>
                        </a:ext>
                      </a:extLst>
                    </a:gridCol>
                    <a:gridCol w="3924300">
                      <a:extLst>
                        <a:ext uri="{9D8B030D-6E8A-4147-A177-3AD203B41FA5}">
                          <a16:colId xmlns:a16="http://schemas.microsoft.com/office/drawing/2014/main" val="3493459552"/>
                        </a:ext>
                      </a:extLst>
                    </a:gridCol>
                  </a:tblGrid>
                  <a:tr h="3962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r="-381944" b="-1049231"/>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3158" r="-141228" b="-1049231"/>
                          </a:stretch>
                        </a:blipFill>
                      </a:tcPr>
                    </a:tc>
                    <a:tc>
                      <a:txBody>
                        <a:bodyPr/>
                        <a:lstStyle/>
                        <a:p>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8604793"/>
                      </a:ext>
                    </a:extLst>
                  </a:tr>
                  <a:tr h="3962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00000" r="-381944" b="-949231"/>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3158" t="-100000" r="-141228" b="-949231"/>
                          </a:stretch>
                        </a:blipFill>
                      </a:tcPr>
                    </a:tc>
                    <a:tc>
                      <a:txBody>
                        <a:bodyPr/>
                        <a:lstStyle/>
                        <a:p>
                          <a:pPr algn="l"/>
                          <a:r>
                            <a:rPr lang="en-IN" sz="2000" b="0" i="0" kern="1200" dirty="0">
                              <a:solidFill>
                                <a:srgbClr val="008080"/>
                              </a:solidFill>
                              <a:effectLst/>
                              <a:latin typeface="+mn-lt"/>
                              <a:ea typeface="+mn-ea"/>
                              <a:cs typeface="+mn-cs"/>
                            </a:rPr>
                            <a:t>Use the distributive property.</a:t>
                          </a:r>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705213"/>
                      </a:ext>
                    </a:extLst>
                  </a:tr>
                  <a:tr h="3962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200000" r="-381944" b="-849231"/>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3158" t="-200000" r="-141228" b="-849231"/>
                          </a:stretch>
                        </a:blipFill>
                      </a:tcPr>
                    </a:tc>
                    <a:tc>
                      <a:txBody>
                        <a:bodyPr/>
                        <a:lstStyle/>
                        <a:p>
                          <a:pPr algn="l"/>
                          <a:r>
                            <a:rPr lang="en-US" sz="2000" b="0" i="0" kern="1200" dirty="0">
                              <a:solidFill>
                                <a:srgbClr val="008080"/>
                              </a:solidFill>
                              <a:effectLst/>
                              <a:latin typeface="+mn-lt"/>
                              <a:ea typeface="+mn-ea"/>
                              <a:cs typeface="+mn-cs"/>
                            </a:rPr>
                            <a:t>Combine like terms.</a:t>
                          </a:r>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3219753"/>
                      </a:ext>
                    </a:extLst>
                  </a:tr>
                  <a:tr h="3962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300000" r="-381944" b="-749231"/>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3158" t="-300000" r="-141228" b="-749231"/>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15528" t="-300000" b="-749231"/>
                          </a:stretch>
                        </a:blipFill>
                      </a:tcPr>
                    </a:tc>
                    <a:extLst>
                      <a:ext uri="{0D108BD9-81ED-4DB2-BD59-A6C34878D82A}">
                        <a16:rowId xmlns:a16="http://schemas.microsoft.com/office/drawing/2014/main" val="559584447"/>
                      </a:ext>
                    </a:extLst>
                  </a:tr>
                  <a:tr h="39624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400000" r="-381944" b="-649231"/>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3158" t="-400000" r="-141228" b="-649231"/>
                          </a:stretch>
                        </a:blipFill>
                      </a:tcPr>
                    </a:tc>
                    <a:tc>
                      <a:txBody>
                        <a:bodyPr/>
                        <a:lstStyle/>
                        <a:p>
                          <a:pPr algn="l"/>
                          <a:r>
                            <a:rPr lang="en-US" sz="2000" b="0" i="0" kern="1200" dirty="0">
                              <a:solidFill>
                                <a:srgbClr val="008080"/>
                              </a:solidFill>
                              <a:effectLst/>
                              <a:latin typeface="+mn-lt"/>
                              <a:ea typeface="+mn-ea"/>
                              <a:cs typeface="+mn-cs"/>
                            </a:rPr>
                            <a:t>Simplify.</a:t>
                          </a:r>
                          <a:endParaRPr lang="en-IN" sz="2000" dirty="0">
                            <a:solidFill>
                              <a:srgbClr val="00808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6996332"/>
                      </a:ext>
                    </a:extLst>
                  </a:tr>
                  <a:tr h="100584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96970" r="-381944" b="-155758"/>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3158" t="-196970" r="-141228" b="-15575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15528" t="-196970" b="-155758"/>
                          </a:stretch>
                        </a:blipFill>
                      </a:tcPr>
                    </a:tc>
                    <a:extLst>
                      <a:ext uri="{0D108BD9-81ED-4DB2-BD59-A6C34878D82A}">
                        <a16:rowId xmlns:a16="http://schemas.microsoft.com/office/drawing/2014/main" val="3210548739"/>
                      </a:ext>
                    </a:extLst>
                  </a:tr>
                  <a:tr h="3962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753846" r="-381944" b="-295385"/>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3158" t="-753846" r="-141228" b="-295385"/>
                          </a:stretch>
                        </a:blipFill>
                      </a:tcPr>
                    </a:tc>
                    <a:tc>
                      <a:txBody>
                        <a:bodyPr/>
                        <a:lstStyle/>
                        <a:p>
                          <a:r>
                            <a:rPr lang="en-IN" sz="2000" dirty="0">
                              <a:solidFill>
                                <a:srgbClr val="008080"/>
                              </a:solidFill>
                            </a:rPr>
                            <a:t>Simplify.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284158"/>
                      </a:ext>
                    </a:extLst>
                  </a:tr>
                  <a:tr h="662051">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509174" r="-381944" b="-76147"/>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3158" t="-509174" r="-141228" b="-76147"/>
                          </a:stretch>
                        </a:blipFill>
                      </a:tcPr>
                    </a:tc>
                    <a:tc>
                      <a:txBody>
                        <a:bodyPr/>
                        <a:lstStyle/>
                        <a:p>
                          <a:r>
                            <a:rPr lang="en-US" sz="2000" dirty="0">
                              <a:solidFill>
                                <a:srgbClr val="008080"/>
                              </a:solidFill>
                            </a:rPr>
                            <a:t>Divide both sides by 2.</a:t>
                          </a:r>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2943130"/>
                      </a:ext>
                    </a:extLst>
                  </a:tr>
                  <a:tr h="3962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021538" r="-381944" b="-27692"/>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3158" t="-1021538" r="-141228" b="-27692"/>
                          </a:stretch>
                        </a:blipFill>
                      </a:tcPr>
                    </a:tc>
                    <a:tc>
                      <a:txBody>
                        <a:bodyPr/>
                        <a:lstStyle/>
                        <a:p>
                          <a:r>
                            <a:rPr lang="en-IN" sz="2000" dirty="0">
                              <a:solidFill>
                                <a:srgbClr val="008080"/>
                              </a:solidFill>
                            </a:rPr>
                            <a:t>Simplify.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9803453"/>
                      </a:ext>
                    </a:extLst>
                  </a:tr>
                </a:tbl>
              </a:graphicData>
            </a:graphic>
          </p:graphicFrame>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Solving a Linear Equation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83637" y="1029287"/>
                <a:ext cx="8229600" cy="4967067"/>
              </a:xfrm>
            </p:spPr>
            <p:txBody>
              <a:bodyPr>
                <a:normAutofit/>
              </a:bodyPr>
              <a:lstStyle/>
              <a:p>
                <a:r>
                  <a:rPr sz="2800" b="1" dirty="0"/>
                  <a:t>Check:</a:t>
                </a:r>
                <a:endParaRPr lang="en-US" sz="2800" b="1" dirty="0"/>
              </a:p>
              <a:p>
                <a:endParaRPr lang="en-IN" b="1" dirty="0"/>
              </a:p>
              <a:p>
                <a:endParaRPr lang="en-IN" sz="2800" b="1" dirty="0"/>
              </a:p>
              <a:p>
                <a:endParaRPr lang="en-IN" b="1" dirty="0"/>
              </a:p>
              <a:p>
                <a:endParaRPr lang="en-IN" sz="2800" b="1" dirty="0"/>
              </a:p>
              <a:p>
                <a:endParaRPr lang="en-IN" b="1" dirty="0"/>
              </a:p>
              <a:p>
                <a:endParaRPr sz="2800" b="1" dirty="0"/>
              </a:p>
              <a:p>
                <a:pPr>
                  <a:defRPr sz="2800"/>
                </a:pPr>
                <a:r>
                  <a:rPr sz="2800" dirty="0"/>
                  <a:t>Thus, the solution to </a:t>
                </a:r>
                <a14:m>
                  <m:oMath xmlns:m="http://schemas.openxmlformats.org/officeDocument/2006/math">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𝑦</m:t>
                        </m:r>
                        <m:r>
                          <a:rPr>
                            <a:latin typeface="Cambria Math" panose="02040503050406030204" pitchFamily="18" charset="0"/>
                          </a:rPr>
                          <m:t>−7</m:t>
                        </m:r>
                      </m:e>
                    </m:d>
                    <m:r>
                      <a:rPr>
                        <a:latin typeface="Cambria Math" panose="02040503050406030204" pitchFamily="18" charset="0"/>
                      </a:rPr>
                      <m:t>=4</m:t>
                    </m:r>
                    <m:d>
                      <m:dPr>
                        <m:ctrlPr>
                          <a:rPr i="1">
                            <a:latin typeface="Cambria Math" panose="02040503050406030204" pitchFamily="18" charset="0"/>
                          </a:rPr>
                        </m:ctrlPr>
                      </m:dPr>
                      <m:e>
                        <m:r>
                          <a:rPr>
                            <a:latin typeface="Cambria Math" panose="02040503050406030204" pitchFamily="18" charset="0"/>
                          </a:rPr>
                          <m:t>𝑦</m:t>
                        </m:r>
                        <m:r>
                          <a:rPr>
                            <a:latin typeface="Cambria Math" panose="02040503050406030204" pitchFamily="18" charset="0"/>
                          </a:rPr>
                          <m:t>+1</m:t>
                        </m:r>
                      </m:e>
                    </m:d>
                    <m:r>
                      <a:rPr>
                        <a:latin typeface="Cambria Math" panose="02040503050406030204" pitchFamily="18" charset="0"/>
                      </a:rPr>
                      <m:t>−26</m:t>
                    </m:r>
                  </m:oMath>
                </a14:m>
                <a:r>
                  <a:rPr sz="2800" dirty="0"/>
                  <a:t> is </a:t>
                </a:r>
                <a:br>
                  <a:rPr lang="en-US" sz="2800" dirty="0"/>
                </a:br>
                <a14:m>
                  <m:oMath xmlns:m="http://schemas.openxmlformats.org/officeDocument/2006/math">
                    <m:r>
                      <a:rPr>
                        <a:latin typeface="Cambria Math" panose="02040503050406030204" pitchFamily="18" charset="0"/>
                      </a:rPr>
                      <m:t>𝑦</m:t>
                    </m:r>
                    <m:r>
                      <a:rPr>
                        <a:latin typeface="Cambria Math" panose="02040503050406030204" pitchFamily="18" charset="0"/>
                      </a:rPr>
                      <m:t>=4</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83637" y="1029287"/>
                <a:ext cx="8229600" cy="4967067"/>
              </a:xfrm>
              <a:blipFill>
                <a:blip r:embed="rId2"/>
                <a:stretch>
                  <a:fillRect l="-1481" t="-122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5C8E80A2-5E45-46BE-B913-4F587E96C66B}"/>
                  </a:ext>
                </a:extLst>
              </p:cNvPr>
              <p:cNvGraphicFramePr>
                <a:graphicFrameLocks noGrp="1"/>
              </p:cNvGraphicFramePr>
              <p:nvPr>
                <p:extLst>
                  <p:ext uri="{D42A27DB-BD31-4B8C-83A1-F6EECF244321}">
                    <p14:modId xmlns:p14="http://schemas.microsoft.com/office/powerpoint/2010/main" val="41392437"/>
                  </p:ext>
                </p:extLst>
              </p:nvPr>
            </p:nvGraphicFramePr>
            <p:xfrm>
              <a:off x="1384077" y="1828800"/>
              <a:ext cx="6375846" cy="2590800"/>
            </p:xfrm>
            <a:graphic>
              <a:graphicData uri="http://schemas.openxmlformats.org/drawingml/2006/table">
                <a:tbl>
                  <a:tblPr firstRow="1" bandRow="1">
                    <a:tableStyleId>{2D5ABB26-0587-4C30-8999-92F81FD0307C}</a:tableStyleId>
                  </a:tblPr>
                  <a:tblGrid>
                    <a:gridCol w="1580452">
                      <a:extLst>
                        <a:ext uri="{9D8B030D-6E8A-4147-A177-3AD203B41FA5}">
                          <a16:colId xmlns:a16="http://schemas.microsoft.com/office/drawing/2014/main" val="3766202524"/>
                        </a:ext>
                      </a:extLst>
                    </a:gridCol>
                    <a:gridCol w="2761044">
                      <a:extLst>
                        <a:ext uri="{9D8B030D-6E8A-4147-A177-3AD203B41FA5}">
                          <a16:colId xmlns:a16="http://schemas.microsoft.com/office/drawing/2014/main" val="710382147"/>
                        </a:ext>
                      </a:extLst>
                    </a:gridCol>
                    <a:gridCol w="2034350">
                      <a:extLst>
                        <a:ext uri="{9D8B030D-6E8A-4147-A177-3AD203B41FA5}">
                          <a16:colId xmlns:a16="http://schemas.microsoft.com/office/drawing/2014/main" val="685984031"/>
                        </a:ext>
                      </a:extLst>
                    </a:gridCol>
                  </a:tblGrid>
                  <a:tr h="478765">
                    <a:tc>
                      <a:txBody>
                        <a:bodyPr/>
                        <a:lstStyle/>
                        <a:p>
                          <a:pPr/>
                          <a14:m>
                            <m:oMathPara xmlns:m="http://schemas.openxmlformats.org/officeDocument/2006/math">
                              <m:oMathParaPr>
                                <m:jc m:val="right"/>
                              </m:oMathParaPr>
                              <m:oMath xmlns:m="http://schemas.openxmlformats.org/officeDocument/2006/math">
                                <m:r>
                                  <a:rPr lang="en-US" sz="2800" b="0" i="0" smtClean="0">
                                    <a:latin typeface="Cambria Math" panose="02040503050406030204" pitchFamily="18" charset="0"/>
                                  </a:rPr>
                                  <m:t>2(</m:t>
                                </m:r>
                                <m:r>
                                  <a:rPr lang="en-US" sz="2800" b="0" i="1" smtClean="0">
                                    <a:latin typeface="Cambria Math" panose="02040503050406030204" pitchFamily="18" charset="0"/>
                                  </a:rPr>
                                  <m:t>𝑦</m:t>
                                </m:r>
                                <m:r>
                                  <a:rPr lang="en-US" sz="2800" b="0" i="0" smtClean="0">
                                    <a:latin typeface="Cambria Math" panose="02040503050406030204" pitchFamily="18" charset="0"/>
                                  </a:rPr>
                                  <m:t>−7)</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800" b="0" i="0" smtClean="0">
                                    <a:latin typeface="Cambria Math" panose="02040503050406030204" pitchFamily="18" charset="0"/>
                                  </a:rPr>
                                  <m:t>=4</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𝑦</m:t>
                                    </m:r>
                                    <m:r>
                                      <a:rPr lang="en-US" sz="2800" b="0" i="0" smtClean="0">
                                        <a:latin typeface="Cambria Math" panose="02040503050406030204" pitchFamily="18" charset="0"/>
                                      </a:rPr>
                                      <m:t>+1</m:t>
                                    </m:r>
                                  </m:e>
                                </m:d>
                                <m:r>
                                  <a:rPr lang="en-US" sz="2800" b="0" i="0" smtClean="0">
                                    <a:latin typeface="Cambria Math" panose="02040503050406030204" pitchFamily="18" charset="0"/>
                                  </a:rPr>
                                  <m:t>−26</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86047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2800" b="0" i="0" smtClean="0">
                                    <a:latin typeface="Cambria Math" panose="02040503050406030204" pitchFamily="18" charset="0"/>
                                  </a:rPr>
                                  <m:t>2(</m:t>
                                </m:r>
                                <m:r>
                                  <a:rPr lang="en-US" sz="2800" b="0" i="1" smtClean="0">
                                    <a:latin typeface="Cambria Math" panose="02040503050406030204" pitchFamily="18" charset="0"/>
                                  </a:rPr>
                                  <m:t>4</m:t>
                                </m:r>
                                <m:r>
                                  <a:rPr lang="en-US" sz="2800" b="0" i="0" smtClean="0">
                                    <a:latin typeface="Cambria Math" panose="02040503050406030204" pitchFamily="18" charset="0"/>
                                  </a:rPr>
                                  <m:t>−7)</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IN" sz="2800" smtClean="0">
                                    <a:latin typeface="Cambria Math"/>
                                  </a:rPr>
                                  <m:t>≟</m:t>
                                </m:r>
                                <m:r>
                                  <a:rPr lang="en-US" sz="2800" b="0" i="0" smtClean="0">
                                    <a:latin typeface="Cambria Math" panose="02040503050406030204" pitchFamily="18" charset="0"/>
                                  </a:rPr>
                                  <m:t>4</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4</m:t>
                                    </m:r>
                                    <m:r>
                                      <a:rPr lang="en-US" sz="2800" b="0" i="0" smtClean="0">
                                        <a:latin typeface="Cambria Math" panose="02040503050406030204" pitchFamily="18" charset="0"/>
                                      </a:rPr>
                                      <m:t>+1</m:t>
                                    </m:r>
                                  </m:e>
                                </m:d>
                                <m:r>
                                  <a:rPr lang="en-US" sz="2800" b="0" i="0" smtClean="0">
                                    <a:latin typeface="Cambria Math" panose="02040503050406030204" pitchFamily="18" charset="0"/>
                                  </a:rPr>
                                  <m:t>−26</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000" dirty="0">
                              <a:solidFill>
                                <a:srgbClr val="008080"/>
                              </a:solidFill>
                            </a:rPr>
                            <a:t>Substitute </a:t>
                          </a:r>
                          <a14:m>
                            <m:oMath xmlns:m="http://schemas.openxmlformats.org/officeDocument/2006/math">
                              <m:r>
                                <a:rPr lang="en-US" sz="2000" b="0" i="1" smtClean="0">
                                  <a:solidFill>
                                    <a:srgbClr val="008080"/>
                                  </a:solidFill>
                                  <a:latin typeface="Cambria Math" panose="02040503050406030204" pitchFamily="18" charset="0"/>
                                </a:rPr>
                                <m:t>𝑦</m:t>
                              </m:r>
                              <m:r>
                                <a:rPr lang="en-US" sz="2000" b="0" i="1" smtClean="0">
                                  <a:solidFill>
                                    <a:srgbClr val="008080"/>
                                  </a:solidFill>
                                  <a:latin typeface="Cambria Math" panose="02040503050406030204" pitchFamily="18" charset="0"/>
                                </a:rPr>
                                <m:t>=4</m:t>
                              </m:r>
                            </m:oMath>
                          </a14:m>
                          <a:r>
                            <a:rPr lang="en-IN" sz="2000" dirty="0">
                              <a:solidFill>
                                <a:srgbClr val="008080"/>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7052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2(−3)</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IN" sz="2800" smtClean="0">
                                    <a:latin typeface="Cambria Math"/>
                                  </a:rPr>
                                  <m:t>≟</m:t>
                                </m:r>
                                <m:r>
                                  <a:rPr lang="en-US" sz="2800" b="0" i="0" smtClean="0">
                                    <a:latin typeface="Cambria Math" panose="02040503050406030204" pitchFamily="18" charset="0"/>
                                  </a:rPr>
                                  <m:t>4</m:t>
                                </m:r>
                                <m:d>
                                  <m:dPr>
                                    <m:ctrlPr>
                                      <a:rPr lang="en-US" sz="2800" b="0" i="1" smtClean="0">
                                        <a:latin typeface="Cambria Math" panose="02040503050406030204" pitchFamily="18" charset="0"/>
                                      </a:rPr>
                                    </m:ctrlPr>
                                  </m:dPr>
                                  <m:e>
                                    <m:r>
                                      <a:rPr lang="en-US" sz="2800" b="0" i="0" smtClean="0">
                                        <a:latin typeface="Cambria Math" panose="02040503050406030204" pitchFamily="18" charset="0"/>
                                      </a:rPr>
                                      <m:t>5</m:t>
                                    </m:r>
                                  </m:e>
                                </m:d>
                                <m:r>
                                  <a:rPr lang="en-US" sz="2800" b="0" i="0" smtClean="0">
                                    <a:latin typeface="Cambria Math" panose="02040503050406030204" pitchFamily="18" charset="0"/>
                                  </a:rPr>
                                  <m:t>−26</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3219753"/>
                      </a:ext>
                    </a:extLst>
                  </a:tr>
                  <a:tr h="370840">
                    <a:tc>
                      <a:txBody>
                        <a:bodyPr/>
                        <a:lstStyle/>
                        <a:p>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−6</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IN" sz="2800" smtClean="0">
                                    <a:latin typeface="Cambria Math"/>
                                  </a:rPr>
                                  <m:t>≟</m:t>
                                </m:r>
                                <m:r>
                                  <a:rPr lang="en-US" sz="2800" b="0" i="0" smtClean="0">
                                    <a:latin typeface="Cambria Math" panose="02040503050406030204" pitchFamily="18" charset="0"/>
                                  </a:rPr>
                                  <m:t>20−26</m:t>
                                </m:r>
                              </m:oMath>
                            </m:oMathPara>
                          </a14:m>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9584447"/>
                      </a:ext>
                    </a:extLst>
                  </a:tr>
                  <a:tr h="370840">
                    <a:tc>
                      <a:txBody>
                        <a:bodyPr/>
                        <a:lstStyle/>
                        <a:p>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−6</m:t>
                                </m:r>
                              </m:oMath>
                            </m:oMathPara>
                          </a14:m>
                          <a:endParaRPr lang="en-IN"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800" b="0" i="0" smtClean="0">
                                    <a:latin typeface="Cambria Math" panose="02040503050406030204" pitchFamily="18" charset="0"/>
                                  </a:rPr>
                                  <m:t>=−6</m:t>
                                </m:r>
                              </m:oMath>
                            </m:oMathPara>
                          </a14:m>
                          <a:endParaRPr lang="en-IN" sz="2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000" dirty="0">
                              <a:solidFill>
                                <a:srgbClr val="008080"/>
                              </a:solidFill>
                            </a:rPr>
                            <a:t>True statement.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6996332"/>
                      </a:ext>
                    </a:extLst>
                  </a:tr>
                </a:tbl>
              </a:graphicData>
            </a:graphic>
          </p:graphicFrame>
        </mc:Choice>
        <mc:Fallback xmlns="">
          <p:graphicFrame>
            <p:nvGraphicFramePr>
              <p:cNvPr id="5" name="Table 4">
                <a:extLst>
                  <a:ext uri="{FF2B5EF4-FFF2-40B4-BE49-F238E27FC236}">
                    <a16:creationId xmlns:a16="http://schemas.microsoft.com/office/drawing/2014/main" id="{5C8E80A2-5E45-46BE-B913-4F587E96C66B}"/>
                  </a:ext>
                </a:extLst>
              </p:cNvPr>
              <p:cNvGraphicFramePr>
                <a:graphicFrameLocks noGrp="1"/>
              </p:cNvGraphicFramePr>
              <p:nvPr>
                <p:extLst>
                  <p:ext uri="{D42A27DB-BD31-4B8C-83A1-F6EECF244321}">
                    <p14:modId xmlns:p14="http://schemas.microsoft.com/office/powerpoint/2010/main" val="41392437"/>
                  </p:ext>
                </p:extLst>
              </p:nvPr>
            </p:nvGraphicFramePr>
            <p:xfrm>
              <a:off x="1384077" y="1828800"/>
              <a:ext cx="6375846" cy="2590800"/>
            </p:xfrm>
            <a:graphic>
              <a:graphicData uri="http://schemas.openxmlformats.org/drawingml/2006/table">
                <a:tbl>
                  <a:tblPr firstRow="1" bandRow="1">
                    <a:tableStyleId>{2D5ABB26-0587-4C30-8999-92F81FD0307C}</a:tableStyleId>
                  </a:tblPr>
                  <a:tblGrid>
                    <a:gridCol w="1580452">
                      <a:extLst>
                        <a:ext uri="{9D8B030D-6E8A-4147-A177-3AD203B41FA5}">
                          <a16:colId xmlns:a16="http://schemas.microsoft.com/office/drawing/2014/main" val="3766202524"/>
                        </a:ext>
                      </a:extLst>
                    </a:gridCol>
                    <a:gridCol w="2761044">
                      <a:extLst>
                        <a:ext uri="{9D8B030D-6E8A-4147-A177-3AD203B41FA5}">
                          <a16:colId xmlns:a16="http://schemas.microsoft.com/office/drawing/2014/main" val="710382147"/>
                        </a:ext>
                      </a:extLst>
                    </a:gridCol>
                    <a:gridCol w="2034350">
                      <a:extLst>
                        <a:ext uri="{9D8B030D-6E8A-4147-A177-3AD203B41FA5}">
                          <a16:colId xmlns:a16="http://schemas.microsoft.com/office/drawing/2014/main" val="685984031"/>
                        </a:ext>
                      </a:extLst>
                    </a:gridCol>
                  </a:tblGrid>
                  <a:tr h="51816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r="-303861" b="-409412"/>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57174" r="-73731" b="-409412"/>
                          </a:stretch>
                        </a:blipFill>
                      </a:tcPr>
                    </a:tc>
                    <a:tc>
                      <a:txBody>
                        <a:bodyPr/>
                        <a:lstStyle/>
                        <a:p>
                          <a:pPr/>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8604793"/>
                      </a:ext>
                    </a:extLst>
                  </a:tr>
                  <a:tr h="51816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00000" r="-303861" b="-309412"/>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57174" t="-100000" r="-73731" b="-309412"/>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13174" t="-100000" b="-309412"/>
                          </a:stretch>
                        </a:blipFill>
                      </a:tcPr>
                    </a:tc>
                    <a:extLst>
                      <a:ext uri="{0D108BD9-81ED-4DB2-BD59-A6C34878D82A}">
                        <a16:rowId xmlns:a16="http://schemas.microsoft.com/office/drawing/2014/main" val="105705213"/>
                      </a:ext>
                    </a:extLst>
                  </a:tr>
                  <a:tr h="51816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00000" r="-303861" b="-209412"/>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57174" t="-200000" r="-73731" b="-209412"/>
                          </a:stretch>
                        </a:blipFill>
                      </a:tcPr>
                    </a:tc>
                    <a:tc>
                      <a:txBody>
                        <a:bodyPr/>
                        <a:lstStyle/>
                        <a:p>
                          <a:pPr/>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3219753"/>
                      </a:ext>
                    </a:extLst>
                  </a:tr>
                  <a:tr h="51816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300000" r="-303861" b="-109412"/>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57174" t="-300000" r="-73731" b="-109412"/>
                          </a:stretch>
                        </a:blipFill>
                      </a:tcPr>
                    </a:tc>
                    <a:tc>
                      <a:txBody>
                        <a:bodyPr/>
                        <a:lstStyle/>
                        <a:p>
                          <a:pPr/>
                          <a:endParaRPr lang="en-IN" sz="2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9584447"/>
                      </a:ext>
                    </a:extLst>
                  </a:tr>
                  <a:tr h="51816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400000" r="-303861" b="-9412"/>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57174" t="-400000" r="-73731" b="-9412"/>
                          </a:stretch>
                        </a:blipFill>
                      </a:tcPr>
                    </a:tc>
                    <a:tc>
                      <a:txBody>
                        <a:bodyPr/>
                        <a:lstStyle/>
                        <a:p>
                          <a:pPr/>
                          <a:r>
                            <a:rPr lang="en-IN" sz="2000" dirty="0">
                              <a:solidFill>
                                <a:srgbClr val="008080"/>
                              </a:solidFill>
                            </a:rPr>
                            <a:t>True statement.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6996332"/>
                      </a:ext>
                    </a:extLst>
                  </a:tr>
                </a:tbl>
              </a:graphicData>
            </a:graphic>
          </p:graphicFrame>
        </mc:Fallback>
      </mc:AlternateContent>
    </p:spTree>
    <p:extLst>
      <p:ext uri="{BB962C8B-B14F-4D97-AF65-F5344CB8AC3E}">
        <p14:creationId xmlns:p14="http://schemas.microsoft.com/office/powerpoint/2010/main" val="3515558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Solving a Linear Equation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−4</m:t>
                        </m:r>
                      </m:num>
                      <m:den>
                        <m:r>
                          <a:rPr>
                            <a:latin typeface="Cambria Math" panose="02040503050406030204" pitchFamily="18" charset="0"/>
                          </a:rPr>
                          <m:t>10</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+1</m:t>
                        </m:r>
                      </m:num>
                      <m:den>
                        <m:r>
                          <a:rPr>
                            <a:latin typeface="Cambria Math" panose="02040503050406030204" pitchFamily="18" charset="0"/>
                          </a:rPr>
                          <m:t>5</m:t>
                        </m:r>
                      </m:den>
                    </m:f>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 Linear Equation (cont.)</a:t>
            </a:r>
          </a:p>
        </p:txBody>
      </p:sp>
      <p:sp>
        <p:nvSpPr>
          <p:cNvPr id="3" name="Text Placeholder 2"/>
          <p:cNvSpPr>
            <a:spLocks noGrp="1"/>
          </p:cNvSpPr>
          <p:nvPr>
            <p:ph type="body" sz="quarter" idx="10"/>
          </p:nvPr>
        </p:nvSpPr>
        <p:spPr/>
        <p:txBody>
          <a:bodyPr>
            <a:normAutofit/>
          </a:bodyPr>
          <a:lstStyle/>
          <a:p>
            <a:r>
              <a:rPr sz="2800" b="1" dirty="0"/>
              <a:t>Solution</a:t>
            </a:r>
          </a:p>
          <a:p>
            <a:r>
              <a:rPr dirty="0"/>
              <a:t>​</a:t>
            </a:r>
          </a:p>
          <a:p>
            <a:pPr algn="l"/>
            <a:endParaRPr dirty="0"/>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99DBF348-113B-449C-9A34-EC9ED09AD6A7}"/>
                  </a:ext>
                </a:extLst>
              </p:cNvPr>
              <p:cNvGraphicFramePr>
                <a:graphicFrameLocks noGrp="1"/>
              </p:cNvGraphicFramePr>
              <p:nvPr>
                <p:extLst>
                  <p:ext uri="{D42A27DB-BD31-4B8C-83A1-F6EECF244321}">
                    <p14:modId xmlns:p14="http://schemas.microsoft.com/office/powerpoint/2010/main" val="1588662992"/>
                  </p:ext>
                </p:extLst>
              </p:nvPr>
            </p:nvGraphicFramePr>
            <p:xfrm>
              <a:off x="342900" y="1524000"/>
              <a:ext cx="8343900" cy="4213988"/>
            </p:xfrm>
            <a:graphic>
              <a:graphicData uri="http://schemas.openxmlformats.org/drawingml/2006/table">
                <a:tbl>
                  <a:tblPr firstRow="1" bandRow="1">
                    <a:tableStyleId>{2D5ABB26-0587-4C30-8999-92F81FD0307C}</a:tableStyleId>
                  </a:tblPr>
                  <a:tblGrid>
                    <a:gridCol w="2504821">
                      <a:extLst>
                        <a:ext uri="{9D8B030D-6E8A-4147-A177-3AD203B41FA5}">
                          <a16:colId xmlns:a16="http://schemas.microsoft.com/office/drawing/2014/main" val="3766202524"/>
                        </a:ext>
                      </a:extLst>
                    </a:gridCol>
                    <a:gridCol w="1704785">
                      <a:extLst>
                        <a:ext uri="{9D8B030D-6E8A-4147-A177-3AD203B41FA5}">
                          <a16:colId xmlns:a16="http://schemas.microsoft.com/office/drawing/2014/main" val="710382147"/>
                        </a:ext>
                      </a:extLst>
                    </a:gridCol>
                    <a:gridCol w="4134294">
                      <a:extLst>
                        <a:ext uri="{9D8B030D-6E8A-4147-A177-3AD203B41FA5}">
                          <a16:colId xmlns:a16="http://schemas.microsoft.com/office/drawing/2014/main" val="3493459552"/>
                        </a:ext>
                      </a:extLst>
                    </a:gridCol>
                  </a:tblGrid>
                  <a:tr h="370840">
                    <a:tc>
                      <a:txBody>
                        <a:bodyPr/>
                        <a:lstStyle/>
                        <a:p>
                          <a:pPr/>
                          <a14:m>
                            <m:oMathPara xmlns:m="http://schemas.openxmlformats.org/officeDocument/2006/math">
                              <m:oMathParaPr>
                                <m:jc m:val="right"/>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𝑥</m:t>
                                    </m:r>
                                    <m:r>
                                      <a:rPr lang="en-US" sz="2000" b="0" i="1" smtClean="0">
                                        <a:latin typeface="Cambria Math" panose="02040503050406030204" pitchFamily="18" charset="0"/>
                                      </a:rPr>
                                      <m:t>−4</m:t>
                                    </m:r>
                                  </m:num>
                                  <m:den>
                                    <m:r>
                                      <a:rPr lang="en-US" sz="2000" b="0" i="0" smtClean="0">
                                        <a:latin typeface="Cambria Math" panose="02040503050406030204" pitchFamily="18" charset="0"/>
                                      </a:rPr>
                                      <m:t>10</m:t>
                                    </m:r>
                                  </m:den>
                                </m:f>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0" smtClean="0">
                                        <a:latin typeface="Cambria Math" panose="02040503050406030204" pitchFamily="18" charset="0"/>
                                      </a:rPr>
                                      <m:t>7</m:t>
                                    </m:r>
                                  </m:num>
                                  <m:den>
                                    <m:r>
                                      <a:rPr lang="en-US" sz="2000" b="0" i="0" smtClean="0">
                                        <a:latin typeface="Cambria Math" panose="02040503050406030204" pitchFamily="18" charset="0"/>
                                      </a:rPr>
                                      <m:t>2</m:t>
                                    </m:r>
                                  </m:den>
                                </m:f>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𝑥</m:t>
                                    </m:r>
                                    <m:r>
                                      <a:rPr lang="en-US" sz="2000" b="0" i="1" smtClean="0">
                                        <a:latin typeface="Cambria Math" panose="02040503050406030204" pitchFamily="18" charset="0"/>
                                      </a:rPr>
                                      <m:t>+1</m:t>
                                    </m:r>
                                  </m:num>
                                  <m:den>
                                    <m:r>
                                      <a:rPr lang="en-US" sz="2000" b="0" i="0" smtClean="0">
                                        <a:latin typeface="Cambria Math" panose="02040503050406030204" pitchFamily="18" charset="0"/>
                                      </a:rPr>
                                      <m:t>5</m:t>
                                    </m:r>
                                  </m:den>
                                </m:f>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000" dirty="0">
                              <a:solidFill>
                                <a:srgbClr val="008080"/>
                              </a:solidFill>
                            </a:rPr>
                            <a:t>Write the equation.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8604793"/>
                      </a:ext>
                    </a:extLst>
                  </a:tr>
                  <a:tr h="370840">
                    <a:tc>
                      <a:txBody>
                        <a:bodyPr/>
                        <a:lstStyle/>
                        <a:p>
                          <a:pPr/>
                          <a14:m>
                            <m:oMathPara xmlns:m="http://schemas.openxmlformats.org/officeDocument/2006/math">
                              <m:oMathParaPr>
                                <m:jc m:val="right"/>
                              </m:oMathParaPr>
                              <m:oMath xmlns:m="http://schemas.openxmlformats.org/officeDocument/2006/math">
                                <m:r>
                                  <a:rPr lang="en-US" sz="2000" b="0" i="0" smtClean="0">
                                    <a:latin typeface="Cambria Math" panose="02040503050406030204" pitchFamily="18" charset="0"/>
                                  </a:rPr>
                                  <m:t>10</m:t>
                                </m:r>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𝑥</m:t>
                                        </m:r>
                                        <m:r>
                                          <a:rPr lang="en-US" sz="2000" b="0" i="1" smtClean="0">
                                            <a:latin typeface="Cambria Math" panose="02040503050406030204" pitchFamily="18" charset="0"/>
                                          </a:rPr>
                                          <m:t>−4</m:t>
                                        </m:r>
                                      </m:num>
                                      <m:den>
                                        <m:r>
                                          <a:rPr lang="en-US" sz="2000" b="0" i="1" smtClean="0">
                                            <a:latin typeface="Cambria Math" panose="02040503050406030204" pitchFamily="18" charset="0"/>
                                          </a:rPr>
                                          <m:t>10</m:t>
                                        </m:r>
                                      </m:den>
                                    </m:f>
                                  </m:e>
                                </m:d>
                                <m:r>
                                  <a:rPr lang="en-US" sz="2000" b="0" i="1" smtClean="0">
                                    <a:latin typeface="Cambria Math" panose="02040503050406030204" pitchFamily="18" charset="0"/>
                                  </a:rPr>
                                  <m:t>+10</m:t>
                                </m:r>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7</m:t>
                                        </m:r>
                                      </m:num>
                                      <m:den>
                                        <m:r>
                                          <a:rPr lang="en-US" sz="2000" b="0" i="1" smtClean="0">
                                            <a:latin typeface="Cambria Math" panose="02040503050406030204" pitchFamily="18" charset="0"/>
                                          </a:rPr>
                                          <m:t>2</m:t>
                                        </m:r>
                                      </m:den>
                                    </m:f>
                                  </m:e>
                                </m:d>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=10</m:t>
                                </m:r>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𝑥</m:t>
                                        </m:r>
                                        <m:r>
                                          <a:rPr lang="en-US" sz="2000" b="0" i="1" smtClean="0">
                                            <a:latin typeface="Cambria Math" panose="02040503050406030204" pitchFamily="18" charset="0"/>
                                          </a:rPr>
                                          <m:t>+1</m:t>
                                        </m:r>
                                      </m:num>
                                      <m:den>
                                        <m:r>
                                          <a:rPr lang="en-US" sz="2000" b="0" i="1" smtClean="0">
                                            <a:latin typeface="Cambria Math" panose="02040503050406030204" pitchFamily="18" charset="0"/>
                                          </a:rPr>
                                          <m:t>5</m:t>
                                        </m:r>
                                      </m:den>
                                    </m:f>
                                  </m:e>
                                </m:d>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a:solidFill>
                                <a:srgbClr val="008080"/>
                              </a:solidFill>
                            </a:rPr>
                            <a:t>Multiply both sides by </a:t>
                          </a:r>
                          <a14:m>
                            <m:oMath xmlns:m="http://schemas.openxmlformats.org/officeDocument/2006/math">
                              <m:r>
                                <a:rPr lang="en-US" sz="2000" b="0" i="1" smtClean="0">
                                  <a:solidFill>
                                    <a:srgbClr val="008080"/>
                                  </a:solidFill>
                                  <a:latin typeface="Cambria Math" panose="02040503050406030204" pitchFamily="18" charset="0"/>
                                </a:rPr>
                                <m:t>10</m:t>
                              </m:r>
                            </m:oMath>
                          </a14:m>
                          <a:r>
                            <a:rPr lang="en-US" sz="2000" dirty="0">
                              <a:solidFill>
                                <a:srgbClr val="008080"/>
                              </a:solidFill>
                            </a:rPr>
                            <a:t>, the LCM of the denominators.</a:t>
                          </a:r>
                          <a:endParaRPr lang="en-IN" sz="2000" dirty="0">
                            <a:solidFill>
                              <a:srgbClr val="00808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7052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−4</m:t>
                                    </m:r>
                                  </m:e>
                                </m:d>
                                <m:r>
                                  <a:rPr lang="en-US" sz="2000" b="0" i="1" smtClean="0">
                                    <a:latin typeface="Cambria Math" panose="02040503050406030204" pitchFamily="18" charset="0"/>
                                  </a:rPr>
                                  <m:t>+5(7)</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=2(</m:t>
                                </m:r>
                                <m:r>
                                  <a:rPr lang="en-US" sz="2000" b="0" i="1" smtClean="0">
                                    <a:latin typeface="Cambria Math" panose="02040503050406030204" pitchFamily="18" charset="0"/>
                                  </a:rPr>
                                  <m:t>𝑥</m:t>
                                </m:r>
                                <m:r>
                                  <a:rPr lang="en-US" sz="2000" b="0" i="0" smtClean="0">
                                    <a:latin typeface="Cambria Math" panose="02040503050406030204" pitchFamily="18" charset="0"/>
                                  </a:rPr>
                                  <m:t>+1)</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3219753"/>
                      </a:ext>
                    </a:extLst>
                  </a:tr>
                  <a:tr h="370840">
                    <a:tc>
                      <a:txBody>
                        <a:bodyPr/>
                        <a:lstStyle/>
                        <a:p>
                          <a:pPr/>
                          <a14:m>
                            <m:oMathPara xmlns:m="http://schemas.openxmlformats.org/officeDocument/2006/math">
                              <m:oMathParaPr>
                                <m:jc m:val="right"/>
                              </m:oMathParaPr>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−4+35</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=2</m:t>
                                </m:r>
                                <m:r>
                                  <a:rPr lang="en-US" sz="2000" b="0" i="1" smtClean="0">
                                    <a:latin typeface="Cambria Math" panose="02040503050406030204" pitchFamily="18" charset="0"/>
                                  </a:rPr>
                                  <m:t>𝑥</m:t>
                                </m:r>
                                <m:r>
                                  <a:rPr lang="en-US" sz="2000" b="0" i="0" smtClean="0">
                                    <a:latin typeface="Cambria Math" panose="02040503050406030204" pitchFamily="18" charset="0"/>
                                  </a:rPr>
                                  <m:t>+2</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2000" dirty="0">
                              <a:solidFill>
                                <a:srgbClr val="008080"/>
                              </a:solidFill>
                            </a:rPr>
                            <a:t>Use the distributive property.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9584447"/>
                      </a:ext>
                    </a:extLst>
                  </a:tr>
                  <a:tr h="370840">
                    <a:tc>
                      <a:txBody>
                        <a:bodyPr/>
                        <a:lstStyle/>
                        <a:p>
                          <a:pPr/>
                          <a14:m>
                            <m:oMathPara xmlns:m="http://schemas.openxmlformats.org/officeDocument/2006/math">
                              <m:oMathParaPr>
                                <m:jc m:val="right"/>
                              </m:oMathParaPr>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+31</m:t>
                                </m:r>
                              </m:oMath>
                            </m:oMathPara>
                          </a14:m>
                          <a:endParaRPr lang="en-IN"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=2</m:t>
                                </m:r>
                                <m:r>
                                  <a:rPr lang="en-US" sz="2000" b="0" i="1" smtClean="0">
                                    <a:latin typeface="Cambria Math" panose="02040503050406030204" pitchFamily="18" charset="0"/>
                                  </a:rPr>
                                  <m:t>𝑥</m:t>
                                </m:r>
                                <m:r>
                                  <a:rPr lang="en-US" sz="2000" b="0" i="0" smtClean="0">
                                    <a:latin typeface="Cambria Math" panose="02040503050406030204" pitchFamily="18" charset="0"/>
                                  </a:rPr>
                                  <m:t>+2</m:t>
                                </m:r>
                              </m:oMath>
                            </m:oMathPara>
                          </a14:m>
                          <a:endParaRPr lang="en-IN"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2000" dirty="0">
                              <a:solidFill>
                                <a:srgbClr val="008080"/>
                              </a:solidFill>
                            </a:rPr>
                            <a:t>Combine like terms.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6996332"/>
                      </a:ext>
                    </a:extLst>
                  </a:tr>
                  <a:tr h="370840">
                    <a:tc>
                      <a:txBody>
                        <a:bodyPr/>
                        <a:lstStyle/>
                        <a:p>
                          <a:pPr/>
                          <a14:m>
                            <m:oMathPara xmlns:m="http://schemas.openxmlformats.org/officeDocument/2006/math">
                              <m:oMathParaPr>
                                <m:jc m:val="right"/>
                              </m:oMathParaPr>
                              <m:oMath xmlns:m="http://schemas.openxmlformats.org/officeDocument/2006/math">
                                <m:r>
                                  <a:rPr lang="en-US" sz="2000" b="0" i="1" smtClean="0">
                                    <a:latin typeface="Cambria Math" panose="02040503050406030204" pitchFamily="18" charset="0"/>
                                  </a:rPr>
                                  <m:t>𝑥</m:t>
                                </m:r>
                                <m:r>
                                  <a:rPr lang="en-US" sz="2000" b="0" i="1" smtClean="0">
                                    <a:latin typeface="Cambria Math" panose="02040503050406030204" pitchFamily="18" charset="0"/>
                                  </a:rPr>
                                  <m:t>+31−</m:t>
                                </m:r>
                                <m:r>
                                  <a:rPr lang="en-US" sz="2000" b="0" i="1" smtClean="0">
                                    <a:latin typeface="Cambria Math" panose="02040503050406030204" pitchFamily="18" charset="0"/>
                                  </a:rPr>
                                  <m:t>𝑥</m:t>
                                </m:r>
                              </m:oMath>
                            </m:oMathPara>
                          </a14:m>
                          <a:endParaRPr lang="en-IN" sz="2000"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=2</m:t>
                                </m:r>
                                <m:r>
                                  <a:rPr lang="en-US" sz="2000" b="0" i="1" smtClean="0">
                                    <a:latin typeface="Cambria Math" panose="02040503050406030204" pitchFamily="18" charset="0"/>
                                  </a:rPr>
                                  <m:t>𝑥</m:t>
                                </m:r>
                                <m:r>
                                  <a:rPr lang="en-US" sz="2000" b="0" i="0" smtClean="0">
                                    <a:latin typeface="Cambria Math" panose="02040503050406030204" pitchFamily="18" charset="0"/>
                                  </a:rPr>
                                  <m:t>+2−</m:t>
                                </m:r>
                                <m:r>
                                  <a:rPr lang="en-US" sz="2000" b="0" i="1" smtClean="0">
                                    <a:latin typeface="Cambria Math" panose="02040503050406030204" pitchFamily="18" charset="0"/>
                                  </a:rPr>
                                  <m:t>𝑥</m:t>
                                </m:r>
                              </m:oMath>
                            </m:oMathPara>
                          </a14:m>
                          <a:endParaRPr lang="en-IN" sz="2000"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solidFill>
                                <a:srgbClr val="008080"/>
                              </a:solidFill>
                            </a:rPr>
                            <a:t>Add </a:t>
                          </a:r>
                          <a14:m>
                            <m:oMath xmlns:m="http://schemas.openxmlformats.org/officeDocument/2006/math">
                              <m:r>
                                <a:rPr lang="en-US" sz="2000" b="0" i="1" smtClean="0">
                                  <a:solidFill>
                                    <a:srgbClr val="008080"/>
                                  </a:solidFill>
                                  <a:latin typeface="Cambria Math" panose="02040503050406030204" pitchFamily="18" charset="0"/>
                                </a:rPr>
                                <m:t>−</m:t>
                              </m:r>
                              <m:r>
                                <a:rPr lang="en-US" sz="2000" b="0" i="1" smtClean="0">
                                  <a:solidFill>
                                    <a:srgbClr val="008080"/>
                                  </a:solidFill>
                                  <a:latin typeface="Cambria Math" panose="02040503050406030204" pitchFamily="18" charset="0"/>
                                </a:rPr>
                                <m:t>𝑥</m:t>
                              </m:r>
                            </m:oMath>
                          </a14:m>
                          <a:r>
                            <a:rPr lang="en-US" sz="2000" dirty="0">
                              <a:solidFill>
                                <a:srgbClr val="008080"/>
                              </a:solidFill>
                            </a:rPr>
                            <a:t> to both sides.</a:t>
                          </a:r>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548739"/>
                      </a:ext>
                    </a:extLst>
                  </a:tr>
                  <a:tr h="370840">
                    <a:tc>
                      <a:txBody>
                        <a:bodyPr/>
                        <a:lstStyle/>
                        <a:p>
                          <a:pPr/>
                          <a14:m>
                            <m:oMathPara xmlns:m="http://schemas.openxmlformats.org/officeDocument/2006/math">
                              <m:oMathParaPr>
                                <m:jc m:val="right"/>
                              </m:oMathParaPr>
                              <m:oMath xmlns:m="http://schemas.openxmlformats.org/officeDocument/2006/math">
                                <m:r>
                                  <a:rPr lang="en-US" sz="2000" b="0" i="1" smtClean="0">
                                    <a:latin typeface="Cambria Math" panose="02040503050406030204" pitchFamily="18" charset="0"/>
                                  </a:rPr>
                                  <m:t>31</m:t>
                                </m:r>
                              </m:oMath>
                            </m:oMathPara>
                          </a14:m>
                          <a:endParaRPr lang="en-IN" sz="20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m:t>
                                </m:r>
                                <m:r>
                                  <a:rPr lang="en-US" sz="2000" b="0" i="1" smtClean="0">
                                    <a:latin typeface="Cambria Math" panose="02040503050406030204" pitchFamily="18" charset="0"/>
                                  </a:rPr>
                                  <m:t>𝑥</m:t>
                                </m:r>
                                <m:r>
                                  <a:rPr lang="en-US" sz="2000" b="0" i="0" smtClean="0">
                                    <a:latin typeface="Cambria Math" panose="02040503050406030204" pitchFamily="18" charset="0"/>
                                  </a:rPr>
                                  <m:t>+2</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000" dirty="0">
                              <a:solidFill>
                                <a:srgbClr val="008080"/>
                              </a:solidFill>
                            </a:rPr>
                            <a:t>Simplify.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284158"/>
                      </a:ext>
                    </a:extLst>
                  </a:tr>
                  <a:tr h="370840">
                    <a:tc>
                      <a:txBody>
                        <a:bodyPr/>
                        <a:lstStyle/>
                        <a:p>
                          <a:pPr/>
                          <a14:m>
                            <m:oMathPara xmlns:m="http://schemas.openxmlformats.org/officeDocument/2006/math">
                              <m:oMathParaPr>
                                <m:jc m:val="right"/>
                              </m:oMathParaPr>
                              <m:oMath xmlns:m="http://schemas.openxmlformats.org/officeDocument/2006/math">
                                <m:r>
                                  <a:rPr lang="en-US" sz="2000" b="0" i="1" smtClean="0">
                                    <a:latin typeface="Cambria Math" panose="02040503050406030204" pitchFamily="18" charset="0"/>
                                  </a:rPr>
                                  <m:t>31−2</m:t>
                                </m:r>
                              </m:oMath>
                            </m:oMathPara>
                          </a14:m>
                          <a:endParaRPr lang="en-IN" sz="20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m:t>
                                </m:r>
                                <m:r>
                                  <a:rPr lang="en-US" sz="2000" b="0" i="1" smtClean="0">
                                    <a:latin typeface="Cambria Math" panose="02040503050406030204" pitchFamily="18" charset="0"/>
                                  </a:rPr>
                                  <m:t>𝑥</m:t>
                                </m:r>
                                <m:r>
                                  <a:rPr lang="en-US" sz="2000" b="0" i="0" smtClean="0">
                                    <a:latin typeface="Cambria Math" panose="02040503050406030204" pitchFamily="18" charset="0"/>
                                  </a:rPr>
                                  <m:t>+2−2</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dirty="0">
                              <a:solidFill>
                                <a:srgbClr val="008080"/>
                              </a:solidFill>
                            </a:rPr>
                            <a:t>Add </a:t>
                          </a:r>
                          <a14:m>
                            <m:oMath xmlns:m="http://schemas.openxmlformats.org/officeDocument/2006/math">
                              <m:r>
                                <a:rPr lang="en-US" sz="2000" b="0" i="1" smtClean="0">
                                  <a:solidFill>
                                    <a:srgbClr val="008080"/>
                                  </a:solidFill>
                                  <a:latin typeface="Cambria Math" panose="02040503050406030204" pitchFamily="18" charset="0"/>
                                </a:rPr>
                                <m:t>−2</m:t>
                              </m:r>
                            </m:oMath>
                          </a14:m>
                          <a:r>
                            <a:rPr lang="en-US" sz="2000" dirty="0">
                              <a:solidFill>
                                <a:srgbClr val="008080"/>
                              </a:solidFill>
                            </a:rPr>
                            <a:t> to both sides.</a:t>
                          </a:r>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2943130"/>
                      </a:ext>
                    </a:extLst>
                  </a:tr>
                  <a:tr h="370840">
                    <a:tc>
                      <a:txBody>
                        <a:bodyPr/>
                        <a:lstStyle/>
                        <a:p>
                          <a:pPr/>
                          <a14:m>
                            <m:oMathPara xmlns:m="http://schemas.openxmlformats.org/officeDocument/2006/math">
                              <m:oMathParaPr>
                                <m:jc m:val="right"/>
                              </m:oMathParaPr>
                              <m:oMath xmlns:m="http://schemas.openxmlformats.org/officeDocument/2006/math">
                                <m:r>
                                  <a:rPr lang="en-US" sz="2000" b="0" i="1" smtClean="0">
                                    <a:latin typeface="Cambria Math" panose="02040503050406030204" pitchFamily="18" charset="0"/>
                                  </a:rPr>
                                  <m:t>29</m:t>
                                </m:r>
                              </m:oMath>
                            </m:oMathPara>
                          </a14:m>
                          <a:endParaRPr lang="en-IN" sz="20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m:t>
                                </m:r>
                                <m:r>
                                  <a:rPr lang="en-US" sz="2000" b="0" i="1" smtClean="0">
                                    <a:latin typeface="Cambria Math" panose="02040503050406030204" pitchFamily="18" charset="0"/>
                                  </a:rPr>
                                  <m:t>𝑥</m:t>
                                </m:r>
                              </m:oMath>
                            </m:oMathPara>
                          </a14:m>
                          <a:endParaRPr lang="en-IN" sz="20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000" dirty="0">
                              <a:solidFill>
                                <a:srgbClr val="008080"/>
                              </a:solidFill>
                            </a:rPr>
                            <a:t>Simplify.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9803453"/>
                      </a:ext>
                    </a:extLst>
                  </a:tr>
                </a:tbl>
              </a:graphicData>
            </a:graphic>
          </p:graphicFrame>
        </mc:Choice>
        <mc:Fallback>
          <p:graphicFrame>
            <p:nvGraphicFramePr>
              <p:cNvPr id="5" name="Table 4">
                <a:extLst>
                  <a:ext uri="{FF2B5EF4-FFF2-40B4-BE49-F238E27FC236}">
                    <a16:creationId xmlns:a16="http://schemas.microsoft.com/office/drawing/2014/main" id="{99DBF348-113B-449C-9A34-EC9ED09AD6A7}"/>
                  </a:ext>
                </a:extLst>
              </p:cNvPr>
              <p:cNvGraphicFramePr>
                <a:graphicFrameLocks noGrp="1"/>
              </p:cNvGraphicFramePr>
              <p:nvPr>
                <p:extLst>
                  <p:ext uri="{D42A27DB-BD31-4B8C-83A1-F6EECF244321}">
                    <p14:modId xmlns:p14="http://schemas.microsoft.com/office/powerpoint/2010/main" val="1588662992"/>
                  </p:ext>
                </p:extLst>
              </p:nvPr>
            </p:nvGraphicFramePr>
            <p:xfrm>
              <a:off x="342900" y="1524000"/>
              <a:ext cx="8343900" cy="4213988"/>
            </p:xfrm>
            <a:graphic>
              <a:graphicData uri="http://schemas.openxmlformats.org/drawingml/2006/table">
                <a:tbl>
                  <a:tblPr firstRow="1" bandRow="1">
                    <a:tableStyleId>{2D5ABB26-0587-4C30-8999-92F81FD0307C}</a:tableStyleId>
                  </a:tblPr>
                  <a:tblGrid>
                    <a:gridCol w="2504821">
                      <a:extLst>
                        <a:ext uri="{9D8B030D-6E8A-4147-A177-3AD203B41FA5}">
                          <a16:colId xmlns:a16="http://schemas.microsoft.com/office/drawing/2014/main" val="3766202524"/>
                        </a:ext>
                      </a:extLst>
                    </a:gridCol>
                    <a:gridCol w="1704785">
                      <a:extLst>
                        <a:ext uri="{9D8B030D-6E8A-4147-A177-3AD203B41FA5}">
                          <a16:colId xmlns:a16="http://schemas.microsoft.com/office/drawing/2014/main" val="710382147"/>
                        </a:ext>
                      </a:extLst>
                    </a:gridCol>
                    <a:gridCol w="4134294">
                      <a:extLst>
                        <a:ext uri="{9D8B030D-6E8A-4147-A177-3AD203B41FA5}">
                          <a16:colId xmlns:a16="http://schemas.microsoft.com/office/drawing/2014/main" val="3493459552"/>
                        </a:ext>
                      </a:extLst>
                    </a:gridCol>
                  </a:tblGrid>
                  <a:tr h="66402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r="-233090" b="-55045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46786" r="-242143" b="-550459"/>
                          </a:stretch>
                        </a:blipFill>
                      </a:tcPr>
                    </a:tc>
                    <a:tc>
                      <a:txBody>
                        <a:bodyPr/>
                        <a:lstStyle/>
                        <a:p>
                          <a:r>
                            <a:rPr lang="en-IN" sz="2000" dirty="0">
                              <a:solidFill>
                                <a:srgbClr val="008080"/>
                              </a:solidFill>
                            </a:rPr>
                            <a:t>Write the equation.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8604793"/>
                      </a:ext>
                    </a:extLst>
                  </a:tr>
                  <a:tr h="77628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85156" r="-233090" b="-36875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46786" t="-85156" r="-242143" b="-368750"/>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01917" t="-85156" b="-368750"/>
                          </a:stretch>
                        </a:blipFill>
                      </a:tcPr>
                    </a:tc>
                    <a:extLst>
                      <a:ext uri="{0D108BD9-81ED-4DB2-BD59-A6C34878D82A}">
                        <a16:rowId xmlns:a16="http://schemas.microsoft.com/office/drawing/2014/main" val="105705213"/>
                      </a:ext>
                    </a:extLst>
                  </a:tr>
                  <a:tr h="3962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364615" r="-233090" b="-626154"/>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46786" t="-364615" r="-242143" b="-626154"/>
                          </a:stretch>
                        </a:blipFill>
                      </a:tcPr>
                    </a:tc>
                    <a:tc>
                      <a:txBody>
                        <a:bodyPr/>
                        <a:lstStyle/>
                        <a:p>
                          <a:pPr algn="l"/>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3219753"/>
                      </a:ext>
                    </a:extLst>
                  </a:tr>
                  <a:tr h="3962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464615" r="-233090" b="-526154"/>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46786" t="-464615" r="-242143" b="-526154"/>
                          </a:stretch>
                        </a:blipFill>
                      </a:tcPr>
                    </a:tc>
                    <a:tc>
                      <a:txBody>
                        <a:bodyPr/>
                        <a:lstStyle/>
                        <a:p>
                          <a:pPr algn="l"/>
                          <a:r>
                            <a:rPr lang="en-IN" sz="2000" dirty="0">
                              <a:solidFill>
                                <a:srgbClr val="008080"/>
                              </a:solidFill>
                            </a:rPr>
                            <a:t>Use the distributive property.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9584447"/>
                      </a:ext>
                    </a:extLst>
                  </a:tr>
                  <a:tr h="39624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564615" r="-233090" b="-426154"/>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46786" t="-564615" r="-242143" b="-426154"/>
                          </a:stretch>
                        </a:blipFill>
                      </a:tcPr>
                    </a:tc>
                    <a:tc>
                      <a:txBody>
                        <a:bodyPr/>
                        <a:lstStyle/>
                        <a:p>
                          <a:pPr algn="l"/>
                          <a:r>
                            <a:rPr lang="en-IN" sz="2000" dirty="0">
                              <a:solidFill>
                                <a:srgbClr val="008080"/>
                              </a:solidFill>
                            </a:rPr>
                            <a:t>Combine like terms.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6996332"/>
                      </a:ext>
                    </a:extLst>
                  </a:tr>
                  <a:tr h="39624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664615" r="-233090" b="-326154"/>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46786" t="-664615" r="-242143" b="-326154"/>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01917" t="-664615" b="-326154"/>
                          </a:stretch>
                        </a:blipFill>
                      </a:tcPr>
                    </a:tc>
                    <a:extLst>
                      <a:ext uri="{0D108BD9-81ED-4DB2-BD59-A6C34878D82A}">
                        <a16:rowId xmlns:a16="http://schemas.microsoft.com/office/drawing/2014/main" val="3210548739"/>
                      </a:ext>
                    </a:extLst>
                  </a:tr>
                  <a:tr h="3962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764615" r="-233090" b="-226154"/>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46786" t="-764615" r="-242143" b="-226154"/>
                          </a:stretch>
                        </a:blipFill>
                      </a:tcPr>
                    </a:tc>
                    <a:tc>
                      <a:txBody>
                        <a:bodyPr/>
                        <a:lstStyle/>
                        <a:p>
                          <a:r>
                            <a:rPr lang="en-IN" sz="2000" dirty="0">
                              <a:solidFill>
                                <a:srgbClr val="008080"/>
                              </a:solidFill>
                            </a:rPr>
                            <a:t>Simplify.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7284158"/>
                      </a:ext>
                    </a:extLst>
                  </a:tr>
                  <a:tr h="3962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864615" r="-233090" b="-126154"/>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46786" t="-864615" r="-242143" b="-126154"/>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01917" t="-864615" b="-126154"/>
                          </a:stretch>
                        </a:blipFill>
                      </a:tcPr>
                    </a:tc>
                    <a:extLst>
                      <a:ext uri="{0D108BD9-81ED-4DB2-BD59-A6C34878D82A}">
                        <a16:rowId xmlns:a16="http://schemas.microsoft.com/office/drawing/2014/main" val="2962943130"/>
                      </a:ext>
                    </a:extLst>
                  </a:tr>
                  <a:tr h="3962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964615" r="-233090" b="-26154"/>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46786" t="-964615" r="-242143" b="-26154"/>
                          </a:stretch>
                        </a:blipFill>
                      </a:tcPr>
                    </a:tc>
                    <a:tc>
                      <a:txBody>
                        <a:bodyPr/>
                        <a:lstStyle/>
                        <a:p>
                          <a:r>
                            <a:rPr lang="en-IN" sz="2000" dirty="0">
                              <a:solidFill>
                                <a:srgbClr val="008080"/>
                              </a:solidFill>
                            </a:rPr>
                            <a:t>Simplify.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9803453"/>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Solving a Linear Equation (cont.)</a:t>
            </a:r>
          </a:p>
        </p:txBody>
      </p:sp>
      <p:sp>
        <p:nvSpPr>
          <p:cNvPr id="3" name="Text Placeholder 2"/>
          <p:cNvSpPr>
            <a:spLocks noGrp="1"/>
          </p:cNvSpPr>
          <p:nvPr>
            <p:ph type="body" sz="quarter" idx="10"/>
          </p:nvPr>
        </p:nvSpPr>
        <p:spPr/>
        <p:txBody>
          <a:bodyPr>
            <a:normAutofit/>
          </a:bodyPr>
          <a:lstStyle/>
          <a:p>
            <a:r>
              <a:rPr sz="2800" b="1" dirty="0"/>
              <a:t>Check:</a:t>
            </a:r>
          </a:p>
          <a:p>
            <a:r>
              <a:rPr dirty="0"/>
              <a:t>​</a:t>
            </a:r>
          </a:p>
          <a:p>
            <a:pPr algn="l"/>
            <a:endParaRPr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02471421"/>
                  </p:ext>
                </p:extLst>
              </p:nvPr>
            </p:nvGraphicFramePr>
            <p:xfrm>
              <a:off x="1943100" y="1647444"/>
              <a:ext cx="5257800" cy="2543556"/>
            </p:xfrm>
            <a:graphic>
              <a:graphicData uri="http://schemas.openxmlformats.org/drawingml/2006/table">
                <a:tbl>
                  <a:tblPr firstRow="1" bandRow="1">
                    <a:tableStyleId>{2D5ABB26-0587-4C30-8999-92F81FD0307C}</a:tableStyleId>
                  </a:tblPr>
                  <a:tblGrid>
                    <a:gridCol w="23622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482876">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29−4</m:t>
                                  </m:r>
                                </m:num>
                                <m:den>
                                  <m:r>
                                    <a:rPr sz="2800">
                                      <a:latin typeface="Cambria Math"/>
                                    </a:rPr>
                                    <m:t>10</m:t>
                                  </m:r>
                                </m:den>
                              </m:f>
                              <m:r>
                                <a:rPr sz="2800">
                                  <a:latin typeface="Cambria Math"/>
                                </a:rPr>
                                <m:t>+</m:t>
                              </m:r>
                              <m:f>
                                <m:fPr>
                                  <m:ctrlPr>
                                    <a:rPr sz="2800" i="1">
                                      <a:latin typeface="Cambria Math" panose="02040503050406030204" pitchFamily="18" charset="0"/>
                                    </a:rPr>
                                  </m:ctrlPr>
                                </m:fPr>
                                <m:num>
                                  <m:r>
                                    <a:rPr sz="2800">
                                      <a:latin typeface="Cambria Math"/>
                                    </a:rPr>
                                    <m:t>7</m:t>
                                  </m:r>
                                </m:num>
                                <m:den>
                                  <m:r>
                                    <a:rPr sz="2800">
                                      <a:latin typeface="Cambria Math"/>
                                    </a:rPr>
                                    <m:t>2</m:t>
                                  </m:r>
                                </m:den>
                              </m:f>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29+1</m:t>
                                  </m:r>
                                </m:num>
                                <m:den>
                                  <m:r>
                                    <a:rPr sz="2800">
                                      <a:latin typeface="Cambria Math"/>
                                    </a:rPr>
                                    <m:t>5</m:t>
                                  </m:r>
                                </m:den>
                              </m:f>
                            </m:oMath>
                          </a14:m>
                          <a:endParaRPr sz="2800" dirty="0"/>
                        </a:p>
                      </a:txBody>
                      <a:tcPr marL="36576" marR="36576" marT="36576" marB="36576" anchor="ctr"/>
                    </a:tc>
                    <a:extLst>
                      <a:ext uri="{0D108BD9-81ED-4DB2-BD59-A6C34878D82A}">
                        <a16:rowId xmlns:a16="http://schemas.microsoft.com/office/drawing/2014/main" val="10000"/>
                      </a:ext>
                    </a:extLst>
                  </a:tr>
                  <a:tr h="482876">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25</m:t>
                                  </m:r>
                                </m:num>
                                <m:den>
                                  <m:r>
                                    <a:rPr sz="2800">
                                      <a:latin typeface="Cambria Math"/>
                                    </a:rPr>
                                    <m:t>10</m:t>
                                  </m:r>
                                </m:den>
                              </m:f>
                              <m:r>
                                <a:rPr sz="2800">
                                  <a:latin typeface="Cambria Math"/>
                                </a:rPr>
                                <m:t>+</m:t>
                              </m:r>
                              <m:f>
                                <m:fPr>
                                  <m:ctrlPr>
                                    <a:rPr sz="2800" i="1">
                                      <a:latin typeface="Cambria Math" panose="02040503050406030204" pitchFamily="18" charset="0"/>
                                    </a:rPr>
                                  </m:ctrlPr>
                                </m:fPr>
                                <m:num>
                                  <m:r>
                                    <a:rPr sz="2800">
                                      <a:latin typeface="Cambria Math"/>
                                    </a:rPr>
                                    <m:t>35</m:t>
                                  </m:r>
                                </m:num>
                                <m:den>
                                  <m:r>
                                    <a:rPr sz="2800">
                                      <a:latin typeface="Cambria Math"/>
                                    </a:rPr>
                                    <m:t>10</m:t>
                                  </m:r>
                                </m:den>
                              </m:f>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30</m:t>
                                  </m:r>
                                </m:num>
                                <m:den>
                                  <m:r>
                                    <a:rPr sz="2800">
                                      <a:latin typeface="Cambria Math"/>
                                    </a:rPr>
                                    <m:t>5</m:t>
                                  </m:r>
                                </m:den>
                              </m:f>
                            </m:oMath>
                          </a14:m>
                          <a:endParaRPr sz="2800" dirty="0"/>
                        </a:p>
                      </a:txBody>
                      <a:tcPr marL="36576" marR="36576" marT="36576" marB="36576" anchor="ctr"/>
                    </a:tc>
                    <a:extLst>
                      <a:ext uri="{0D108BD9-81ED-4DB2-BD59-A6C34878D82A}">
                        <a16:rowId xmlns:a16="http://schemas.microsoft.com/office/drawing/2014/main" val="10001"/>
                      </a:ext>
                    </a:extLst>
                  </a:tr>
                  <a:tr h="482876">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60</m:t>
                                  </m:r>
                                </m:num>
                                <m:den>
                                  <m:r>
                                    <a:rPr sz="2800">
                                      <a:latin typeface="Cambria Math"/>
                                    </a:rPr>
                                    <m:t>10</m:t>
                                  </m:r>
                                </m:den>
                              </m:f>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30</m:t>
                                  </m:r>
                                </m:num>
                                <m:den>
                                  <m:r>
                                    <a:rPr sz="2800">
                                      <a:latin typeface="Cambria Math"/>
                                    </a:rPr>
                                    <m:t>5</m:t>
                                  </m:r>
                                </m:den>
                              </m:f>
                            </m:oMath>
                          </a14:m>
                          <a:endParaRPr sz="2800" dirty="0"/>
                        </a:p>
                      </a:txBody>
                      <a:tcPr marL="36576" marR="36576" marT="36576" marB="36576" anchor="ctr"/>
                    </a:tc>
                    <a:extLst>
                      <a:ext uri="{0D108BD9-81ED-4DB2-BD59-A6C34878D82A}">
                        <a16:rowId xmlns:a16="http://schemas.microsoft.com/office/drawing/2014/main" val="10002"/>
                      </a:ext>
                    </a:extLst>
                  </a:tr>
                  <a:tr h="482876">
                    <a:tc>
                      <a:txBody>
                        <a:bodyPr/>
                        <a:lstStyle/>
                        <a:p>
                          <a:pPr algn="r">
                            <a:defRPr sz="1600"/>
                          </a:pPr>
                          <a:r>
                            <a:rPr sz="2800"/>
                            <a:t>​</a:t>
                          </a:r>
                          <a14:m>
                            <m:oMath xmlns:m="http://schemas.openxmlformats.org/officeDocument/2006/math">
                              <m:r>
                                <a:rPr sz="2800">
                                  <a:latin typeface="Cambria Math"/>
                                </a:rPr>
                                <m:t>6</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=6</m:t>
                              </m:r>
                            </m:oMath>
                          </a14:m>
                          <a:endParaRPr sz="28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02471421"/>
                  </p:ext>
                </p:extLst>
              </p:nvPr>
            </p:nvGraphicFramePr>
            <p:xfrm>
              <a:off x="1943100" y="1647444"/>
              <a:ext cx="5257800" cy="2543556"/>
            </p:xfrm>
            <a:graphic>
              <a:graphicData uri="http://schemas.openxmlformats.org/drawingml/2006/table">
                <a:tbl>
                  <a:tblPr firstRow="1" bandRow="1">
                    <a:tableStyleId>{2D5ABB26-0587-4C30-8999-92F81FD0307C}</a:tableStyleId>
                  </a:tblPr>
                  <a:tblGrid>
                    <a:gridCol w="23622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679196">
                    <a:tc>
                      <a:txBody>
                        <a:bodyPr/>
                        <a:lstStyle/>
                        <a:p>
                          <a:endParaRPr lang="en-US"/>
                        </a:p>
                      </a:txBody>
                      <a:tcPr marL="36576" marR="36576" marT="36576" marB="36576" anchor="ctr">
                        <a:blipFill>
                          <a:blip r:embed="rId2"/>
                          <a:stretch>
                            <a:fillRect r="-122680" b="-300000"/>
                          </a:stretch>
                        </a:blipFill>
                      </a:tcPr>
                    </a:tc>
                    <a:tc>
                      <a:txBody>
                        <a:bodyPr/>
                        <a:lstStyle/>
                        <a:p>
                          <a:endParaRPr lang="en-US"/>
                        </a:p>
                      </a:txBody>
                      <a:tcPr marL="36576" marR="36576" marT="36576" marB="36576" anchor="ctr">
                        <a:blipFill>
                          <a:blip r:embed="rId2"/>
                          <a:stretch>
                            <a:fillRect l="-81513" b="-300000"/>
                          </a:stretch>
                        </a:blipFill>
                      </a:tcPr>
                    </a:tc>
                    <a:extLst>
                      <a:ext uri="{0D108BD9-81ED-4DB2-BD59-A6C34878D82A}">
                        <a16:rowId xmlns:a16="http://schemas.microsoft.com/office/drawing/2014/main" val="10000"/>
                      </a:ext>
                    </a:extLst>
                  </a:tr>
                  <a:tr h="685292">
                    <a:tc>
                      <a:txBody>
                        <a:bodyPr/>
                        <a:lstStyle/>
                        <a:p>
                          <a:endParaRPr lang="en-US"/>
                        </a:p>
                      </a:txBody>
                      <a:tcPr marL="36576" marR="36576" marT="36576" marB="36576" anchor="ctr">
                        <a:blipFill>
                          <a:blip r:embed="rId2"/>
                          <a:stretch>
                            <a:fillRect t="-100000" r="-122680" b="-200000"/>
                          </a:stretch>
                        </a:blipFill>
                      </a:tcPr>
                    </a:tc>
                    <a:tc>
                      <a:txBody>
                        <a:bodyPr/>
                        <a:lstStyle/>
                        <a:p>
                          <a:endParaRPr lang="en-US"/>
                        </a:p>
                      </a:txBody>
                      <a:tcPr marL="36576" marR="36576" marT="36576" marB="36576" anchor="ctr">
                        <a:blipFill>
                          <a:blip r:embed="rId2"/>
                          <a:stretch>
                            <a:fillRect l="-81513" t="-100000" b="-200000"/>
                          </a:stretch>
                        </a:blipFill>
                      </a:tcPr>
                    </a:tc>
                    <a:extLst>
                      <a:ext uri="{0D108BD9-81ED-4DB2-BD59-A6C34878D82A}">
                        <a16:rowId xmlns:a16="http://schemas.microsoft.com/office/drawing/2014/main" val="10001"/>
                      </a:ext>
                    </a:extLst>
                  </a:tr>
                  <a:tr h="679196">
                    <a:tc>
                      <a:txBody>
                        <a:bodyPr/>
                        <a:lstStyle/>
                        <a:p>
                          <a:endParaRPr lang="en-US"/>
                        </a:p>
                      </a:txBody>
                      <a:tcPr marL="36576" marR="36576" marT="36576" marB="36576" anchor="ctr">
                        <a:blipFill>
                          <a:blip r:embed="rId2"/>
                          <a:stretch>
                            <a:fillRect t="-200000" r="-122680" b="-100000"/>
                          </a:stretch>
                        </a:blipFill>
                      </a:tcPr>
                    </a:tc>
                    <a:tc>
                      <a:txBody>
                        <a:bodyPr/>
                        <a:lstStyle/>
                        <a:p>
                          <a:endParaRPr lang="en-US"/>
                        </a:p>
                      </a:txBody>
                      <a:tcPr marL="36576" marR="36576" marT="36576" marB="36576" anchor="ctr">
                        <a:blipFill>
                          <a:blip r:embed="rId2"/>
                          <a:stretch>
                            <a:fillRect l="-81513" t="-200000" b="-100000"/>
                          </a:stretch>
                        </a:blipFill>
                      </a:tcPr>
                    </a:tc>
                    <a:extLst>
                      <a:ext uri="{0D108BD9-81ED-4DB2-BD59-A6C34878D82A}">
                        <a16:rowId xmlns:a16="http://schemas.microsoft.com/office/drawing/2014/main" val="10002"/>
                      </a:ext>
                    </a:extLst>
                  </a:tr>
                  <a:tr h="499872">
                    <a:tc>
                      <a:txBody>
                        <a:bodyPr/>
                        <a:lstStyle/>
                        <a:p>
                          <a:endParaRPr lang="en-US"/>
                        </a:p>
                      </a:txBody>
                      <a:tcPr marL="36576" marR="36576" marT="36576" marB="36576" anchor="ctr">
                        <a:blipFill>
                          <a:blip r:embed="rId2"/>
                          <a:stretch>
                            <a:fillRect t="-409756" r="-122680" b="-36585"/>
                          </a:stretch>
                        </a:blipFill>
                      </a:tcPr>
                    </a:tc>
                    <a:tc>
                      <a:txBody>
                        <a:bodyPr/>
                        <a:lstStyle/>
                        <a:p>
                          <a:endParaRPr lang="en-US"/>
                        </a:p>
                      </a:txBody>
                      <a:tcPr marL="36576" marR="36576" marT="36576" marB="36576" anchor="ctr">
                        <a:blipFill>
                          <a:blip r:embed="rId2"/>
                          <a:stretch>
                            <a:fillRect l="-81513" t="-409756" b="-36585"/>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3220277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Solving a Linear Equation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a:t>
                </a:r>
                <a14:m>
                  <m:oMath xmlns:m="http://schemas.openxmlformats.org/officeDocument/2006/math">
                    <m:r>
                      <a:rPr>
                        <a:latin typeface="Cambria Math" panose="02040503050406030204" pitchFamily="18" charset="0"/>
                      </a:rPr>
                      <m:t>16.53−18.2</m:t>
                    </m:r>
                    <m:r>
                      <a:rPr>
                        <a:latin typeface="Cambria Math" panose="02040503050406030204" pitchFamily="18" charset="0"/>
                      </a:rPr>
                      <m:t>𝑧</m:t>
                    </m:r>
                    <m:r>
                      <a:rPr>
                        <a:latin typeface="Cambria Math" panose="02040503050406030204" pitchFamily="18" charset="0"/>
                      </a:rPr>
                      <m:t>=7.43</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a Linear Equation (cont.)</a:t>
            </a:r>
          </a:p>
        </p:txBody>
      </p:sp>
      <p:sp>
        <p:nvSpPr>
          <p:cNvPr id="3" name="Text Placeholder 2"/>
          <p:cNvSpPr>
            <a:spLocks noGrp="1"/>
          </p:cNvSpPr>
          <p:nvPr>
            <p:ph type="body" sz="quarter" idx="10"/>
          </p:nvPr>
        </p:nvSpPr>
        <p:spPr/>
        <p:txBody>
          <a:bodyPr>
            <a:normAutofit/>
          </a:bodyPr>
          <a:lstStyle/>
          <a:p>
            <a:r>
              <a:rPr sz="2800" b="1"/>
              <a:t>Solution</a:t>
            </a:r>
          </a:p>
        </p:txBody>
      </p:sp>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01F8C888-8CDC-421A-B39B-B4FE9EFB93B5}"/>
                  </a:ext>
                </a:extLst>
              </p:cNvPr>
              <p:cNvGraphicFramePr>
                <a:graphicFrameLocks noGrp="1"/>
              </p:cNvGraphicFramePr>
              <p:nvPr>
                <p:extLst>
                  <p:ext uri="{D42A27DB-BD31-4B8C-83A1-F6EECF244321}">
                    <p14:modId xmlns:p14="http://schemas.microsoft.com/office/powerpoint/2010/main" val="1696051752"/>
                  </p:ext>
                </p:extLst>
              </p:nvPr>
            </p:nvGraphicFramePr>
            <p:xfrm>
              <a:off x="342900" y="1524000"/>
              <a:ext cx="8470265" cy="2911094"/>
            </p:xfrm>
            <a:graphic>
              <a:graphicData uri="http://schemas.openxmlformats.org/drawingml/2006/table">
                <a:tbl>
                  <a:tblPr firstRow="1" bandRow="1">
                    <a:tableStyleId>{2D5ABB26-0587-4C30-8999-92F81FD0307C}</a:tableStyleId>
                  </a:tblPr>
                  <a:tblGrid>
                    <a:gridCol w="3074098">
                      <a:extLst>
                        <a:ext uri="{9D8B030D-6E8A-4147-A177-3AD203B41FA5}">
                          <a16:colId xmlns:a16="http://schemas.microsoft.com/office/drawing/2014/main" val="3766202524"/>
                        </a:ext>
                      </a:extLst>
                    </a:gridCol>
                    <a:gridCol w="2298319">
                      <a:extLst>
                        <a:ext uri="{9D8B030D-6E8A-4147-A177-3AD203B41FA5}">
                          <a16:colId xmlns:a16="http://schemas.microsoft.com/office/drawing/2014/main" val="710382147"/>
                        </a:ext>
                      </a:extLst>
                    </a:gridCol>
                    <a:gridCol w="3097848">
                      <a:extLst>
                        <a:ext uri="{9D8B030D-6E8A-4147-A177-3AD203B41FA5}">
                          <a16:colId xmlns:a16="http://schemas.microsoft.com/office/drawing/2014/main" val="3493459552"/>
                        </a:ext>
                      </a:extLst>
                    </a:gridCol>
                  </a:tblGrid>
                  <a:tr h="370840">
                    <a:tc>
                      <a:txBody>
                        <a:bodyPr/>
                        <a:lstStyle/>
                        <a:p>
                          <a:pPr/>
                          <a14:m>
                            <m:oMathPara xmlns:m="http://schemas.openxmlformats.org/officeDocument/2006/math">
                              <m:oMathParaPr>
                                <m:jc m:val="right"/>
                              </m:oMathParaPr>
                              <m:oMath xmlns:m="http://schemas.openxmlformats.org/officeDocument/2006/math">
                                <m:r>
                                  <a:rPr lang="en-US" sz="2000" b="0" i="0" smtClean="0">
                                    <a:latin typeface="Cambria Math" panose="02040503050406030204" pitchFamily="18" charset="0"/>
                                  </a:rPr>
                                  <m:t>16.53−18.2</m:t>
                                </m:r>
                                <m:r>
                                  <a:rPr lang="en-US" sz="2000" b="0" i="1" smtClean="0">
                                    <a:latin typeface="Cambria Math" panose="02040503050406030204" pitchFamily="18" charset="0"/>
                                  </a:rPr>
                                  <m:t>𝑧</m:t>
                                </m:r>
                              </m:oMath>
                            </m:oMathPara>
                          </a14:m>
                          <a:endParaRPr lang="en-IN" sz="2000" i="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=7.43</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2000" dirty="0">
                            <a:solidFill>
                              <a:srgbClr val="00808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8604793"/>
                      </a:ext>
                    </a:extLst>
                  </a:tr>
                  <a:tr h="370840">
                    <a:tc>
                      <a:txBody>
                        <a:bodyPr/>
                        <a:lstStyle/>
                        <a:p>
                          <a:pPr/>
                          <a14:m>
                            <m:oMathPara xmlns:m="http://schemas.openxmlformats.org/officeDocument/2006/math">
                              <m:oMathParaPr>
                                <m:jc m:val="right"/>
                              </m:oMathParaPr>
                              <m:oMath xmlns:m="http://schemas.openxmlformats.org/officeDocument/2006/math">
                                <m:r>
                                  <a:rPr lang="en-US" sz="2000" b="0" i="0" smtClean="0">
                                    <a:latin typeface="Cambria Math" panose="02040503050406030204" pitchFamily="18" charset="0"/>
                                  </a:rPr>
                                  <m:t>16.53−18.2</m:t>
                                </m:r>
                                <m:r>
                                  <a:rPr lang="en-US" sz="2000" b="0" i="1" smtClean="0">
                                    <a:latin typeface="Cambria Math" panose="02040503050406030204" pitchFamily="18" charset="0"/>
                                  </a:rPr>
                                  <m:t>𝑧</m:t>
                                </m:r>
                                <m:r>
                                  <a:rPr lang="en-US" sz="2000" b="0" i="0" smtClean="0">
                                    <a:latin typeface="Cambria Math" panose="02040503050406030204" pitchFamily="18" charset="0"/>
                                  </a:rPr>
                                  <m:t>+(−16.53)</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=7.43+(−16.53)</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a:solidFill>
                                <a:srgbClr val="008080"/>
                              </a:solidFill>
                            </a:rPr>
                            <a:t>Add </a:t>
                          </a:r>
                          <a14:m>
                            <m:oMath xmlns:m="http://schemas.openxmlformats.org/officeDocument/2006/math">
                              <m:r>
                                <a:rPr lang="en-US" sz="2000" b="0" i="1" smtClean="0">
                                  <a:solidFill>
                                    <a:srgbClr val="008080"/>
                                  </a:solidFill>
                                  <a:latin typeface="Cambria Math" panose="02040503050406030204" pitchFamily="18" charset="0"/>
                                </a:rPr>
                                <m:t>−16.53</m:t>
                              </m:r>
                            </m:oMath>
                          </a14:m>
                          <a:r>
                            <a:rPr lang="en-US" sz="2000" dirty="0">
                              <a:solidFill>
                                <a:srgbClr val="008080"/>
                              </a:solidFill>
                            </a:rPr>
                            <a:t> to both sides.</a:t>
                          </a:r>
                          <a:endParaRPr lang="en-IN" sz="2000" dirty="0">
                            <a:solidFill>
                              <a:srgbClr val="00808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7052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2000" b="0" i="1" smtClean="0">
                                    <a:latin typeface="Cambria Math" panose="02040503050406030204" pitchFamily="18" charset="0"/>
                                  </a:rPr>
                                  <m:t>−18.2</m:t>
                                </m:r>
                                <m:r>
                                  <a:rPr lang="en-US" sz="2000" b="0" i="1" smtClean="0">
                                    <a:latin typeface="Cambria Math" panose="02040503050406030204" pitchFamily="18" charset="0"/>
                                  </a:rPr>
                                  <m:t>𝑧</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=−9.1</m:t>
                                </m:r>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2000" dirty="0">
                              <a:solidFill>
                                <a:srgbClr val="008080"/>
                              </a:solidFill>
                            </a:rPr>
                            <a:t>Simplify.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3219753"/>
                      </a:ext>
                    </a:extLst>
                  </a:tr>
                  <a:tr h="370840">
                    <a:tc>
                      <a:txBody>
                        <a:bodyPr/>
                        <a:lstStyle/>
                        <a:p>
                          <a:pPr/>
                          <a14:m>
                            <m:oMathPara xmlns:m="http://schemas.openxmlformats.org/officeDocument/2006/math">
                              <m:oMathParaPr>
                                <m:jc m:val="right"/>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−18.2</m:t>
                                    </m:r>
                                    <m:r>
                                      <a:rPr lang="en-US" sz="2000" b="0" i="1" smtClean="0">
                                        <a:latin typeface="Cambria Math" panose="02040503050406030204" pitchFamily="18" charset="0"/>
                                      </a:rPr>
                                      <m:t>𝑧</m:t>
                                    </m:r>
                                  </m:num>
                                  <m:den>
                                    <m:r>
                                      <a:rPr lang="en-US" sz="2000" b="0" i="1" smtClean="0">
                                        <a:latin typeface="Cambria Math" panose="02040503050406030204" pitchFamily="18" charset="0"/>
                                      </a:rPr>
                                      <m:t>−18.2</m:t>
                                    </m:r>
                                  </m:den>
                                </m:f>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0" smtClean="0">
                                        <a:latin typeface="Cambria Math" panose="02040503050406030204" pitchFamily="18" charset="0"/>
                                      </a:rPr>
                                      <m:t>−9.1</m:t>
                                    </m:r>
                                  </m:num>
                                  <m:den>
                                    <m:r>
                                      <a:rPr lang="en-US" sz="2000" b="0" i="0" smtClean="0">
                                        <a:latin typeface="Cambria Math" panose="02040503050406030204" pitchFamily="18" charset="0"/>
                                      </a:rPr>
                                      <m:t>−18.2</m:t>
                                    </m:r>
                                  </m:den>
                                </m:f>
                              </m:oMath>
                            </m:oMathPara>
                          </a14:m>
                          <a:endParaRPr lang="en-IN"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a:solidFill>
                                <a:srgbClr val="008080"/>
                              </a:solidFill>
                            </a:rPr>
                            <a:t>Divide both sides by </a:t>
                          </a:r>
                          <a14:m>
                            <m:oMath xmlns:m="http://schemas.openxmlformats.org/officeDocument/2006/math">
                              <m:r>
                                <a:rPr lang="en-US" sz="2000" b="0" i="1" smtClean="0">
                                  <a:solidFill>
                                    <a:srgbClr val="008080"/>
                                  </a:solidFill>
                                  <a:latin typeface="Cambria Math" panose="02040503050406030204" pitchFamily="18" charset="0"/>
                                </a:rPr>
                                <m:t>−18.2</m:t>
                              </m:r>
                            </m:oMath>
                          </a14:m>
                          <a:r>
                            <a:rPr lang="en-IN" sz="2000" dirty="0">
                              <a:solidFill>
                                <a:srgbClr val="008080"/>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9584447"/>
                      </a:ext>
                    </a:extLst>
                  </a:tr>
                  <a:tr h="370840">
                    <a:tc>
                      <a:txBody>
                        <a:bodyPr/>
                        <a:lstStyle/>
                        <a:p>
                          <a:pPr/>
                          <a14:m>
                            <m:oMathPara xmlns:m="http://schemas.openxmlformats.org/officeDocument/2006/math">
                              <m:oMathParaPr>
                                <m:jc m:val="right"/>
                              </m:oMathParaPr>
                              <m:oMath xmlns:m="http://schemas.openxmlformats.org/officeDocument/2006/math">
                                <m:r>
                                  <a:rPr lang="en-US" sz="2000" b="0" i="1" smtClean="0">
                                    <a:latin typeface="Cambria Math" panose="02040503050406030204" pitchFamily="18" charset="0"/>
                                  </a:rPr>
                                  <m:t>𝑧</m:t>
                                </m:r>
                              </m:oMath>
                            </m:oMathPara>
                          </a14:m>
                          <a:endParaRPr lang="en-IN"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=0.5</m:t>
                                </m:r>
                              </m:oMath>
                            </m:oMathPara>
                          </a14:m>
                          <a:endParaRPr lang="en-IN"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IN" sz="2000" dirty="0">
                            <a:solidFill>
                              <a:srgbClr val="00808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6996332"/>
                      </a:ext>
                    </a:extLst>
                  </a:tr>
                  <a:tr h="370840">
                    <a:tc>
                      <a:txBody>
                        <a:bodyPr/>
                        <a:lstStyle/>
                        <a:p>
                          <a:pPr/>
                          <a14:m>
                            <m:oMathPara xmlns:m="http://schemas.openxmlformats.org/officeDocument/2006/math">
                              <m:oMathParaPr>
                                <m:jc m:val="right"/>
                              </m:oMathParaPr>
                              <m:oMath xmlns:m="http://schemas.openxmlformats.org/officeDocument/2006/math">
                                <m:r>
                                  <m:rPr>
                                    <m:sty m:val="p"/>
                                  </m:rPr>
                                  <a:rPr lang="en-US" sz="2000" b="0" i="0" smtClean="0">
                                    <a:latin typeface="Cambria Math" panose="02040503050406030204" pitchFamily="18" charset="0"/>
                                  </a:rPr>
                                  <m:t>or</m:t>
                                </m:r>
                                <m:r>
                                  <a:rPr lang="en-US" sz="2000" b="0" i="1" smtClean="0">
                                    <a:latin typeface="Cambria Math" panose="02040503050406030204" pitchFamily="18" charset="0"/>
                                  </a:rPr>
                                  <m:t> </m:t>
                                </m:r>
                                <m:r>
                                  <a:rPr lang="en-US" sz="2000" b="0" i="1" smtClean="0">
                                    <a:latin typeface="Cambria Math" panose="02040503050406030204" pitchFamily="18" charset="0"/>
                                  </a:rPr>
                                  <m:t>𝑧</m:t>
                                </m:r>
                              </m:oMath>
                            </m:oMathPara>
                          </a14:m>
                          <a:endParaRPr lang="en-IN" sz="2000"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0" smtClean="0">
                                        <a:latin typeface="Cambria Math" panose="02040503050406030204" pitchFamily="18" charset="0"/>
                                      </a:rPr>
                                      <m:t>1</m:t>
                                    </m:r>
                                  </m:num>
                                  <m:den>
                                    <m:r>
                                      <a:rPr lang="en-US" sz="2000" b="0" i="0" smtClean="0">
                                        <a:latin typeface="Cambria Math" panose="02040503050406030204" pitchFamily="18" charset="0"/>
                                      </a:rPr>
                                      <m:t>2</m:t>
                                    </m:r>
                                  </m:den>
                                </m:f>
                              </m:oMath>
                            </m:oMathPara>
                          </a14:m>
                          <a:endParaRPr lang="en-IN" sz="2000"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548739"/>
                      </a:ext>
                    </a:extLst>
                  </a:tr>
                </a:tbl>
              </a:graphicData>
            </a:graphic>
          </p:graphicFrame>
        </mc:Choice>
        <mc:Fallback>
          <p:graphicFrame>
            <p:nvGraphicFramePr>
              <p:cNvPr id="4" name="Table 3">
                <a:extLst>
                  <a:ext uri="{FF2B5EF4-FFF2-40B4-BE49-F238E27FC236}">
                    <a16:creationId xmlns:a16="http://schemas.microsoft.com/office/drawing/2014/main" id="{01F8C888-8CDC-421A-B39B-B4FE9EFB93B5}"/>
                  </a:ext>
                </a:extLst>
              </p:cNvPr>
              <p:cNvGraphicFramePr>
                <a:graphicFrameLocks noGrp="1"/>
              </p:cNvGraphicFramePr>
              <p:nvPr>
                <p:extLst>
                  <p:ext uri="{D42A27DB-BD31-4B8C-83A1-F6EECF244321}">
                    <p14:modId xmlns:p14="http://schemas.microsoft.com/office/powerpoint/2010/main" val="1696051752"/>
                  </p:ext>
                </p:extLst>
              </p:nvPr>
            </p:nvGraphicFramePr>
            <p:xfrm>
              <a:off x="342900" y="1524000"/>
              <a:ext cx="8470265" cy="2911094"/>
            </p:xfrm>
            <a:graphic>
              <a:graphicData uri="http://schemas.openxmlformats.org/drawingml/2006/table">
                <a:tbl>
                  <a:tblPr firstRow="1" bandRow="1">
                    <a:tableStyleId>{2D5ABB26-0587-4C30-8999-92F81FD0307C}</a:tableStyleId>
                  </a:tblPr>
                  <a:tblGrid>
                    <a:gridCol w="3074098">
                      <a:extLst>
                        <a:ext uri="{9D8B030D-6E8A-4147-A177-3AD203B41FA5}">
                          <a16:colId xmlns:a16="http://schemas.microsoft.com/office/drawing/2014/main" val="3766202524"/>
                        </a:ext>
                      </a:extLst>
                    </a:gridCol>
                    <a:gridCol w="2298319">
                      <a:extLst>
                        <a:ext uri="{9D8B030D-6E8A-4147-A177-3AD203B41FA5}">
                          <a16:colId xmlns:a16="http://schemas.microsoft.com/office/drawing/2014/main" val="710382147"/>
                        </a:ext>
                      </a:extLst>
                    </a:gridCol>
                    <a:gridCol w="3097848">
                      <a:extLst>
                        <a:ext uri="{9D8B030D-6E8A-4147-A177-3AD203B41FA5}">
                          <a16:colId xmlns:a16="http://schemas.microsoft.com/office/drawing/2014/main" val="3493459552"/>
                        </a:ext>
                      </a:extLst>
                    </a:gridCol>
                  </a:tblGrid>
                  <a:tr h="3962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r="-175794" b="-635385"/>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33333" r="-134392" b="-635385"/>
                          </a:stretch>
                        </a:blipFill>
                      </a:tcPr>
                    </a:tc>
                    <a:tc>
                      <a:txBody>
                        <a:bodyPr/>
                        <a:lstStyle/>
                        <a:p>
                          <a:endParaRPr lang="en-IN" sz="2000" dirty="0">
                            <a:solidFill>
                              <a:srgbClr val="00808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8604793"/>
                      </a:ext>
                    </a:extLst>
                  </a:tr>
                  <a:tr h="3962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00000" r="-175794" b="-535385"/>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33333" t="-100000" r="-134392" b="-535385"/>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73622" t="-100000" b="-535385"/>
                          </a:stretch>
                        </a:blipFill>
                      </a:tcPr>
                    </a:tc>
                    <a:extLst>
                      <a:ext uri="{0D108BD9-81ED-4DB2-BD59-A6C34878D82A}">
                        <a16:rowId xmlns:a16="http://schemas.microsoft.com/office/drawing/2014/main" val="105705213"/>
                      </a:ext>
                    </a:extLst>
                  </a:tr>
                  <a:tr h="3962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200000" r="-175794" b="-435385"/>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33333" t="-200000" r="-134392" b="-435385"/>
                          </a:stretch>
                        </a:blipFill>
                      </a:tcPr>
                    </a:tc>
                    <a:tc>
                      <a:txBody>
                        <a:bodyPr/>
                        <a:lstStyle/>
                        <a:p>
                          <a:pPr algn="l"/>
                          <a:r>
                            <a:rPr lang="en-IN" sz="2000" dirty="0">
                              <a:solidFill>
                                <a:srgbClr val="008080"/>
                              </a:solidFill>
                            </a:rPr>
                            <a:t>Simplify.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3219753"/>
                      </a:ext>
                    </a:extLst>
                  </a:tr>
                  <a:tr h="664083">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78899" r="-175794" b="-159633"/>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33333" t="-178899" r="-134392" b="-159633"/>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73622" t="-178899" b="-159633"/>
                          </a:stretch>
                        </a:blipFill>
                      </a:tcPr>
                    </a:tc>
                    <a:extLst>
                      <a:ext uri="{0D108BD9-81ED-4DB2-BD59-A6C34878D82A}">
                        <a16:rowId xmlns:a16="http://schemas.microsoft.com/office/drawing/2014/main" val="559584447"/>
                      </a:ext>
                    </a:extLst>
                  </a:tr>
                  <a:tr h="396240">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467692" r="-175794" b="-167692"/>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33333" t="-467692" r="-134392" b="-167692"/>
                          </a:stretch>
                        </a:blipFill>
                      </a:tcPr>
                    </a:tc>
                    <a:tc>
                      <a:txBody>
                        <a:bodyPr/>
                        <a:lstStyle/>
                        <a:p>
                          <a:pPr algn="l"/>
                          <a:endParaRPr lang="en-IN" sz="2000" dirty="0">
                            <a:solidFill>
                              <a:srgbClr val="00808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6996332"/>
                      </a:ext>
                    </a:extLst>
                  </a:tr>
                  <a:tr h="662051">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338532" r="-175794"/>
                          </a:stretch>
                        </a:blipFill>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33333" t="-338532" r="-134392"/>
                          </a:stretch>
                        </a:blipFill>
                      </a:tcPr>
                    </a:tc>
                    <a:tc>
                      <a:txBody>
                        <a:bodyPr/>
                        <a:lstStyle/>
                        <a:p>
                          <a:endParaRPr lang="en-IN" sz="2000" dirty="0">
                            <a:solidFill>
                              <a:srgbClr val="00808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0548739"/>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a Linear Equation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Check:</a:t>
                </a:r>
                <a:endParaRPr lang="en-US" sz="2800" b="1" dirty="0"/>
              </a:p>
              <a:p>
                <a:endParaRPr lang="en-IN" b="1" dirty="0"/>
              </a:p>
              <a:p>
                <a:endParaRPr lang="en-IN" sz="2800" b="1" dirty="0"/>
              </a:p>
              <a:p>
                <a:endParaRPr lang="en-IN" b="1" dirty="0"/>
              </a:p>
              <a:p>
                <a:endParaRPr lang="en-IN" sz="2800" b="1" dirty="0"/>
              </a:p>
              <a:p>
                <a:endParaRPr sz="2800" b="1" dirty="0"/>
              </a:p>
              <a:p>
                <a:pPr>
                  <a:defRPr sz="2800"/>
                </a:pPr>
                <a:r>
                  <a:rPr sz="2800" dirty="0"/>
                  <a:t>Thus, the solution to </a:t>
                </a:r>
                <a14:m>
                  <m:oMath xmlns:m="http://schemas.openxmlformats.org/officeDocument/2006/math">
                    <m:r>
                      <a:rPr>
                        <a:latin typeface="Cambria Math" panose="02040503050406030204" pitchFamily="18" charset="0"/>
                      </a:rPr>
                      <m:t>16.53−18.2</m:t>
                    </m:r>
                    <m:r>
                      <a:rPr>
                        <a:latin typeface="Cambria Math" panose="02040503050406030204" pitchFamily="18" charset="0"/>
                      </a:rPr>
                      <m:t>𝑧</m:t>
                    </m:r>
                    <m:r>
                      <a:rPr>
                        <a:latin typeface="Cambria Math" panose="02040503050406030204" pitchFamily="18" charset="0"/>
                      </a:rPr>
                      <m:t>=7.43</m:t>
                    </m:r>
                  </m:oMath>
                </a14:m>
                <a:r>
                  <a:rPr sz="2800" dirty="0"/>
                  <a:t> is </a:t>
                </a:r>
                <a14:m>
                  <m:oMath xmlns:m="http://schemas.openxmlformats.org/officeDocument/2006/math">
                    <m:r>
                      <a:rPr>
                        <a:latin typeface="Cambria Math" panose="02040503050406030204" pitchFamily="18" charset="0"/>
                      </a:rPr>
                      <m:t>𝑧</m:t>
                    </m:r>
                    <m:r>
                      <a:rPr>
                        <a:latin typeface="Cambria Math" panose="02040503050406030204" pitchFamily="18" charset="0"/>
                      </a:rPr>
                      <m:t>=0.5</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3E2D705F-7EFD-455D-82FC-995C8E401465}"/>
                  </a:ext>
                </a:extLst>
              </p:cNvPr>
              <p:cNvGraphicFramePr>
                <a:graphicFrameLocks noGrp="1"/>
              </p:cNvGraphicFramePr>
              <p:nvPr>
                <p:extLst>
                  <p:ext uri="{D42A27DB-BD31-4B8C-83A1-F6EECF244321}">
                    <p14:modId xmlns:p14="http://schemas.microsoft.com/office/powerpoint/2010/main" val="3874359774"/>
                  </p:ext>
                </p:extLst>
              </p:nvPr>
            </p:nvGraphicFramePr>
            <p:xfrm>
              <a:off x="1266825" y="1647444"/>
              <a:ext cx="6610350" cy="1999488"/>
            </p:xfrm>
            <a:graphic>
              <a:graphicData uri="http://schemas.openxmlformats.org/drawingml/2006/table">
                <a:tbl>
                  <a:tblPr firstRow="1" bandRow="1">
                    <a:tableStyleId>{2D5ABB26-0587-4C30-8999-92F81FD0307C}</a:tableStyleId>
                  </a:tblPr>
                  <a:tblGrid>
                    <a:gridCol w="2863215">
                      <a:extLst>
                        <a:ext uri="{9D8B030D-6E8A-4147-A177-3AD203B41FA5}">
                          <a16:colId xmlns:a16="http://schemas.microsoft.com/office/drawing/2014/main" val="20000"/>
                        </a:ext>
                      </a:extLst>
                    </a:gridCol>
                    <a:gridCol w="1181608">
                      <a:extLst>
                        <a:ext uri="{9D8B030D-6E8A-4147-A177-3AD203B41FA5}">
                          <a16:colId xmlns:a16="http://schemas.microsoft.com/office/drawing/2014/main" val="20001"/>
                        </a:ext>
                      </a:extLst>
                    </a:gridCol>
                    <a:gridCol w="2565527">
                      <a:extLst>
                        <a:ext uri="{9D8B030D-6E8A-4147-A177-3AD203B41FA5}">
                          <a16:colId xmlns:a16="http://schemas.microsoft.com/office/drawing/2014/main" val="2575149170"/>
                        </a:ext>
                      </a:extLst>
                    </a:gridCol>
                  </a:tblGrid>
                  <a:tr h="482876">
                    <a:tc>
                      <a:txBody>
                        <a:bodyPr/>
                        <a:lstStyle/>
                        <a:p>
                          <a:pPr algn="r">
                            <a:defRPr sz="1600"/>
                          </a:pPr>
                          <a:r>
                            <a:rPr lang="en-IN" sz="2800" dirty="0"/>
                            <a:t>​</a:t>
                          </a:r>
                          <a14:m>
                            <m:oMath xmlns:m="http://schemas.openxmlformats.org/officeDocument/2006/math">
                              <m:r>
                                <a:rPr lang="en-IN" sz="2800" b="0" i="1" smtClean="0">
                                  <a:latin typeface="Cambria Math" panose="02040503050406030204" pitchFamily="18" charset="0"/>
                                </a:rPr>
                                <m:t>1</m:t>
                              </m:r>
                              <m:r>
                                <a:rPr lang="en-US" sz="2800" b="0" i="1" smtClean="0">
                                  <a:latin typeface="Cambria Math" panose="02040503050406030204" pitchFamily="18" charset="0"/>
                                </a:rPr>
                                <m:t>6.53−18.2</m:t>
                              </m:r>
                              <m:r>
                                <a:rPr lang="en-US" sz="2800" b="0" i="1" smtClean="0">
                                  <a:latin typeface="Cambria Math" panose="02040503050406030204" pitchFamily="18" charset="0"/>
                                </a:rPr>
                                <m:t>𝑧</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r>
                            <a:rPr lang="en-IN" sz="2800" dirty="0"/>
                            <a:t>​</a:t>
                          </a:r>
                          <a14:m>
                            <m:oMath xmlns:m="http://schemas.openxmlformats.org/officeDocument/2006/math">
                              <m:r>
                                <a:rPr lang="en-IN" sz="2800">
                                  <a:latin typeface="Cambria Math"/>
                                </a:rPr>
                                <m:t>≟</m:t>
                              </m:r>
                              <m:r>
                                <a:rPr lang="en-IN" sz="2800" b="0" i="0" smtClean="0">
                                  <a:latin typeface="Cambria Math" panose="02040503050406030204" pitchFamily="18" charset="0"/>
                                </a:rPr>
                                <m:t>7</m:t>
                              </m:r>
                              <m:r>
                                <a:rPr lang="en-US" sz="2800" b="0" i="0" smtClean="0">
                                  <a:latin typeface="Cambria Math" panose="02040503050406030204" pitchFamily="18" charset="0"/>
                                </a:rPr>
                                <m:t>.43</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82876">
                    <a:tc>
                      <a:txBody>
                        <a:bodyPr/>
                        <a:lstStyle/>
                        <a:p>
                          <a:pPr algn="r">
                            <a:defRPr sz="1600"/>
                          </a:pPr>
                          <a:r>
                            <a:rPr lang="en-IN" sz="2800" dirty="0"/>
                            <a:t>​</a:t>
                          </a:r>
                          <a14:m>
                            <m:oMath xmlns:m="http://schemas.openxmlformats.org/officeDocument/2006/math">
                              <m:r>
                                <a:rPr lang="en-US" sz="2800" b="0" i="1" smtClean="0">
                                  <a:latin typeface="Cambria Math" panose="02040503050406030204" pitchFamily="18" charset="0"/>
                                </a:rPr>
                                <m:t>16.53−18.2(0.5)</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r>
                            <a:rPr lang="en-IN" sz="2800" dirty="0"/>
                            <a:t>​</a:t>
                          </a:r>
                          <a14:m>
                            <m:oMath xmlns:m="http://schemas.openxmlformats.org/officeDocument/2006/math">
                              <m:r>
                                <a:rPr lang="en-IN" sz="2800">
                                  <a:latin typeface="Cambria Math"/>
                                </a:rPr>
                                <m:t>≟</m:t>
                              </m:r>
                              <m:r>
                                <a:rPr lang="en-IN" sz="2800" b="0" i="0" smtClean="0">
                                  <a:latin typeface="Cambria Math" panose="02040503050406030204" pitchFamily="18" charset="0"/>
                                </a:rPr>
                                <m:t>7</m:t>
                              </m:r>
                              <m:r>
                                <a:rPr lang="en-US" sz="2800" b="0" i="0" smtClean="0">
                                  <a:latin typeface="Cambria Math" panose="02040503050406030204" pitchFamily="18" charset="0"/>
                                </a:rPr>
                                <m:t>.43</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r>
                            <a:rPr lang="en-IN" sz="2000" dirty="0">
                              <a:solidFill>
                                <a:srgbClr val="008080"/>
                              </a:solidFill>
                            </a:rPr>
                            <a:t>Substitute </a:t>
                          </a:r>
                          <a14:m>
                            <m:oMath xmlns:m="http://schemas.openxmlformats.org/officeDocument/2006/math">
                              <m:r>
                                <a:rPr lang="en-US" sz="2000" b="0" i="1" smtClean="0">
                                  <a:solidFill>
                                    <a:srgbClr val="008080"/>
                                  </a:solidFill>
                                  <a:latin typeface="Cambria Math" panose="02040503050406030204" pitchFamily="18" charset="0"/>
                                </a:rPr>
                                <m:t>𝑧</m:t>
                              </m:r>
                              <m:r>
                                <a:rPr lang="en-US" sz="2000" b="0" i="1" smtClean="0">
                                  <a:solidFill>
                                    <a:srgbClr val="008080"/>
                                  </a:solidFill>
                                  <a:latin typeface="Cambria Math" panose="02040503050406030204" pitchFamily="18" charset="0"/>
                                </a:rPr>
                                <m:t>=0.5</m:t>
                              </m:r>
                            </m:oMath>
                          </a14:m>
                          <a:r>
                            <a:rPr lang="en-IN" sz="2000" dirty="0">
                              <a:solidFill>
                                <a:srgbClr val="008080"/>
                              </a:solidFill>
                            </a:rPr>
                            <a:t>.</a:t>
                          </a:r>
                          <a:endParaRPr sz="2000" dirty="0">
                            <a:solidFill>
                              <a:srgbClr val="008080"/>
                            </a:solidFill>
                          </a:endParaRPr>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82876">
                    <a:tc>
                      <a:txBody>
                        <a:bodyPr/>
                        <a:lstStyle/>
                        <a:p>
                          <a:pPr algn="r">
                            <a:defRPr sz="1600"/>
                          </a:pPr>
                          <a:r>
                            <a:rPr lang="ar-AE" sz="2800" dirty="0"/>
                            <a:t>​</a:t>
                          </a:r>
                          <a14:m>
                            <m:oMath xmlns:m="http://schemas.openxmlformats.org/officeDocument/2006/math">
                              <m:r>
                                <a:rPr lang="ar-AE" sz="2800" b="0" i="1" smtClean="0">
                                  <a:latin typeface="Cambria Math" panose="02040503050406030204" pitchFamily="18" charset="0"/>
                                </a:rPr>
                                <m:t>1</m:t>
                              </m:r>
                              <m:r>
                                <a:rPr lang="en-US" sz="2800" b="0" i="1" smtClean="0">
                                  <a:latin typeface="Cambria Math" panose="02040503050406030204" pitchFamily="18" charset="0"/>
                                </a:rPr>
                                <m:t>6</m:t>
                              </m:r>
                              <m:r>
                                <a:rPr lang="en-US" sz="2800" b="0" i="1" smtClean="0">
                                  <a:latin typeface="Cambria Math" panose="02040503050406030204" pitchFamily="18" charset="0"/>
                                </a:rPr>
                                <m:t>.</m:t>
                              </m:r>
                              <m:r>
                                <a:rPr lang="en-US" sz="2800" b="0" i="1" smtClean="0">
                                  <a:latin typeface="Cambria Math" panose="02040503050406030204" pitchFamily="18" charset="0"/>
                                </a:rPr>
                                <m:t>53</m:t>
                              </m:r>
                              <m:r>
                                <a:rPr lang="en-US" sz="2800" b="0" i="1" smtClean="0">
                                  <a:latin typeface="Cambria Math" panose="02040503050406030204" pitchFamily="18" charset="0"/>
                                </a:rPr>
                                <m:t>−</m:t>
                              </m:r>
                              <m:r>
                                <a:rPr lang="en-US" sz="2800" b="0" i="1" smtClean="0">
                                  <a:latin typeface="Cambria Math" panose="02040503050406030204" pitchFamily="18" charset="0"/>
                                </a:rPr>
                                <m:t>9</m:t>
                              </m:r>
                              <m:r>
                                <a:rPr lang="en-US" sz="2800" b="0" i="1" smtClean="0">
                                  <a:latin typeface="Cambria Math" panose="02040503050406030204" pitchFamily="18" charset="0"/>
                                </a:rPr>
                                <m:t>.</m:t>
                              </m:r>
                              <m:r>
                                <a:rPr lang="en-US" sz="2800" b="0" i="1" smtClean="0">
                                  <a:latin typeface="Cambria Math" panose="02040503050406030204" pitchFamily="18" charset="0"/>
                                </a:rPr>
                                <m:t>1</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r>
                            <a:rPr lang="en-IN" sz="2800" dirty="0"/>
                            <a:t>​</a:t>
                          </a:r>
                          <a14:m>
                            <m:oMath xmlns:m="http://schemas.openxmlformats.org/officeDocument/2006/math">
                              <m:r>
                                <a:rPr lang="en-IN" sz="2800">
                                  <a:latin typeface="Cambria Math"/>
                                </a:rPr>
                                <m:t>≟</m:t>
                              </m:r>
                              <m:r>
                                <a:rPr lang="en-IN" sz="2800" b="0" i="0" smtClean="0">
                                  <a:latin typeface="Cambria Math" panose="02040503050406030204" pitchFamily="18" charset="0"/>
                                </a:rPr>
                                <m:t>7</m:t>
                              </m:r>
                              <m:r>
                                <a:rPr lang="en-US" sz="2800" b="0" i="0" smtClean="0">
                                  <a:latin typeface="Cambria Math" panose="02040503050406030204" pitchFamily="18" charset="0"/>
                                </a:rPr>
                                <m:t>.</m:t>
                              </m:r>
                              <m:r>
                                <a:rPr lang="en-US" sz="2800" b="0" i="0" smtClean="0">
                                  <a:latin typeface="Cambria Math" panose="02040503050406030204" pitchFamily="18" charset="0"/>
                                </a:rPr>
                                <m:t>43</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r>
                            <a:rPr lang="en-IN" sz="2000" dirty="0">
                              <a:solidFill>
                                <a:srgbClr val="008080"/>
                              </a:solidFill>
                            </a:rPr>
                            <a:t>Simplify.</a:t>
                          </a:r>
                          <a:endParaRPr sz="2000" dirty="0">
                            <a:solidFill>
                              <a:srgbClr val="008080"/>
                            </a:solidFill>
                          </a:endParaRPr>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82876">
                    <a:tc>
                      <a:txBody>
                        <a:bodyPr/>
                        <a:lstStyle/>
                        <a:p>
                          <a:pPr algn="r">
                            <a:defRPr sz="1600"/>
                          </a:pPr>
                          <a:r>
                            <a:rPr lang="en-IN" sz="2800" dirty="0"/>
                            <a:t>​</a:t>
                          </a:r>
                          <a14:m>
                            <m:oMath xmlns:m="http://schemas.openxmlformats.org/officeDocument/2006/math">
                              <m:r>
                                <a:rPr lang="en-IN" sz="2800" b="0" i="0" smtClean="0">
                                  <a:latin typeface="Cambria Math" panose="02040503050406030204" pitchFamily="18" charset="0"/>
                                </a:rPr>
                                <m:t>7</m:t>
                              </m:r>
                              <m:r>
                                <a:rPr lang="en-US" sz="2800" b="0" i="0" smtClean="0">
                                  <a:latin typeface="Cambria Math" panose="02040503050406030204" pitchFamily="18" charset="0"/>
                                </a:rPr>
                                <m:t>.</m:t>
                              </m:r>
                              <m:r>
                                <a:rPr lang="en-US" sz="2800" b="0" i="0" smtClean="0">
                                  <a:latin typeface="Cambria Math" panose="02040503050406030204" pitchFamily="18" charset="0"/>
                                </a:rPr>
                                <m:t>43</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r>
                            <a:rPr lang="en-IN" sz="2800" dirty="0"/>
                            <a:t>​</a:t>
                          </a:r>
                          <a14:m>
                            <m:oMath xmlns:m="http://schemas.openxmlformats.org/officeDocument/2006/math">
                              <m:r>
                                <a:rPr lang="en-IN" sz="2800">
                                  <a:latin typeface="Cambria Math"/>
                                </a:rPr>
                                <m:t>=</m:t>
                              </m:r>
                              <m:r>
                                <a:rPr lang="en-IN" sz="2800" b="0" i="0" smtClean="0">
                                  <a:latin typeface="Cambria Math" panose="02040503050406030204" pitchFamily="18" charset="0"/>
                                </a:rPr>
                                <m:t>7</m:t>
                              </m:r>
                              <m:r>
                                <a:rPr lang="en-US" sz="2800" b="0" i="0" smtClean="0">
                                  <a:latin typeface="Cambria Math" panose="02040503050406030204" pitchFamily="18" charset="0"/>
                                </a:rPr>
                                <m:t>.</m:t>
                              </m:r>
                              <m:r>
                                <a:rPr lang="en-US" sz="2800" b="0" i="0" smtClean="0">
                                  <a:latin typeface="Cambria Math" panose="02040503050406030204" pitchFamily="18" charset="0"/>
                                </a:rPr>
                                <m:t>43</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r>
                            <a:rPr lang="en-IN" sz="2000" dirty="0">
                              <a:solidFill>
                                <a:srgbClr val="008080"/>
                              </a:solidFill>
                            </a:rPr>
                            <a:t>True statement.</a:t>
                          </a:r>
                          <a:endParaRPr sz="2000" dirty="0">
                            <a:solidFill>
                              <a:srgbClr val="008080"/>
                            </a:solidFill>
                          </a:endParaRPr>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mc:Choice>
        <mc:Fallback xmlns="">
          <p:graphicFrame>
            <p:nvGraphicFramePr>
              <p:cNvPr id="4" name="Table 3">
                <a:extLst>
                  <a:ext uri="{FF2B5EF4-FFF2-40B4-BE49-F238E27FC236}">
                    <a16:creationId xmlns:a16="http://schemas.microsoft.com/office/drawing/2014/main" id="{3E2D705F-7EFD-455D-82FC-995C8E401465}"/>
                  </a:ext>
                </a:extLst>
              </p:cNvPr>
              <p:cNvGraphicFramePr>
                <a:graphicFrameLocks noGrp="1"/>
              </p:cNvGraphicFramePr>
              <p:nvPr>
                <p:extLst>
                  <p:ext uri="{D42A27DB-BD31-4B8C-83A1-F6EECF244321}">
                    <p14:modId xmlns:p14="http://schemas.microsoft.com/office/powerpoint/2010/main" val="3874359774"/>
                  </p:ext>
                </p:extLst>
              </p:nvPr>
            </p:nvGraphicFramePr>
            <p:xfrm>
              <a:off x="1266825" y="1647444"/>
              <a:ext cx="6610350" cy="1999488"/>
            </p:xfrm>
            <a:graphic>
              <a:graphicData uri="http://schemas.openxmlformats.org/drawingml/2006/table">
                <a:tbl>
                  <a:tblPr firstRow="1" bandRow="1">
                    <a:tableStyleId>{2D5ABB26-0587-4C30-8999-92F81FD0307C}</a:tableStyleId>
                  </a:tblPr>
                  <a:tblGrid>
                    <a:gridCol w="2863215">
                      <a:extLst>
                        <a:ext uri="{9D8B030D-6E8A-4147-A177-3AD203B41FA5}">
                          <a16:colId xmlns:a16="http://schemas.microsoft.com/office/drawing/2014/main" val="20000"/>
                        </a:ext>
                      </a:extLst>
                    </a:gridCol>
                    <a:gridCol w="1181608">
                      <a:extLst>
                        <a:ext uri="{9D8B030D-6E8A-4147-A177-3AD203B41FA5}">
                          <a16:colId xmlns:a16="http://schemas.microsoft.com/office/drawing/2014/main" val="20001"/>
                        </a:ext>
                      </a:extLst>
                    </a:gridCol>
                    <a:gridCol w="2565527">
                      <a:extLst>
                        <a:ext uri="{9D8B030D-6E8A-4147-A177-3AD203B41FA5}">
                          <a16:colId xmlns:a16="http://schemas.microsoft.com/office/drawing/2014/main" val="2575149170"/>
                        </a:ext>
                      </a:extLst>
                    </a:gridCol>
                  </a:tblGrid>
                  <a:tr h="499872">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3415" r="-131064" b="-337805"/>
                          </a:stretch>
                        </a:blipFill>
                      </a:tcPr>
                    </a:tc>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41026" t="-13415" r="-215897" b="-337805"/>
                          </a:stretch>
                        </a:blipFill>
                      </a:tcPr>
                    </a:tc>
                    <a:tc>
                      <a:txBody>
                        <a:bodyPr/>
                        <a:lstStyle/>
                        <a:p>
                          <a:pPr algn="l">
                            <a:defRPr sz="1600"/>
                          </a:pPr>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12048" r="-131064" b="-233735"/>
                          </a:stretch>
                        </a:blipFill>
                      </a:tcPr>
                    </a:tc>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41026" t="-112048" r="-215897" b="-233735"/>
                          </a:stretch>
                        </a:blipFill>
                      </a:tcPr>
                    </a:tc>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57957" t="-112048" b="-233735"/>
                          </a:stretch>
                        </a:blipFill>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14634" r="-131064" b="-136585"/>
                          </a:stretch>
                        </a:blipFill>
                      </a:tcPr>
                    </a:tc>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41026" t="-214634" r="-215897" b="-136585"/>
                          </a:stretch>
                        </a:blipFill>
                      </a:tcPr>
                    </a:tc>
                    <a:tc>
                      <a:txBody>
                        <a:bodyPr/>
                        <a:lstStyle/>
                        <a:p>
                          <a:pPr algn="l">
                            <a:defRPr sz="1600"/>
                          </a:pPr>
                          <a:r>
                            <a:rPr lang="en-IN" sz="2000" dirty="0">
                              <a:solidFill>
                                <a:srgbClr val="008080"/>
                              </a:solidFill>
                            </a:rPr>
                            <a:t>Simplify.</a:t>
                          </a:r>
                          <a:endParaRPr sz="2000" dirty="0">
                            <a:solidFill>
                              <a:srgbClr val="008080"/>
                            </a:solidFill>
                          </a:endParaRPr>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99872">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314634" r="-131064" b="-36585"/>
                          </a:stretch>
                        </a:blipFill>
                      </a:tcPr>
                    </a:tc>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41026" t="-314634" r="-215897" b="-36585"/>
                          </a:stretch>
                        </a:blipFill>
                      </a:tcPr>
                    </a:tc>
                    <a:tc>
                      <a:txBody>
                        <a:bodyPr/>
                        <a:lstStyle/>
                        <a:p>
                          <a:pPr algn="l">
                            <a:defRPr sz="1600"/>
                          </a:pPr>
                          <a:r>
                            <a:rPr lang="en-IN" sz="2000" dirty="0">
                              <a:solidFill>
                                <a:srgbClr val="008080"/>
                              </a:solidFill>
                            </a:rPr>
                            <a:t>True statement.</a:t>
                          </a:r>
                          <a:endParaRPr sz="2000" dirty="0">
                            <a:solidFill>
                              <a:srgbClr val="008080"/>
                            </a:solidFill>
                          </a:endParaRPr>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Linear Equations in</a:t>
                </a:r>
                <a:r>
                  <a:rPr sz="2800"/>
                  <a:t> </a:t>
                </a:r>
                <a14:m>
                  <m:oMath xmlns:m="http://schemas.openxmlformats.org/officeDocument/2006/math">
                    <m:r>
                      <a:rPr sz="3200">
                        <a:latin typeface="Cambria Math"/>
                      </a:rPr>
                      <m:t>𝑥</m:t>
                    </m:r>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797963"/>
              </a:xfrm>
            </p:spPr>
            <p:txBody>
              <a:bodyPr>
                <a:spAutoFit/>
              </a:bodyPr>
              <a:lstStyle/>
              <a:p>
                <a:pPr algn="ctr">
                  <a:defRPr sz="2800" b="1"/>
                </a:pPr>
                <a:r>
                  <a:rPr dirty="0"/>
                  <a:t>Definition</a:t>
                </a:r>
              </a:p>
              <a:p>
                <a:pPr>
                  <a:defRPr sz="2800"/>
                </a:pPr>
                <a:r>
                  <a:rPr sz="2800" dirty="0"/>
                  <a:t>If </a:t>
                </a:r>
                <a14:m>
                  <m:oMath xmlns:m="http://schemas.openxmlformats.org/officeDocument/2006/math">
                    <m:r>
                      <a:rPr>
                        <a:latin typeface="Cambria Math" panose="02040503050406030204" pitchFamily="18" charset="0"/>
                      </a:rPr>
                      <m:t>𝑎</m:t>
                    </m:r>
                  </m:oMath>
                </a14:m>
                <a:r>
                  <a:rPr sz="2800" dirty="0"/>
                  <a:t>, </a:t>
                </a:r>
                <a14:m>
                  <m:oMath xmlns:m="http://schemas.openxmlformats.org/officeDocument/2006/math">
                    <m:r>
                      <a:rPr>
                        <a:latin typeface="Cambria Math" panose="02040503050406030204" pitchFamily="18" charset="0"/>
                      </a:rPr>
                      <m:t>𝑏</m:t>
                    </m:r>
                  </m:oMath>
                </a14:m>
                <a:r>
                  <a:rPr sz="2800" dirty="0"/>
                  <a:t>, and </a:t>
                </a:r>
                <a14:m>
                  <m:oMath xmlns:m="http://schemas.openxmlformats.org/officeDocument/2006/math">
                    <m:r>
                      <a:rPr>
                        <a:latin typeface="Cambria Math" panose="02040503050406030204" pitchFamily="18" charset="0"/>
                      </a:rPr>
                      <m:t>𝑐</m:t>
                    </m:r>
                  </m:oMath>
                </a14:m>
                <a:r>
                  <a:rPr sz="2800" dirty="0"/>
                  <a:t> are constants and </a:t>
                </a:r>
                <a14:m>
                  <m:oMath xmlns:m="http://schemas.openxmlformats.org/officeDocument/2006/math">
                    <m:r>
                      <a:rPr>
                        <a:latin typeface="Cambria Math" panose="02040503050406030204" pitchFamily="18" charset="0"/>
                      </a:rPr>
                      <m:t>𝑎</m:t>
                    </m:r>
                    <m:r>
                      <a:rPr>
                        <a:latin typeface="Cambria Math" panose="02040503050406030204" pitchFamily="18" charset="0"/>
                      </a:rPr>
                      <m:t>≠0</m:t>
                    </m:r>
                  </m:oMath>
                </a14:m>
                <a:r>
                  <a:rPr sz="2800" dirty="0"/>
                  <a:t>, then a </a:t>
                </a:r>
                <a:r>
                  <a:rPr b="1" dirty="0"/>
                  <a:t>linear</a:t>
                </a:r>
                <a:r>
                  <a:rPr sz="2800" dirty="0"/>
                  <a:t> </a:t>
                </a:r>
                <a:r>
                  <a:rPr b="1" dirty="0"/>
                  <a:t>equation in</a:t>
                </a:r>
                <a:r>
                  <a:rPr sz="2800" b="1" dirty="0"/>
                  <a:t> </a:t>
                </a:r>
                <a14:m>
                  <m:oMath xmlns:m="http://schemas.openxmlformats.org/officeDocument/2006/math">
                    <m:r>
                      <a:rPr b="1" i="1">
                        <a:latin typeface="Cambria Math" panose="02040503050406030204" pitchFamily="18" charset="0"/>
                      </a:rPr>
                      <m:t>𝒙</m:t>
                    </m:r>
                  </m:oMath>
                </a14:m>
                <a:r>
                  <a:rPr sz="2800" dirty="0"/>
                  <a:t> is an equation that can be written in the form</a:t>
                </a:r>
              </a:p>
              <a:p>
                <a:pPr algn="ctr">
                  <a:defRPr sz="2800"/>
                </a:pPr>
                <a14:m>
                  <m:oMath xmlns:m="http://schemas.openxmlformats.org/officeDocument/2006/math">
                    <m:r>
                      <a:rPr>
                        <a:latin typeface="Cambria Math" panose="02040503050406030204" pitchFamily="18" charset="0"/>
                      </a:rPr>
                      <m:t>𝒂𝒙</m:t>
                    </m:r>
                    <m:r>
                      <a:rPr>
                        <a:latin typeface="Cambria Math" panose="02040503050406030204" pitchFamily="18" charset="0"/>
                      </a:rPr>
                      <m:t>+</m:t>
                    </m:r>
                    <m:r>
                      <a:rPr>
                        <a:latin typeface="Cambria Math" panose="02040503050406030204" pitchFamily="18" charset="0"/>
                      </a:rPr>
                      <m:t>𝒃</m:t>
                    </m:r>
                    <m:r>
                      <a:rPr>
                        <a:latin typeface="Cambria Math" panose="02040503050406030204" pitchFamily="18" charset="0"/>
                      </a:rPr>
                      <m:t>=</m:t>
                    </m:r>
                    <m:r>
                      <a:rPr>
                        <a:latin typeface="Cambria Math" panose="02040503050406030204" pitchFamily="18" charset="0"/>
                      </a:rPr>
                      <m:t>𝒄</m:t>
                    </m:r>
                  </m:oMath>
                </a14:m>
                <a:r>
                  <a:rPr sz="2800" dirty="0"/>
                  <a:t>.</a:t>
                </a:r>
              </a:p>
              <a:p>
                <a:pPr>
                  <a:defRPr sz="2800"/>
                </a:pPr>
                <a:r>
                  <a:rPr sz="2800" b="1" dirty="0"/>
                  <a:t>Note:</a:t>
                </a:r>
                <a:r>
                  <a:rPr sz="2800" dirty="0"/>
                  <a:t> A linear equation in </a:t>
                </a:r>
                <a14:m>
                  <m:oMath xmlns:m="http://schemas.openxmlformats.org/officeDocument/2006/math">
                    <m:r>
                      <a:rPr>
                        <a:latin typeface="Cambria Math" panose="02040503050406030204" pitchFamily="18" charset="0"/>
                      </a:rPr>
                      <m:t>𝑥</m:t>
                    </m:r>
                  </m:oMath>
                </a14:m>
                <a:r>
                  <a:rPr sz="2800" dirty="0"/>
                  <a:t> is also called a </a:t>
                </a:r>
                <a:r>
                  <a:rPr sz="2800" b="1" dirty="0"/>
                  <a:t>first-degree equation in </a:t>
                </a:r>
                <a14:m>
                  <m:oMath xmlns:m="http://schemas.openxmlformats.org/officeDocument/2006/math">
                    <m:r>
                      <a:rPr b="1" i="1">
                        <a:latin typeface="Cambria Math" panose="02040503050406030204" pitchFamily="18" charset="0"/>
                      </a:rPr>
                      <m:t>𝒙</m:t>
                    </m:r>
                  </m:oMath>
                </a14:m>
                <a:r>
                  <a:rPr sz="2800" b="1" dirty="0"/>
                  <a:t> </a:t>
                </a:r>
                <a:r>
                  <a:rPr sz="2800" dirty="0"/>
                  <a:t>because the variable </a:t>
                </a:r>
                <a14:m>
                  <m:oMath xmlns:m="http://schemas.openxmlformats.org/officeDocument/2006/math">
                    <m:r>
                      <a:rPr>
                        <a:latin typeface="Cambria Math" panose="02040503050406030204" pitchFamily="18" charset="0"/>
                      </a:rPr>
                      <m:t>𝑥</m:t>
                    </m:r>
                  </m:oMath>
                </a14:m>
                <a:r>
                  <a:rPr sz="2800" dirty="0"/>
                  <a:t> can be written with the exponent </a:t>
                </a:r>
                <a:r>
                  <a:rPr sz="2800" dirty="0">
                    <a:latin typeface="Cambria Math"/>
                  </a:rPr>
                  <a:t>1</a:t>
                </a:r>
                <a:r>
                  <a:rPr sz="2800" dirty="0"/>
                  <a:t>. That is,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1</m:t>
                        </m:r>
                      </m:sup>
                    </m:sSup>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797963"/>
              </a:xfrm>
              <a:blipFill>
                <a:blip r:embed="rId3"/>
                <a:stretch>
                  <a:fillRect l="-1328" t="-1274" r="-959" b="-3185"/>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p>
        </p:txBody>
      </p:sp>
      <p:sp>
        <p:nvSpPr>
          <p:cNvPr id="3" name="Text Placeholder 2"/>
          <p:cNvSpPr>
            <a:spLocks noGrp="1"/>
          </p:cNvSpPr>
          <p:nvPr>
            <p:ph type="body" sz="quarter" idx="10"/>
          </p:nvPr>
        </p:nvSpPr>
        <p:spPr>
          <a:xfrm>
            <a:off x="457200" y="1082078"/>
            <a:ext cx="8229600" cy="1815882"/>
          </a:xfrm>
        </p:spPr>
        <p:txBody>
          <a:bodyPr>
            <a:spAutoFit/>
          </a:bodyPr>
          <a:lstStyle/>
          <a:p>
            <a:r>
              <a:rPr sz="2800" dirty="0"/>
              <a:t>Checking can be quite time-consuming and need not be done for every problem. This is particularly important on exams. You should check only if you have time after the entire exam is completed.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Solutions of Equations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Determine whether each of the following equations is a conditional equation, an identity, or a contradiction.</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0.7+0.9</m:t>
                    </m:r>
                    <m:r>
                      <a:rPr>
                        <a:latin typeface="Cambria Math" panose="02040503050406030204" pitchFamily="18" charset="0"/>
                      </a:rPr>
                      <m:t>𝑥</m:t>
                    </m:r>
                    <m:r>
                      <a:rPr>
                        <a:latin typeface="Cambria Math" panose="02040503050406030204" pitchFamily="18" charset="0"/>
                      </a:rPr>
                      <m:t>=16</m:t>
                    </m:r>
                  </m:oMath>
                </a14:m>
                <a:endParaRPr dirty="0"/>
              </a:p>
              <a:p>
                <a:r>
                  <a:rPr dirty="0"/>
                  <a:t>​</a:t>
                </a:r>
                <a:r>
                  <a:rPr sz="2800" b="1" dirty="0"/>
                  <a:t>Solution</a:t>
                </a:r>
              </a:p>
              <a:p>
                <a:endParaRPr lang="en-US" dirty="0"/>
              </a:p>
              <a:p>
                <a:endParaRPr lang="en-IN" dirty="0"/>
              </a:p>
              <a:p>
                <a:endParaRPr lang="en-IN" dirty="0"/>
              </a:p>
              <a:p>
                <a:endParaRPr lang="en-IN" dirty="0"/>
              </a:p>
              <a:p>
                <a:r>
                  <a:rPr dirty="0"/>
                  <a:t>​</a:t>
                </a:r>
                <a:r>
                  <a:rPr sz="2800" dirty="0"/>
                  <a:t>The equation has one solution and it is a conditional equation.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074" b="-331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C838EED8-B8E2-4408-B516-A38ADC61B8FD}"/>
                  </a:ext>
                </a:extLst>
              </p:cNvPr>
              <p:cNvGraphicFramePr>
                <a:graphicFrameLocks noGrp="1"/>
              </p:cNvGraphicFramePr>
              <p:nvPr>
                <p:extLst>
                  <p:ext uri="{D42A27DB-BD31-4B8C-83A1-F6EECF244321}">
                    <p14:modId xmlns:p14="http://schemas.microsoft.com/office/powerpoint/2010/main" val="3264760964"/>
                  </p:ext>
                </p:extLst>
              </p:nvPr>
            </p:nvGraphicFramePr>
            <p:xfrm>
              <a:off x="1266825" y="3105912"/>
              <a:ext cx="6610350" cy="1499616"/>
            </p:xfrm>
            <a:graphic>
              <a:graphicData uri="http://schemas.openxmlformats.org/drawingml/2006/table">
                <a:tbl>
                  <a:tblPr firstRow="1" bandRow="1">
                    <a:tableStyleId>{2D5ABB26-0587-4C30-8999-92F81FD0307C}</a:tableStyleId>
                  </a:tblPr>
                  <a:tblGrid>
                    <a:gridCol w="2863215">
                      <a:extLst>
                        <a:ext uri="{9D8B030D-6E8A-4147-A177-3AD203B41FA5}">
                          <a16:colId xmlns:a16="http://schemas.microsoft.com/office/drawing/2014/main" val="20000"/>
                        </a:ext>
                      </a:extLst>
                    </a:gridCol>
                    <a:gridCol w="1181608">
                      <a:extLst>
                        <a:ext uri="{9D8B030D-6E8A-4147-A177-3AD203B41FA5}">
                          <a16:colId xmlns:a16="http://schemas.microsoft.com/office/drawing/2014/main" val="20001"/>
                        </a:ext>
                      </a:extLst>
                    </a:gridCol>
                    <a:gridCol w="2565527">
                      <a:extLst>
                        <a:ext uri="{9D8B030D-6E8A-4147-A177-3AD203B41FA5}">
                          <a16:colId xmlns:a16="http://schemas.microsoft.com/office/drawing/2014/main" val="2575149170"/>
                        </a:ext>
                      </a:extLst>
                    </a:gridCol>
                  </a:tblGrid>
                  <a:tr h="482876">
                    <a:tc>
                      <a:txBody>
                        <a:bodyPr/>
                        <a:lstStyle/>
                        <a:p>
                          <a:pPr algn="r">
                            <a:defRPr sz="1600"/>
                          </a:pPr>
                          <a:r>
                            <a:rPr lang="en-IN" sz="2800" dirty="0"/>
                            <a:t>​</a:t>
                          </a:r>
                          <a14:m>
                            <m:oMath xmlns:m="http://schemas.openxmlformats.org/officeDocument/2006/math">
                              <m:r>
                                <a:rPr lang="en-US" sz="2800" b="0" i="1" smtClean="0">
                                  <a:latin typeface="Cambria Math" panose="02040503050406030204" pitchFamily="18" charset="0"/>
                                </a:rPr>
                                <m:t>0.7+0.9</m:t>
                              </m:r>
                              <m:r>
                                <a:rPr lang="en-US" sz="2800" b="0" i="1" smtClean="0">
                                  <a:latin typeface="Cambria Math" panose="02040503050406030204" pitchFamily="18" charset="0"/>
                                </a:rPr>
                                <m:t>𝑥</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r>
                            <a:rPr lang="en-IN" sz="2800" dirty="0"/>
                            <a:t>​</a:t>
                          </a:r>
                          <a14:m>
                            <m:oMath xmlns:m="http://schemas.openxmlformats.org/officeDocument/2006/math">
                              <m:r>
                                <a:rPr lang="en-US" sz="2800" b="0" i="0" smtClean="0">
                                  <a:latin typeface="Cambria Math" panose="02040503050406030204" pitchFamily="18" charset="0"/>
                                </a:rPr>
                                <m:t>=16</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82876">
                    <a:tc>
                      <a:txBody>
                        <a:bodyPr/>
                        <a:lstStyle/>
                        <a:p>
                          <a:pPr algn="r">
                            <a:defRPr sz="1600"/>
                          </a:pPr>
                          <a:r>
                            <a:rPr lang="en-IN" sz="2800" dirty="0"/>
                            <a:t>​</a:t>
                          </a:r>
                          <a14:m>
                            <m:oMath xmlns:m="http://schemas.openxmlformats.org/officeDocument/2006/math">
                              <m:r>
                                <a:rPr lang="en-US" sz="2800" b="0" i="1" smtClean="0">
                                  <a:latin typeface="Cambria Math" panose="02040503050406030204" pitchFamily="18" charset="0"/>
                                </a:rPr>
                                <m:t>0.9</m:t>
                              </m:r>
                              <m:r>
                                <a:rPr lang="en-US" sz="2800" b="0" i="1" smtClean="0">
                                  <a:latin typeface="Cambria Math" panose="02040503050406030204" pitchFamily="18" charset="0"/>
                                </a:rPr>
                                <m:t>𝑥</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r>
                            <a:rPr lang="en-IN" sz="2800" dirty="0"/>
                            <a:t>​</a:t>
                          </a:r>
                          <a14:m>
                            <m:oMath xmlns:m="http://schemas.openxmlformats.org/officeDocument/2006/math">
                              <m:r>
                                <a:rPr lang="en-US" sz="2800" b="0" i="0" smtClean="0">
                                  <a:latin typeface="Cambria Math" panose="02040503050406030204" pitchFamily="18" charset="0"/>
                                </a:rPr>
                                <m:t>=15.3</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r>
                            <a:rPr lang="en-IN" sz="2000" dirty="0">
                              <a:solidFill>
                                <a:srgbClr val="008080"/>
                              </a:solidFill>
                            </a:rPr>
                            <a:t>Add</a:t>
                          </a:r>
                          <a:r>
                            <a:rPr lang="en-IN" sz="2000" baseline="0" dirty="0">
                              <a:solidFill>
                                <a:srgbClr val="008080"/>
                              </a:solidFill>
                            </a:rPr>
                            <a:t> </a:t>
                          </a:r>
                          <a14:m>
                            <m:oMath xmlns:m="http://schemas.openxmlformats.org/officeDocument/2006/math">
                              <m:r>
                                <a:rPr lang="en-US" sz="2000" b="0" i="0" smtClean="0">
                                  <a:solidFill>
                                    <a:srgbClr val="008080"/>
                                  </a:solidFill>
                                  <a:latin typeface="Cambria Math" panose="02040503050406030204" pitchFamily="18" charset="0"/>
                                </a:rPr>
                                <m:t>−0.7</m:t>
                              </m:r>
                            </m:oMath>
                          </a14:m>
                          <a:r>
                            <a:rPr lang="en-IN" sz="2000" dirty="0">
                              <a:solidFill>
                                <a:srgbClr val="008080"/>
                              </a:solidFill>
                            </a:rPr>
                            <a:t> to both sides.</a:t>
                          </a:r>
                          <a:endParaRPr sz="2000" dirty="0">
                            <a:solidFill>
                              <a:srgbClr val="008080"/>
                            </a:solidFill>
                          </a:endParaRPr>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82876">
                    <a:tc>
                      <a:txBody>
                        <a:bodyPr/>
                        <a:lstStyle/>
                        <a:p>
                          <a:pPr algn="r">
                            <a:defRPr sz="1600"/>
                          </a:pPr>
                          <a:r>
                            <a:rPr lang="ar-AE" sz="2800" dirty="0"/>
                            <a:t>​</a:t>
                          </a:r>
                          <a14:m>
                            <m:oMath xmlns:m="http://schemas.openxmlformats.org/officeDocument/2006/math">
                              <m:r>
                                <a:rPr lang="en-US" sz="2800" b="0" i="1" smtClean="0">
                                  <a:latin typeface="Cambria Math" panose="02040503050406030204" pitchFamily="18" charset="0"/>
                                </a:rPr>
                                <m:t>𝑥</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r>
                            <a:rPr lang="en-IN" sz="2800" dirty="0"/>
                            <a:t>​</a:t>
                          </a:r>
                          <a14:m>
                            <m:oMath xmlns:m="http://schemas.openxmlformats.org/officeDocument/2006/math">
                              <m:r>
                                <a:rPr lang="en-US" sz="2800" b="0" i="0" smtClean="0">
                                  <a:latin typeface="Cambria Math" panose="02040503050406030204" pitchFamily="18" charset="0"/>
                                </a:rPr>
                                <m:t>=1</m:t>
                              </m:r>
                              <m:r>
                                <a:rPr lang="en-IN" sz="2800" b="0" i="0" smtClean="0">
                                  <a:latin typeface="Cambria Math" panose="02040503050406030204" pitchFamily="18" charset="0"/>
                                </a:rPr>
                                <m:t>7</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r>
                            <a:rPr lang="en-IN" sz="2000" dirty="0">
                              <a:solidFill>
                                <a:srgbClr val="008080"/>
                              </a:solidFill>
                            </a:rPr>
                            <a:t>Solve for </a:t>
                          </a:r>
                          <a14:m>
                            <m:oMath xmlns:m="http://schemas.openxmlformats.org/officeDocument/2006/math">
                              <m:r>
                                <a:rPr lang="en-US" sz="2000" b="0" i="1" smtClean="0">
                                  <a:solidFill>
                                    <a:srgbClr val="008080"/>
                                  </a:solidFill>
                                  <a:latin typeface="Cambria Math" panose="02040503050406030204" pitchFamily="18" charset="0"/>
                                </a:rPr>
                                <m:t>𝑥</m:t>
                              </m:r>
                            </m:oMath>
                          </a14:m>
                          <a:r>
                            <a:rPr lang="en-US" sz="2000" dirty="0">
                              <a:solidFill>
                                <a:srgbClr val="008080"/>
                              </a:solidFill>
                            </a:rPr>
                            <a:t>.</a:t>
                          </a:r>
                          <a:endParaRPr sz="2000" dirty="0">
                            <a:solidFill>
                              <a:srgbClr val="008080"/>
                            </a:solidFill>
                          </a:endParaRPr>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mc:Choice>
        <mc:Fallback xmlns="">
          <p:graphicFrame>
            <p:nvGraphicFramePr>
              <p:cNvPr id="4" name="Table 3">
                <a:extLst>
                  <a:ext uri="{FF2B5EF4-FFF2-40B4-BE49-F238E27FC236}">
                    <a16:creationId xmlns:a16="http://schemas.microsoft.com/office/drawing/2014/main" id="{C838EED8-B8E2-4408-B516-A38ADC61B8FD}"/>
                  </a:ext>
                </a:extLst>
              </p:cNvPr>
              <p:cNvGraphicFramePr>
                <a:graphicFrameLocks noGrp="1"/>
              </p:cNvGraphicFramePr>
              <p:nvPr>
                <p:extLst>
                  <p:ext uri="{D42A27DB-BD31-4B8C-83A1-F6EECF244321}">
                    <p14:modId xmlns:p14="http://schemas.microsoft.com/office/powerpoint/2010/main" val="3264760964"/>
                  </p:ext>
                </p:extLst>
              </p:nvPr>
            </p:nvGraphicFramePr>
            <p:xfrm>
              <a:off x="1266825" y="3105912"/>
              <a:ext cx="6610350" cy="1499616"/>
            </p:xfrm>
            <a:graphic>
              <a:graphicData uri="http://schemas.openxmlformats.org/drawingml/2006/table">
                <a:tbl>
                  <a:tblPr firstRow="1" bandRow="1">
                    <a:tableStyleId>{2D5ABB26-0587-4C30-8999-92F81FD0307C}</a:tableStyleId>
                  </a:tblPr>
                  <a:tblGrid>
                    <a:gridCol w="2863215">
                      <a:extLst>
                        <a:ext uri="{9D8B030D-6E8A-4147-A177-3AD203B41FA5}">
                          <a16:colId xmlns:a16="http://schemas.microsoft.com/office/drawing/2014/main" val="20000"/>
                        </a:ext>
                      </a:extLst>
                    </a:gridCol>
                    <a:gridCol w="1181608">
                      <a:extLst>
                        <a:ext uri="{9D8B030D-6E8A-4147-A177-3AD203B41FA5}">
                          <a16:colId xmlns:a16="http://schemas.microsoft.com/office/drawing/2014/main" val="20001"/>
                        </a:ext>
                      </a:extLst>
                    </a:gridCol>
                    <a:gridCol w="2565527">
                      <a:extLst>
                        <a:ext uri="{9D8B030D-6E8A-4147-A177-3AD203B41FA5}">
                          <a16:colId xmlns:a16="http://schemas.microsoft.com/office/drawing/2014/main" val="2575149170"/>
                        </a:ext>
                      </a:extLst>
                    </a:gridCol>
                  </a:tblGrid>
                  <a:tr h="499872">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2195" r="-131064" b="-237805"/>
                          </a:stretch>
                        </a:blipFill>
                      </a:tcPr>
                    </a:tc>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41026" t="-12195" r="-215897" b="-237805"/>
                          </a:stretch>
                        </a:blipFill>
                      </a:tcPr>
                    </a:tc>
                    <a:tc>
                      <a:txBody>
                        <a:bodyPr/>
                        <a:lstStyle/>
                        <a:p>
                          <a:pPr algn="l">
                            <a:defRPr sz="1600"/>
                          </a:pPr>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10843" r="-131064" b="-134940"/>
                          </a:stretch>
                        </a:blipFill>
                      </a:tcPr>
                    </a:tc>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41026" t="-110843" r="-215897" b="-134940"/>
                          </a:stretch>
                        </a:blipFill>
                      </a:tcPr>
                    </a:tc>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57957" t="-110843" b="-134940"/>
                          </a:stretch>
                        </a:blipFill>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13415" r="-131064" b="-36585"/>
                          </a:stretch>
                        </a:blipFill>
                      </a:tcPr>
                    </a:tc>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241026" t="-213415" r="-215897" b="-36585"/>
                          </a:stretch>
                        </a:blipFill>
                      </a:tcPr>
                    </a:tc>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57957" t="-213415" b="-36585"/>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Solutions of Equations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r>
                      <a:rPr>
                        <a:latin typeface="Cambria Math" panose="02040503050406030204" pitchFamily="18" charset="0"/>
                      </a:rPr>
                      <m:t>=5</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oMath>
                </a14:m>
                <a:endParaRPr dirty="0"/>
              </a:p>
              <a:p>
                <a:r>
                  <a:rPr dirty="0"/>
                  <a:t>​</a:t>
                </a:r>
                <a:r>
                  <a:rPr sz="2800" b="1" dirty="0"/>
                  <a:t>Solution</a:t>
                </a:r>
              </a:p>
              <a:p>
                <a:endParaRPr lang="en-US" dirty="0"/>
              </a:p>
              <a:p>
                <a:endParaRPr lang="en-IN" dirty="0"/>
              </a:p>
              <a:p>
                <a:endParaRPr lang="en-IN" dirty="0"/>
              </a:p>
              <a:p>
                <a:endParaRPr lang="en-IN" dirty="0"/>
              </a:p>
              <a:p>
                <a:r>
                  <a:rPr dirty="0"/>
                  <a:t>​</a:t>
                </a:r>
                <a:r>
                  <a:rPr sz="2800" dirty="0"/>
                  <a:t>The last equation is never true. Therefore, the original equation is a contradiction and has no solution.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3EB338E6-E411-4E7C-950E-C073C1542F7D}"/>
                  </a:ext>
                </a:extLst>
              </p:cNvPr>
              <p:cNvGraphicFramePr>
                <a:graphicFrameLocks noGrp="1"/>
              </p:cNvGraphicFramePr>
              <p:nvPr>
                <p:extLst>
                  <p:ext uri="{D42A27DB-BD31-4B8C-83A1-F6EECF244321}">
                    <p14:modId xmlns:p14="http://schemas.microsoft.com/office/powerpoint/2010/main" val="4134943554"/>
                  </p:ext>
                </p:extLst>
              </p:nvPr>
            </p:nvGraphicFramePr>
            <p:xfrm>
              <a:off x="935070" y="2115312"/>
              <a:ext cx="7273861" cy="1999488"/>
            </p:xfrm>
            <a:graphic>
              <a:graphicData uri="http://schemas.openxmlformats.org/drawingml/2006/table">
                <a:tbl>
                  <a:tblPr firstRow="1" bandRow="1">
                    <a:tableStyleId>{2D5ABB26-0587-4C30-8999-92F81FD0307C}</a:tableStyleId>
                  </a:tblPr>
                  <a:tblGrid>
                    <a:gridCol w="2285555">
                      <a:extLst>
                        <a:ext uri="{9D8B030D-6E8A-4147-A177-3AD203B41FA5}">
                          <a16:colId xmlns:a16="http://schemas.microsoft.com/office/drawing/2014/main" val="20000"/>
                        </a:ext>
                      </a:extLst>
                    </a:gridCol>
                    <a:gridCol w="1829816">
                      <a:extLst>
                        <a:ext uri="{9D8B030D-6E8A-4147-A177-3AD203B41FA5}">
                          <a16:colId xmlns:a16="http://schemas.microsoft.com/office/drawing/2014/main" val="20001"/>
                        </a:ext>
                      </a:extLst>
                    </a:gridCol>
                    <a:gridCol w="3158490">
                      <a:extLst>
                        <a:ext uri="{9D8B030D-6E8A-4147-A177-3AD203B41FA5}">
                          <a16:colId xmlns:a16="http://schemas.microsoft.com/office/drawing/2014/main" val="2575149170"/>
                        </a:ext>
                      </a:extLst>
                    </a:gridCol>
                  </a:tblGrid>
                  <a:tr h="482876">
                    <a:tc>
                      <a:txBody>
                        <a:bodyPr/>
                        <a:lstStyle/>
                        <a:p>
                          <a:pPr algn="r">
                            <a:defRPr sz="1600"/>
                          </a:pPr>
                          <a:r>
                            <a:rPr lang="en-IN" sz="2800" dirty="0"/>
                            <a:t>​</a:t>
                          </a:r>
                          <a14:m>
                            <m:oMath xmlns:m="http://schemas.openxmlformats.org/officeDocument/2006/math">
                              <m:r>
                                <a:rPr lang="en-US" sz="2800" b="0" i="1" smtClean="0">
                                  <a:latin typeface="Cambria Math" panose="02040503050406030204" pitchFamily="18" charset="0"/>
                                </a:rPr>
                                <m:t>3</m:t>
                              </m:r>
                              <m:r>
                                <a:rPr lang="en-US" sz="2800" b="0" i="1" smtClean="0">
                                  <a:latin typeface="Cambria Math" panose="02040503050406030204" pitchFamily="18" charset="0"/>
                                </a:rPr>
                                <m:t>𝑥</m:t>
                              </m:r>
                              <m:r>
                                <a:rPr lang="en-US" sz="2800" b="0" i="1" smtClean="0">
                                  <a:latin typeface="Cambria Math" panose="02040503050406030204" pitchFamily="18" charset="0"/>
                                </a:rPr>
                                <m:t>+2(</m:t>
                              </m:r>
                              <m:r>
                                <a:rPr lang="en-US" sz="2800" b="0" i="1" smtClean="0">
                                  <a:latin typeface="Cambria Math" panose="02040503050406030204" pitchFamily="18" charset="0"/>
                                </a:rPr>
                                <m:t>𝑥</m:t>
                              </m:r>
                              <m:r>
                                <a:rPr lang="en-US" sz="2800" b="0" i="1" smtClean="0">
                                  <a:latin typeface="Cambria Math" panose="02040503050406030204" pitchFamily="18" charset="0"/>
                                </a:rPr>
                                <m:t>+5)</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r>
                            <a:rPr lang="en-IN" sz="2800" dirty="0"/>
                            <a:t>​</a:t>
                          </a:r>
                          <a14:m>
                            <m:oMath xmlns:m="http://schemas.openxmlformats.org/officeDocument/2006/math">
                              <m:r>
                                <a:rPr lang="en-US" sz="2800" b="0" i="0" smtClean="0">
                                  <a:latin typeface="Cambria Math" panose="02040503050406030204" pitchFamily="18" charset="0"/>
                                </a:rPr>
                                <m:t>=5(</m:t>
                              </m:r>
                              <m:r>
                                <a:rPr lang="en-US" sz="2800" b="0" i="1" smtClean="0">
                                  <a:latin typeface="Cambria Math" panose="02040503050406030204" pitchFamily="18" charset="0"/>
                                </a:rPr>
                                <m:t>𝑥</m:t>
                              </m:r>
                              <m:r>
                                <a:rPr lang="en-US" sz="2800" b="0" i="0" smtClean="0">
                                  <a:latin typeface="Cambria Math" panose="02040503050406030204" pitchFamily="18" charset="0"/>
                                </a:rPr>
                                <m:t>−1)</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82876">
                    <a:tc>
                      <a:txBody>
                        <a:bodyPr/>
                        <a:lstStyle/>
                        <a:p>
                          <a:pPr algn="r">
                            <a:defRPr sz="1600"/>
                          </a:pPr>
                          <a:r>
                            <a:rPr lang="en-IN" sz="2800" dirty="0"/>
                            <a:t>​</a:t>
                          </a:r>
                          <a14:m>
                            <m:oMath xmlns:m="http://schemas.openxmlformats.org/officeDocument/2006/math">
                              <m:r>
                                <a:rPr lang="en-US" sz="2800" b="0" i="0" smtClean="0">
                                  <a:latin typeface="Cambria Math" panose="02040503050406030204" pitchFamily="18" charset="0"/>
                                </a:rPr>
                                <m:t>3</m:t>
                              </m:r>
                              <m:r>
                                <a:rPr lang="en-US" sz="2800" b="0" i="1" smtClean="0">
                                  <a:latin typeface="Cambria Math" panose="02040503050406030204" pitchFamily="18" charset="0"/>
                                </a:rPr>
                                <m:t>𝑥</m:t>
                              </m:r>
                              <m:r>
                                <a:rPr lang="en-US" sz="2800" b="0" i="1" smtClean="0">
                                  <a:latin typeface="Cambria Math" panose="02040503050406030204" pitchFamily="18" charset="0"/>
                                </a:rPr>
                                <m:t>+2</m:t>
                              </m:r>
                              <m:r>
                                <a:rPr lang="en-US" sz="2800" b="0" i="1" smtClean="0">
                                  <a:latin typeface="Cambria Math" panose="02040503050406030204" pitchFamily="18" charset="0"/>
                                </a:rPr>
                                <m:t>𝑥</m:t>
                              </m:r>
                              <m:r>
                                <a:rPr lang="en-US" sz="2800" b="0" i="1" smtClean="0">
                                  <a:latin typeface="Cambria Math" panose="02040503050406030204" pitchFamily="18" charset="0"/>
                                </a:rPr>
                                <m:t>+10</m:t>
                              </m:r>
                            </m:oMath>
                          </a14:m>
                          <a:endParaRPr sz="2800" i="1"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r>
                            <a:rPr lang="en-IN" sz="2800" dirty="0"/>
                            <a:t>​</a:t>
                          </a:r>
                          <a14:m>
                            <m:oMath xmlns:m="http://schemas.openxmlformats.org/officeDocument/2006/math">
                              <m:r>
                                <a:rPr lang="en-US" sz="2800" b="0" i="0" smtClean="0">
                                  <a:latin typeface="Cambria Math" panose="02040503050406030204" pitchFamily="18" charset="0"/>
                                </a:rPr>
                                <m:t>=5</m:t>
                              </m:r>
                              <m:r>
                                <a:rPr lang="en-US" sz="2800" b="0" i="1" smtClean="0">
                                  <a:latin typeface="Cambria Math" panose="02040503050406030204" pitchFamily="18" charset="0"/>
                                </a:rPr>
                                <m:t>𝑥</m:t>
                              </m:r>
                              <m:r>
                                <a:rPr lang="en-US" sz="2800" b="0" i="0" smtClean="0">
                                  <a:latin typeface="Cambria Math" panose="02040503050406030204" pitchFamily="18" charset="0"/>
                                </a:rPr>
                                <m:t>−5</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r>
                            <a:rPr lang="en-IN" sz="2000" dirty="0">
                              <a:solidFill>
                                <a:srgbClr val="008080"/>
                              </a:solidFill>
                            </a:rPr>
                            <a:t>Use the distributive property.</a:t>
                          </a:r>
                          <a:endParaRPr sz="2000" dirty="0">
                            <a:solidFill>
                              <a:srgbClr val="008080"/>
                            </a:solidFill>
                          </a:endParaRPr>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82876">
                    <a:tc>
                      <a:txBody>
                        <a:bodyPr/>
                        <a:lstStyle/>
                        <a:p>
                          <a:pPr algn="r">
                            <a:defRPr sz="1600"/>
                          </a:pPr>
                          <a:r>
                            <a:rPr lang="ar-AE" sz="2800" dirty="0"/>
                            <a:t>​</a:t>
                          </a:r>
                          <a14:m>
                            <m:oMath xmlns:m="http://schemas.openxmlformats.org/officeDocument/2006/math">
                              <m:r>
                                <a:rPr lang="en-US" sz="2800" b="0" i="1" smtClean="0">
                                  <a:latin typeface="Cambria Math" panose="02040503050406030204" pitchFamily="18" charset="0"/>
                                </a:rPr>
                                <m:t>5</m:t>
                              </m:r>
                              <m:r>
                                <a:rPr lang="en-US" sz="2800" b="0" i="1" smtClean="0">
                                  <a:latin typeface="Cambria Math" panose="02040503050406030204" pitchFamily="18" charset="0"/>
                                </a:rPr>
                                <m:t>𝑥</m:t>
                              </m:r>
                              <m:r>
                                <a:rPr lang="en-US" sz="2800" b="0" i="1" smtClean="0">
                                  <a:latin typeface="Cambria Math" panose="02040503050406030204" pitchFamily="18" charset="0"/>
                                </a:rPr>
                                <m:t>+10</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r>
                            <a:rPr lang="en-IN" sz="2800" dirty="0"/>
                            <a:t>​</a:t>
                          </a:r>
                          <a14:m>
                            <m:oMath xmlns:m="http://schemas.openxmlformats.org/officeDocument/2006/math">
                              <m:r>
                                <a:rPr lang="en-US" sz="2800" b="0" i="0" smtClean="0">
                                  <a:latin typeface="Cambria Math" panose="02040503050406030204" pitchFamily="18" charset="0"/>
                                </a:rPr>
                                <m:t>=5</m:t>
                              </m:r>
                              <m:r>
                                <a:rPr lang="en-US" sz="2800" b="0" i="1" smtClean="0">
                                  <a:latin typeface="Cambria Math" panose="02040503050406030204" pitchFamily="18" charset="0"/>
                                </a:rPr>
                                <m:t>𝑥</m:t>
                              </m:r>
                              <m:r>
                                <a:rPr lang="en-US" sz="2800" b="0" i="0" smtClean="0">
                                  <a:latin typeface="Cambria Math" panose="02040503050406030204" pitchFamily="18" charset="0"/>
                                </a:rPr>
                                <m:t>−5</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r>
                            <a:rPr lang="en-IN" sz="2000" dirty="0">
                              <a:solidFill>
                                <a:srgbClr val="008080"/>
                              </a:solidFill>
                            </a:rPr>
                            <a:t>Simplify.</a:t>
                          </a:r>
                          <a:endParaRPr sz="2000" dirty="0">
                            <a:solidFill>
                              <a:srgbClr val="008080"/>
                            </a:solidFill>
                          </a:endParaRPr>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82876">
                    <a:tc>
                      <a:txBody>
                        <a:bodyPr/>
                        <a:lstStyle/>
                        <a:p>
                          <a:pPr algn="r">
                            <a:defRPr sz="1600"/>
                          </a:pPr>
                          <a:r>
                            <a:rPr lang="en-IN" sz="2800" dirty="0"/>
                            <a:t>​</a:t>
                          </a:r>
                          <a14:m>
                            <m:oMath xmlns:m="http://schemas.openxmlformats.org/officeDocument/2006/math">
                              <m:r>
                                <a:rPr lang="en-US" sz="2800" b="0" i="0" smtClean="0">
                                  <a:latin typeface="Cambria Math" panose="02040503050406030204" pitchFamily="18" charset="0"/>
                                </a:rPr>
                                <m:t>10</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r>
                            <a:rPr lang="en-IN" sz="2800" dirty="0"/>
                            <a:t>​</a:t>
                          </a:r>
                          <a14:m>
                            <m:oMath xmlns:m="http://schemas.openxmlformats.org/officeDocument/2006/math">
                              <m:r>
                                <a:rPr lang="en-IN" sz="2800">
                                  <a:latin typeface="Cambria Math"/>
                                </a:rPr>
                                <m:t>=</m:t>
                              </m:r>
                              <m:r>
                                <a:rPr lang="en-US" sz="2800" b="0" i="0" smtClean="0">
                                  <a:latin typeface="Cambria Math" panose="02040503050406030204" pitchFamily="18" charset="0"/>
                                </a:rPr>
                                <m:t>−5</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r>
                            <a:rPr lang="en-US" sz="2000" dirty="0">
                              <a:solidFill>
                                <a:srgbClr val="008080"/>
                              </a:solidFill>
                            </a:rPr>
                            <a:t>Add </a:t>
                          </a:r>
                          <a14:m>
                            <m:oMath xmlns:m="http://schemas.openxmlformats.org/officeDocument/2006/math">
                              <m:r>
                                <a:rPr lang="en-US" sz="2000" b="0" i="1" smtClean="0">
                                  <a:solidFill>
                                    <a:srgbClr val="008080"/>
                                  </a:solidFill>
                                  <a:latin typeface="Cambria Math" panose="02040503050406030204" pitchFamily="18" charset="0"/>
                                </a:rPr>
                                <m:t>−5</m:t>
                              </m:r>
                              <m:r>
                                <a:rPr lang="en-US" sz="2000" b="0" i="1" smtClean="0">
                                  <a:solidFill>
                                    <a:srgbClr val="008080"/>
                                  </a:solidFill>
                                  <a:latin typeface="Cambria Math" panose="02040503050406030204" pitchFamily="18" charset="0"/>
                                </a:rPr>
                                <m:t>𝑥</m:t>
                              </m:r>
                            </m:oMath>
                          </a14:m>
                          <a:r>
                            <a:rPr lang="en-US" sz="2000" dirty="0">
                              <a:solidFill>
                                <a:srgbClr val="008080"/>
                              </a:solidFill>
                            </a:rPr>
                            <a:t> to both sides.</a:t>
                          </a:r>
                          <a:endParaRPr sz="2000" dirty="0">
                            <a:solidFill>
                              <a:srgbClr val="008080"/>
                            </a:solidFill>
                          </a:endParaRPr>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mc:Choice>
        <mc:Fallback xmlns="">
          <p:graphicFrame>
            <p:nvGraphicFramePr>
              <p:cNvPr id="4" name="Table 3">
                <a:extLst>
                  <a:ext uri="{FF2B5EF4-FFF2-40B4-BE49-F238E27FC236}">
                    <a16:creationId xmlns:a16="http://schemas.microsoft.com/office/drawing/2014/main" id="{3EB338E6-E411-4E7C-950E-C073C1542F7D}"/>
                  </a:ext>
                </a:extLst>
              </p:cNvPr>
              <p:cNvGraphicFramePr>
                <a:graphicFrameLocks noGrp="1"/>
              </p:cNvGraphicFramePr>
              <p:nvPr>
                <p:extLst>
                  <p:ext uri="{D42A27DB-BD31-4B8C-83A1-F6EECF244321}">
                    <p14:modId xmlns:p14="http://schemas.microsoft.com/office/powerpoint/2010/main" val="4134943554"/>
                  </p:ext>
                </p:extLst>
              </p:nvPr>
            </p:nvGraphicFramePr>
            <p:xfrm>
              <a:off x="935070" y="2115312"/>
              <a:ext cx="7273861" cy="1999488"/>
            </p:xfrm>
            <a:graphic>
              <a:graphicData uri="http://schemas.openxmlformats.org/drawingml/2006/table">
                <a:tbl>
                  <a:tblPr firstRow="1" bandRow="1">
                    <a:tableStyleId>{2D5ABB26-0587-4C30-8999-92F81FD0307C}</a:tableStyleId>
                  </a:tblPr>
                  <a:tblGrid>
                    <a:gridCol w="2285555">
                      <a:extLst>
                        <a:ext uri="{9D8B030D-6E8A-4147-A177-3AD203B41FA5}">
                          <a16:colId xmlns:a16="http://schemas.microsoft.com/office/drawing/2014/main" val="20000"/>
                        </a:ext>
                      </a:extLst>
                    </a:gridCol>
                    <a:gridCol w="1829816">
                      <a:extLst>
                        <a:ext uri="{9D8B030D-6E8A-4147-A177-3AD203B41FA5}">
                          <a16:colId xmlns:a16="http://schemas.microsoft.com/office/drawing/2014/main" val="20001"/>
                        </a:ext>
                      </a:extLst>
                    </a:gridCol>
                    <a:gridCol w="3158490">
                      <a:extLst>
                        <a:ext uri="{9D8B030D-6E8A-4147-A177-3AD203B41FA5}">
                          <a16:colId xmlns:a16="http://schemas.microsoft.com/office/drawing/2014/main" val="2575149170"/>
                        </a:ext>
                      </a:extLst>
                    </a:gridCol>
                  </a:tblGrid>
                  <a:tr h="499872">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3415" r="-218400" b="-336585"/>
                          </a:stretch>
                        </a:blipFill>
                      </a:tcPr>
                    </a:tc>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24585" t="-13415" r="-172093" b="-336585"/>
                          </a:stretch>
                        </a:blipFill>
                      </a:tcPr>
                    </a:tc>
                    <a:tc>
                      <a:txBody>
                        <a:bodyPr/>
                        <a:lstStyle/>
                        <a:p>
                          <a:pPr algn="l">
                            <a:defRPr sz="1600"/>
                          </a:pPr>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13415" r="-218400" b="-236585"/>
                          </a:stretch>
                        </a:blipFill>
                      </a:tcPr>
                    </a:tc>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24585" t="-113415" r="-172093" b="-236585"/>
                          </a:stretch>
                        </a:blipFill>
                      </a:tcPr>
                    </a:tc>
                    <a:tc>
                      <a:txBody>
                        <a:bodyPr/>
                        <a:lstStyle/>
                        <a:p>
                          <a:pPr algn="l">
                            <a:defRPr sz="1600"/>
                          </a:pPr>
                          <a:r>
                            <a:rPr lang="en-IN" sz="2000" dirty="0">
                              <a:solidFill>
                                <a:srgbClr val="008080"/>
                              </a:solidFill>
                            </a:rPr>
                            <a:t>Use the distributive property.</a:t>
                          </a:r>
                          <a:endParaRPr sz="2000" dirty="0">
                            <a:solidFill>
                              <a:srgbClr val="008080"/>
                            </a:solidFill>
                          </a:endParaRPr>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13415" r="-218400" b="-136585"/>
                          </a:stretch>
                        </a:blipFill>
                      </a:tcPr>
                    </a:tc>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24585" t="-213415" r="-172093" b="-136585"/>
                          </a:stretch>
                        </a:blipFill>
                      </a:tcPr>
                    </a:tc>
                    <a:tc>
                      <a:txBody>
                        <a:bodyPr/>
                        <a:lstStyle/>
                        <a:p>
                          <a:pPr algn="l">
                            <a:defRPr sz="1600"/>
                          </a:pPr>
                          <a:r>
                            <a:rPr lang="en-IN" sz="2000" dirty="0">
                              <a:solidFill>
                                <a:srgbClr val="008080"/>
                              </a:solidFill>
                            </a:rPr>
                            <a:t>Simplify.</a:t>
                          </a:r>
                          <a:endParaRPr sz="2000" dirty="0">
                            <a:solidFill>
                              <a:srgbClr val="008080"/>
                            </a:solidFill>
                          </a:endParaRPr>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99872">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313415" r="-218400" b="-36585"/>
                          </a:stretch>
                        </a:blipFill>
                      </a:tcPr>
                    </a:tc>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24585" t="-313415" r="-172093" b="-36585"/>
                          </a:stretch>
                        </a:blipFill>
                      </a:tcPr>
                    </a:tc>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30502" t="-313415" b="-36585"/>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3542774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Solutions of Equations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14:m>
                  <m:oMath xmlns:m="http://schemas.openxmlformats.org/officeDocument/2006/math">
                    <m:r>
                      <a:rPr>
                        <a:latin typeface="Cambria Math" panose="02040503050406030204" pitchFamily="18" charset="0"/>
                      </a:rPr>
                      <m:t>5</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r>
                      <a:rPr>
                        <a:latin typeface="Cambria Math" panose="02040503050406030204" pitchFamily="18" charset="0"/>
                      </a:rPr>
                      <m:t>−6</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+5</m:t>
                    </m:r>
                  </m:oMath>
                </a14:m>
                <a:endParaRPr dirty="0"/>
              </a:p>
              <a:p>
                <a:r>
                  <a:rPr dirty="0"/>
                  <a:t>​</a:t>
                </a:r>
                <a:r>
                  <a:rPr sz="2800" b="1" dirty="0"/>
                  <a:t>Solution</a:t>
                </a:r>
              </a:p>
              <a:p>
                <a:endParaRPr lang="en-US" dirty="0"/>
              </a:p>
              <a:p>
                <a:endParaRPr lang="en-IN" dirty="0"/>
              </a:p>
              <a:p>
                <a:endParaRPr lang="en-IN" dirty="0"/>
              </a:p>
              <a:p>
                <a:endParaRPr lang="en-IN" dirty="0"/>
              </a:p>
              <a:p>
                <a:r>
                  <a:rPr dirty="0"/>
                  <a:t>​</a:t>
                </a:r>
                <a:r>
                  <a:rPr sz="2800" dirty="0"/>
                  <a:t>The last equation is always true. Therefore, the original equation is an identity and has an infinite number of solutions. Every real number is a solution.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96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6A2A608F-EB09-4FA4-92E5-C4C24B2EAB38}"/>
                  </a:ext>
                </a:extLst>
              </p:cNvPr>
              <p:cNvGraphicFramePr>
                <a:graphicFrameLocks noGrp="1"/>
              </p:cNvGraphicFramePr>
              <p:nvPr>
                <p:extLst>
                  <p:ext uri="{D42A27DB-BD31-4B8C-83A1-F6EECF244321}">
                    <p14:modId xmlns:p14="http://schemas.microsoft.com/office/powerpoint/2010/main" val="3066106748"/>
                  </p:ext>
                </p:extLst>
              </p:nvPr>
            </p:nvGraphicFramePr>
            <p:xfrm>
              <a:off x="935070" y="2115312"/>
              <a:ext cx="7273861" cy="1999488"/>
            </p:xfrm>
            <a:graphic>
              <a:graphicData uri="http://schemas.openxmlformats.org/drawingml/2006/table">
                <a:tbl>
                  <a:tblPr firstRow="1" bandRow="1">
                    <a:tableStyleId>{2D5ABB26-0587-4C30-8999-92F81FD0307C}</a:tableStyleId>
                  </a:tblPr>
                  <a:tblGrid>
                    <a:gridCol w="2285555">
                      <a:extLst>
                        <a:ext uri="{9D8B030D-6E8A-4147-A177-3AD203B41FA5}">
                          <a16:colId xmlns:a16="http://schemas.microsoft.com/office/drawing/2014/main" val="20000"/>
                        </a:ext>
                      </a:extLst>
                    </a:gridCol>
                    <a:gridCol w="1829816">
                      <a:extLst>
                        <a:ext uri="{9D8B030D-6E8A-4147-A177-3AD203B41FA5}">
                          <a16:colId xmlns:a16="http://schemas.microsoft.com/office/drawing/2014/main" val="20001"/>
                        </a:ext>
                      </a:extLst>
                    </a:gridCol>
                    <a:gridCol w="3158490">
                      <a:extLst>
                        <a:ext uri="{9D8B030D-6E8A-4147-A177-3AD203B41FA5}">
                          <a16:colId xmlns:a16="http://schemas.microsoft.com/office/drawing/2014/main" val="2575149170"/>
                        </a:ext>
                      </a:extLst>
                    </a:gridCol>
                  </a:tblGrid>
                  <a:tr h="482876">
                    <a:tc>
                      <a:txBody>
                        <a:bodyPr/>
                        <a:lstStyle/>
                        <a:p>
                          <a:pPr algn="r">
                            <a:defRPr sz="1600"/>
                          </a:pPr>
                          <a:r>
                            <a:rPr lang="en-IN" sz="2800" dirty="0"/>
                            <a:t>​</a:t>
                          </a:r>
                          <a14:m>
                            <m:oMath xmlns:m="http://schemas.openxmlformats.org/officeDocument/2006/math">
                              <m:r>
                                <a:rPr lang="ar-AE" sz="2800" smtClean="0">
                                  <a:latin typeface="Cambria Math" panose="02040503050406030204" pitchFamily="18" charset="0"/>
                                </a:rPr>
                                <m:t>5</m:t>
                              </m:r>
                              <m:d>
                                <m:dPr>
                                  <m:ctrlPr>
                                    <a:rPr lang="ar-AE" sz="2800" i="1">
                                      <a:latin typeface="Cambria Math" panose="02040503050406030204" pitchFamily="18" charset="0"/>
                                    </a:rPr>
                                  </m:ctrlPr>
                                </m:dPr>
                                <m:e>
                                  <m:r>
                                    <a:rPr lang="ar-AE" sz="2800">
                                      <a:latin typeface="Cambria Math" panose="02040503050406030204" pitchFamily="18" charset="0"/>
                                    </a:rPr>
                                    <m:t>𝑥</m:t>
                                  </m:r>
                                  <m:r>
                                    <a:rPr lang="ar-AE" sz="2800">
                                      <a:latin typeface="Cambria Math" panose="02040503050406030204" pitchFamily="18" charset="0"/>
                                    </a:rPr>
                                    <m:t>+</m:t>
                                  </m:r>
                                  <m:r>
                                    <a:rPr lang="ar-AE" sz="2800">
                                      <a:latin typeface="Cambria Math" panose="02040503050406030204" pitchFamily="18" charset="0"/>
                                    </a:rPr>
                                    <m:t>1</m:t>
                                  </m:r>
                                </m:e>
                              </m:d>
                              <m:r>
                                <a:rPr lang="ar-AE" sz="2800">
                                  <a:latin typeface="Cambria Math" panose="02040503050406030204" pitchFamily="18" charset="0"/>
                                </a:rPr>
                                <m:t>−</m:t>
                              </m:r>
                              <m:r>
                                <a:rPr lang="ar-AE" sz="2800">
                                  <a:latin typeface="Cambria Math" panose="02040503050406030204" pitchFamily="18" charset="0"/>
                                </a:rPr>
                                <m:t>6</m:t>
                              </m:r>
                              <m:r>
                                <a:rPr lang="ar-AE" sz="2800">
                                  <a:latin typeface="Cambria Math" panose="02040503050406030204" pitchFamily="18" charset="0"/>
                                </a:rPr>
                                <m:t>𝑥</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a:pPr>
                          <a:r>
                            <a:rPr lang="en-IN" sz="2800" dirty="0"/>
                            <a:t>​</a:t>
                          </a:r>
                          <a14:m>
                            <m:oMath xmlns:m="http://schemas.openxmlformats.org/officeDocument/2006/math">
                              <m:r>
                                <a:rPr lang="en-US" sz="2800" b="0" i="0" smtClean="0">
                                  <a:latin typeface="Cambria Math" panose="02040503050406030204" pitchFamily="18" charset="0"/>
                                </a:rPr>
                                <m:t>=</m:t>
                              </m:r>
                              <m:r>
                                <a:rPr lang="en-IN" sz="2800" smtClean="0">
                                  <a:latin typeface="Cambria Math" panose="02040503050406030204" pitchFamily="18" charset="0"/>
                                </a:rPr>
                                <m:t>−</m:t>
                              </m:r>
                              <m:r>
                                <a:rPr lang="en-IN" sz="2800" smtClean="0">
                                  <a:latin typeface="Cambria Math" panose="02040503050406030204" pitchFamily="18" charset="0"/>
                                </a:rPr>
                                <m:t>𝑥</m:t>
                              </m:r>
                              <m:r>
                                <a:rPr lang="en-IN" sz="2800" smtClean="0">
                                  <a:latin typeface="Cambria Math" panose="02040503050406030204" pitchFamily="18" charset="0"/>
                                </a:rPr>
                                <m:t>+</m:t>
                              </m:r>
                              <m:r>
                                <a:rPr lang="en-IN" sz="2800" smtClean="0">
                                  <a:latin typeface="Cambria Math" panose="02040503050406030204" pitchFamily="18" charset="0"/>
                                </a:rPr>
                                <m:t>5</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82876">
                    <a:tc>
                      <a:txBody>
                        <a:bodyPr/>
                        <a:lstStyle/>
                        <a:p>
                          <a:pPr algn="r">
                            <a:defRPr sz="1600"/>
                          </a:pPr>
                          <a:r>
                            <a:rPr lang="en-IN" sz="2800" dirty="0"/>
                            <a:t>​</a:t>
                          </a:r>
                          <a14:m>
                            <m:oMath xmlns:m="http://schemas.openxmlformats.org/officeDocument/2006/math">
                              <m:r>
                                <a:rPr lang="en-US" sz="2800" b="0" i="0" smtClean="0">
                                  <a:latin typeface="Cambria Math" panose="02040503050406030204" pitchFamily="18" charset="0"/>
                                </a:rPr>
                                <m:t>5</m:t>
                              </m:r>
                              <m:r>
                                <a:rPr lang="en-US" sz="2800" b="0" i="1" smtClean="0">
                                  <a:latin typeface="Cambria Math" panose="02040503050406030204" pitchFamily="18" charset="0"/>
                                </a:rPr>
                                <m:t>𝑥</m:t>
                              </m:r>
                              <m:r>
                                <a:rPr lang="en-US" sz="2800" b="0" i="0" smtClean="0">
                                  <a:latin typeface="Cambria Math" panose="02040503050406030204" pitchFamily="18" charset="0"/>
                                </a:rPr>
                                <m:t>+</m:t>
                              </m:r>
                              <m:r>
                                <a:rPr lang="en-US" sz="2800" b="0" i="0" smtClean="0">
                                  <a:latin typeface="Cambria Math" panose="02040503050406030204" pitchFamily="18" charset="0"/>
                                </a:rPr>
                                <m:t>5</m:t>
                              </m:r>
                              <m:r>
                                <a:rPr lang="en-US" sz="2800" b="0" i="0" smtClean="0">
                                  <a:latin typeface="Cambria Math" panose="02040503050406030204" pitchFamily="18" charset="0"/>
                                </a:rPr>
                                <m:t>−</m:t>
                              </m:r>
                              <m:r>
                                <a:rPr lang="en-US" sz="2800" b="0" i="0" smtClean="0">
                                  <a:latin typeface="Cambria Math" panose="02040503050406030204" pitchFamily="18" charset="0"/>
                                </a:rPr>
                                <m:t>6</m:t>
                              </m:r>
                              <m:r>
                                <a:rPr lang="en-US" sz="2800" b="0" i="1" smtClean="0">
                                  <a:latin typeface="Cambria Math" panose="02040503050406030204" pitchFamily="18" charset="0"/>
                                </a:rPr>
                                <m:t>𝑥</m:t>
                              </m:r>
                            </m:oMath>
                          </a14:m>
                          <a:endParaRPr sz="2800" i="1"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r>
                            <a:rPr lang="en-IN" sz="2800" dirty="0"/>
                            <a:t>​</a:t>
                          </a:r>
                          <a14:m>
                            <m:oMath xmlns:m="http://schemas.openxmlformats.org/officeDocument/2006/math">
                              <m:r>
                                <a:rPr lang="en-US" sz="2800" b="0" i="0" smtClean="0">
                                  <a:latin typeface="Cambria Math" panose="02040503050406030204" pitchFamily="18" charset="0"/>
                                </a:rPr>
                                <m:t>=</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0" smtClean="0">
                                  <a:latin typeface="Cambria Math" panose="02040503050406030204" pitchFamily="18" charset="0"/>
                                </a:rPr>
                                <m:t>+</m:t>
                              </m:r>
                              <m:r>
                                <a:rPr lang="en-US" sz="2800" b="0" i="0" smtClean="0">
                                  <a:latin typeface="Cambria Math" panose="02040503050406030204" pitchFamily="18" charset="0"/>
                                </a:rPr>
                                <m:t>5</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r>
                            <a:rPr lang="en-IN" sz="2000" dirty="0">
                              <a:solidFill>
                                <a:srgbClr val="008080"/>
                              </a:solidFill>
                            </a:rPr>
                            <a:t>Use the distributive property.</a:t>
                          </a:r>
                          <a:endParaRPr sz="2000" dirty="0">
                            <a:solidFill>
                              <a:srgbClr val="008080"/>
                            </a:solidFill>
                          </a:endParaRPr>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82876">
                    <a:tc>
                      <a:txBody>
                        <a:bodyPr/>
                        <a:lstStyle/>
                        <a:p>
                          <a:pPr algn="r">
                            <a:defRPr sz="1600"/>
                          </a:pPr>
                          <a:r>
                            <a:rPr lang="ar-AE" sz="2800" dirty="0"/>
                            <a:t>​</a:t>
                          </a:r>
                          <a14:m>
                            <m:oMath xmlns:m="http://schemas.openxmlformats.org/officeDocument/2006/math">
                              <m:r>
                                <a:rPr lang="en-US" sz="2800" b="0" i="0" smtClean="0">
                                  <a:latin typeface="Cambria Math" panose="02040503050406030204" pitchFamily="18" charset="0"/>
                                </a:rPr>
                                <m:t>−</m:t>
                              </m:r>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5</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r>
                            <a:rPr lang="en-IN" sz="2800" dirty="0"/>
                            <a:t>​</a:t>
                          </a:r>
                          <a14:m>
                            <m:oMath xmlns:m="http://schemas.openxmlformats.org/officeDocument/2006/math">
                              <m:r>
                                <a:rPr lang="en-US" sz="2800" b="0" i="0" smtClean="0">
                                  <a:latin typeface="Cambria Math" panose="02040503050406030204" pitchFamily="18" charset="0"/>
                                </a:rPr>
                                <m:t>=</m:t>
                              </m:r>
                              <m:r>
                                <a:rPr lang="en-US" sz="2800" b="0" i="1" smtClean="0">
                                  <a:latin typeface="Cambria Math" panose="02040503050406030204" pitchFamily="18" charset="0"/>
                                </a:rPr>
                                <m:t>−</m:t>
                              </m:r>
                              <m:r>
                                <a:rPr lang="en-US" sz="2800" b="0" i="1" smtClean="0">
                                  <a:latin typeface="Cambria Math" panose="02040503050406030204" pitchFamily="18" charset="0"/>
                                </a:rPr>
                                <m:t>𝑥</m:t>
                              </m:r>
                              <m:r>
                                <a:rPr lang="en-US" sz="2800" b="0" i="0" smtClean="0">
                                  <a:latin typeface="Cambria Math" panose="02040503050406030204" pitchFamily="18" charset="0"/>
                                </a:rPr>
                                <m:t>+</m:t>
                              </m:r>
                              <m:r>
                                <a:rPr lang="en-US" sz="2800" b="0" i="0" smtClean="0">
                                  <a:latin typeface="Cambria Math" panose="02040503050406030204" pitchFamily="18" charset="0"/>
                                </a:rPr>
                                <m:t>5</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r>
                            <a:rPr lang="en-IN" sz="2000" dirty="0">
                              <a:solidFill>
                                <a:srgbClr val="008080"/>
                              </a:solidFill>
                            </a:rPr>
                            <a:t>Simplify.</a:t>
                          </a:r>
                          <a:endParaRPr sz="2000" dirty="0">
                            <a:solidFill>
                              <a:srgbClr val="008080"/>
                            </a:solidFill>
                          </a:endParaRPr>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82876">
                    <a:tc>
                      <a:txBody>
                        <a:bodyPr/>
                        <a:lstStyle/>
                        <a:p>
                          <a:pPr algn="r">
                            <a:defRPr sz="1600"/>
                          </a:pPr>
                          <a:r>
                            <a:rPr lang="en-IN" sz="2800" dirty="0"/>
                            <a:t>​</a:t>
                          </a:r>
                          <a14:m>
                            <m:oMath xmlns:m="http://schemas.openxmlformats.org/officeDocument/2006/math">
                              <m:r>
                                <a:rPr lang="en-US" sz="2800" b="0" i="0" smtClean="0">
                                  <a:latin typeface="Cambria Math" panose="02040503050406030204" pitchFamily="18" charset="0"/>
                                </a:rPr>
                                <m:t>5</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r>
                            <a:rPr lang="en-IN" sz="2800" dirty="0"/>
                            <a:t>​</a:t>
                          </a:r>
                          <a14:m>
                            <m:oMath xmlns:m="http://schemas.openxmlformats.org/officeDocument/2006/math">
                              <m:r>
                                <a:rPr lang="en-IN" sz="2800">
                                  <a:latin typeface="Cambria Math"/>
                                </a:rPr>
                                <m:t>=</m:t>
                              </m:r>
                              <m:r>
                                <a:rPr lang="en-US" sz="2800" b="0" i="0" smtClean="0">
                                  <a:latin typeface="Cambria Math" panose="02040503050406030204" pitchFamily="18" charset="0"/>
                                </a:rPr>
                                <m:t>5</m:t>
                              </m:r>
                            </m:oMath>
                          </a14:m>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600"/>
                          </a:pPr>
                          <a:r>
                            <a:rPr lang="en-US" sz="2000" dirty="0">
                              <a:solidFill>
                                <a:srgbClr val="008080"/>
                              </a:solidFill>
                            </a:rPr>
                            <a:t>Add </a:t>
                          </a:r>
                          <a14:m>
                            <m:oMath xmlns:m="http://schemas.openxmlformats.org/officeDocument/2006/math">
                              <m:r>
                                <a:rPr lang="en-US" sz="2000" b="0" i="1" smtClean="0">
                                  <a:solidFill>
                                    <a:srgbClr val="008080"/>
                                  </a:solidFill>
                                  <a:latin typeface="Cambria Math" panose="02040503050406030204" pitchFamily="18" charset="0"/>
                                </a:rPr>
                                <m:t>𝑥</m:t>
                              </m:r>
                            </m:oMath>
                          </a14:m>
                          <a:r>
                            <a:rPr lang="en-US" sz="2000" dirty="0">
                              <a:solidFill>
                                <a:srgbClr val="008080"/>
                              </a:solidFill>
                            </a:rPr>
                            <a:t> to both sides.</a:t>
                          </a:r>
                          <a:endParaRPr sz="2000" dirty="0">
                            <a:solidFill>
                              <a:srgbClr val="008080"/>
                            </a:solidFill>
                          </a:endParaRPr>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mc:Choice>
        <mc:Fallback xmlns="">
          <p:graphicFrame>
            <p:nvGraphicFramePr>
              <p:cNvPr id="4" name="Table 3">
                <a:extLst>
                  <a:ext uri="{FF2B5EF4-FFF2-40B4-BE49-F238E27FC236}">
                    <a16:creationId xmlns:a16="http://schemas.microsoft.com/office/drawing/2014/main" id="{6A2A608F-EB09-4FA4-92E5-C4C24B2EAB38}"/>
                  </a:ext>
                </a:extLst>
              </p:cNvPr>
              <p:cNvGraphicFramePr>
                <a:graphicFrameLocks noGrp="1"/>
              </p:cNvGraphicFramePr>
              <p:nvPr>
                <p:extLst>
                  <p:ext uri="{D42A27DB-BD31-4B8C-83A1-F6EECF244321}">
                    <p14:modId xmlns:p14="http://schemas.microsoft.com/office/powerpoint/2010/main" val="3066106748"/>
                  </p:ext>
                </p:extLst>
              </p:nvPr>
            </p:nvGraphicFramePr>
            <p:xfrm>
              <a:off x="935070" y="2115312"/>
              <a:ext cx="7273861" cy="1999488"/>
            </p:xfrm>
            <a:graphic>
              <a:graphicData uri="http://schemas.openxmlformats.org/drawingml/2006/table">
                <a:tbl>
                  <a:tblPr firstRow="1" bandRow="1">
                    <a:tableStyleId>{2D5ABB26-0587-4C30-8999-92F81FD0307C}</a:tableStyleId>
                  </a:tblPr>
                  <a:tblGrid>
                    <a:gridCol w="2285555">
                      <a:extLst>
                        <a:ext uri="{9D8B030D-6E8A-4147-A177-3AD203B41FA5}">
                          <a16:colId xmlns:a16="http://schemas.microsoft.com/office/drawing/2014/main" val="20000"/>
                        </a:ext>
                      </a:extLst>
                    </a:gridCol>
                    <a:gridCol w="1829816">
                      <a:extLst>
                        <a:ext uri="{9D8B030D-6E8A-4147-A177-3AD203B41FA5}">
                          <a16:colId xmlns:a16="http://schemas.microsoft.com/office/drawing/2014/main" val="20001"/>
                        </a:ext>
                      </a:extLst>
                    </a:gridCol>
                    <a:gridCol w="3158490">
                      <a:extLst>
                        <a:ext uri="{9D8B030D-6E8A-4147-A177-3AD203B41FA5}">
                          <a16:colId xmlns:a16="http://schemas.microsoft.com/office/drawing/2014/main" val="2575149170"/>
                        </a:ext>
                      </a:extLst>
                    </a:gridCol>
                  </a:tblGrid>
                  <a:tr h="499872">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3415" r="-218400" b="-336585"/>
                          </a:stretch>
                        </a:blipFill>
                      </a:tcPr>
                    </a:tc>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24585" t="-13415" r="-172093" b="-336585"/>
                          </a:stretch>
                        </a:blipFill>
                      </a:tcPr>
                    </a:tc>
                    <a:tc>
                      <a:txBody>
                        <a:bodyPr/>
                        <a:lstStyle/>
                        <a:p>
                          <a:pPr algn="l">
                            <a:defRPr sz="1600"/>
                          </a:pPr>
                          <a:endParaRPr sz="2800" dirty="0"/>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13415" r="-218400" b="-236585"/>
                          </a:stretch>
                        </a:blipFill>
                      </a:tcPr>
                    </a:tc>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24585" t="-113415" r="-172093" b="-236585"/>
                          </a:stretch>
                        </a:blipFill>
                      </a:tcPr>
                    </a:tc>
                    <a:tc>
                      <a:txBody>
                        <a:bodyPr/>
                        <a:lstStyle/>
                        <a:p>
                          <a:pPr algn="l">
                            <a:defRPr sz="1600"/>
                          </a:pPr>
                          <a:r>
                            <a:rPr lang="en-IN" sz="2000" dirty="0">
                              <a:solidFill>
                                <a:srgbClr val="008080"/>
                              </a:solidFill>
                            </a:rPr>
                            <a:t>Use the distributive property.</a:t>
                          </a:r>
                          <a:endParaRPr sz="2000" dirty="0">
                            <a:solidFill>
                              <a:srgbClr val="008080"/>
                            </a:solidFill>
                          </a:endParaRPr>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13415" r="-218400" b="-136585"/>
                          </a:stretch>
                        </a:blipFill>
                      </a:tcPr>
                    </a:tc>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24585" t="-213415" r="-172093" b="-136585"/>
                          </a:stretch>
                        </a:blipFill>
                      </a:tcPr>
                    </a:tc>
                    <a:tc>
                      <a:txBody>
                        <a:bodyPr/>
                        <a:lstStyle/>
                        <a:p>
                          <a:pPr algn="l">
                            <a:defRPr sz="1600"/>
                          </a:pPr>
                          <a:r>
                            <a:rPr lang="en-IN" sz="2000" dirty="0">
                              <a:solidFill>
                                <a:srgbClr val="008080"/>
                              </a:solidFill>
                            </a:rPr>
                            <a:t>Simplify.</a:t>
                          </a:r>
                          <a:endParaRPr sz="2000" dirty="0">
                            <a:solidFill>
                              <a:srgbClr val="008080"/>
                            </a:solidFill>
                          </a:endParaRPr>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99872">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313415" r="-218400" b="-36585"/>
                          </a:stretch>
                        </a:blipFill>
                      </a:tcPr>
                    </a:tc>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24585" t="-313415" r="-172093" b="-36585"/>
                          </a:stretch>
                        </a:blipFill>
                      </a:tcPr>
                    </a:tc>
                    <a:tc>
                      <a:txBody>
                        <a:bodyPr/>
                        <a:lstStyle/>
                        <a:p>
                          <a:endParaRPr lang="en-US"/>
                        </a:p>
                      </a:txBody>
                      <a:tcPr marL="36576" marR="36576"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30502" t="-313415" b="-36585"/>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Addition Property of Equality</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3625608"/>
              </a:xfrm>
            </p:spPr>
            <p:txBody>
              <a:bodyPr>
                <a:spAutoFit/>
              </a:bodyPr>
              <a:lstStyle/>
              <a:p>
                <a:pPr>
                  <a:defRPr sz="2800"/>
                </a:pPr>
                <a:r>
                  <a:rPr lang="en-US" sz="2800" dirty="0"/>
                  <a:t>If the same algebraic expression is added to both sides of an equation, the new equation has the same solutions as the original equation. Symbolically, if </a:t>
                </a:r>
                <a14:m>
                  <m:oMath xmlns:m="http://schemas.openxmlformats.org/officeDocument/2006/math">
                    <m:r>
                      <a:rPr lang="en-US">
                        <a:latin typeface="Cambria Math" panose="02040503050406030204" pitchFamily="18" charset="0"/>
                      </a:rPr>
                      <m:t>𝐴</m:t>
                    </m:r>
                  </m:oMath>
                </a14:m>
                <a:r>
                  <a:rPr lang="en-US" sz="2800" dirty="0"/>
                  <a:t>, </a:t>
                </a:r>
                <a14:m>
                  <m:oMath xmlns:m="http://schemas.openxmlformats.org/officeDocument/2006/math">
                    <m:r>
                      <a:rPr lang="en-US">
                        <a:latin typeface="Cambria Math" panose="02040503050406030204" pitchFamily="18" charset="0"/>
                      </a:rPr>
                      <m:t>𝐵</m:t>
                    </m:r>
                  </m:oMath>
                </a14:m>
                <a:r>
                  <a:rPr lang="en-US" sz="2800" dirty="0"/>
                  <a:t>, and </a:t>
                </a:r>
                <a14:m>
                  <m:oMath xmlns:m="http://schemas.openxmlformats.org/officeDocument/2006/math">
                    <m:r>
                      <a:rPr lang="en-US">
                        <a:latin typeface="Cambria Math" panose="02040503050406030204" pitchFamily="18" charset="0"/>
                      </a:rPr>
                      <m:t>𝐶</m:t>
                    </m:r>
                  </m:oMath>
                </a14:m>
                <a:r>
                  <a:rPr lang="en-US" sz="2800" dirty="0"/>
                  <a:t> are algebraic expressions, then the equations</a:t>
                </a:r>
              </a:p>
              <a:p>
                <a:pPr algn="ctr">
                  <a:defRPr sz="2800"/>
                </a:pPr>
                <a14:m>
                  <m:oMathPara xmlns:m="http://schemas.openxmlformats.org/officeDocument/2006/math">
                    <m:oMathParaPr>
                      <m:jc m:val="center"/>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oMath>
                    <m:oMath xmlns:m="http://schemas.openxmlformats.org/officeDocument/2006/math">
                      <m:r>
                        <m:rPr>
                          <m:sty m:val="p"/>
                        </m:rPr>
                        <a:rPr lang="en-US" sz="2800" b="0" i="0" smtClean="0">
                          <a:latin typeface="Cambria Math" panose="02040503050406030204" pitchFamily="18" charset="0"/>
                        </a:rPr>
                        <m:t>and</m:t>
                      </m:r>
                      <m:r>
                        <a:rPr lang="en-US" sz="2800" b="0" i="1" smtClean="0">
                          <a:latin typeface="Cambria Math" panose="02040503050406030204" pitchFamily="18" charset="0"/>
                        </a:rPr>
                        <m:t> </m:t>
                      </m:r>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𝐶</m:t>
                      </m:r>
                      <m:r>
                        <a:rPr lang="en-US" sz="2800" b="0" i="1" smtClean="0">
                          <a:latin typeface="Cambria Math" panose="02040503050406030204" pitchFamily="18" charset="0"/>
                        </a:rPr>
                        <m:t>=</m:t>
                      </m:r>
                      <m:r>
                        <a:rPr lang="en-US" sz="2800" b="0" i="1" smtClean="0">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𝐶</m:t>
                      </m:r>
                    </m:oMath>
                  </m:oMathPara>
                </a14:m>
                <a:endParaRPr lang="en-US" sz="2800" dirty="0"/>
              </a:p>
              <a:p>
                <a:r>
                  <a:rPr lang="en-US" sz="2800" dirty="0"/>
                  <a:t>have the same solutions. Equations with the same solutions are said to be </a:t>
                </a:r>
                <a:r>
                  <a:rPr lang="en-US" sz="2800" b="1" dirty="0"/>
                  <a:t>equivalent</a:t>
                </a:r>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625608"/>
              </a:xfrm>
              <a:blipFill>
                <a:blip r:embed="rId2"/>
                <a:stretch>
                  <a:fillRect l="-1328" t="-1336" r="-443" b="-3506"/>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Multiplication (or Division) Property of Equality</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4785322"/>
              </a:xfrm>
            </p:spPr>
            <p:txBody>
              <a:bodyPr>
                <a:normAutofit lnSpcReduction="10000"/>
              </a:bodyPr>
              <a:lstStyle/>
              <a:p>
                <a:pPr>
                  <a:defRPr sz="2800"/>
                </a:pPr>
                <a:r>
                  <a:rPr lang="en-US" sz="2800" dirty="0"/>
                  <a:t>If both sides of an equation are multiplied by (or divided by) the same nonzero constant, the new equation has the same solutions as the original equation. Symbolically, if </a:t>
                </a:r>
                <a14:m>
                  <m:oMath xmlns:m="http://schemas.openxmlformats.org/officeDocument/2006/math">
                    <m:r>
                      <a:rPr lang="en-US">
                        <a:latin typeface="Cambria Math" panose="02040503050406030204" pitchFamily="18" charset="0"/>
                      </a:rPr>
                      <m:t>𝐴</m:t>
                    </m:r>
                  </m:oMath>
                </a14:m>
                <a:r>
                  <a:rPr lang="en-US" sz="2800" dirty="0"/>
                  <a:t> and </a:t>
                </a:r>
                <a14:m>
                  <m:oMath xmlns:m="http://schemas.openxmlformats.org/officeDocument/2006/math">
                    <m:r>
                      <a:rPr lang="en-US">
                        <a:latin typeface="Cambria Math" panose="02040503050406030204" pitchFamily="18" charset="0"/>
                      </a:rPr>
                      <m:t>𝐵</m:t>
                    </m:r>
                  </m:oMath>
                </a14:m>
                <a:r>
                  <a:rPr lang="en-US" sz="2800" dirty="0"/>
                  <a:t> are algebraic expressions and </a:t>
                </a:r>
                <a14:m>
                  <m:oMath xmlns:m="http://schemas.openxmlformats.org/officeDocument/2006/math">
                    <m:r>
                      <a:rPr lang="en-US">
                        <a:latin typeface="Cambria Math" panose="02040503050406030204" pitchFamily="18" charset="0"/>
                      </a:rPr>
                      <m:t>𝐶</m:t>
                    </m:r>
                  </m:oMath>
                </a14:m>
                <a:r>
                  <a:rPr lang="en-US" sz="2800" dirty="0"/>
                  <a:t> is any nonzero constant, then the equations</a:t>
                </a:r>
              </a:p>
              <a:p>
                <a:pPr algn="ctr">
                  <a:defRPr sz="2800"/>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           </m:t>
                      </m:r>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𝐵</m:t>
                      </m:r>
                    </m:oMath>
                    <m:oMath xmlns:m="http://schemas.openxmlformats.org/officeDocument/2006/math">
                      <m:r>
                        <m:rPr>
                          <m:sty m:val="p"/>
                        </m:rPr>
                        <a:rPr lang="en-US" sz="2800" b="0" i="0" smtClean="0">
                          <a:latin typeface="Cambria Math" panose="02040503050406030204" pitchFamily="18" charset="0"/>
                        </a:rPr>
                        <m:t>and</m:t>
                      </m:r>
                      <m:r>
                        <a:rPr lang="en-US" sz="2800" b="0" i="1" smtClean="0">
                          <a:latin typeface="Cambria Math" panose="02040503050406030204" pitchFamily="18" charset="0"/>
                        </a:rPr>
                        <m:t> </m:t>
                      </m:r>
                      <m:r>
                        <a:rPr lang="en-US" sz="2800" b="0" i="1" smtClean="0">
                          <a:latin typeface="Cambria Math" panose="02040503050406030204" pitchFamily="18" charset="0"/>
                        </a:rPr>
                        <m:t>𝐴𝐶</m:t>
                      </m:r>
                      <m:r>
                        <a:rPr lang="en-US" sz="2800" b="0" i="1" smtClean="0">
                          <a:latin typeface="Cambria Math" panose="02040503050406030204" pitchFamily="18" charset="0"/>
                        </a:rPr>
                        <m:t>=</m:t>
                      </m:r>
                      <m:r>
                        <a:rPr lang="en-US" sz="2800" b="0" i="1" smtClean="0">
                          <a:latin typeface="Cambria Math" panose="02040503050406030204" pitchFamily="18" charset="0"/>
                        </a:rPr>
                        <m:t>𝐵𝐶</m:t>
                      </m:r>
                      <m:r>
                        <a:rPr lang="en-US" sz="2800" b="0" i="1" smtClean="0">
                          <a:latin typeface="Cambria Math" panose="02040503050406030204" pitchFamily="18" charset="0"/>
                        </a:rPr>
                        <m:t> </m:t>
                      </m:r>
                      <m:r>
                        <m:rPr>
                          <m:sty m:val="p"/>
                        </m:rPr>
                        <a:rPr lang="en-US" sz="2800" b="0" i="0" smtClean="0">
                          <a:latin typeface="Cambria Math" panose="02040503050406030204" pitchFamily="18" charset="0"/>
                        </a:rPr>
                        <m:t>where</m:t>
                      </m:r>
                      <m:r>
                        <a:rPr lang="en-US" sz="2800" b="0" i="1" smtClean="0">
                          <a:latin typeface="Cambria Math" panose="02040503050406030204" pitchFamily="18" charset="0"/>
                        </a:rPr>
                        <m:t> </m:t>
                      </m:r>
                      <m:r>
                        <a:rPr lang="en-US" sz="2800" b="0" i="1" smtClean="0">
                          <a:latin typeface="Cambria Math" panose="02040503050406030204" pitchFamily="18" charset="0"/>
                        </a:rPr>
                        <m:t>𝐶</m:t>
                      </m:r>
                      <m:r>
                        <a:rPr lang="en-US" sz="2800" b="0" i="1" smtClean="0">
                          <a:latin typeface="Cambria Math" panose="02040503050406030204" pitchFamily="18" charset="0"/>
                        </a:rPr>
                        <m:t> ≠0</m:t>
                      </m:r>
                    </m:oMath>
                    <m:oMath xmlns:m="http://schemas.openxmlformats.org/officeDocument/2006/math">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and</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𝐴</m:t>
                          </m:r>
                        </m:num>
                        <m:den>
                          <m:r>
                            <a:rPr lang="en-US" sz="2800" b="0" i="1" smtClean="0">
                              <a:latin typeface="Cambria Math" panose="02040503050406030204" pitchFamily="18" charset="0"/>
                              <a:ea typeface="Cambria Math" panose="02040503050406030204" pitchFamily="18" charset="0"/>
                            </a:rPr>
                            <m:t>𝐶</m:t>
                          </m:r>
                        </m:den>
                      </m:f>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𝐵</m:t>
                          </m:r>
                        </m:num>
                        <m:den>
                          <m:r>
                            <a:rPr lang="en-US" sz="2800" b="0" i="1" smtClean="0">
                              <a:latin typeface="Cambria Math" panose="02040503050406030204" pitchFamily="18" charset="0"/>
                              <a:ea typeface="Cambria Math" panose="02040503050406030204" pitchFamily="18" charset="0"/>
                            </a:rPr>
                            <m:t>𝐶</m:t>
                          </m:r>
                        </m:den>
                      </m:f>
                      <m:r>
                        <a:rPr lang="en-US" sz="2800" b="0" i="1"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where</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𝐶</m:t>
                      </m:r>
                      <m:r>
                        <a:rPr lang="en-US" sz="2800" b="0" i="1" smtClean="0">
                          <a:latin typeface="Cambria Math" panose="02040503050406030204" pitchFamily="18" charset="0"/>
                          <a:ea typeface="Cambria Math" panose="02040503050406030204" pitchFamily="18" charset="0"/>
                        </a:rPr>
                        <m:t>≠0</m:t>
                      </m:r>
                    </m:oMath>
                  </m:oMathPara>
                </a14:m>
                <a:endParaRPr lang="en-US" sz="2800" dirty="0"/>
              </a:p>
              <a:p>
                <a:r>
                  <a:rPr lang="en-US" sz="2800" dirty="0"/>
                  <a:t>have the same solutions and are </a:t>
                </a:r>
                <a:r>
                  <a:rPr lang="en-US" sz="2800" b="1" dirty="0"/>
                  <a:t>equivalent</a:t>
                </a:r>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85322"/>
              </a:xfrm>
              <a:blipFill>
                <a:blip r:embed="rId2"/>
                <a:stretch>
                  <a:fillRect l="-1328" t="-1899"/>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Solving Linear Equations</a:t>
            </a:r>
          </a:p>
        </p:txBody>
      </p:sp>
      <p:sp>
        <p:nvSpPr>
          <p:cNvPr id="3" name="Text Placeholder 2"/>
          <p:cNvSpPr>
            <a:spLocks noGrp="1"/>
          </p:cNvSpPr>
          <p:nvPr>
            <p:ph type="body" sz="quarter" idx="10"/>
          </p:nvPr>
        </p:nvSpPr>
        <p:spPr>
          <a:xfrm>
            <a:off x="457200" y="1082078"/>
            <a:ext cx="8229600" cy="4056495"/>
          </a:xfrm>
        </p:spPr>
        <p:txBody>
          <a:bodyPr>
            <a:spAutoFit/>
          </a:bodyPr>
          <a:lstStyle/>
          <a:p>
            <a:pPr marL="514350" indent="-514350">
              <a:buFont typeface="+mj-lt"/>
              <a:buAutoNum type="arabicPeriod"/>
              <a:defRPr sz="2800"/>
            </a:pPr>
            <a:r>
              <a:rPr dirty="0"/>
              <a:t>​</a:t>
            </a:r>
            <a:r>
              <a:rPr sz="2800" dirty="0"/>
              <a:t>Simplify each side of the equation by removing any grouping symbols and combining like terms. (In some cases, you may want to multiply both sides of the equation by a constant to clear fractional or decimal coefficients.)</a:t>
            </a:r>
          </a:p>
          <a:p>
            <a:pPr marL="514350" indent="-514350">
              <a:buFont typeface="+mj-lt"/>
              <a:buAutoNum type="arabicPeriod" startAt="2"/>
              <a:defRPr sz="2800"/>
            </a:pPr>
            <a:r>
              <a:rPr dirty="0"/>
              <a:t>​</a:t>
            </a:r>
            <a:r>
              <a:rPr sz="2800" dirty="0"/>
              <a:t>Use the addition property of equality to add the opposites of constants or variable expressions so that variable expressions are on one side of the equation and constants on the other.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Solving Linear Equations (cont.)</a:t>
            </a:r>
          </a:p>
        </p:txBody>
      </p:sp>
      <p:sp>
        <p:nvSpPr>
          <p:cNvPr id="3" name="Text Placeholder 2"/>
          <p:cNvSpPr>
            <a:spLocks noGrp="1"/>
          </p:cNvSpPr>
          <p:nvPr>
            <p:ph type="body" sz="quarter" idx="10"/>
          </p:nvPr>
        </p:nvSpPr>
        <p:spPr>
          <a:xfrm>
            <a:off x="457200" y="1082078"/>
            <a:ext cx="8229600" cy="2763834"/>
          </a:xfrm>
        </p:spPr>
        <p:txBody>
          <a:bodyPr>
            <a:spAutoFit/>
          </a:bodyPr>
          <a:lstStyle/>
          <a:p>
            <a:pPr marL="514350" indent="-514350">
              <a:buFont typeface="+mj-lt"/>
              <a:buAutoNum type="arabicPeriod" startAt="3"/>
              <a:defRPr sz="2800"/>
            </a:pPr>
            <a:r>
              <a:rPr dirty="0"/>
              <a:t>​</a:t>
            </a:r>
            <a:r>
              <a:rPr sz="2800" dirty="0"/>
              <a:t>Use the multiplication property of equality to multiply both sides by the reciprocal of the coefficient of the variable (that is, divide both sides by the coefficient) so that the new coefficient is </a:t>
            </a:r>
            <a:r>
              <a:rPr sz="2800" dirty="0">
                <a:latin typeface="Cambria Math"/>
              </a:rPr>
              <a:t>1</a:t>
            </a:r>
            <a:r>
              <a:rPr sz="2800" dirty="0"/>
              <a:t>.</a:t>
            </a:r>
          </a:p>
          <a:p>
            <a:pPr marL="514350" indent="-514350">
              <a:buFont typeface="+mj-lt"/>
              <a:buAutoNum type="arabicPeriod" startAt="4"/>
              <a:defRPr sz="2800"/>
            </a:pPr>
            <a:r>
              <a:rPr dirty="0"/>
              <a:t>​</a:t>
            </a:r>
            <a:r>
              <a:rPr sz="2800" dirty="0"/>
              <a:t>Check your answer by substituting it into the </a:t>
            </a:r>
            <a:r>
              <a:rPr sz="2800" i="1" dirty="0"/>
              <a:t>original</a:t>
            </a:r>
            <a:r>
              <a:rPr sz="2800" dirty="0"/>
              <a:t> equation.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Solving a Linear Equation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Solve the linear equation </a:t>
                </a:r>
                <a:br>
                  <a:rPr lang="en-US" sz="2800" dirty="0"/>
                </a:br>
                <a14:m>
                  <m:oMath xmlns:m="http://schemas.openxmlformats.org/officeDocument/2006/math">
                    <m:r>
                      <a:rPr>
                        <a:latin typeface="Cambria Math" panose="02040503050406030204" pitchFamily="18" charset="0"/>
                      </a:rPr>
                      <m:t>5+8</m:t>
                    </m:r>
                    <m:r>
                      <a:rPr>
                        <a:latin typeface="Cambria Math" panose="02040503050406030204" pitchFamily="18" charset="0"/>
                      </a:rPr>
                      <m:t>𝑥</m:t>
                    </m:r>
                    <m:r>
                      <a:rPr>
                        <a:latin typeface="Cambria Math" panose="02040503050406030204" pitchFamily="18" charset="0"/>
                      </a:rPr>
                      <m:t>−4−3</m:t>
                    </m:r>
                    <m:r>
                      <a:rPr>
                        <a:latin typeface="Cambria Math" panose="02040503050406030204" pitchFamily="18" charset="0"/>
                      </a:rPr>
                      <m:t>𝑥</m:t>
                    </m:r>
                    <m:r>
                      <a:rPr>
                        <a:latin typeface="Cambria Math" panose="02040503050406030204" pitchFamily="18" charset="0"/>
                      </a:rPr>
                      <m:t>+2=−8+1</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a Linear Equation (cont.)</a:t>
            </a:r>
          </a:p>
        </p:txBody>
      </p:sp>
      <p:sp>
        <p:nvSpPr>
          <p:cNvPr id="3" name="Text Placeholder 2"/>
          <p:cNvSpPr>
            <a:spLocks noGrp="1"/>
          </p:cNvSpPr>
          <p:nvPr>
            <p:ph type="body" sz="quarter" idx="10"/>
          </p:nvPr>
        </p:nvSpPr>
        <p:spPr/>
        <p:txBody>
          <a:bodyPr>
            <a:normAutofit/>
          </a:bodyPr>
          <a:lstStyle/>
          <a:p>
            <a:r>
              <a:rPr sz="2800" b="1" dirty="0"/>
              <a:t>Solution</a:t>
            </a:r>
          </a:p>
        </p:txBody>
      </p:sp>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A17EC953-88BF-41D6-9860-9C28D98540A7}"/>
                  </a:ext>
                </a:extLst>
              </p:cNvPr>
              <p:cNvGraphicFramePr>
                <a:graphicFrameLocks noGrp="1"/>
              </p:cNvGraphicFramePr>
              <p:nvPr>
                <p:extLst>
                  <p:ext uri="{D42A27DB-BD31-4B8C-83A1-F6EECF244321}">
                    <p14:modId xmlns:p14="http://schemas.microsoft.com/office/powerpoint/2010/main" val="235975056"/>
                  </p:ext>
                </p:extLst>
              </p:nvPr>
            </p:nvGraphicFramePr>
            <p:xfrm>
              <a:off x="685800" y="1524000"/>
              <a:ext cx="7772400" cy="3675444"/>
            </p:xfrm>
            <a:graphic>
              <a:graphicData uri="http://schemas.openxmlformats.org/drawingml/2006/table">
                <a:tbl>
                  <a:tblPr firstRow="1" bandRow="1">
                    <a:tableStyleId>{2D5ABB26-0587-4C30-8999-92F81FD0307C}</a:tableStyleId>
                  </a:tblPr>
                  <a:tblGrid>
                    <a:gridCol w="3339910">
                      <a:extLst>
                        <a:ext uri="{9D8B030D-6E8A-4147-A177-3AD203B41FA5}">
                          <a16:colId xmlns:a16="http://schemas.microsoft.com/office/drawing/2014/main" val="3766202524"/>
                        </a:ext>
                      </a:extLst>
                    </a:gridCol>
                    <a:gridCol w="1709674">
                      <a:extLst>
                        <a:ext uri="{9D8B030D-6E8A-4147-A177-3AD203B41FA5}">
                          <a16:colId xmlns:a16="http://schemas.microsoft.com/office/drawing/2014/main" val="710382147"/>
                        </a:ext>
                      </a:extLst>
                    </a:gridCol>
                    <a:gridCol w="2722816">
                      <a:extLst>
                        <a:ext uri="{9D8B030D-6E8A-4147-A177-3AD203B41FA5}">
                          <a16:colId xmlns:a16="http://schemas.microsoft.com/office/drawing/2014/main" val="3493459552"/>
                        </a:ext>
                      </a:extLst>
                    </a:gridCol>
                  </a:tblGrid>
                  <a:tr h="370840">
                    <a:tc>
                      <a:txBody>
                        <a:bodyPr/>
                        <a:lstStyle/>
                        <a:p>
                          <a:pPr/>
                          <a14:m>
                            <m:oMathPara xmlns:m="http://schemas.openxmlformats.org/officeDocument/2006/math">
                              <m:oMathParaPr>
                                <m:jc m:val="right"/>
                              </m:oMathParaPr>
                              <m:oMath xmlns:m="http://schemas.openxmlformats.org/officeDocument/2006/math">
                                <m:r>
                                  <a:rPr lang="en-IN" sz="2800" smtClean="0">
                                    <a:latin typeface="Cambria Math" panose="02040503050406030204" pitchFamily="18" charset="0"/>
                                  </a:rPr>
                                  <m:t>5+8</m:t>
                                </m:r>
                                <m:r>
                                  <a:rPr lang="en-IN" sz="2800" smtClean="0">
                                    <a:latin typeface="Cambria Math" panose="02040503050406030204" pitchFamily="18" charset="0"/>
                                  </a:rPr>
                                  <m:t>𝑥</m:t>
                                </m:r>
                                <m:r>
                                  <a:rPr lang="en-IN" sz="2800" smtClean="0">
                                    <a:latin typeface="Cambria Math" panose="02040503050406030204" pitchFamily="18" charset="0"/>
                                  </a:rPr>
                                  <m:t>−4−3</m:t>
                                </m:r>
                                <m:r>
                                  <a:rPr lang="en-IN" sz="2800" smtClean="0">
                                    <a:latin typeface="Cambria Math" panose="02040503050406030204" pitchFamily="18" charset="0"/>
                                  </a:rPr>
                                  <m:t>𝑥</m:t>
                                </m:r>
                                <m:r>
                                  <a:rPr lang="en-IN" sz="2800" smtClean="0">
                                    <a:latin typeface="Cambria Math" panose="02040503050406030204" pitchFamily="18" charset="0"/>
                                  </a:rPr>
                                  <m:t>+2</m:t>
                                </m:r>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i="0" smtClean="0">
                                    <a:latin typeface="Cambria Math" panose="02040503050406030204" pitchFamily="18" charset="0"/>
                                  </a:rPr>
                                  <m:t>=−8+1</m:t>
                                </m:r>
                              </m:oMath>
                            </m:oMathPara>
                          </a14:m>
                          <a:endParaRPr lang="en-IN" sz="2800" dirty="0"/>
                        </a:p>
                      </a:txBody>
                      <a:tcPr/>
                    </a:tc>
                    <a:tc>
                      <a:txBody>
                        <a:bodyPr/>
                        <a:lstStyle/>
                        <a:p>
                          <a:r>
                            <a:rPr lang="en-IN" sz="2000" b="0" i="0" kern="1200" dirty="0">
                              <a:solidFill>
                                <a:srgbClr val="008080"/>
                              </a:solidFill>
                              <a:effectLst/>
                              <a:latin typeface="+mn-lt"/>
                              <a:ea typeface="+mn-ea"/>
                              <a:cs typeface="+mn-cs"/>
                            </a:rPr>
                            <a:t>Write the equation.</a:t>
                          </a:r>
                          <a:endParaRPr lang="en-IN" sz="2000" dirty="0">
                            <a:solidFill>
                              <a:srgbClr val="008080"/>
                            </a:solidFill>
                          </a:endParaRPr>
                        </a:p>
                      </a:txBody>
                      <a:tcPr/>
                    </a:tc>
                    <a:extLst>
                      <a:ext uri="{0D108BD9-81ED-4DB2-BD59-A6C34878D82A}">
                        <a16:rowId xmlns:a16="http://schemas.microsoft.com/office/drawing/2014/main" val="4028604793"/>
                      </a:ext>
                    </a:extLst>
                  </a:tr>
                  <a:tr h="370840">
                    <a:tc>
                      <a:txBody>
                        <a:bodyPr/>
                        <a:lstStyle/>
                        <a:p>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5</m:t>
                                </m:r>
                                <m:r>
                                  <a:rPr lang="en-US" sz="2800" b="0" i="1" smtClean="0">
                                    <a:latin typeface="Cambria Math" panose="02040503050406030204" pitchFamily="18" charset="0"/>
                                  </a:rPr>
                                  <m:t>𝑥</m:t>
                                </m:r>
                                <m:r>
                                  <a:rPr lang="en-US" sz="2800" b="0" i="1" smtClean="0">
                                    <a:latin typeface="Cambria Math" panose="02040503050406030204" pitchFamily="18" charset="0"/>
                                  </a:rPr>
                                  <m:t>+3</m:t>
                                </m:r>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i="0" smtClean="0">
                                    <a:latin typeface="Cambria Math" panose="02040503050406030204" pitchFamily="18" charset="0"/>
                                  </a:rPr>
                                  <m:t>=−</m:t>
                                </m:r>
                                <m:r>
                                  <a:rPr lang="en-US" sz="2800" b="0" i="0" smtClean="0">
                                    <a:latin typeface="Cambria Math" panose="02040503050406030204" pitchFamily="18" charset="0"/>
                                  </a:rPr>
                                  <m:t>7</m:t>
                                </m:r>
                              </m:oMath>
                            </m:oMathPara>
                          </a14:m>
                          <a:endParaRPr lang="en-IN" sz="2800" dirty="0"/>
                        </a:p>
                      </a:txBody>
                      <a:tcPr/>
                    </a:tc>
                    <a:tc>
                      <a:txBody>
                        <a:bodyPr/>
                        <a:lstStyle/>
                        <a:p>
                          <a:pPr algn="l"/>
                          <a:r>
                            <a:rPr lang="en-IN" sz="2000" b="0" i="0" kern="1200" dirty="0">
                              <a:solidFill>
                                <a:srgbClr val="008080"/>
                              </a:solidFill>
                              <a:effectLst/>
                              <a:latin typeface="+mn-lt"/>
                              <a:ea typeface="+mn-ea"/>
                              <a:cs typeface="+mn-cs"/>
                            </a:rPr>
                            <a:t>Combine like terms.</a:t>
                          </a:r>
                          <a:endParaRPr lang="en-IN" sz="2000" dirty="0">
                            <a:solidFill>
                              <a:srgbClr val="008080"/>
                            </a:solidFill>
                          </a:endParaRPr>
                        </a:p>
                      </a:txBody>
                      <a:tcPr/>
                    </a:tc>
                    <a:extLst>
                      <a:ext uri="{0D108BD9-81ED-4DB2-BD59-A6C34878D82A}">
                        <a16:rowId xmlns:a16="http://schemas.microsoft.com/office/drawing/2014/main" val="1057052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5</m:t>
                                </m:r>
                                <m:r>
                                  <a:rPr lang="en-US" sz="2800" b="0" i="1" smtClean="0">
                                    <a:latin typeface="Cambria Math" panose="02040503050406030204" pitchFamily="18" charset="0"/>
                                  </a:rPr>
                                  <m:t>𝑥</m:t>
                                </m:r>
                                <m:r>
                                  <a:rPr lang="en-US" sz="2800" b="0" i="1" smtClean="0">
                                    <a:latin typeface="Cambria Math" panose="02040503050406030204" pitchFamily="18" charset="0"/>
                                  </a:rPr>
                                  <m:t>+3−3</m:t>
                                </m:r>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i="0" smtClean="0">
                                    <a:latin typeface="Cambria Math" panose="02040503050406030204" pitchFamily="18" charset="0"/>
                                  </a:rPr>
                                  <m:t>=−7−3</m:t>
                                </m:r>
                              </m:oMath>
                            </m:oMathPara>
                          </a14:m>
                          <a:endParaRPr lang="en-IN" sz="2800" dirty="0"/>
                        </a:p>
                      </a:txBody>
                      <a:tcPr/>
                    </a:tc>
                    <a:tc>
                      <a:txBody>
                        <a:bodyPr/>
                        <a:lstStyle/>
                        <a:p>
                          <a:pPr algn="l"/>
                          <a:r>
                            <a:rPr lang="en-US" sz="2000" b="0" i="0" kern="1200" dirty="0">
                              <a:solidFill>
                                <a:srgbClr val="008080"/>
                              </a:solidFill>
                              <a:effectLst/>
                              <a:latin typeface="+mn-lt"/>
                              <a:ea typeface="+mn-ea"/>
                              <a:cs typeface="+mn-cs"/>
                            </a:rPr>
                            <a:t>Add </a:t>
                          </a:r>
                          <a14:m>
                            <m:oMath xmlns:m="http://schemas.openxmlformats.org/officeDocument/2006/math">
                              <m:r>
                                <a:rPr lang="en-US" sz="2000" b="0" i="1" kern="1200" smtClean="0">
                                  <a:solidFill>
                                    <a:srgbClr val="008080"/>
                                  </a:solidFill>
                                  <a:effectLst/>
                                  <a:latin typeface="Cambria Math" panose="02040503050406030204" pitchFamily="18" charset="0"/>
                                  <a:ea typeface="+mn-ea"/>
                                  <a:cs typeface="+mn-cs"/>
                                </a:rPr>
                                <m:t>−3</m:t>
                              </m:r>
                            </m:oMath>
                          </a14:m>
                          <a:r>
                            <a:rPr lang="en-US" sz="2000" b="0" i="0" kern="1200" dirty="0">
                              <a:solidFill>
                                <a:srgbClr val="008080"/>
                              </a:solidFill>
                              <a:effectLst/>
                              <a:latin typeface="+mn-lt"/>
                              <a:ea typeface="+mn-ea"/>
                              <a:cs typeface="+mn-cs"/>
                            </a:rPr>
                            <a:t> to both sides of the equation.</a:t>
                          </a:r>
                          <a:endParaRPr lang="en-IN" sz="2000" dirty="0">
                            <a:solidFill>
                              <a:srgbClr val="008080"/>
                            </a:solidFill>
                          </a:endParaRPr>
                        </a:p>
                      </a:txBody>
                      <a:tcPr/>
                    </a:tc>
                    <a:extLst>
                      <a:ext uri="{0D108BD9-81ED-4DB2-BD59-A6C34878D82A}">
                        <a16:rowId xmlns:a16="http://schemas.microsoft.com/office/drawing/2014/main" val="3203219753"/>
                      </a:ext>
                    </a:extLst>
                  </a:tr>
                  <a:tr h="370840">
                    <a:tc>
                      <a:txBody>
                        <a:bodyPr/>
                        <a:lstStyle/>
                        <a:p>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5</m:t>
                                </m:r>
                                <m:r>
                                  <a:rPr lang="en-US" sz="2800" b="0" i="1" smtClean="0">
                                    <a:latin typeface="Cambria Math" panose="02040503050406030204" pitchFamily="18" charset="0"/>
                                  </a:rPr>
                                  <m:t>𝑥</m:t>
                                </m:r>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i="0" smtClean="0">
                                    <a:latin typeface="Cambria Math" panose="02040503050406030204" pitchFamily="18" charset="0"/>
                                  </a:rPr>
                                  <m:t>=−10</m:t>
                                </m:r>
                              </m:oMath>
                            </m:oMathPara>
                          </a14:m>
                          <a:endParaRPr lang="en-IN" sz="2800" dirty="0"/>
                        </a:p>
                      </a:txBody>
                      <a:tcPr/>
                    </a:tc>
                    <a:tc>
                      <a:txBody>
                        <a:bodyPr/>
                        <a:lstStyle/>
                        <a:p>
                          <a:pPr algn="l"/>
                          <a:r>
                            <a:rPr lang="en-IN" sz="2000" b="0" i="0" kern="1200" dirty="0">
                              <a:solidFill>
                                <a:srgbClr val="008080"/>
                              </a:solidFill>
                              <a:effectLst/>
                              <a:latin typeface="+mn-lt"/>
                              <a:ea typeface="+mn-ea"/>
                              <a:cs typeface="+mn-cs"/>
                            </a:rPr>
                            <a:t>Simplify.</a:t>
                          </a:r>
                          <a:endParaRPr lang="en-IN" sz="2000" dirty="0">
                            <a:solidFill>
                              <a:srgbClr val="008080"/>
                            </a:solidFill>
                          </a:endParaRPr>
                        </a:p>
                      </a:txBody>
                      <a:tcPr/>
                    </a:tc>
                    <a:extLst>
                      <a:ext uri="{0D108BD9-81ED-4DB2-BD59-A6C34878D82A}">
                        <a16:rowId xmlns:a16="http://schemas.microsoft.com/office/drawing/2014/main" val="559584447"/>
                      </a:ext>
                    </a:extLst>
                  </a:tr>
                  <a:tr h="370840">
                    <a:tc>
                      <a:txBody>
                        <a:bodyPr/>
                        <a:lstStyle/>
                        <a:p>
                          <a:pPr/>
                          <a14:m>
                            <m:oMathPara xmlns:m="http://schemas.openxmlformats.org/officeDocument/2006/math">
                              <m:oMathParaPr>
                                <m:jc m:val="right"/>
                              </m:oMathParaPr>
                              <m:oMath xmlns:m="http://schemas.openxmlformats.org/officeDocument/2006/math">
                                <m:f>
                                  <m:fPr>
                                    <m:ctrlPr>
                                      <a:rPr lang="en-US" sz="2800" b="0" i="1" smtClean="0">
                                        <a:latin typeface="Cambria Math" panose="02040503050406030204" pitchFamily="18" charset="0"/>
                                      </a:rPr>
                                    </m:ctrlPr>
                                  </m:fPr>
                                  <m:num>
                                    <m:r>
                                      <a:rPr lang="en-US" sz="2800" b="0" i="0" smtClean="0">
                                        <a:latin typeface="Cambria Math" panose="02040503050406030204" pitchFamily="18" charset="0"/>
                                      </a:rPr>
                                      <m:t>5</m:t>
                                    </m:r>
                                    <m:r>
                                      <a:rPr lang="en-US" sz="2800" b="0" i="1" smtClean="0">
                                        <a:latin typeface="Cambria Math" panose="02040503050406030204" pitchFamily="18" charset="0"/>
                                      </a:rPr>
                                      <m:t>𝑥</m:t>
                                    </m:r>
                                  </m:num>
                                  <m:den>
                                    <m:r>
                                      <a:rPr lang="en-US" sz="2800" b="0" i="0" smtClean="0">
                                        <a:latin typeface="Cambria Math" panose="02040503050406030204" pitchFamily="18" charset="0"/>
                                      </a:rPr>
                                      <m:t>5</m:t>
                                    </m:r>
                                  </m:den>
                                </m:f>
                              </m:oMath>
                            </m:oMathPara>
                          </a14:m>
                          <a:endParaRPr lang="en-IN" sz="2800" dirty="0"/>
                        </a:p>
                      </a:txBody>
                      <a:tcPr/>
                    </a:tc>
                    <a:tc>
                      <a:txBody>
                        <a:bodyPr/>
                        <a:lstStyle/>
                        <a:p>
                          <a:pPr/>
                          <a14:m>
                            <m:oMathPara xmlns:m="http://schemas.openxmlformats.org/officeDocument/2006/math">
                              <m:oMathParaPr>
                                <m:jc m:val="left"/>
                              </m:oMathParaPr>
                              <m:oMath xmlns:m="http://schemas.openxmlformats.org/officeDocument/2006/math">
                                <m: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0" smtClean="0">
                                        <a:latin typeface="Cambria Math" panose="02040503050406030204" pitchFamily="18" charset="0"/>
                                      </a:rPr>
                                      <m:t>10</m:t>
                                    </m:r>
                                  </m:num>
                                  <m:den>
                                    <m:r>
                                      <a:rPr lang="en-US" sz="2800" b="0" i="0" smtClean="0">
                                        <a:latin typeface="Cambria Math" panose="02040503050406030204" pitchFamily="18" charset="0"/>
                                      </a:rPr>
                                      <m:t>5</m:t>
                                    </m:r>
                                  </m:den>
                                </m:f>
                              </m:oMath>
                            </m:oMathPara>
                          </a14:m>
                          <a:endParaRPr lang="en-IN" sz="2800" dirty="0"/>
                        </a:p>
                      </a:txBody>
                      <a:tcPr/>
                    </a:tc>
                    <a:tc>
                      <a:txBody>
                        <a:bodyPr/>
                        <a:lstStyle/>
                        <a:p>
                          <a:pPr algn="l"/>
                          <a:r>
                            <a:rPr lang="en-US" sz="2000" b="0" i="0" kern="1200" dirty="0">
                              <a:solidFill>
                                <a:srgbClr val="008080"/>
                              </a:solidFill>
                              <a:effectLst/>
                              <a:latin typeface="+mn-lt"/>
                              <a:ea typeface="+mn-ea"/>
                              <a:cs typeface="+mn-cs"/>
                            </a:rPr>
                            <a:t>Divide both sides of the equation by </a:t>
                          </a:r>
                          <a14:m>
                            <m:oMath xmlns:m="http://schemas.openxmlformats.org/officeDocument/2006/math">
                              <m:r>
                                <a:rPr lang="en-US" sz="2000" b="0" i="1" kern="1200" smtClean="0">
                                  <a:solidFill>
                                    <a:srgbClr val="008080"/>
                                  </a:solidFill>
                                  <a:effectLst/>
                                  <a:latin typeface="Cambria Math" panose="02040503050406030204" pitchFamily="18" charset="0"/>
                                  <a:ea typeface="+mn-ea"/>
                                  <a:cs typeface="+mn-cs"/>
                                </a:rPr>
                                <m:t>5</m:t>
                              </m:r>
                            </m:oMath>
                          </a14:m>
                          <a:r>
                            <a:rPr lang="en-US" sz="2000" b="0" i="0" kern="1200" dirty="0">
                              <a:solidFill>
                                <a:srgbClr val="008080"/>
                              </a:solidFill>
                              <a:effectLst/>
                              <a:latin typeface="+mn-lt"/>
                              <a:ea typeface="+mn-ea"/>
                              <a:cs typeface="+mn-cs"/>
                            </a:rPr>
                            <a:t>.</a:t>
                          </a:r>
                          <a:endParaRPr lang="en-IN" sz="2000" dirty="0">
                            <a:solidFill>
                              <a:srgbClr val="008080"/>
                            </a:solidFill>
                          </a:endParaRPr>
                        </a:p>
                      </a:txBody>
                      <a:tcPr/>
                    </a:tc>
                    <a:extLst>
                      <a:ext uri="{0D108BD9-81ED-4DB2-BD59-A6C34878D82A}">
                        <a16:rowId xmlns:a16="http://schemas.microsoft.com/office/drawing/2014/main" val="556996332"/>
                      </a:ext>
                    </a:extLst>
                  </a:tr>
                  <a:tr h="370840">
                    <a:tc>
                      <a:txBody>
                        <a:bodyPr/>
                        <a:lstStyle/>
                        <a:p>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𝑥</m:t>
                                </m:r>
                              </m:oMath>
                            </m:oMathPara>
                          </a14:m>
                          <a:endParaRPr lang="en-IN" sz="2800" i="1" dirty="0"/>
                        </a:p>
                      </a:txBody>
                      <a:tcPr/>
                    </a:tc>
                    <a:tc>
                      <a:txBody>
                        <a:bodyPr/>
                        <a:lstStyle/>
                        <a:p>
                          <a:pPr/>
                          <a14:m>
                            <m:oMathPara xmlns:m="http://schemas.openxmlformats.org/officeDocument/2006/math">
                              <m:oMathParaPr>
                                <m:jc m:val="left"/>
                              </m:oMathParaPr>
                              <m:oMath xmlns:m="http://schemas.openxmlformats.org/officeDocument/2006/math">
                                <m:r>
                                  <a:rPr lang="en-US" sz="2800" b="0" i="0" smtClean="0">
                                    <a:latin typeface="Cambria Math" panose="02040503050406030204" pitchFamily="18" charset="0"/>
                                  </a:rPr>
                                  <m:t>=−2</m:t>
                                </m:r>
                              </m:oMath>
                            </m:oMathPara>
                          </a14:m>
                          <a:endParaRPr lang="en-IN" sz="2800" dirty="0"/>
                        </a:p>
                      </a:txBody>
                      <a:tcPr/>
                    </a:tc>
                    <a:tc>
                      <a:txBody>
                        <a:bodyPr/>
                        <a:lstStyle/>
                        <a:p>
                          <a:r>
                            <a:rPr lang="en-IN" sz="2000" b="0" i="0" kern="1200" dirty="0">
                              <a:solidFill>
                                <a:srgbClr val="008080"/>
                              </a:solidFill>
                              <a:effectLst/>
                              <a:latin typeface="+mn-lt"/>
                              <a:ea typeface="+mn-ea"/>
                              <a:cs typeface="+mn-cs"/>
                            </a:rPr>
                            <a:t>Simplify.</a:t>
                          </a:r>
                          <a:endParaRPr lang="en-IN" sz="2000" dirty="0">
                            <a:solidFill>
                              <a:srgbClr val="008080"/>
                            </a:solidFill>
                          </a:endParaRPr>
                        </a:p>
                      </a:txBody>
                      <a:tcPr/>
                    </a:tc>
                    <a:extLst>
                      <a:ext uri="{0D108BD9-81ED-4DB2-BD59-A6C34878D82A}">
                        <a16:rowId xmlns:a16="http://schemas.microsoft.com/office/drawing/2014/main" val="3210548739"/>
                      </a:ext>
                    </a:extLst>
                  </a:tr>
                </a:tbl>
              </a:graphicData>
            </a:graphic>
          </p:graphicFrame>
        </mc:Choice>
        <mc:Fallback>
          <p:graphicFrame>
            <p:nvGraphicFramePr>
              <p:cNvPr id="4" name="Table 4">
                <a:extLst>
                  <a:ext uri="{FF2B5EF4-FFF2-40B4-BE49-F238E27FC236}">
                    <a16:creationId xmlns:a16="http://schemas.microsoft.com/office/drawing/2014/main" id="{A17EC953-88BF-41D6-9860-9C28D98540A7}"/>
                  </a:ext>
                </a:extLst>
              </p:cNvPr>
              <p:cNvGraphicFramePr>
                <a:graphicFrameLocks noGrp="1"/>
              </p:cNvGraphicFramePr>
              <p:nvPr>
                <p:extLst>
                  <p:ext uri="{D42A27DB-BD31-4B8C-83A1-F6EECF244321}">
                    <p14:modId xmlns:p14="http://schemas.microsoft.com/office/powerpoint/2010/main" val="235975056"/>
                  </p:ext>
                </p:extLst>
              </p:nvPr>
            </p:nvGraphicFramePr>
            <p:xfrm>
              <a:off x="685800" y="1524000"/>
              <a:ext cx="7772400" cy="3675444"/>
            </p:xfrm>
            <a:graphic>
              <a:graphicData uri="http://schemas.openxmlformats.org/drawingml/2006/table">
                <a:tbl>
                  <a:tblPr firstRow="1" bandRow="1">
                    <a:tableStyleId>{2D5ABB26-0587-4C30-8999-92F81FD0307C}</a:tableStyleId>
                  </a:tblPr>
                  <a:tblGrid>
                    <a:gridCol w="3339910">
                      <a:extLst>
                        <a:ext uri="{9D8B030D-6E8A-4147-A177-3AD203B41FA5}">
                          <a16:colId xmlns:a16="http://schemas.microsoft.com/office/drawing/2014/main" val="3766202524"/>
                        </a:ext>
                      </a:extLst>
                    </a:gridCol>
                    <a:gridCol w="1709674">
                      <a:extLst>
                        <a:ext uri="{9D8B030D-6E8A-4147-A177-3AD203B41FA5}">
                          <a16:colId xmlns:a16="http://schemas.microsoft.com/office/drawing/2014/main" val="710382147"/>
                        </a:ext>
                      </a:extLst>
                    </a:gridCol>
                    <a:gridCol w="2722816">
                      <a:extLst>
                        <a:ext uri="{9D8B030D-6E8A-4147-A177-3AD203B41FA5}">
                          <a16:colId xmlns:a16="http://schemas.microsoft.com/office/drawing/2014/main" val="3493459552"/>
                        </a:ext>
                      </a:extLst>
                    </a:gridCol>
                  </a:tblGrid>
                  <a:tr h="518160">
                    <a:tc>
                      <a:txBody>
                        <a:bodyPr/>
                        <a:lstStyle/>
                        <a:p>
                          <a:endParaRPr lang="en-US"/>
                        </a:p>
                      </a:txBody>
                      <a:tcPr>
                        <a:blipFill>
                          <a:blip r:embed="rId2"/>
                          <a:stretch>
                            <a:fillRect t="-5882" r="-132847" b="-609412"/>
                          </a:stretch>
                        </a:blipFill>
                      </a:tcPr>
                    </a:tc>
                    <a:tc>
                      <a:txBody>
                        <a:bodyPr/>
                        <a:lstStyle/>
                        <a:p>
                          <a:endParaRPr lang="en-US"/>
                        </a:p>
                      </a:txBody>
                      <a:tcPr>
                        <a:blipFill>
                          <a:blip r:embed="rId2"/>
                          <a:stretch>
                            <a:fillRect l="-195018" t="-5882" r="-159075" b="-609412"/>
                          </a:stretch>
                        </a:blipFill>
                      </a:tcPr>
                    </a:tc>
                    <a:tc>
                      <a:txBody>
                        <a:bodyPr/>
                        <a:lstStyle/>
                        <a:p>
                          <a:r>
                            <a:rPr lang="en-IN" sz="2000" b="0" i="0" kern="1200" dirty="0">
                              <a:solidFill>
                                <a:srgbClr val="008080"/>
                              </a:solidFill>
                              <a:effectLst/>
                              <a:latin typeface="+mn-lt"/>
                              <a:ea typeface="+mn-ea"/>
                              <a:cs typeface="+mn-cs"/>
                            </a:rPr>
                            <a:t>Write the equation.</a:t>
                          </a:r>
                          <a:endParaRPr lang="en-IN" sz="2000" dirty="0">
                            <a:solidFill>
                              <a:srgbClr val="008080"/>
                            </a:solidFill>
                          </a:endParaRPr>
                        </a:p>
                      </a:txBody>
                      <a:tcPr/>
                    </a:tc>
                    <a:extLst>
                      <a:ext uri="{0D108BD9-81ED-4DB2-BD59-A6C34878D82A}">
                        <a16:rowId xmlns:a16="http://schemas.microsoft.com/office/drawing/2014/main" val="4028604793"/>
                      </a:ext>
                    </a:extLst>
                  </a:tr>
                  <a:tr h="518160">
                    <a:tc>
                      <a:txBody>
                        <a:bodyPr/>
                        <a:lstStyle/>
                        <a:p>
                          <a:endParaRPr lang="en-US"/>
                        </a:p>
                      </a:txBody>
                      <a:tcPr>
                        <a:blipFill>
                          <a:blip r:embed="rId2"/>
                          <a:stretch>
                            <a:fillRect t="-105882" r="-132847" b="-509412"/>
                          </a:stretch>
                        </a:blipFill>
                      </a:tcPr>
                    </a:tc>
                    <a:tc>
                      <a:txBody>
                        <a:bodyPr/>
                        <a:lstStyle/>
                        <a:p>
                          <a:endParaRPr lang="en-US"/>
                        </a:p>
                      </a:txBody>
                      <a:tcPr>
                        <a:blipFill>
                          <a:blip r:embed="rId2"/>
                          <a:stretch>
                            <a:fillRect l="-195018" t="-105882" r="-159075" b="-509412"/>
                          </a:stretch>
                        </a:blipFill>
                      </a:tcPr>
                    </a:tc>
                    <a:tc>
                      <a:txBody>
                        <a:bodyPr/>
                        <a:lstStyle/>
                        <a:p>
                          <a:pPr algn="l"/>
                          <a:r>
                            <a:rPr lang="en-IN" sz="2000" b="0" i="0" kern="1200" dirty="0">
                              <a:solidFill>
                                <a:srgbClr val="008080"/>
                              </a:solidFill>
                              <a:effectLst/>
                              <a:latin typeface="+mn-lt"/>
                              <a:ea typeface="+mn-ea"/>
                              <a:cs typeface="+mn-cs"/>
                            </a:rPr>
                            <a:t>Combine like terms.</a:t>
                          </a:r>
                          <a:endParaRPr lang="en-IN" sz="2000" dirty="0">
                            <a:solidFill>
                              <a:srgbClr val="008080"/>
                            </a:solidFill>
                          </a:endParaRPr>
                        </a:p>
                      </a:txBody>
                      <a:tcPr/>
                    </a:tc>
                    <a:extLst>
                      <a:ext uri="{0D108BD9-81ED-4DB2-BD59-A6C34878D82A}">
                        <a16:rowId xmlns:a16="http://schemas.microsoft.com/office/drawing/2014/main" val="105705213"/>
                      </a:ext>
                    </a:extLst>
                  </a:tr>
                  <a:tr h="701040">
                    <a:tc>
                      <a:txBody>
                        <a:bodyPr/>
                        <a:lstStyle/>
                        <a:p>
                          <a:endParaRPr lang="en-US"/>
                        </a:p>
                      </a:txBody>
                      <a:tcPr>
                        <a:blipFill>
                          <a:blip r:embed="rId2"/>
                          <a:stretch>
                            <a:fillRect t="-152174" r="-132847" b="-276522"/>
                          </a:stretch>
                        </a:blipFill>
                      </a:tcPr>
                    </a:tc>
                    <a:tc>
                      <a:txBody>
                        <a:bodyPr/>
                        <a:lstStyle/>
                        <a:p>
                          <a:endParaRPr lang="en-US"/>
                        </a:p>
                      </a:txBody>
                      <a:tcPr>
                        <a:blipFill>
                          <a:blip r:embed="rId2"/>
                          <a:stretch>
                            <a:fillRect l="-195018" t="-152174" r="-159075" b="-276522"/>
                          </a:stretch>
                        </a:blipFill>
                      </a:tcPr>
                    </a:tc>
                    <a:tc>
                      <a:txBody>
                        <a:bodyPr/>
                        <a:lstStyle/>
                        <a:p>
                          <a:endParaRPr lang="en-US"/>
                        </a:p>
                      </a:txBody>
                      <a:tcPr>
                        <a:blipFill>
                          <a:blip r:embed="rId2"/>
                          <a:stretch>
                            <a:fillRect l="-185459" t="-152174" b="-276522"/>
                          </a:stretch>
                        </a:blipFill>
                      </a:tcPr>
                    </a:tc>
                    <a:extLst>
                      <a:ext uri="{0D108BD9-81ED-4DB2-BD59-A6C34878D82A}">
                        <a16:rowId xmlns:a16="http://schemas.microsoft.com/office/drawing/2014/main" val="3203219753"/>
                      </a:ext>
                    </a:extLst>
                  </a:tr>
                  <a:tr h="518160">
                    <a:tc>
                      <a:txBody>
                        <a:bodyPr/>
                        <a:lstStyle/>
                        <a:p>
                          <a:endParaRPr lang="en-US"/>
                        </a:p>
                      </a:txBody>
                      <a:tcPr>
                        <a:blipFill>
                          <a:blip r:embed="rId2"/>
                          <a:stretch>
                            <a:fillRect t="-341176" r="-132847" b="-274118"/>
                          </a:stretch>
                        </a:blipFill>
                      </a:tcPr>
                    </a:tc>
                    <a:tc>
                      <a:txBody>
                        <a:bodyPr/>
                        <a:lstStyle/>
                        <a:p>
                          <a:endParaRPr lang="en-US"/>
                        </a:p>
                      </a:txBody>
                      <a:tcPr>
                        <a:blipFill>
                          <a:blip r:embed="rId2"/>
                          <a:stretch>
                            <a:fillRect l="-195018" t="-341176" r="-159075" b="-274118"/>
                          </a:stretch>
                        </a:blipFill>
                      </a:tcPr>
                    </a:tc>
                    <a:tc>
                      <a:txBody>
                        <a:bodyPr/>
                        <a:lstStyle/>
                        <a:p>
                          <a:pPr algn="l"/>
                          <a:r>
                            <a:rPr lang="en-IN" sz="2000" b="0" i="0" kern="1200" dirty="0">
                              <a:solidFill>
                                <a:srgbClr val="008080"/>
                              </a:solidFill>
                              <a:effectLst/>
                              <a:latin typeface="+mn-lt"/>
                              <a:ea typeface="+mn-ea"/>
                              <a:cs typeface="+mn-cs"/>
                            </a:rPr>
                            <a:t>Simplify.</a:t>
                          </a:r>
                          <a:endParaRPr lang="en-IN" sz="2000" dirty="0">
                            <a:solidFill>
                              <a:srgbClr val="008080"/>
                            </a:solidFill>
                          </a:endParaRPr>
                        </a:p>
                      </a:txBody>
                      <a:tcPr/>
                    </a:tc>
                    <a:extLst>
                      <a:ext uri="{0D108BD9-81ED-4DB2-BD59-A6C34878D82A}">
                        <a16:rowId xmlns:a16="http://schemas.microsoft.com/office/drawing/2014/main" val="559584447"/>
                      </a:ext>
                    </a:extLst>
                  </a:tr>
                  <a:tr h="901764">
                    <a:tc>
                      <a:txBody>
                        <a:bodyPr/>
                        <a:lstStyle/>
                        <a:p>
                          <a:endParaRPr lang="en-US"/>
                        </a:p>
                      </a:txBody>
                      <a:tcPr>
                        <a:blipFill>
                          <a:blip r:embed="rId2"/>
                          <a:stretch>
                            <a:fillRect t="-253378" r="-132847" b="-57432"/>
                          </a:stretch>
                        </a:blipFill>
                      </a:tcPr>
                    </a:tc>
                    <a:tc>
                      <a:txBody>
                        <a:bodyPr/>
                        <a:lstStyle/>
                        <a:p>
                          <a:endParaRPr lang="en-US"/>
                        </a:p>
                      </a:txBody>
                      <a:tcPr>
                        <a:blipFill>
                          <a:blip r:embed="rId2"/>
                          <a:stretch>
                            <a:fillRect l="-195018" t="-253378" r="-159075" b="-57432"/>
                          </a:stretch>
                        </a:blipFill>
                      </a:tcPr>
                    </a:tc>
                    <a:tc>
                      <a:txBody>
                        <a:bodyPr/>
                        <a:lstStyle/>
                        <a:p>
                          <a:endParaRPr lang="en-US"/>
                        </a:p>
                      </a:txBody>
                      <a:tcPr>
                        <a:blipFill>
                          <a:blip r:embed="rId2"/>
                          <a:stretch>
                            <a:fillRect l="-185459" t="-253378" b="-57432"/>
                          </a:stretch>
                        </a:blipFill>
                      </a:tcPr>
                    </a:tc>
                    <a:extLst>
                      <a:ext uri="{0D108BD9-81ED-4DB2-BD59-A6C34878D82A}">
                        <a16:rowId xmlns:a16="http://schemas.microsoft.com/office/drawing/2014/main" val="556996332"/>
                      </a:ext>
                    </a:extLst>
                  </a:tr>
                  <a:tr h="518160">
                    <a:tc>
                      <a:txBody>
                        <a:bodyPr/>
                        <a:lstStyle/>
                        <a:p>
                          <a:endParaRPr lang="en-US"/>
                        </a:p>
                      </a:txBody>
                      <a:tcPr>
                        <a:blipFill>
                          <a:blip r:embed="rId2"/>
                          <a:stretch>
                            <a:fillRect t="-615294" r="-132847"/>
                          </a:stretch>
                        </a:blipFill>
                      </a:tcPr>
                    </a:tc>
                    <a:tc>
                      <a:txBody>
                        <a:bodyPr/>
                        <a:lstStyle/>
                        <a:p>
                          <a:endParaRPr lang="en-US"/>
                        </a:p>
                      </a:txBody>
                      <a:tcPr>
                        <a:blipFill>
                          <a:blip r:embed="rId2"/>
                          <a:stretch>
                            <a:fillRect l="-195018" t="-615294" r="-159075"/>
                          </a:stretch>
                        </a:blipFill>
                      </a:tcPr>
                    </a:tc>
                    <a:tc>
                      <a:txBody>
                        <a:bodyPr/>
                        <a:lstStyle/>
                        <a:p>
                          <a:r>
                            <a:rPr lang="en-IN" sz="2000" b="0" i="0" kern="1200" dirty="0">
                              <a:solidFill>
                                <a:srgbClr val="008080"/>
                              </a:solidFill>
                              <a:effectLst/>
                              <a:latin typeface="+mn-lt"/>
                              <a:ea typeface="+mn-ea"/>
                              <a:cs typeface="+mn-cs"/>
                            </a:rPr>
                            <a:t>Simplify.</a:t>
                          </a:r>
                          <a:endParaRPr lang="en-IN" sz="2000" dirty="0">
                            <a:solidFill>
                              <a:srgbClr val="008080"/>
                            </a:solidFill>
                          </a:endParaRPr>
                        </a:p>
                      </a:txBody>
                      <a:tcPr/>
                    </a:tc>
                    <a:extLst>
                      <a:ext uri="{0D108BD9-81ED-4DB2-BD59-A6C34878D82A}">
                        <a16:rowId xmlns:a16="http://schemas.microsoft.com/office/drawing/2014/main" val="3210548739"/>
                      </a:ext>
                    </a:extLst>
                  </a:tr>
                </a:tbl>
              </a:graphicData>
            </a:graphic>
          </p:graphicFrame>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Solving a Linear Equation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Check:</a:t>
                </a:r>
              </a:p>
              <a:p>
                <a:r>
                  <a:rPr dirty="0"/>
                  <a:t>​</a:t>
                </a:r>
                <a:endParaRPr lang="en-US" dirty="0"/>
              </a:p>
              <a:p>
                <a:endParaRPr lang="en-IN" dirty="0"/>
              </a:p>
              <a:p>
                <a:endParaRPr lang="en-IN" dirty="0"/>
              </a:p>
              <a:p>
                <a:endParaRPr dirty="0"/>
              </a:p>
              <a:p>
                <a:pPr algn="l">
                  <a:defRPr sz="2800"/>
                </a:pPr>
                <a:r>
                  <a:rPr sz="2800" dirty="0"/>
                  <a:t>The solution is </a:t>
                </a:r>
                <a14:m>
                  <m:oMath xmlns:m="http://schemas.openxmlformats.org/officeDocument/2006/math">
                    <m:r>
                      <a:rPr>
                        <a:latin typeface="Cambria Math" panose="02040503050406030204" pitchFamily="18" charset="0"/>
                      </a:rPr>
                      <m:t>−2</m:t>
                    </m:r>
                  </m:oMath>
                </a14:m>
                <a:r>
                  <a:rPr sz="2800" dirty="0"/>
                  <a:t>. We usually write just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 to indicate the solution to the original equation. But, writing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−2</m:t>
                        </m:r>
                      </m:e>
                    </m:d>
                  </m:oMath>
                </a14:m>
                <a:r>
                  <a:rPr sz="2800" dirty="0"/>
                  <a:t> as the solution set is also acceptable.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722014519"/>
                  </p:ext>
                </p:extLst>
              </p:nvPr>
            </p:nvGraphicFramePr>
            <p:xfrm>
              <a:off x="1485107" y="1553547"/>
              <a:ext cx="6173787" cy="1828800"/>
            </p:xfrm>
            <a:graphic>
              <a:graphicData uri="http://schemas.openxmlformats.org/drawingml/2006/table">
                <a:tbl>
                  <a:tblPr firstRow="1" bandRow="1">
                    <a:tableStyleId>{2D5ABB26-0587-4C30-8999-92F81FD0307C}</a:tableStyleId>
                  </a:tblPr>
                  <a:tblGrid>
                    <a:gridCol w="4344987">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5+8</m:t>
                              </m:r>
                              <m:d>
                                <m:dPr>
                                  <m:ctrlPr>
                                    <a:rPr sz="2800" i="1">
                                      <a:latin typeface="Cambria Math" panose="02040503050406030204" pitchFamily="18" charset="0"/>
                                    </a:rPr>
                                  </m:ctrlPr>
                                </m:dPr>
                                <m:e>
                                  <m:r>
                                    <a:rPr sz="2800">
                                      <a:latin typeface="Cambria Math"/>
                                    </a:rPr>
                                    <m:t>−2</m:t>
                                  </m:r>
                                </m:e>
                              </m:d>
                              <m:r>
                                <a:rPr sz="2800">
                                  <a:latin typeface="Cambria Math"/>
                                </a:rPr>
                                <m:t>−4−3</m:t>
                              </m:r>
                              <m:d>
                                <m:dPr>
                                  <m:ctrlPr>
                                    <a:rPr sz="2800" i="1">
                                      <a:latin typeface="Cambria Math" panose="02040503050406030204" pitchFamily="18" charset="0"/>
                                    </a:rPr>
                                  </m:ctrlPr>
                                </m:dPr>
                                <m:e>
                                  <m:r>
                                    <a:rPr sz="2800">
                                      <a:latin typeface="Cambria Math"/>
                                    </a:rPr>
                                    <m:t>−2</m:t>
                                  </m:r>
                                </m:e>
                              </m:d>
                              <m:r>
                                <a:rPr sz="2800">
                                  <a:latin typeface="Cambria Math"/>
                                </a:rPr>
                                <m:t>+2</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≟−8+1</m:t>
                              </m:r>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5−16−4+6+2</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≟−7</m:t>
                              </m:r>
                            </m:oMath>
                          </a14:m>
                          <a:endParaRPr sz="280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r>
                                <a:rPr sz="2800">
                                  <a:latin typeface="Cambria Math"/>
                                </a:rPr>
                                <m:t>−7</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=−7</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722014519"/>
                  </p:ext>
                </p:extLst>
              </p:nvPr>
            </p:nvGraphicFramePr>
            <p:xfrm>
              <a:off x="1485107" y="1553547"/>
              <a:ext cx="6173787" cy="1828800"/>
            </p:xfrm>
            <a:graphic>
              <a:graphicData uri="http://schemas.openxmlformats.org/drawingml/2006/table">
                <a:tbl>
                  <a:tblPr firstRow="1" bandRow="1">
                    <a:tableStyleId>{2D5ABB26-0587-4C30-8999-92F81FD0307C}</a:tableStyleId>
                  </a:tblPr>
                  <a:tblGrid>
                    <a:gridCol w="4344987">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1000" r="-42017" b="-222000"/>
                          </a:stretch>
                        </a:blipFill>
                      </a:tcPr>
                    </a:tc>
                    <a:tc>
                      <a:txBody>
                        <a:bodyPr/>
                        <a:lstStyle/>
                        <a:p>
                          <a:endParaRPr lang="en-US"/>
                        </a:p>
                      </a:txBody>
                      <a:tcPr marL="36576" marR="36576" marT="36576" marB="36576" anchor="ctr">
                        <a:blipFill>
                          <a:blip r:embed="rId3"/>
                          <a:stretch>
                            <a:fillRect l="-238000" t="-1000" b="-222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0000" r="-42017" b="-119802"/>
                          </a:stretch>
                        </a:blipFill>
                      </a:tcPr>
                    </a:tc>
                    <a:tc>
                      <a:txBody>
                        <a:bodyPr/>
                        <a:lstStyle/>
                        <a:p>
                          <a:endParaRPr lang="en-US"/>
                        </a:p>
                      </a:txBody>
                      <a:tcPr marL="36576" marR="36576" marT="36576" marB="36576" anchor="ctr">
                        <a:blipFill>
                          <a:blip r:embed="rId3"/>
                          <a:stretch>
                            <a:fillRect l="-238000" t="-100000" b="-119802"/>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2000" r="-42017" b="-21000"/>
                          </a:stretch>
                        </a:blipFill>
                      </a:tcPr>
                    </a:tc>
                    <a:tc>
                      <a:txBody>
                        <a:bodyPr/>
                        <a:lstStyle/>
                        <a:p>
                          <a:endParaRPr lang="en-US"/>
                        </a:p>
                      </a:txBody>
                      <a:tcPr marL="36576" marR="36576" marT="36576" marB="36576" anchor="ctr">
                        <a:blipFill>
                          <a:blip r:embed="rId3"/>
                          <a:stretch>
                            <a:fillRect l="-238000" t="-202000" b="-21000"/>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TotalTime>
  <Words>1479</Words>
  <Application>Microsoft Office PowerPoint</Application>
  <PresentationFormat>On-screen Show (4:3)</PresentationFormat>
  <Paragraphs>246</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Courier New</vt:lpstr>
      <vt:lpstr>Cambria Math</vt:lpstr>
      <vt:lpstr>Office Theme</vt:lpstr>
      <vt:lpstr>Section 1.1</vt:lpstr>
      <vt:lpstr>Linear Equations in x</vt:lpstr>
      <vt:lpstr>Addition Property of Equality</vt:lpstr>
      <vt:lpstr>Multiplication (or Division) Property of Equality</vt:lpstr>
      <vt:lpstr>Solving Linear Equations</vt:lpstr>
      <vt:lpstr>Solving Linear Equations (cont.)</vt:lpstr>
      <vt:lpstr>Example 1: Solving a Linear Equation</vt:lpstr>
      <vt:lpstr>Example 1: Solving a Linear Equation (cont.)</vt:lpstr>
      <vt:lpstr>Example 1: Solving a Linear Equation (cont.)</vt:lpstr>
      <vt:lpstr>Note</vt:lpstr>
      <vt:lpstr>Example 2: Solving a Linear Equation</vt:lpstr>
      <vt:lpstr>Example 2: Solving a Linear Equation (cont.)</vt:lpstr>
      <vt:lpstr>Example 2: Solving a Linear Equation (cont.)</vt:lpstr>
      <vt:lpstr>Example 3: Solving a Linear Equation</vt:lpstr>
      <vt:lpstr>Example 3: Solving a Linear Equation (cont.)</vt:lpstr>
      <vt:lpstr>Example 3: Solving a Linear Equation (cont.)</vt:lpstr>
      <vt:lpstr>Example 4: Solving a Linear Equation</vt:lpstr>
      <vt:lpstr>Example 4: Solving a Linear Equation (cont.)</vt:lpstr>
      <vt:lpstr>Example 4: Solving a Linear Equation (cont.)</vt:lpstr>
      <vt:lpstr>Note</vt:lpstr>
      <vt:lpstr>Example 5: Solutions of Equations</vt:lpstr>
      <vt:lpstr>Example 5: Solutions of Equations (cont.)</vt:lpstr>
      <vt:lpstr>Example 5: Solutions of Equations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for Business and Social Sciences</dc:title>
  <dc:creator>Hawkes Learning</dc:creator>
  <cp:lastModifiedBy>Claudia Vance</cp:lastModifiedBy>
  <cp:revision>141</cp:revision>
  <dcterms:created xsi:type="dcterms:W3CDTF">2013-04-26T14:43:13Z</dcterms:created>
  <dcterms:modified xsi:type="dcterms:W3CDTF">2021-11-17T20:55:18Z</dcterms:modified>
</cp:coreProperties>
</file>