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3"/>
  </p:notesMasterIdLst>
  <p:handoutMasterIdLst>
    <p:handoutMasterId r:id="rId14"/>
  </p:handoutMasterIdLst>
  <p:sldIdLst>
    <p:sldId id="256" r:id="rId2"/>
    <p:sldId id="257" r:id="rId3"/>
    <p:sldId id="258" r:id="rId4"/>
    <p:sldId id="259" r:id="rId5"/>
    <p:sldId id="260" r:id="rId6"/>
    <p:sldId id="262" r:id="rId7"/>
    <p:sldId id="264" r:id="rId8"/>
    <p:sldId id="263" r:id="rId9"/>
    <p:sldId id="267" r:id="rId10"/>
    <p:sldId id="265" r:id="rId11"/>
    <p:sldId id="266" r:id="rId12"/>
  </p:sldIdLst>
  <p:sldSz cx="9144000" cy="6858000" type="screen4x3"/>
  <p:notesSz cx="6858000" cy="9144000"/>
  <p:embeddedFontLst>
    <p:embeddedFont>
      <p:font typeface="Calibri" panose="020F0502020204030204" pitchFamily="34" charset="0"/>
      <p:regular r:id="rId15"/>
      <p:bold r:id="rId16"/>
      <p:italic r:id="rId17"/>
      <p:boldItalic r:id="rId18"/>
    </p:embeddedFont>
    <p:embeddedFont>
      <p:font typeface="Cambria Math" panose="02040503050406030204" pitchFamily="18" charset="0"/>
      <p:regular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 id="1" name="Sindhusha" initials="S" lastIdx="3" clrIdx="1">
    <p:extLst>
      <p:ext uri="{19B8F6BF-5375-455C-9EA6-DF929625EA0E}">
        <p15:presenceInfo xmlns:p15="http://schemas.microsoft.com/office/powerpoint/2012/main" userId="01d48f91606cf9c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80"/>
    <a:srgbClr val="000000"/>
    <a:srgbClr val="2D7D9F"/>
    <a:srgbClr val="0000FF"/>
    <a:srgbClr val="000099"/>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53" autoAdjust="0"/>
    <p:restoredTop sz="94660"/>
  </p:normalViewPr>
  <p:slideViewPr>
    <p:cSldViewPr>
      <p:cViewPr varScale="1">
        <p:scale>
          <a:sx n="109" d="100"/>
          <a:sy n="109" d="100"/>
        </p:scale>
        <p:origin x="102" y="156"/>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11/17/2021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11/17/2021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82078"/>
            <a:ext cx="8229600" cy="4914276"/>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FCDC75ED-AB7E-4E7F-BC5E-A252D6044ADB}"/>
              </a:ext>
            </a:extLst>
          </p:cNvPr>
          <p:cNvSpPr/>
          <p:nvPr userDrawn="1"/>
        </p:nvSpPr>
        <p:spPr>
          <a:xfrm>
            <a:off x="457200" y="1092966"/>
            <a:ext cx="8229599" cy="485059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5A2C83-F758-497D-9ED7-F511E4334CAF}"/>
              </a:ext>
            </a:extLst>
          </p:cNvPr>
          <p:cNvSpPr>
            <a:spLocks noGrp="1"/>
          </p:cNvSpPr>
          <p:nvPr>
            <p:ph sz="quarter" idx="10" hasCustomPrompt="1"/>
          </p:nvPr>
        </p:nvSpPr>
        <p:spPr>
          <a:xfrm>
            <a:off x="457200" y="1092200"/>
            <a:ext cx="8229600" cy="4840288"/>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82078"/>
            <a:ext cx="8229600" cy="4861484"/>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9BD3E83F-5038-477C-AF54-68062F1599E0}"/>
              </a:ext>
            </a:extLst>
          </p:cNvPr>
          <p:cNvSpPr/>
          <p:nvPr userDrawn="1"/>
        </p:nvSpPr>
        <p:spPr>
          <a:xfrm>
            <a:off x="457201" y="1092969"/>
            <a:ext cx="8229599" cy="48505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A0EA87-BE08-4809-8855-91948461D982}"/>
              </a:ext>
            </a:extLst>
          </p:cNvPr>
          <p:cNvSpPr>
            <a:spLocks noGrp="1"/>
          </p:cNvSpPr>
          <p:nvPr>
            <p:ph sz="quarter" idx="10" hasCustomPrompt="1"/>
          </p:nvPr>
        </p:nvSpPr>
        <p:spPr>
          <a:xfrm>
            <a:off x="457200" y="1092200"/>
            <a:ext cx="8229600" cy="4862513"/>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10E547-E237-4E17-8363-3FC8F7FE0291}"/>
              </a:ext>
            </a:extLst>
          </p:cNvPr>
          <p:cNvSpPr>
            <a:spLocks noGrp="1"/>
          </p:cNvSpPr>
          <p:nvPr>
            <p:ph sz="quarter" idx="11" hasCustomPrompt="1"/>
          </p:nvPr>
        </p:nvSpPr>
        <p:spPr>
          <a:xfrm>
            <a:off x="457200" y="1081890"/>
            <a:ext cx="8229600" cy="4850597"/>
          </a:xfrm>
          <a:prstGeom prst="rect">
            <a:avLst/>
          </a:prstGeom>
        </p:spPr>
        <p:txBody>
          <a:bodyPr/>
          <a:lstStyle>
            <a:lvl1pPr marL="0" indent="0">
              <a:buNone/>
              <a:defRPr/>
            </a:lvl1pPr>
          </a:lstStyle>
          <a:p>
            <a:pPr lvl="0"/>
            <a:r>
              <a:rPr lang="en-US" dirty="0"/>
              <a:t> </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914276"/>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Rectangle 3">
            <a:extLst>
              <a:ext uri="{FF2B5EF4-FFF2-40B4-BE49-F238E27FC236}">
                <a16:creationId xmlns:a16="http://schemas.microsoft.com/office/drawing/2014/main" id="{949F836F-7518-4E43-8BE5-A4862374099F}"/>
              </a:ext>
            </a:extLst>
          </p:cNvPr>
          <p:cNvSpPr/>
          <p:nvPr userDrawn="1"/>
        </p:nvSpPr>
        <p:spPr>
          <a:xfrm>
            <a:off x="457200" y="1092966"/>
            <a:ext cx="8229599" cy="485059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ABF354-AAD7-4AAE-8F83-04212DA95FEB}"/>
              </a:ext>
            </a:extLst>
          </p:cNvPr>
          <p:cNvSpPr>
            <a:spLocks noGrp="1"/>
          </p:cNvSpPr>
          <p:nvPr>
            <p:ph sz="quarter" idx="11" hasCustomPrompt="1"/>
          </p:nvPr>
        </p:nvSpPr>
        <p:spPr>
          <a:xfrm>
            <a:off x="457200" y="1127482"/>
            <a:ext cx="8229600" cy="4826964"/>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0.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t>Applications of Linear Equations in One Variable</a:t>
            </a:r>
          </a:p>
        </p:txBody>
      </p:sp>
      <p:sp>
        <p:nvSpPr>
          <p:cNvPr id="3" name="Title 2"/>
          <p:cNvSpPr>
            <a:spLocks noGrp="1"/>
          </p:cNvSpPr>
          <p:nvPr>
            <p:ph type="title"/>
          </p:nvPr>
        </p:nvSpPr>
        <p:spPr/>
        <p:txBody>
          <a:bodyPr/>
          <a:lstStyle/>
          <a:p>
            <a:r>
              <a:rPr dirty="0"/>
              <a:t>Section </a:t>
            </a:r>
            <a:r>
              <a:rPr lang="en-US" dirty="0"/>
              <a:t>1.2</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a:t>
            </a:r>
            <a:r>
              <a:rPr dirty="0"/>
              <a:t> 3: Calculating Average Interest</a:t>
            </a:r>
            <a:r>
              <a:rPr lang="en-US" dirty="0"/>
              <a:t> Rate</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Julie invested </a:t>
                </a:r>
                <a14:m>
                  <m:oMath xmlns:m="http://schemas.openxmlformats.org/officeDocument/2006/math">
                    <m:r>
                      <a:rPr>
                        <a:latin typeface="Cambria Math" panose="02040503050406030204" pitchFamily="18" charset="0"/>
                      </a:rPr>
                      <m:t>$1500</m:t>
                    </m:r>
                  </m:oMath>
                </a14:m>
                <a:r>
                  <a:rPr sz="2800"/>
                  <a:t> in a risky high-tech stock on January 1</a:t>
                </a:r>
                <a:r>
                  <a:rPr sz="2800" baseline="30000"/>
                  <a:t>st</a:t>
                </a:r>
                <a:r>
                  <a:rPr sz="2800"/>
                  <a:t>. On July 1</a:t>
                </a:r>
                <a:r>
                  <a:rPr sz="2800" baseline="30000"/>
                  <a:t>st</a:t>
                </a:r>
                <a:r>
                  <a:rPr sz="2800"/>
                  <a:t>, her stock is worth </a:t>
                </a:r>
                <a14:m>
                  <m:oMath xmlns:m="http://schemas.openxmlformats.org/officeDocument/2006/math">
                    <m:r>
                      <a:rPr>
                        <a:latin typeface="Cambria Math" panose="02040503050406030204" pitchFamily="18" charset="0"/>
                      </a:rPr>
                      <m:t>$2100</m:t>
                    </m:r>
                  </m:oMath>
                </a14:m>
                <a:r>
                  <a:rPr sz="2800"/>
                  <a:t>. She knows that her investment does not earn interest at a constant rate, but she wants to determine her average annual rate of return at this point in the year. What is the average annual rate of return she has earned so far?</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Example</a:t>
            </a:r>
            <a:r>
              <a:rPr dirty="0"/>
              <a:t> 3: Calculating Average Interest</a:t>
            </a:r>
            <a:r>
              <a:rPr lang="en-US" dirty="0"/>
              <a:t> Rate</a:t>
            </a:r>
            <a:r>
              <a:rPr dirty="0"/>
              <a:t>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p>
              <a:p>
                <a:pPr>
                  <a:defRPr sz="2800"/>
                </a:pPr>
                <a:r>
                  <a:rPr sz="2800" dirty="0"/>
                  <a:t>The interest that Julie has earned in half a year is </a:t>
                </a:r>
                <a14:m>
                  <m:oMath xmlns:m="http://schemas.openxmlformats.org/officeDocument/2006/math">
                    <m:r>
                      <a:rPr>
                        <a:latin typeface="Cambria Math" panose="02040503050406030204" pitchFamily="18" charset="0"/>
                      </a:rPr>
                      <m:t>$600</m:t>
                    </m:r>
                  </m:oMath>
                </a14:m>
                <a:r>
                  <a:rPr sz="2800" dirty="0"/>
                  <a:t> (or </a:t>
                </a:r>
                <a14:m>
                  <m:oMath xmlns:m="http://schemas.openxmlformats.org/officeDocument/2006/math">
                    <m:r>
                      <a:rPr>
                        <a:latin typeface="Cambria Math" panose="02040503050406030204" pitchFamily="18" charset="0"/>
                      </a:rPr>
                      <m:t>$2100−$1500</m:t>
                    </m:r>
                  </m:oMath>
                </a14:m>
                <a:r>
                  <a:rPr sz="2800" dirty="0"/>
                  <a:t>). Replacing </a:t>
                </a:r>
                <a14:m>
                  <m:oMath xmlns:m="http://schemas.openxmlformats.org/officeDocument/2006/math">
                    <m:r>
                      <a:rPr>
                        <a:latin typeface="Cambria Math" panose="02040503050406030204" pitchFamily="18" charset="0"/>
                      </a:rPr>
                      <m:t>𝑃</m:t>
                    </m:r>
                  </m:oMath>
                </a14:m>
                <a:r>
                  <a:rPr sz="2800" dirty="0"/>
                  <a:t> with </a:t>
                </a:r>
                <a:r>
                  <a:rPr sz="2800" dirty="0">
                    <a:latin typeface="Cambria Math"/>
                  </a:rPr>
                  <a:t>1500</a:t>
                </a:r>
                <a:r>
                  <a:rPr sz="2800" dirty="0"/>
                  <a:t>, </a:t>
                </a:r>
                <a14:m>
                  <m:oMath xmlns:m="http://schemas.openxmlformats.org/officeDocument/2006/math">
                    <m:r>
                      <a:rPr>
                        <a:latin typeface="Cambria Math" panose="02040503050406030204" pitchFamily="18" charset="0"/>
                      </a:rPr>
                      <m:t>𝑡</m:t>
                    </m:r>
                  </m:oMath>
                </a14:m>
                <a:r>
                  <a:rPr sz="2800" dirty="0"/>
                  <a:t> with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2</m:t>
                        </m:r>
                      </m:den>
                    </m:f>
                  </m:oMath>
                </a14:m>
                <a:r>
                  <a:rPr sz="2800" dirty="0"/>
                  <a:t>, and </a:t>
                </a:r>
                <a14:m>
                  <m:oMath xmlns:m="http://schemas.openxmlformats.org/officeDocument/2006/math">
                    <m:r>
                      <a:rPr>
                        <a:latin typeface="Cambria Math" panose="02040503050406030204" pitchFamily="18" charset="0"/>
                      </a:rPr>
                      <m:t>𝐼</m:t>
                    </m:r>
                  </m:oMath>
                </a14:m>
                <a:r>
                  <a:rPr sz="2800" dirty="0"/>
                  <a:t> with </a:t>
                </a:r>
                <a:r>
                  <a:rPr sz="2800" dirty="0">
                    <a:latin typeface="Cambria Math"/>
                  </a:rPr>
                  <a:t>600</a:t>
                </a:r>
                <a:r>
                  <a:rPr sz="2800" dirty="0"/>
                  <a:t> in the formula </a:t>
                </a:r>
                <a14:m>
                  <m:oMath xmlns:m="http://schemas.openxmlformats.org/officeDocument/2006/math">
                    <m:r>
                      <a:rPr>
                        <a:latin typeface="Cambria Math" panose="02040503050406030204" pitchFamily="18" charset="0"/>
                      </a:rPr>
                      <m:t>𝐼</m:t>
                    </m:r>
                    <m:r>
                      <a:rPr>
                        <a:latin typeface="Cambria Math" panose="02040503050406030204" pitchFamily="18" charset="0"/>
                      </a:rPr>
                      <m:t>=</m:t>
                    </m:r>
                    <m:r>
                      <a:rPr>
                        <a:latin typeface="Cambria Math" panose="02040503050406030204" pitchFamily="18" charset="0"/>
                      </a:rPr>
                      <m:t>𝑃𝑟𝑡</m:t>
                    </m:r>
                  </m:oMath>
                </a14:m>
                <a:r>
                  <a:rPr sz="2800" dirty="0"/>
                  <a:t>, we have:</a:t>
                </a:r>
              </a:p>
              <a:p>
                <a:r>
                  <a:rPr dirty="0"/>
                  <a:t>​</a:t>
                </a:r>
              </a:p>
              <a:p>
                <a:pPr algn="l"/>
                <a:endParaRPr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971779663"/>
                  </p:ext>
                </p:extLst>
              </p:nvPr>
            </p:nvGraphicFramePr>
            <p:xfrm>
              <a:off x="1219200" y="3276600"/>
              <a:ext cx="6657022" cy="2390712"/>
            </p:xfrm>
            <a:graphic>
              <a:graphicData uri="http://schemas.openxmlformats.org/drawingml/2006/table">
                <a:tbl>
                  <a:tblPr firstRow="1" bandRow="1">
                    <a:tableStyleId>{2D5ABB26-0587-4C30-8999-92F81FD0307C}</a:tableStyleId>
                  </a:tblPr>
                  <a:tblGrid>
                    <a:gridCol w="757364">
                      <a:extLst>
                        <a:ext uri="{9D8B030D-6E8A-4147-A177-3AD203B41FA5}">
                          <a16:colId xmlns:a16="http://schemas.microsoft.com/office/drawing/2014/main" val="20000"/>
                        </a:ext>
                      </a:extLst>
                    </a:gridCol>
                    <a:gridCol w="5899658">
                      <a:extLst>
                        <a:ext uri="{9D8B030D-6E8A-4147-A177-3AD203B41FA5}">
                          <a16:colId xmlns:a16="http://schemas.microsoft.com/office/drawing/2014/main" val="20001"/>
                        </a:ext>
                      </a:extLst>
                    </a:gridCol>
                  </a:tblGrid>
                  <a:tr h="457200">
                    <a:tc>
                      <a:txBody>
                        <a:bodyPr/>
                        <a:lstStyle/>
                        <a:p>
                          <a:pPr algn="r">
                            <a:defRPr sz="1600"/>
                          </a:pPr>
                          <a:r>
                            <a:rPr sz="2800"/>
                            <a:t>​</a:t>
                          </a:r>
                          <a14:m>
                            <m:oMath xmlns:m="http://schemas.openxmlformats.org/officeDocument/2006/math">
                              <m:r>
                                <a:rPr sz="2800">
                                  <a:latin typeface="Cambria Math"/>
                                </a:rPr>
                                <m:t>600</m:t>
                              </m:r>
                            </m:oMath>
                          </a14:m>
                          <a:endParaRPr sz="2800"/>
                        </a:p>
                      </a:txBody>
                      <a:tcPr marL="36576" marR="36576" marT="36576" marB="36576" anchor="ctr"/>
                    </a:tc>
                    <a:tc>
                      <a:txBody>
                        <a:bodyPr/>
                        <a:lstStyle/>
                        <a:p>
                          <a:pPr algn="l">
                            <a:defRPr sz="1600"/>
                          </a:pPr>
                          <a:r>
                            <a:rPr sz="2800" dirty="0"/>
                            <a:t>​</a:t>
                          </a:r>
                          <a14:m>
                            <m:oMath xmlns:m="http://schemas.openxmlformats.org/officeDocument/2006/math">
                              <m:r>
                                <a:rPr sz="2800">
                                  <a:latin typeface="Cambria Math"/>
                                </a:rPr>
                                <m:t>=</m:t>
                              </m:r>
                              <m:d>
                                <m:dPr>
                                  <m:ctrlPr>
                                    <a:rPr sz="2800" i="1">
                                      <a:latin typeface="Cambria Math" panose="02040503050406030204" pitchFamily="18" charset="0"/>
                                    </a:rPr>
                                  </m:ctrlPr>
                                </m:dPr>
                                <m:e>
                                  <m:r>
                                    <a:rPr sz="2800">
                                      <a:latin typeface="Cambria Math"/>
                                    </a:rPr>
                                    <m:t>1500</m:t>
                                  </m:r>
                                </m:e>
                              </m:d>
                              <m:d>
                                <m:dPr>
                                  <m:ctrlPr>
                                    <a:rPr sz="2800" i="1">
                                      <a:latin typeface="Cambria Math" panose="02040503050406030204" pitchFamily="18" charset="0"/>
                                    </a:rPr>
                                  </m:ctrlPr>
                                </m:dPr>
                                <m:e>
                                  <m:f>
                                    <m:fPr>
                                      <m:ctrlPr>
                                        <a:rPr sz="2800" i="1">
                                          <a:latin typeface="Cambria Math" panose="02040503050406030204" pitchFamily="18" charset="0"/>
                                        </a:rPr>
                                      </m:ctrlPr>
                                    </m:fPr>
                                    <m:num>
                                      <m:r>
                                        <a:rPr sz="2800">
                                          <a:latin typeface="Cambria Math"/>
                                        </a:rPr>
                                        <m:t>1</m:t>
                                      </m:r>
                                    </m:num>
                                    <m:den>
                                      <m:r>
                                        <a:rPr sz="2800">
                                          <a:latin typeface="Cambria Math"/>
                                        </a:rPr>
                                        <m:t>2</m:t>
                                      </m:r>
                                    </m:den>
                                  </m:f>
                                </m:e>
                              </m:d>
                              <m:r>
                                <a:rPr sz="2800">
                                  <a:latin typeface="Cambria Math"/>
                                </a:rPr>
                                <m:t>𝑟</m:t>
                              </m:r>
                            </m:oMath>
                          </a14:m>
                          <a:endParaRPr sz="2800" dirty="0"/>
                        </a:p>
                      </a:txBody>
                      <a:tcPr marL="36576" marR="36576" marT="36576" marB="36576" anchor="ctr"/>
                    </a:tc>
                    <a:extLst>
                      <a:ext uri="{0D108BD9-81ED-4DB2-BD59-A6C34878D82A}">
                        <a16:rowId xmlns:a16="http://schemas.microsoft.com/office/drawing/2014/main" val="10000"/>
                      </a:ext>
                    </a:extLst>
                  </a:tr>
                  <a:tr h="457200">
                    <a:tc>
                      <a:txBody>
                        <a:bodyPr/>
                        <a:lstStyle/>
                        <a:p>
                          <a:pPr algn="r">
                            <a:defRPr sz="1600"/>
                          </a:pPr>
                          <a:r>
                            <a:rPr sz="2800"/>
                            <a:t>​</a:t>
                          </a:r>
                          <a14:m>
                            <m:oMath xmlns:m="http://schemas.openxmlformats.org/officeDocument/2006/math">
                              <m:f>
                                <m:fPr>
                                  <m:ctrlPr>
                                    <a:rPr sz="2800" i="1">
                                      <a:latin typeface="Cambria Math" panose="02040503050406030204" pitchFamily="18" charset="0"/>
                                    </a:rPr>
                                  </m:ctrlPr>
                                </m:fPr>
                                <m:num>
                                  <m:r>
                                    <a:rPr sz="2800">
                                      <a:latin typeface="Cambria Math"/>
                                    </a:rPr>
                                    <m:t>1200</m:t>
                                  </m:r>
                                </m:num>
                                <m:den>
                                  <m:r>
                                    <a:rPr sz="2800">
                                      <a:latin typeface="Cambria Math"/>
                                    </a:rPr>
                                    <m:t>1500</m:t>
                                  </m:r>
                                </m:den>
                              </m:f>
                            </m:oMath>
                          </a14:m>
                          <a:endParaRPr sz="2800"/>
                        </a:p>
                      </a:txBody>
                      <a:tcPr marL="36576" marR="36576" marT="36576" marB="36576" anchor="ctr"/>
                    </a:tc>
                    <a:tc>
                      <a:txBody>
                        <a:bodyPr/>
                        <a:lstStyle/>
                        <a:p>
                          <a:pPr algn="l">
                            <a:defRPr sz="1600"/>
                          </a:pPr>
                          <a:r>
                            <a:rPr sz="2800" dirty="0"/>
                            <a:t>​</a:t>
                          </a:r>
                          <a14:m>
                            <m:oMath xmlns:m="http://schemas.openxmlformats.org/officeDocument/2006/math">
                              <m:r>
                                <a:rPr sz="2800">
                                  <a:latin typeface="Cambria Math"/>
                                </a:rPr>
                                <m:t>=</m:t>
                              </m:r>
                              <m:r>
                                <a:rPr sz="2800">
                                  <a:latin typeface="Cambria Math"/>
                                </a:rPr>
                                <m:t>𝑟</m:t>
                              </m:r>
                            </m:oMath>
                          </a14:m>
                          <a:endParaRPr sz="2800" dirty="0"/>
                        </a:p>
                      </a:txBody>
                      <a:tcPr marL="36576" marR="36576" marT="36576" marB="36576" anchor="ctr"/>
                    </a:tc>
                    <a:extLst>
                      <a:ext uri="{0D108BD9-81ED-4DB2-BD59-A6C34878D82A}">
                        <a16:rowId xmlns:a16="http://schemas.microsoft.com/office/drawing/2014/main" val="10001"/>
                      </a:ext>
                    </a:extLst>
                  </a:tr>
                  <a:tr h="457200">
                    <a:tc>
                      <a:txBody>
                        <a:bodyPr/>
                        <a:lstStyle/>
                        <a:p>
                          <a:pPr algn="r">
                            <a:defRPr sz="1600"/>
                          </a:pPr>
                          <a:r>
                            <a:rPr sz="2800" dirty="0"/>
                            <a:t>​</a:t>
                          </a:r>
                          <a14:m>
                            <m:oMath xmlns:m="http://schemas.openxmlformats.org/officeDocument/2006/math">
                              <m:r>
                                <a:rPr sz="2800">
                                  <a:latin typeface="Cambria Math"/>
                                </a:rPr>
                                <m:t>𝑟</m:t>
                              </m:r>
                            </m:oMath>
                          </a14:m>
                          <a:endParaRPr sz="2800" dirty="0"/>
                        </a:p>
                      </a:txBody>
                      <a:tcPr marL="36576" marR="36576" marT="36576" marB="36576" anchor="ctr"/>
                    </a:tc>
                    <a:tc>
                      <a:txBody>
                        <a:bodyPr/>
                        <a:lstStyle/>
                        <a:p>
                          <a:pPr algn="l">
                            <a:defRPr sz="1600"/>
                          </a:pPr>
                          <a:r>
                            <a:rPr sz="2800"/>
                            <a:t>​</a:t>
                          </a:r>
                          <a14:m>
                            <m:oMath xmlns:m="http://schemas.openxmlformats.org/officeDocument/2006/math">
                              <m:r>
                                <a:rPr sz="2800">
                                  <a:latin typeface="Cambria Math"/>
                                </a:rPr>
                                <m:t>=0.8</m:t>
                              </m:r>
                            </m:oMath>
                          </a14:m>
                          <a:endParaRPr sz="2800"/>
                        </a:p>
                      </a:txBody>
                      <a:tcPr marL="36576" marR="36576" marT="36576" marB="36576" anchor="ctr"/>
                    </a:tc>
                    <a:extLst>
                      <a:ext uri="{0D108BD9-81ED-4DB2-BD59-A6C34878D82A}">
                        <a16:rowId xmlns:a16="http://schemas.microsoft.com/office/drawing/2014/main" val="10002"/>
                      </a:ext>
                    </a:extLst>
                  </a:tr>
                  <a:tr h="457200">
                    <a:tc>
                      <a:txBody>
                        <a:bodyPr/>
                        <a:lstStyle/>
                        <a:p>
                          <a:pPr algn="r">
                            <a:defRPr sz="1600"/>
                          </a:pPr>
                          <a:r>
                            <a:rPr sz="2800"/>
                            <a:t>​</a:t>
                          </a:r>
                          <a14:m>
                            <m:oMath xmlns:m="http://schemas.openxmlformats.org/officeDocument/2006/math">
                              <m:r>
                                <a:rPr sz="2800">
                                  <a:latin typeface="Cambria Math"/>
                                </a:rPr>
                                <m:t>𝑟</m:t>
                              </m:r>
                            </m:oMath>
                          </a14:m>
                          <a:endParaRPr sz="2800"/>
                        </a:p>
                      </a:txBody>
                      <a:tcPr marL="36576" marR="36576" marT="36576" marB="36576" anchor="ctr"/>
                    </a:tc>
                    <a:tc>
                      <a:txBody>
                        <a:bodyPr/>
                        <a:lstStyle/>
                        <a:p>
                          <a:pPr algn="l">
                            <a:defRPr sz="1600"/>
                          </a:pPr>
                          <a:r>
                            <a:rPr sz="2800" dirty="0"/>
                            <a:t>​</a:t>
                          </a:r>
                          <a14:m>
                            <m:oMath xmlns:m="http://schemas.openxmlformats.org/officeDocument/2006/math">
                              <m:r>
                                <a:rPr sz="2800">
                                  <a:latin typeface="Cambria Math"/>
                                </a:rPr>
                                <m:t>=80%</m:t>
                              </m:r>
                              <m:r>
                                <m:rPr>
                                  <m:nor/>
                                </m:rPr>
                                <a:rPr lang="en-US" sz="2800" b="0" i="0" smtClean="0">
                                  <a:latin typeface="Cambria Math"/>
                                </a:rPr>
                                <m:t> </m:t>
                              </m:r>
                              <m:r>
                                <m:rPr>
                                  <m:nor/>
                                </m:rPr>
                                <a:rPr sz="2800">
                                  <a:latin typeface="Cambria Math"/>
                                </a:rPr>
                                <m:t>average</m:t>
                              </m:r>
                              <m:r>
                                <m:rPr>
                                  <m:nor/>
                                </m:rPr>
                                <a:rPr sz="2800">
                                  <a:latin typeface="Cambria Math"/>
                                </a:rPr>
                                <m:t> </m:t>
                              </m:r>
                              <m:r>
                                <m:rPr>
                                  <m:nor/>
                                </m:rPr>
                                <a:rPr sz="2800">
                                  <a:latin typeface="Cambria Math"/>
                                </a:rPr>
                                <m:t>rate</m:t>
                              </m:r>
                              <m:r>
                                <m:rPr>
                                  <m:nor/>
                                </m:rPr>
                                <a:rPr sz="2800">
                                  <a:latin typeface="Cambria Math"/>
                                </a:rPr>
                                <m:t> </m:t>
                              </m:r>
                              <m:r>
                                <m:rPr>
                                  <m:nor/>
                                </m:rPr>
                                <a:rPr sz="2800">
                                  <a:latin typeface="Cambria Math"/>
                                </a:rPr>
                                <m:t>of</m:t>
                              </m:r>
                              <m:r>
                                <m:rPr>
                                  <m:nor/>
                                </m:rPr>
                                <a:rPr sz="2800">
                                  <a:latin typeface="Cambria Math"/>
                                </a:rPr>
                                <m:t> </m:t>
                              </m:r>
                              <m:r>
                                <m:rPr>
                                  <m:nor/>
                                </m:rPr>
                                <a:rPr sz="2800">
                                  <a:latin typeface="Cambria Math"/>
                                </a:rPr>
                                <m:t>return</m:t>
                              </m:r>
                              <m:r>
                                <m:rPr>
                                  <m:nor/>
                                </m:rPr>
                                <a:rPr sz="2800">
                                  <a:latin typeface="Cambria Math"/>
                                </a:rPr>
                                <m:t> </m:t>
                              </m:r>
                              <m:r>
                                <m:rPr>
                                  <m:nor/>
                                </m:rPr>
                                <a:rPr sz="2800">
                                  <a:latin typeface="Cambria Math"/>
                                </a:rPr>
                                <m:t>per</m:t>
                              </m:r>
                              <m:r>
                                <m:rPr>
                                  <m:nor/>
                                </m:rPr>
                                <a:rPr sz="2800">
                                  <a:latin typeface="Cambria Math"/>
                                </a:rPr>
                                <m:t> </m:t>
                              </m:r>
                              <m:r>
                                <m:rPr>
                                  <m:nor/>
                                </m:rPr>
                                <a:rPr sz="2800">
                                  <a:latin typeface="Cambria Math"/>
                                </a:rPr>
                                <m:t>year</m:t>
                              </m:r>
                            </m:oMath>
                          </a14:m>
                          <a:endParaRPr sz="2800" dirty="0"/>
                        </a:p>
                      </a:txBody>
                      <a:tcPr marL="36576" marR="36576" marT="36576" marB="36576" anchor="ctr"/>
                    </a:tc>
                    <a:extLst>
                      <a:ext uri="{0D108BD9-81ED-4DB2-BD59-A6C34878D82A}">
                        <a16:rowId xmlns:a16="http://schemas.microsoft.com/office/drawing/2014/main" val="10003"/>
                      </a:ext>
                    </a:extLst>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971779663"/>
                  </p:ext>
                </p:extLst>
              </p:nvPr>
            </p:nvGraphicFramePr>
            <p:xfrm>
              <a:off x="1219200" y="3276600"/>
              <a:ext cx="6657022" cy="2390712"/>
            </p:xfrm>
            <a:graphic>
              <a:graphicData uri="http://schemas.openxmlformats.org/drawingml/2006/table">
                <a:tbl>
                  <a:tblPr firstRow="1" bandRow="1">
                    <a:tableStyleId>{2D5ABB26-0587-4C30-8999-92F81FD0307C}</a:tableStyleId>
                  </a:tblPr>
                  <a:tblGrid>
                    <a:gridCol w="757364">
                      <a:extLst>
                        <a:ext uri="{9D8B030D-6E8A-4147-A177-3AD203B41FA5}">
                          <a16:colId xmlns:a16="http://schemas.microsoft.com/office/drawing/2014/main" val="20000"/>
                        </a:ext>
                      </a:extLst>
                    </a:gridCol>
                    <a:gridCol w="5899658">
                      <a:extLst>
                        <a:ext uri="{9D8B030D-6E8A-4147-A177-3AD203B41FA5}">
                          <a16:colId xmlns:a16="http://schemas.microsoft.com/office/drawing/2014/main" val="20001"/>
                        </a:ext>
                      </a:extLst>
                    </a:gridCol>
                  </a:tblGrid>
                  <a:tr h="711772">
                    <a:tc>
                      <a:txBody>
                        <a:bodyPr/>
                        <a:lstStyle/>
                        <a:p>
                          <a:endParaRPr lang="en-US"/>
                        </a:p>
                      </a:txBody>
                      <a:tcPr marL="36576" marR="36576" marT="36576" marB="36576" anchor="ctr">
                        <a:blipFill>
                          <a:blip r:embed="rId3"/>
                          <a:stretch>
                            <a:fillRect r="-781452" b="-261538"/>
                          </a:stretch>
                        </a:blipFill>
                      </a:tcPr>
                    </a:tc>
                    <a:tc>
                      <a:txBody>
                        <a:bodyPr/>
                        <a:lstStyle/>
                        <a:p>
                          <a:endParaRPr lang="en-US"/>
                        </a:p>
                      </a:txBody>
                      <a:tcPr marL="36576" marR="36576" marT="36576" marB="36576" anchor="ctr">
                        <a:blipFill>
                          <a:blip r:embed="rId3"/>
                          <a:stretch>
                            <a:fillRect l="-12797" b="-261538"/>
                          </a:stretch>
                        </a:blipFill>
                      </a:tcPr>
                    </a:tc>
                    <a:extLst>
                      <a:ext uri="{0D108BD9-81ED-4DB2-BD59-A6C34878D82A}">
                        <a16:rowId xmlns:a16="http://schemas.microsoft.com/office/drawing/2014/main" val="10000"/>
                      </a:ext>
                    </a:extLst>
                  </a:tr>
                  <a:tr h="679196">
                    <a:tc>
                      <a:txBody>
                        <a:bodyPr/>
                        <a:lstStyle/>
                        <a:p>
                          <a:endParaRPr lang="en-US"/>
                        </a:p>
                      </a:txBody>
                      <a:tcPr marL="36576" marR="36576" marT="36576" marB="36576" anchor="ctr">
                        <a:blipFill>
                          <a:blip r:embed="rId3"/>
                          <a:stretch>
                            <a:fillRect t="-104464" r="-781452" b="-173214"/>
                          </a:stretch>
                        </a:blipFill>
                      </a:tcPr>
                    </a:tc>
                    <a:tc>
                      <a:txBody>
                        <a:bodyPr/>
                        <a:lstStyle/>
                        <a:p>
                          <a:endParaRPr lang="en-US"/>
                        </a:p>
                      </a:txBody>
                      <a:tcPr marL="36576" marR="36576" marT="36576" marB="36576" anchor="ctr">
                        <a:blipFill>
                          <a:blip r:embed="rId3"/>
                          <a:stretch>
                            <a:fillRect l="-12797" t="-104464" b="-173214"/>
                          </a:stretch>
                        </a:blipFill>
                      </a:tcPr>
                    </a:tc>
                    <a:extLst>
                      <a:ext uri="{0D108BD9-81ED-4DB2-BD59-A6C34878D82A}">
                        <a16:rowId xmlns:a16="http://schemas.microsoft.com/office/drawing/2014/main" val="10001"/>
                      </a:ext>
                    </a:extLst>
                  </a:tr>
                  <a:tr h="499872">
                    <a:tc>
                      <a:txBody>
                        <a:bodyPr/>
                        <a:lstStyle/>
                        <a:p>
                          <a:endParaRPr lang="en-US"/>
                        </a:p>
                      </a:txBody>
                      <a:tcPr marL="36576" marR="36576" marT="36576" marB="36576" anchor="ctr">
                        <a:blipFill>
                          <a:blip r:embed="rId3"/>
                          <a:stretch>
                            <a:fillRect t="-279268" r="-781452" b="-136585"/>
                          </a:stretch>
                        </a:blipFill>
                      </a:tcPr>
                    </a:tc>
                    <a:tc>
                      <a:txBody>
                        <a:bodyPr/>
                        <a:lstStyle/>
                        <a:p>
                          <a:endParaRPr lang="en-US"/>
                        </a:p>
                      </a:txBody>
                      <a:tcPr marL="36576" marR="36576" marT="36576" marB="36576" anchor="ctr">
                        <a:blipFill>
                          <a:blip r:embed="rId3"/>
                          <a:stretch>
                            <a:fillRect l="-12797" t="-279268" b="-136585"/>
                          </a:stretch>
                        </a:blipFill>
                      </a:tcPr>
                    </a:tc>
                    <a:extLst>
                      <a:ext uri="{0D108BD9-81ED-4DB2-BD59-A6C34878D82A}">
                        <a16:rowId xmlns:a16="http://schemas.microsoft.com/office/drawing/2014/main" val="10002"/>
                      </a:ext>
                    </a:extLst>
                  </a:tr>
                  <a:tr h="499872">
                    <a:tc>
                      <a:txBody>
                        <a:bodyPr/>
                        <a:lstStyle/>
                        <a:p>
                          <a:endParaRPr lang="en-US"/>
                        </a:p>
                      </a:txBody>
                      <a:tcPr marL="36576" marR="36576" marT="36576" marB="36576" anchor="ctr">
                        <a:blipFill>
                          <a:blip r:embed="rId3"/>
                          <a:stretch>
                            <a:fillRect t="-379268" r="-781452" b="-36585"/>
                          </a:stretch>
                        </a:blipFill>
                      </a:tcPr>
                    </a:tc>
                    <a:tc>
                      <a:txBody>
                        <a:bodyPr/>
                        <a:lstStyle/>
                        <a:p>
                          <a:endParaRPr lang="en-US"/>
                        </a:p>
                      </a:txBody>
                      <a:tcPr marL="36576" marR="36576" marT="36576" marB="36576" anchor="ctr">
                        <a:blipFill>
                          <a:blip r:embed="rId3"/>
                          <a:stretch>
                            <a:fillRect l="-12797" t="-379268" b="-36585"/>
                          </a:stretch>
                        </a:blipFill>
                      </a:tcPr>
                    </a:tc>
                    <a:extLst>
                      <a:ext uri="{0D108BD9-81ED-4DB2-BD59-A6C34878D82A}">
                        <a16:rowId xmlns:a16="http://schemas.microsoft.com/office/drawing/2014/main" val="10003"/>
                      </a:ext>
                    </a:extLst>
                  </a:tr>
                </a:tbl>
              </a:graphicData>
            </a:graphic>
          </p:graphicFrame>
        </mc:Fallback>
      </mc:AlternateContent>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a:t>
            </a:r>
            <a:r>
              <a:rPr lang="en-US" dirty="0"/>
              <a:t>xample</a:t>
            </a:r>
            <a:r>
              <a:rPr dirty="0"/>
              <a:t> 1: Solving Linear Equations for One Variable</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r>
                  <a:rPr sz="2800" dirty="0"/>
                  <a:t>Solve </a:t>
                </a:r>
                <a:r>
                  <a:rPr lang="en-US" sz="2800" dirty="0"/>
                  <a:t>each of </a:t>
                </a:r>
                <a:r>
                  <a:rPr sz="2800" dirty="0"/>
                  <a:t>the following equations for the specified variable. All of the equations are formulas that arise in </a:t>
                </a:r>
                <a:r>
                  <a:rPr lang="en-US" sz="2800" dirty="0"/>
                  <a:t>various </a:t>
                </a:r>
                <a:r>
                  <a:rPr sz="2800" dirty="0"/>
                  <a:t>application</a:t>
                </a:r>
                <a:r>
                  <a:rPr lang="en-US" sz="2800" dirty="0"/>
                  <a:t>s</a:t>
                </a:r>
                <a:r>
                  <a:rPr sz="2800" dirty="0"/>
                  <a:t>, and they are linear in the specified variable.</a:t>
                </a:r>
              </a:p>
              <a:p>
                <a:pPr marL="514350" indent="-514350">
                  <a:buFont typeface="+mj-lt"/>
                  <a:buAutoNum type="alphaLcPeriod"/>
                  <a:defRPr sz="2800"/>
                </a:pPr>
                <a:r>
                  <a:rPr dirty="0"/>
                  <a:t>​</a:t>
                </a:r>
                <a14:m>
                  <m:oMath xmlns:m="http://schemas.openxmlformats.org/officeDocument/2006/math">
                    <m:r>
                      <a:rPr>
                        <a:latin typeface="Cambria Math" panose="02040503050406030204" pitchFamily="18" charset="0"/>
                      </a:rPr>
                      <m:t>𝑃</m:t>
                    </m:r>
                    <m:r>
                      <a:rPr>
                        <a:latin typeface="Cambria Math" panose="02040503050406030204" pitchFamily="18" charset="0"/>
                      </a:rPr>
                      <m:t>=2</m:t>
                    </m:r>
                    <m:r>
                      <a:rPr>
                        <a:latin typeface="Cambria Math" panose="02040503050406030204" pitchFamily="18" charset="0"/>
                      </a:rPr>
                      <m:t>𝑙</m:t>
                    </m:r>
                    <m:r>
                      <a:rPr>
                        <a:latin typeface="Cambria Math" panose="02040503050406030204" pitchFamily="18" charset="0"/>
                      </a:rPr>
                      <m:t>+2</m:t>
                    </m:r>
                    <m:r>
                      <a:rPr>
                        <a:latin typeface="Cambria Math" panose="02040503050406030204" pitchFamily="18" charset="0"/>
                      </a:rPr>
                      <m:t>𝑤</m:t>
                    </m:r>
                  </m:oMath>
                </a14:m>
                <a:r>
                  <a:rPr sz="2800" dirty="0"/>
                  <a:t>. Solve for </a:t>
                </a:r>
                <a14:m>
                  <m:oMath xmlns:m="http://schemas.openxmlformats.org/officeDocument/2006/math">
                    <m:r>
                      <a:rPr>
                        <a:latin typeface="Cambria Math" panose="02040503050406030204" pitchFamily="18" charset="0"/>
                      </a:rPr>
                      <m:t>𝑤</m:t>
                    </m:r>
                  </m:oMath>
                </a14:m>
                <a:r>
                  <a:rPr sz="2800" dirty="0"/>
                  <a:t>.</a:t>
                </a:r>
              </a:p>
              <a:p>
                <a:pPr marL="514350" indent="-514350">
                  <a:buFont typeface="+mj-lt"/>
                  <a:buAutoNum type="alphaLcPeriod" startAt="2"/>
                  <a:defRPr sz="2800"/>
                </a:pPr>
                <a:r>
                  <a:rPr dirty="0"/>
                  <a:t>​</a:t>
                </a:r>
                <a14:m>
                  <m:oMath xmlns:m="http://schemas.openxmlformats.org/officeDocument/2006/math">
                    <m:r>
                      <a:rPr>
                        <a:latin typeface="Cambria Math" panose="02040503050406030204" pitchFamily="18" charset="0"/>
                      </a:rPr>
                      <m:t>𝐴</m:t>
                    </m:r>
                    <m:r>
                      <a:rPr>
                        <a:latin typeface="Cambria Math" panose="02040503050406030204" pitchFamily="18" charset="0"/>
                      </a:rPr>
                      <m:t>=</m:t>
                    </m:r>
                    <m:r>
                      <a:rPr>
                        <a:latin typeface="Cambria Math" panose="02040503050406030204" pitchFamily="18" charset="0"/>
                      </a:rPr>
                      <m:t>𝑃</m:t>
                    </m:r>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1+</m:t>
                            </m:r>
                            <m:f>
                              <m:fPr>
                                <m:ctrlPr>
                                  <a:rPr i="1">
                                    <a:latin typeface="Cambria Math" panose="02040503050406030204" pitchFamily="18" charset="0"/>
                                  </a:rPr>
                                </m:ctrlPr>
                              </m:fPr>
                              <m:num>
                                <m:r>
                                  <a:rPr>
                                    <a:latin typeface="Cambria Math" panose="02040503050406030204" pitchFamily="18" charset="0"/>
                                  </a:rPr>
                                  <m:t>𝑟</m:t>
                                </m:r>
                              </m:num>
                              <m:den>
                                <m:r>
                                  <a:rPr>
                                    <a:latin typeface="Cambria Math" panose="02040503050406030204" pitchFamily="18" charset="0"/>
                                  </a:rPr>
                                  <m:t>𝑚</m:t>
                                </m:r>
                              </m:den>
                            </m:f>
                          </m:e>
                        </m:d>
                      </m:e>
                      <m:sup>
                        <m:r>
                          <a:rPr>
                            <a:latin typeface="Cambria Math" panose="02040503050406030204" pitchFamily="18" charset="0"/>
                          </a:rPr>
                          <m:t>𝑚𝑡</m:t>
                        </m:r>
                      </m:sup>
                    </m:sSup>
                  </m:oMath>
                </a14:m>
                <a:r>
                  <a:rPr sz="2800" dirty="0"/>
                  <a:t>. Solve for </a:t>
                </a:r>
                <a14:m>
                  <m:oMath xmlns:m="http://schemas.openxmlformats.org/officeDocument/2006/math">
                    <m:r>
                      <a:rPr>
                        <a:latin typeface="Cambria Math" panose="02040503050406030204" pitchFamily="18" charset="0"/>
                      </a:rPr>
                      <m:t>𝑃</m:t>
                    </m:r>
                  </m:oMath>
                </a14:m>
                <a:r>
                  <a:rPr sz="2800" dirty="0"/>
                  <a:t>.</a:t>
                </a:r>
              </a:p>
              <a:p>
                <a:pPr marL="514350" indent="-514350">
                  <a:buFont typeface="+mj-lt"/>
                  <a:buAutoNum type="alphaLcPeriod" startAt="3"/>
                  <a:defRPr sz="2800"/>
                </a:pPr>
                <a:r>
                  <a:rPr dirty="0"/>
                  <a:t>​</a:t>
                </a:r>
                <a14:m>
                  <m:oMath xmlns:m="http://schemas.openxmlformats.org/officeDocument/2006/math">
                    <m:r>
                      <a:rPr>
                        <a:latin typeface="Cambria Math" panose="02040503050406030204" pitchFamily="18" charset="0"/>
                      </a:rPr>
                      <m:t>𝑆</m:t>
                    </m:r>
                    <m:r>
                      <a:rPr>
                        <a:latin typeface="Cambria Math" panose="02040503050406030204" pitchFamily="18" charset="0"/>
                      </a:rPr>
                      <m:t>=2</m:t>
                    </m:r>
                    <m:r>
                      <a:rPr>
                        <a:latin typeface="Cambria Math" panose="02040503050406030204" pitchFamily="18" charset="0"/>
                      </a:rPr>
                      <m:t>𝜋</m:t>
                    </m:r>
                    <m:sSup>
                      <m:sSupPr>
                        <m:ctrlPr>
                          <a:rPr i="1">
                            <a:latin typeface="Cambria Math" panose="02040503050406030204" pitchFamily="18" charset="0"/>
                          </a:rPr>
                        </m:ctrlPr>
                      </m:sSupPr>
                      <m:e>
                        <m:r>
                          <a:rPr>
                            <a:latin typeface="Cambria Math" panose="02040503050406030204" pitchFamily="18" charset="0"/>
                          </a:rPr>
                          <m:t>𝑟</m:t>
                        </m:r>
                      </m:e>
                      <m:sup>
                        <m:r>
                          <a:rPr>
                            <a:latin typeface="Cambria Math" panose="02040503050406030204" pitchFamily="18" charset="0"/>
                          </a:rPr>
                          <m:t>2</m:t>
                        </m:r>
                      </m:sup>
                    </m:sSup>
                    <m:r>
                      <a:rPr>
                        <a:latin typeface="Cambria Math" panose="02040503050406030204" pitchFamily="18" charset="0"/>
                      </a:rPr>
                      <m:t>+2</m:t>
                    </m:r>
                    <m:r>
                      <a:rPr>
                        <a:latin typeface="Cambria Math" panose="02040503050406030204" pitchFamily="18" charset="0"/>
                      </a:rPr>
                      <m:t>𝜋</m:t>
                    </m:r>
                    <m:r>
                      <a:rPr>
                        <a:latin typeface="Cambria Math" panose="02040503050406030204" pitchFamily="18" charset="0"/>
                      </a:rPr>
                      <m:t>𝑟h</m:t>
                    </m:r>
                  </m:oMath>
                </a14:m>
                <a:r>
                  <a:rPr sz="2800" dirty="0"/>
                  <a:t>. Solve for </a:t>
                </a:r>
                <a14:m>
                  <m:oMath xmlns:m="http://schemas.openxmlformats.org/officeDocument/2006/math">
                    <m:r>
                      <a:rPr>
                        <a:latin typeface="Cambria Math" panose="02040503050406030204" pitchFamily="18" charset="0"/>
                      </a:rPr>
                      <m:t>h</m:t>
                    </m:r>
                  </m:oMath>
                </a14:m>
                <a:r>
                  <a:rPr sz="2800" dirty="0"/>
                  <a:t>.</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r="-2222"/>
                </a:stretch>
              </a:blipFill>
            </p:spPr>
            <p:txBody>
              <a:bodyPr/>
              <a:lstStyle/>
              <a:p>
                <a:r>
                  <a:rPr lang="en-US">
                    <a:noFill/>
                  </a:rPr>
                  <a:t> </a:t>
                </a:r>
              </a:p>
            </p:txBody>
          </p:sp>
        </mc:Fallback>
      </mc:AlternateContent>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a:t>
            </a:r>
            <a:r>
              <a:rPr lang="en-US" dirty="0"/>
              <a:t>xample</a:t>
            </a:r>
            <a:r>
              <a:rPr dirty="0"/>
              <a:t> 1: Solving Linear Equations for One Variable (cont.)</a:t>
            </a:r>
          </a:p>
        </p:txBody>
      </p:sp>
      <p:sp>
        <p:nvSpPr>
          <p:cNvPr id="3" name="Text Placeholder 2"/>
          <p:cNvSpPr>
            <a:spLocks noGrp="1"/>
          </p:cNvSpPr>
          <p:nvPr>
            <p:ph type="body" sz="quarter" idx="10"/>
          </p:nvPr>
        </p:nvSpPr>
        <p:spPr/>
        <p:txBody>
          <a:bodyPr>
            <a:normAutofit/>
          </a:bodyPr>
          <a:lstStyle/>
          <a:p>
            <a:r>
              <a:rPr sz="2800" b="1"/>
              <a:t>Solution</a:t>
            </a:r>
          </a:p>
          <a:p>
            <a:pPr marL="514350" indent="-514350">
              <a:buFont typeface="+mj-lt"/>
              <a:buAutoNum type="alphaLcPeriod"/>
              <a:defRPr sz="2800"/>
            </a:pPr>
            <a:r>
              <a:t>​</a:t>
            </a:r>
          </a:p>
        </p:txBody>
      </p:sp>
      <mc:AlternateContent xmlns:mc="http://schemas.openxmlformats.org/markup-compatibility/2006">
        <mc:Choice xmlns:a14="http://schemas.microsoft.com/office/drawing/2010/main" Requires="a14">
          <p:graphicFrame>
            <p:nvGraphicFramePr>
              <p:cNvPr id="4" name="Table 4">
                <a:extLst>
                  <a:ext uri="{FF2B5EF4-FFF2-40B4-BE49-F238E27FC236}">
                    <a16:creationId xmlns:a16="http://schemas.microsoft.com/office/drawing/2014/main" id="{1CF88478-3A17-476C-A23C-2328BFC4A3AF}"/>
                  </a:ext>
                </a:extLst>
              </p:cNvPr>
              <p:cNvGraphicFramePr>
                <a:graphicFrameLocks noGrp="1"/>
              </p:cNvGraphicFramePr>
              <p:nvPr>
                <p:extLst>
                  <p:ext uri="{D42A27DB-BD31-4B8C-83A1-F6EECF244321}">
                    <p14:modId xmlns:p14="http://schemas.microsoft.com/office/powerpoint/2010/main" val="3474543700"/>
                  </p:ext>
                </p:extLst>
              </p:nvPr>
            </p:nvGraphicFramePr>
            <p:xfrm>
              <a:off x="1066800" y="1600200"/>
              <a:ext cx="7879753" cy="3428619"/>
            </p:xfrm>
            <a:graphic>
              <a:graphicData uri="http://schemas.openxmlformats.org/drawingml/2006/table">
                <a:tbl>
                  <a:tblPr>
                    <a:tableStyleId>{2D5ABB26-0587-4C30-8999-92F81FD0307C}</a:tableStyleId>
                  </a:tblPr>
                  <a:tblGrid>
                    <a:gridCol w="1173323">
                      <a:extLst>
                        <a:ext uri="{9D8B030D-6E8A-4147-A177-3AD203B41FA5}">
                          <a16:colId xmlns:a16="http://schemas.microsoft.com/office/drawing/2014/main" val="814524690"/>
                        </a:ext>
                      </a:extLst>
                    </a:gridCol>
                    <a:gridCol w="1840929">
                      <a:extLst>
                        <a:ext uri="{9D8B030D-6E8A-4147-A177-3AD203B41FA5}">
                          <a16:colId xmlns:a16="http://schemas.microsoft.com/office/drawing/2014/main" val="2530625209"/>
                        </a:ext>
                      </a:extLst>
                    </a:gridCol>
                    <a:gridCol w="4865501">
                      <a:extLst>
                        <a:ext uri="{9D8B030D-6E8A-4147-A177-3AD203B41FA5}">
                          <a16:colId xmlns:a16="http://schemas.microsoft.com/office/drawing/2014/main" val="280523732"/>
                        </a:ext>
                      </a:extLst>
                    </a:gridCol>
                  </a:tblGrid>
                  <a:tr h="370840">
                    <a:tc>
                      <a:txBody>
                        <a:bodyPr/>
                        <a:lstStyle/>
                        <a:p>
                          <a:pPr algn="r"/>
                          <a14:m>
                            <m:oMathPara xmlns:m="http://schemas.openxmlformats.org/officeDocument/2006/math">
                              <m:oMathParaPr>
                                <m:jc m:val="right"/>
                              </m:oMathParaPr>
                              <m:oMath xmlns:m="http://schemas.openxmlformats.org/officeDocument/2006/math">
                                <m:r>
                                  <a:rPr lang="en-US" sz="2800" b="0" i="1" smtClean="0">
                                    <a:latin typeface="Cambria Math" panose="02040503050406030204" pitchFamily="18" charset="0"/>
                                  </a:rPr>
                                  <m:t>𝑃</m:t>
                                </m:r>
                              </m:oMath>
                            </m:oMathPara>
                          </a14:m>
                          <a:endParaRPr lang="en-IN" sz="2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left"/>
                              </m:oMathParaPr>
                              <m:oMath xmlns:m="http://schemas.openxmlformats.org/officeDocument/2006/math">
                                <m:r>
                                  <a:rPr lang="en-US" sz="2800" b="0" i="1" smtClean="0">
                                    <a:latin typeface="Cambria Math" panose="02040503050406030204" pitchFamily="18" charset="0"/>
                                  </a:rPr>
                                  <m:t>=2</m:t>
                                </m:r>
                                <m:r>
                                  <a:rPr lang="en-US" sz="2800" b="0" i="1" smtClean="0">
                                    <a:latin typeface="Cambria Math" panose="02040503050406030204" pitchFamily="18" charset="0"/>
                                  </a:rPr>
                                  <m:t>𝑙</m:t>
                                </m:r>
                                <m:r>
                                  <a:rPr lang="en-US" sz="2800" b="0" i="1" smtClean="0">
                                    <a:latin typeface="Cambria Math" panose="02040503050406030204" pitchFamily="18" charset="0"/>
                                  </a:rPr>
                                  <m:t>+2</m:t>
                                </m:r>
                                <m:r>
                                  <a:rPr lang="en-US" sz="2800" b="0" i="1" smtClean="0">
                                    <a:latin typeface="Cambria Math" panose="02040503050406030204" pitchFamily="18" charset="0"/>
                                  </a:rPr>
                                  <m:t>𝑤</m:t>
                                </m:r>
                              </m:oMath>
                            </m:oMathPara>
                          </a14:m>
                          <a:endParaRPr lang="en-IN" sz="2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a:solidFill>
                                <a:srgbClr val="008080"/>
                              </a:solidFill>
                            </a:rPr>
                            <a:t>This is the formula for the perimeter </a:t>
                          </a:r>
                          <a14:m>
                            <m:oMath xmlns:m="http://schemas.openxmlformats.org/officeDocument/2006/math">
                              <m:r>
                                <a:rPr lang="en-US" sz="2000" b="0" i="1" smtClean="0">
                                  <a:solidFill>
                                    <a:srgbClr val="008080"/>
                                  </a:solidFill>
                                  <a:latin typeface="Cambria Math" panose="02040503050406030204" pitchFamily="18" charset="0"/>
                                </a:rPr>
                                <m:t>𝑃</m:t>
                              </m:r>
                            </m:oMath>
                          </a14:m>
                          <a:r>
                            <a:rPr lang="en-US" sz="2000" dirty="0">
                              <a:solidFill>
                                <a:srgbClr val="008080"/>
                              </a:solidFill>
                            </a:rPr>
                            <a:t> of a rectangle of length </a:t>
                          </a:r>
                          <a14:m>
                            <m:oMath xmlns:m="http://schemas.openxmlformats.org/officeDocument/2006/math">
                              <m:r>
                                <a:rPr lang="en-US" sz="2000" b="0" i="1" smtClean="0">
                                  <a:solidFill>
                                    <a:srgbClr val="008080"/>
                                  </a:solidFill>
                                  <a:latin typeface="Cambria Math" panose="02040503050406030204" pitchFamily="18" charset="0"/>
                                </a:rPr>
                                <m:t>𝑙</m:t>
                              </m:r>
                            </m:oMath>
                          </a14:m>
                          <a:r>
                            <a:rPr lang="en-US" sz="2000" dirty="0">
                              <a:solidFill>
                                <a:srgbClr val="008080"/>
                              </a:solidFill>
                            </a:rPr>
                            <a:t> and width </a:t>
                          </a:r>
                          <a14:m>
                            <m:oMath xmlns:m="http://schemas.openxmlformats.org/officeDocument/2006/math">
                              <m:r>
                                <a:rPr lang="en-US" sz="2000" b="0" i="1" smtClean="0">
                                  <a:solidFill>
                                    <a:srgbClr val="008080"/>
                                  </a:solidFill>
                                  <a:latin typeface="Cambria Math" panose="02040503050406030204" pitchFamily="18" charset="0"/>
                                </a:rPr>
                                <m:t>𝑤</m:t>
                              </m:r>
                            </m:oMath>
                          </a14:m>
                          <a:r>
                            <a:rPr lang="en-US" sz="2000" dirty="0">
                              <a:solidFill>
                                <a:srgbClr val="008080"/>
                              </a:solidFill>
                            </a:rPr>
                            <a:t>.</a:t>
                          </a:r>
                          <a:endParaRPr lang="en-IN" sz="2000" dirty="0">
                            <a:solidFill>
                              <a:srgbClr val="00808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56833717"/>
                      </a:ext>
                    </a:extLst>
                  </a:tr>
                  <a:tr h="370840">
                    <a:tc>
                      <a:txBody>
                        <a:bodyPr/>
                        <a:lstStyle/>
                        <a:p>
                          <a:pPr algn="r"/>
                          <a14:m>
                            <m:oMathPara xmlns:m="http://schemas.openxmlformats.org/officeDocument/2006/math">
                              <m:oMathParaPr>
                                <m:jc m:val="right"/>
                              </m:oMathParaPr>
                              <m:oMath xmlns:m="http://schemas.openxmlformats.org/officeDocument/2006/math">
                                <m:r>
                                  <a:rPr lang="en-US" sz="2800" b="0" i="1" smtClean="0">
                                    <a:latin typeface="Cambria Math" panose="02040503050406030204" pitchFamily="18" charset="0"/>
                                  </a:rPr>
                                  <m:t>𝑃</m:t>
                                </m:r>
                                <m:r>
                                  <a:rPr lang="en-US" sz="2800" b="0" i="1" smtClean="0">
                                    <a:latin typeface="Cambria Math" panose="02040503050406030204" pitchFamily="18" charset="0"/>
                                  </a:rPr>
                                  <m:t>−2</m:t>
                                </m:r>
                                <m:r>
                                  <a:rPr lang="en-US" sz="2800" b="0" i="1" smtClean="0">
                                    <a:latin typeface="Cambria Math" panose="02040503050406030204" pitchFamily="18" charset="0"/>
                                  </a:rPr>
                                  <m:t>𝑙</m:t>
                                </m:r>
                              </m:oMath>
                            </m:oMathPara>
                          </a14:m>
                          <a:endParaRPr lang="en-IN" sz="2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left"/>
                              </m:oMathParaPr>
                              <m:oMath xmlns:m="http://schemas.openxmlformats.org/officeDocument/2006/math">
                                <m:r>
                                  <a:rPr lang="en-US" sz="2800" b="0" i="1" smtClean="0">
                                    <a:latin typeface="Cambria Math" panose="02040503050406030204" pitchFamily="18" charset="0"/>
                                  </a:rPr>
                                  <m:t>=2</m:t>
                                </m:r>
                                <m:r>
                                  <a:rPr lang="en-US" sz="2800" b="0" i="1" smtClean="0">
                                    <a:latin typeface="Cambria Math" panose="02040503050406030204" pitchFamily="18" charset="0"/>
                                  </a:rPr>
                                  <m:t>𝑤</m:t>
                                </m:r>
                              </m:oMath>
                            </m:oMathPara>
                          </a14:m>
                          <a:endParaRPr lang="en-IN" sz="2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IN" sz="2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38263997"/>
                      </a:ext>
                    </a:extLst>
                  </a:tr>
                  <a:tr h="370840">
                    <a:tc>
                      <a:txBody>
                        <a:bodyPr/>
                        <a:lstStyle/>
                        <a:p>
                          <a:pPr algn="r"/>
                          <a14:m>
                            <m:oMathPara xmlns:m="http://schemas.openxmlformats.org/officeDocument/2006/math">
                              <m:oMathParaPr>
                                <m:jc m:val="right"/>
                              </m:oMathParaPr>
                              <m:oMath xmlns:m="http://schemas.openxmlformats.org/officeDocument/2006/math">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𝑃</m:t>
                                    </m:r>
                                    <m:r>
                                      <a:rPr lang="en-US" sz="2800" b="0" i="1" smtClean="0">
                                        <a:latin typeface="Cambria Math" panose="02040503050406030204" pitchFamily="18" charset="0"/>
                                      </a:rPr>
                                      <m:t>−2</m:t>
                                    </m:r>
                                    <m:r>
                                      <a:rPr lang="en-US" sz="2800" b="0" i="1" smtClean="0">
                                        <a:latin typeface="Cambria Math" panose="02040503050406030204" pitchFamily="18" charset="0"/>
                                      </a:rPr>
                                      <m:t>𝑙</m:t>
                                    </m:r>
                                  </m:num>
                                  <m:den>
                                    <m:r>
                                      <a:rPr lang="en-US" sz="2800" b="0" i="1" smtClean="0">
                                        <a:latin typeface="Cambria Math" panose="02040503050406030204" pitchFamily="18" charset="0"/>
                                      </a:rPr>
                                      <m:t>2</m:t>
                                    </m:r>
                                  </m:den>
                                </m:f>
                              </m:oMath>
                            </m:oMathPara>
                          </a14:m>
                          <a:endParaRPr lang="en-IN" sz="28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left"/>
                              </m:oMathParaPr>
                              <m:oMath xmlns:m="http://schemas.openxmlformats.org/officeDocument/2006/math">
                                <m:r>
                                  <a:rPr lang="en-US" sz="2800" b="0" i="1" smtClean="0">
                                    <a:latin typeface="Cambria Math" panose="02040503050406030204" pitchFamily="18" charset="0"/>
                                  </a:rPr>
                                  <m:t>=</m:t>
                                </m:r>
                                <m:r>
                                  <a:rPr lang="en-US" sz="2800" b="0" i="1" smtClean="0">
                                    <a:latin typeface="Cambria Math" panose="02040503050406030204" pitchFamily="18" charset="0"/>
                                  </a:rPr>
                                  <m:t>𝑤</m:t>
                                </m:r>
                              </m:oMath>
                            </m:oMathPara>
                          </a14:m>
                          <a:endParaRPr lang="en-IN" sz="28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IN" sz="2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8631258"/>
                      </a:ext>
                    </a:extLst>
                  </a:tr>
                  <a:tr h="370840">
                    <a:tc>
                      <a:txBody>
                        <a:bodyPr/>
                        <a:lstStyle/>
                        <a:p>
                          <a:pPr algn="r"/>
                          <a14:m>
                            <m:oMathPara xmlns:m="http://schemas.openxmlformats.org/officeDocument/2006/math">
                              <m:oMathParaPr>
                                <m:jc m:val="right"/>
                              </m:oMathParaPr>
                              <m:oMath xmlns:m="http://schemas.openxmlformats.org/officeDocument/2006/math">
                                <m:r>
                                  <a:rPr lang="en-US" sz="2800" b="0" i="1" smtClean="0">
                                    <a:latin typeface="Cambria Math" panose="02040503050406030204" pitchFamily="18" charset="0"/>
                                  </a:rPr>
                                  <m:t>𝑤</m:t>
                                </m:r>
                              </m:oMath>
                            </m:oMathPara>
                          </a14:m>
                          <a:endParaRPr lang="en-IN" sz="28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left"/>
                              </m:oMathParaPr>
                              <m:oMath xmlns:m="http://schemas.openxmlformats.org/officeDocument/2006/math">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𝑃</m:t>
                                    </m:r>
                                    <m:r>
                                      <a:rPr lang="en-US" sz="2800" b="0" i="1" smtClean="0">
                                        <a:latin typeface="Cambria Math" panose="02040503050406030204" pitchFamily="18" charset="0"/>
                                      </a:rPr>
                                      <m:t>−2</m:t>
                                    </m:r>
                                    <m:r>
                                      <a:rPr lang="en-US" sz="2800" b="0" i="1" smtClean="0">
                                        <a:latin typeface="Cambria Math" panose="02040503050406030204" pitchFamily="18" charset="0"/>
                                      </a:rPr>
                                      <m:t>𝑙</m:t>
                                    </m:r>
                                  </m:num>
                                  <m:den>
                                    <m:r>
                                      <a:rPr lang="en-US" sz="2800" b="0" i="1" smtClean="0">
                                        <a:latin typeface="Cambria Math" panose="02040503050406030204" pitchFamily="18" charset="0"/>
                                      </a:rPr>
                                      <m:t>2</m:t>
                                    </m:r>
                                  </m:den>
                                </m:f>
                              </m:oMath>
                            </m:oMathPara>
                          </a14:m>
                          <a:endParaRPr lang="en-IN" sz="28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a:solidFill>
                                <a:srgbClr val="008080"/>
                              </a:solidFill>
                            </a:rPr>
                            <a:t>The last equation is equivalent to the preceding one, but it is conventional to put the specified variable on the left side of the equation.</a:t>
                          </a:r>
                          <a:endParaRPr lang="en-IN" sz="2000" dirty="0">
                            <a:solidFill>
                              <a:srgbClr val="00808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24684349"/>
                      </a:ext>
                    </a:extLst>
                  </a:tr>
                </a:tbl>
              </a:graphicData>
            </a:graphic>
          </p:graphicFrame>
        </mc:Choice>
        <mc:Fallback>
          <p:graphicFrame>
            <p:nvGraphicFramePr>
              <p:cNvPr id="4" name="Table 4">
                <a:extLst>
                  <a:ext uri="{FF2B5EF4-FFF2-40B4-BE49-F238E27FC236}">
                    <a16:creationId xmlns:a16="http://schemas.microsoft.com/office/drawing/2014/main" id="{1CF88478-3A17-476C-A23C-2328BFC4A3AF}"/>
                  </a:ext>
                </a:extLst>
              </p:cNvPr>
              <p:cNvGraphicFramePr>
                <a:graphicFrameLocks noGrp="1"/>
              </p:cNvGraphicFramePr>
              <p:nvPr>
                <p:extLst>
                  <p:ext uri="{D42A27DB-BD31-4B8C-83A1-F6EECF244321}">
                    <p14:modId xmlns:p14="http://schemas.microsoft.com/office/powerpoint/2010/main" val="3474543700"/>
                  </p:ext>
                </p:extLst>
              </p:nvPr>
            </p:nvGraphicFramePr>
            <p:xfrm>
              <a:off x="1066800" y="1600200"/>
              <a:ext cx="7879753" cy="3428619"/>
            </p:xfrm>
            <a:graphic>
              <a:graphicData uri="http://schemas.openxmlformats.org/drawingml/2006/table">
                <a:tbl>
                  <a:tblPr>
                    <a:tableStyleId>{2D5ABB26-0587-4C30-8999-92F81FD0307C}</a:tableStyleId>
                  </a:tblPr>
                  <a:tblGrid>
                    <a:gridCol w="1173323">
                      <a:extLst>
                        <a:ext uri="{9D8B030D-6E8A-4147-A177-3AD203B41FA5}">
                          <a16:colId xmlns:a16="http://schemas.microsoft.com/office/drawing/2014/main" val="814524690"/>
                        </a:ext>
                      </a:extLst>
                    </a:gridCol>
                    <a:gridCol w="1840929">
                      <a:extLst>
                        <a:ext uri="{9D8B030D-6E8A-4147-A177-3AD203B41FA5}">
                          <a16:colId xmlns:a16="http://schemas.microsoft.com/office/drawing/2014/main" val="2530625209"/>
                        </a:ext>
                      </a:extLst>
                    </a:gridCol>
                    <a:gridCol w="4865501">
                      <a:extLst>
                        <a:ext uri="{9D8B030D-6E8A-4147-A177-3AD203B41FA5}">
                          <a16:colId xmlns:a16="http://schemas.microsoft.com/office/drawing/2014/main" val="280523732"/>
                        </a:ext>
                      </a:extLst>
                    </a:gridCol>
                  </a:tblGrid>
                  <a:tr h="70104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t="-4348" r="-569948" b="-405217"/>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l="-63907" t="-4348" r="-264238" b="-405217"/>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l="-62030" t="-4348" b="-405217"/>
                          </a:stretch>
                        </a:blipFill>
                      </a:tcPr>
                    </a:tc>
                    <a:extLst>
                      <a:ext uri="{0D108BD9-81ED-4DB2-BD59-A6C34878D82A}">
                        <a16:rowId xmlns:a16="http://schemas.microsoft.com/office/drawing/2014/main" val="3756833717"/>
                      </a:ext>
                    </a:extLst>
                  </a:tr>
                  <a:tr h="51816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t="-141176" r="-569948" b="-448235"/>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l="-63907" t="-141176" r="-264238" b="-448235"/>
                          </a:stretch>
                        </a:blipFill>
                      </a:tcPr>
                    </a:tc>
                    <a:tc>
                      <a:txBody>
                        <a:bodyPr/>
                        <a:lstStyle/>
                        <a:p>
                          <a:endParaRPr lang="en-IN" sz="2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38263997"/>
                      </a:ext>
                    </a:extLst>
                  </a:tr>
                  <a:tr h="898779">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t="-138514" r="-569948" b="-157432"/>
                          </a:stretch>
                        </a:blipFill>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l="-63907" t="-138514" r="-264238" b="-157432"/>
                          </a:stretch>
                        </a:blipFill>
                      </a:tcPr>
                    </a:tc>
                    <a:tc>
                      <a:txBody>
                        <a:bodyPr/>
                        <a:lstStyle/>
                        <a:p>
                          <a:endParaRPr lang="en-IN" sz="2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8631258"/>
                      </a:ext>
                    </a:extLst>
                  </a:tr>
                  <a:tr h="1310640">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t="-164186" r="-569948" b="-8372"/>
                          </a:stretch>
                        </a:blipFill>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l="-63907" t="-164186" r="-264238" b="-8372"/>
                          </a:stretch>
                        </a:blipFill>
                      </a:tcPr>
                    </a:tc>
                    <a:tc>
                      <a:txBody>
                        <a:bodyPr/>
                        <a:lstStyle/>
                        <a:p>
                          <a:r>
                            <a:rPr lang="en-US" sz="2000" dirty="0">
                              <a:solidFill>
                                <a:srgbClr val="008080"/>
                              </a:solidFill>
                            </a:rPr>
                            <a:t>The last equation is equivalent to the preceding one, but it is conventional to put the specified variable on the left side of the equation.</a:t>
                          </a:r>
                          <a:endParaRPr lang="en-IN" sz="2000" dirty="0">
                            <a:solidFill>
                              <a:srgbClr val="00808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24684349"/>
                      </a:ext>
                    </a:extLst>
                  </a:tr>
                </a:tbl>
              </a:graphicData>
            </a:graphic>
          </p:graphicFrame>
        </mc:Fallback>
      </mc:AlternateContent>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a:t>
            </a:r>
            <a:r>
              <a:rPr lang="en-US" dirty="0"/>
              <a:t>xample</a:t>
            </a:r>
            <a:r>
              <a:rPr dirty="0"/>
              <a:t> 1: Solving Linear Equations for One Variable (cont.)</a:t>
            </a:r>
          </a:p>
        </p:txBody>
      </p:sp>
      <p:sp>
        <p:nvSpPr>
          <p:cNvPr id="3" name="Text Placeholder 2"/>
          <p:cNvSpPr>
            <a:spLocks noGrp="1"/>
          </p:cNvSpPr>
          <p:nvPr>
            <p:ph type="body" sz="quarter" idx="10"/>
          </p:nvPr>
        </p:nvSpPr>
        <p:spPr/>
        <p:txBody>
          <a:bodyPr/>
          <a:lstStyle/>
          <a:p>
            <a:pPr marL="514350" indent="-514350">
              <a:lnSpc>
                <a:spcPct val="150000"/>
              </a:lnSpc>
              <a:buFont typeface="+mj-lt"/>
              <a:buAutoNum type="alphaLcPeriod" startAt="2"/>
              <a:defRPr sz="2800"/>
            </a:pPr>
            <a:r>
              <a:rPr dirty="0"/>
              <a:t>​</a:t>
            </a:r>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02E67C76-2694-4CE9-8419-86293E43EC00}"/>
                  </a:ext>
                </a:extLst>
              </p:cNvPr>
              <p:cNvGraphicFramePr>
                <a:graphicFrameLocks noGrp="1"/>
              </p:cNvGraphicFramePr>
              <p:nvPr>
                <p:extLst>
                  <p:ext uri="{D42A27DB-BD31-4B8C-83A1-F6EECF244321}">
                    <p14:modId xmlns:p14="http://schemas.microsoft.com/office/powerpoint/2010/main" val="3105191102"/>
                  </p:ext>
                </p:extLst>
              </p:nvPr>
            </p:nvGraphicFramePr>
            <p:xfrm>
              <a:off x="457200" y="1066800"/>
              <a:ext cx="8467535" cy="4808792"/>
            </p:xfrm>
            <a:graphic>
              <a:graphicData uri="http://schemas.openxmlformats.org/drawingml/2006/table">
                <a:tbl>
                  <a:tblPr>
                    <a:tableStyleId>{2D5ABB26-0587-4C30-8999-92F81FD0307C}</a:tableStyleId>
                  </a:tblPr>
                  <a:tblGrid>
                    <a:gridCol w="1915859">
                      <a:extLst>
                        <a:ext uri="{9D8B030D-6E8A-4147-A177-3AD203B41FA5}">
                          <a16:colId xmlns:a16="http://schemas.microsoft.com/office/drawing/2014/main" val="814524690"/>
                        </a:ext>
                      </a:extLst>
                    </a:gridCol>
                    <a:gridCol w="2759647">
                      <a:extLst>
                        <a:ext uri="{9D8B030D-6E8A-4147-A177-3AD203B41FA5}">
                          <a16:colId xmlns:a16="http://schemas.microsoft.com/office/drawing/2014/main" val="2530625209"/>
                        </a:ext>
                      </a:extLst>
                    </a:gridCol>
                    <a:gridCol w="3792029">
                      <a:extLst>
                        <a:ext uri="{9D8B030D-6E8A-4147-A177-3AD203B41FA5}">
                          <a16:colId xmlns:a16="http://schemas.microsoft.com/office/drawing/2014/main" val="280523732"/>
                        </a:ext>
                      </a:extLst>
                    </a:gridCol>
                  </a:tblGrid>
                  <a:tr h="370840">
                    <a:tc>
                      <a:txBody>
                        <a:bodyPr/>
                        <a:lstStyle/>
                        <a:p>
                          <a:pPr algn="r">
                            <a:lnSpc>
                              <a:spcPts val="2300"/>
                            </a:lnSpc>
                            <a:spcBef>
                              <a:spcPts val="0"/>
                            </a:spcBef>
                          </a:pPr>
                          <a:endParaRPr lang="en-US" sz="2800" b="0" i="1" dirty="0">
                            <a:latin typeface="Cambria Math" panose="02040503050406030204" pitchFamily="18" charset="0"/>
                          </a:endParaRPr>
                        </a:p>
                        <a:p>
                          <a:pPr algn="r">
                            <a:lnSpc>
                              <a:spcPts val="2300"/>
                            </a:lnSpc>
                            <a:spcBef>
                              <a:spcPts val="0"/>
                            </a:spcBef>
                          </a:pPr>
                          <a14:m>
                            <m:oMathPara xmlns:m="http://schemas.openxmlformats.org/officeDocument/2006/math">
                              <m:oMathParaPr>
                                <m:jc m:val="right"/>
                              </m:oMathParaPr>
                              <m:oMath xmlns:m="http://schemas.openxmlformats.org/officeDocument/2006/math">
                                <m:r>
                                  <a:rPr lang="en-US" sz="2800" b="0" i="1" smtClean="0">
                                    <a:latin typeface="Cambria Math" panose="02040503050406030204" pitchFamily="18" charset="0"/>
                                  </a:rPr>
                                  <m:t>𝐴</m:t>
                                </m:r>
                              </m:oMath>
                            </m:oMathPara>
                          </a14:m>
                          <a:endParaRPr lang="en-IN" sz="2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14:m>
                            <m:oMathPara xmlns:m="http://schemas.openxmlformats.org/officeDocument/2006/math">
                              <m:oMathParaPr>
                                <m:jc m:val="left"/>
                              </m:oMathParaPr>
                              <m:oMath xmlns:m="http://schemas.openxmlformats.org/officeDocument/2006/math">
                                <m:r>
                                  <a:rPr lang="en-US" sz="2800" b="0" i="1" smtClean="0">
                                    <a:latin typeface="Cambria Math" panose="02040503050406030204" pitchFamily="18" charset="0"/>
                                  </a:rPr>
                                  <m:t>=</m:t>
                                </m:r>
                                <m:r>
                                  <a:rPr lang="en-US" sz="2800" b="0" i="1" smtClean="0">
                                    <a:latin typeface="Cambria Math" panose="02040503050406030204" pitchFamily="18" charset="0"/>
                                  </a:rPr>
                                  <m:t>𝑃</m:t>
                                </m:r>
                                <m:sSup>
                                  <m:sSupPr>
                                    <m:ctrlPr>
                                      <a:rPr lang="en-US" sz="2800" b="0" i="1" smtClean="0">
                                        <a:latin typeface="Cambria Math" panose="02040503050406030204" pitchFamily="18" charset="0"/>
                                      </a:rPr>
                                    </m:ctrlPr>
                                  </m:sSupPr>
                                  <m:e>
                                    <m:d>
                                      <m:dPr>
                                        <m:ctrlPr>
                                          <a:rPr lang="en-US" sz="2800" b="0" i="1" smtClean="0">
                                            <a:latin typeface="Cambria Math" panose="02040503050406030204" pitchFamily="18" charset="0"/>
                                          </a:rPr>
                                        </m:ctrlPr>
                                      </m:dPr>
                                      <m:e>
                                        <m:r>
                                          <a:rPr lang="en-US" sz="2800" b="0" i="1" smtClean="0">
                                            <a:latin typeface="Cambria Math" panose="02040503050406030204" pitchFamily="18" charset="0"/>
                                          </a:rPr>
                                          <m:t>1+</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𝑟</m:t>
                                            </m:r>
                                          </m:num>
                                          <m:den>
                                            <m:r>
                                              <a:rPr lang="en-US" sz="2800" b="0" i="1" smtClean="0">
                                                <a:latin typeface="Cambria Math" panose="02040503050406030204" pitchFamily="18" charset="0"/>
                                              </a:rPr>
                                              <m:t>𝑚</m:t>
                                            </m:r>
                                          </m:den>
                                        </m:f>
                                      </m:e>
                                    </m:d>
                                  </m:e>
                                  <m:sup>
                                    <m:r>
                                      <a:rPr lang="en-US" sz="2800" b="0" i="1" smtClean="0">
                                        <a:latin typeface="Cambria Math" panose="02040503050406030204" pitchFamily="18" charset="0"/>
                                      </a:rPr>
                                      <m:t>𝑚𝑡</m:t>
                                    </m:r>
                                  </m:sup>
                                </m:sSup>
                              </m:oMath>
                            </m:oMathPara>
                          </a14:m>
                          <a:endParaRPr lang="en-IN" sz="2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a:solidFill>
                                <a:srgbClr val="008080"/>
                              </a:solidFill>
                            </a:rPr>
                            <a:t>This is the formula for compound interest. If principal </a:t>
                          </a:r>
                          <a14:m>
                            <m:oMath xmlns:m="http://schemas.openxmlformats.org/officeDocument/2006/math">
                              <m:r>
                                <a:rPr lang="en-US" sz="2000" b="0" i="1" smtClean="0">
                                  <a:solidFill>
                                    <a:srgbClr val="008080"/>
                                  </a:solidFill>
                                  <a:latin typeface="Cambria Math" panose="02040503050406030204" pitchFamily="18" charset="0"/>
                                </a:rPr>
                                <m:t>𝑃</m:t>
                              </m:r>
                            </m:oMath>
                          </a14:m>
                          <a:r>
                            <a:rPr lang="en-US" sz="2000" dirty="0">
                              <a:solidFill>
                                <a:srgbClr val="008080"/>
                              </a:solidFill>
                            </a:rPr>
                            <a:t> is invested at an annual rate </a:t>
                          </a:r>
                          <a14:m>
                            <m:oMath xmlns:m="http://schemas.openxmlformats.org/officeDocument/2006/math">
                              <m:r>
                                <a:rPr lang="en-US" sz="2000" b="0" i="1" smtClean="0">
                                  <a:solidFill>
                                    <a:srgbClr val="008080"/>
                                  </a:solidFill>
                                  <a:latin typeface="Cambria Math" panose="02040503050406030204" pitchFamily="18" charset="0"/>
                                </a:rPr>
                                <m:t>𝑟</m:t>
                              </m:r>
                            </m:oMath>
                          </a14:m>
                          <a:r>
                            <a:rPr lang="en-US" sz="2000" dirty="0">
                              <a:solidFill>
                                <a:srgbClr val="008080"/>
                              </a:solidFill>
                            </a:rPr>
                            <a:t> for </a:t>
                          </a:r>
                          <a14:m>
                            <m:oMath xmlns:m="http://schemas.openxmlformats.org/officeDocument/2006/math">
                              <m:r>
                                <a:rPr lang="en-US" sz="2000" b="0" i="1" smtClean="0">
                                  <a:solidFill>
                                    <a:srgbClr val="008080"/>
                                  </a:solidFill>
                                  <a:latin typeface="Cambria Math" panose="02040503050406030204" pitchFamily="18" charset="0"/>
                                </a:rPr>
                                <m:t>𝑡</m:t>
                              </m:r>
                            </m:oMath>
                          </a14:m>
                          <a:r>
                            <a:rPr lang="en-US" sz="2000" dirty="0">
                              <a:solidFill>
                                <a:srgbClr val="008080"/>
                              </a:solidFill>
                            </a:rPr>
                            <a:t> years, compounded </a:t>
                          </a:r>
                          <a14:m>
                            <m:oMath xmlns:m="http://schemas.openxmlformats.org/officeDocument/2006/math">
                              <m:r>
                                <a:rPr lang="en-US" sz="2000" b="0" i="1" smtClean="0">
                                  <a:solidFill>
                                    <a:srgbClr val="008080"/>
                                  </a:solidFill>
                                  <a:latin typeface="Cambria Math" panose="02040503050406030204" pitchFamily="18" charset="0"/>
                                </a:rPr>
                                <m:t>𝑚</m:t>
                              </m:r>
                            </m:oMath>
                          </a14:m>
                          <a:r>
                            <a:rPr lang="en-US" sz="2000" dirty="0">
                              <a:solidFill>
                                <a:srgbClr val="008080"/>
                              </a:solidFill>
                            </a:rPr>
                            <a:t> times a year, the value of the investment at time </a:t>
                          </a:r>
                          <a14:m>
                            <m:oMath xmlns:m="http://schemas.openxmlformats.org/officeDocument/2006/math">
                              <m:r>
                                <a:rPr lang="en-US" sz="2000" b="0" i="1" smtClean="0">
                                  <a:solidFill>
                                    <a:srgbClr val="008080"/>
                                  </a:solidFill>
                                  <a:latin typeface="Cambria Math" panose="02040503050406030204" pitchFamily="18" charset="0"/>
                                </a:rPr>
                                <m:t>𝑡</m:t>
                              </m:r>
                            </m:oMath>
                          </a14:m>
                          <a:r>
                            <a:rPr lang="en-US" sz="2000" dirty="0">
                              <a:solidFill>
                                <a:srgbClr val="008080"/>
                              </a:solidFill>
                            </a:rPr>
                            <a:t> is </a:t>
                          </a:r>
                          <a14:m>
                            <m:oMath xmlns:m="http://schemas.openxmlformats.org/officeDocument/2006/math">
                              <m:r>
                                <a:rPr lang="en-US" sz="2000" b="0" i="1" smtClean="0">
                                  <a:solidFill>
                                    <a:srgbClr val="008080"/>
                                  </a:solidFill>
                                  <a:latin typeface="Cambria Math" panose="02040503050406030204" pitchFamily="18" charset="0"/>
                                </a:rPr>
                                <m:t>𝐴</m:t>
                              </m:r>
                            </m:oMath>
                          </a14:m>
                          <a:r>
                            <a:rPr lang="en-US" sz="2000" dirty="0">
                              <a:solidFill>
                                <a:srgbClr val="008080"/>
                              </a:solidFill>
                            </a:rPr>
                            <a:t>. This formula is linear in the variables </a:t>
                          </a:r>
                          <a14:m>
                            <m:oMath xmlns:m="http://schemas.openxmlformats.org/officeDocument/2006/math">
                              <m:r>
                                <a:rPr lang="en-US" sz="2000" b="0" i="1" smtClean="0">
                                  <a:solidFill>
                                    <a:srgbClr val="008080"/>
                                  </a:solidFill>
                                  <a:latin typeface="Cambria Math" panose="02040503050406030204" pitchFamily="18" charset="0"/>
                                </a:rPr>
                                <m:t>𝑃</m:t>
                              </m:r>
                            </m:oMath>
                          </a14:m>
                          <a:r>
                            <a:rPr lang="en-US" sz="2000" dirty="0">
                              <a:solidFill>
                                <a:srgbClr val="008080"/>
                              </a:solidFill>
                            </a:rPr>
                            <a:t> and </a:t>
                          </a:r>
                          <a14:m>
                            <m:oMath xmlns:m="http://schemas.openxmlformats.org/officeDocument/2006/math">
                              <m:r>
                                <a:rPr lang="en-US" sz="2000" b="0" i="1" smtClean="0">
                                  <a:solidFill>
                                    <a:srgbClr val="008080"/>
                                  </a:solidFill>
                                  <a:latin typeface="Cambria Math" panose="02040503050406030204" pitchFamily="18" charset="0"/>
                                </a:rPr>
                                <m:t>𝐴</m:t>
                              </m:r>
                            </m:oMath>
                          </a14:m>
                          <a:r>
                            <a:rPr lang="en-US" sz="2000" dirty="0">
                              <a:solidFill>
                                <a:srgbClr val="008080"/>
                              </a:solidFill>
                            </a:rPr>
                            <a:t>, but not in </a:t>
                          </a:r>
                          <a14:m>
                            <m:oMath xmlns:m="http://schemas.openxmlformats.org/officeDocument/2006/math">
                              <m:r>
                                <a:rPr lang="en-US" sz="2000" b="0" i="1" smtClean="0">
                                  <a:solidFill>
                                    <a:srgbClr val="008080"/>
                                  </a:solidFill>
                                  <a:latin typeface="Cambria Math" panose="02040503050406030204" pitchFamily="18" charset="0"/>
                                </a:rPr>
                                <m:t>𝑚</m:t>
                              </m:r>
                            </m:oMath>
                          </a14:m>
                          <a:r>
                            <a:rPr lang="en-US" sz="2000" dirty="0">
                              <a:solidFill>
                                <a:srgbClr val="008080"/>
                              </a:solidFill>
                            </a:rPr>
                            <a:t>, </a:t>
                          </a:r>
                          <a14:m>
                            <m:oMath xmlns:m="http://schemas.openxmlformats.org/officeDocument/2006/math">
                              <m:r>
                                <a:rPr lang="en-US" sz="2000" b="0" i="1" smtClean="0">
                                  <a:solidFill>
                                    <a:srgbClr val="008080"/>
                                  </a:solidFill>
                                  <a:latin typeface="Cambria Math" panose="02040503050406030204" pitchFamily="18" charset="0"/>
                                </a:rPr>
                                <m:t>𝑡</m:t>
                              </m:r>
                            </m:oMath>
                          </a14:m>
                          <a:r>
                            <a:rPr lang="en-US" sz="2000" dirty="0">
                              <a:solidFill>
                                <a:srgbClr val="008080"/>
                              </a:solidFill>
                            </a:rPr>
                            <a:t>, or </a:t>
                          </a:r>
                          <a14:m>
                            <m:oMath xmlns:m="http://schemas.openxmlformats.org/officeDocument/2006/math">
                              <m:r>
                                <a:rPr lang="en-US" sz="2000" b="0" i="1" smtClean="0">
                                  <a:solidFill>
                                    <a:srgbClr val="008080"/>
                                  </a:solidFill>
                                  <a:latin typeface="Cambria Math" panose="02040503050406030204" pitchFamily="18" charset="0"/>
                                </a:rPr>
                                <m:t>𝑟</m:t>
                              </m:r>
                            </m:oMath>
                          </a14:m>
                          <a:r>
                            <a:rPr lang="en-US" sz="2000" dirty="0">
                              <a:solidFill>
                                <a:srgbClr val="008080"/>
                              </a:solidFill>
                            </a:rPr>
                            <a:t>.</a:t>
                          </a:r>
                          <a:endParaRPr lang="en-IN" sz="2000" dirty="0">
                            <a:solidFill>
                              <a:srgbClr val="00808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56833717"/>
                      </a:ext>
                    </a:extLst>
                  </a:tr>
                  <a:tr h="370840">
                    <a:tc>
                      <a:txBody>
                        <a:bodyPr/>
                        <a:lstStyle/>
                        <a:p>
                          <a:pPr algn="r"/>
                          <a14:m>
                            <m:oMathPara xmlns:m="http://schemas.openxmlformats.org/officeDocument/2006/math">
                              <m:oMathParaPr>
                                <m:jc m:val="right"/>
                              </m:oMathParaPr>
                              <m:oMath xmlns:m="http://schemas.openxmlformats.org/officeDocument/2006/math">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𝐴</m:t>
                                    </m:r>
                                  </m:num>
                                  <m:den>
                                    <m:sSup>
                                      <m:sSupPr>
                                        <m:ctrlPr>
                                          <a:rPr lang="en-US" sz="2800" b="0" i="1" smtClean="0">
                                            <a:latin typeface="Cambria Math" panose="02040503050406030204" pitchFamily="18" charset="0"/>
                                          </a:rPr>
                                        </m:ctrlPr>
                                      </m:sSupPr>
                                      <m:e>
                                        <m:d>
                                          <m:dPr>
                                            <m:ctrlPr>
                                              <a:rPr lang="en-US" sz="2800" b="0" i="1" smtClean="0">
                                                <a:latin typeface="Cambria Math" panose="02040503050406030204" pitchFamily="18" charset="0"/>
                                              </a:rPr>
                                            </m:ctrlPr>
                                          </m:dPr>
                                          <m:e>
                                            <m:r>
                                              <a:rPr lang="en-US" sz="2800" b="0" i="1" smtClean="0">
                                                <a:latin typeface="Cambria Math" panose="02040503050406030204" pitchFamily="18" charset="0"/>
                                              </a:rPr>
                                              <m:t>1+</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𝑟</m:t>
                                                </m:r>
                                              </m:num>
                                              <m:den>
                                                <m:r>
                                                  <a:rPr lang="en-US" sz="2800" b="0" i="1" smtClean="0">
                                                    <a:latin typeface="Cambria Math" panose="02040503050406030204" pitchFamily="18" charset="0"/>
                                                  </a:rPr>
                                                  <m:t>𝑚</m:t>
                                                </m:r>
                                              </m:den>
                                            </m:f>
                                          </m:e>
                                        </m:d>
                                      </m:e>
                                      <m:sup>
                                        <m:r>
                                          <a:rPr lang="en-US" sz="2800" b="0" i="1" smtClean="0">
                                            <a:latin typeface="Cambria Math" panose="02040503050406030204" pitchFamily="18" charset="0"/>
                                          </a:rPr>
                                          <m:t>𝑚𝑡</m:t>
                                        </m:r>
                                      </m:sup>
                                    </m:sSup>
                                  </m:den>
                                </m:f>
                              </m:oMath>
                            </m:oMathPara>
                          </a14:m>
                          <a:endParaRPr lang="en-IN" sz="28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left"/>
                              </m:oMathParaPr>
                              <m:oMath xmlns:m="http://schemas.openxmlformats.org/officeDocument/2006/math">
                                <m:r>
                                  <a:rPr lang="en-US" sz="2800" b="0" i="1" smtClean="0">
                                    <a:latin typeface="Cambria Math" panose="02040503050406030204" pitchFamily="18" charset="0"/>
                                  </a:rPr>
                                  <m:t>=</m:t>
                                </m:r>
                                <m:r>
                                  <a:rPr lang="en-US" sz="2800" b="0" i="1" smtClean="0">
                                    <a:latin typeface="Cambria Math" panose="02040503050406030204" pitchFamily="18" charset="0"/>
                                  </a:rPr>
                                  <m:t>𝑃</m:t>
                                </m:r>
                              </m:oMath>
                            </m:oMathPara>
                          </a14:m>
                          <a:endParaRPr lang="en-IN" sz="28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IN" sz="2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8631258"/>
                      </a:ext>
                    </a:extLst>
                  </a:tr>
                  <a:tr h="370840">
                    <a:tc>
                      <a:txBody>
                        <a:bodyPr/>
                        <a:lstStyle/>
                        <a:p>
                          <a:pPr algn="r">
                            <a:lnSpc>
                              <a:spcPct val="150000"/>
                            </a:lnSpc>
                          </a:pPr>
                          <a14:m>
                            <m:oMathPara xmlns:m="http://schemas.openxmlformats.org/officeDocument/2006/math">
                              <m:oMathParaPr>
                                <m:jc m:val="right"/>
                              </m:oMathParaPr>
                              <m:oMath xmlns:m="http://schemas.openxmlformats.org/officeDocument/2006/math">
                                <m:r>
                                  <a:rPr lang="en-US" sz="2800" b="0" i="1" smtClean="0">
                                    <a:latin typeface="Cambria Math" panose="02040503050406030204" pitchFamily="18" charset="0"/>
                                  </a:rPr>
                                  <m:t>𝑃</m:t>
                                </m:r>
                              </m:oMath>
                            </m:oMathPara>
                          </a14:m>
                          <a:endParaRPr lang="en-IN" sz="28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US" sz="2800" b="0" i="1" smtClean="0">
                                    <a:latin typeface="Cambria Math" panose="02040503050406030204" pitchFamily="18" charset="0"/>
                                  </a:rPr>
                                  <m:t>=</m:t>
                                </m:r>
                                <m:r>
                                  <a:rPr lang="en-US" sz="2800" b="0" i="1" smtClean="0">
                                    <a:latin typeface="Cambria Math" panose="02040503050406030204" pitchFamily="18" charset="0"/>
                                  </a:rPr>
                                  <m:t>𝐴</m:t>
                                </m:r>
                                <m:sSup>
                                  <m:sSupPr>
                                    <m:ctrlPr>
                                      <a:rPr lang="en-US" sz="2800" b="0" i="1" smtClean="0">
                                        <a:latin typeface="Cambria Math" panose="02040503050406030204" pitchFamily="18" charset="0"/>
                                      </a:rPr>
                                    </m:ctrlPr>
                                  </m:sSupPr>
                                  <m:e>
                                    <m:d>
                                      <m:dPr>
                                        <m:ctrlPr>
                                          <a:rPr lang="en-US" sz="2800" b="0" i="1" smtClean="0">
                                            <a:latin typeface="Cambria Math" panose="02040503050406030204" pitchFamily="18" charset="0"/>
                                          </a:rPr>
                                        </m:ctrlPr>
                                      </m:dPr>
                                      <m:e>
                                        <m:r>
                                          <a:rPr lang="en-US" sz="2800" b="0" i="1" smtClean="0">
                                            <a:latin typeface="Cambria Math" panose="02040503050406030204" pitchFamily="18" charset="0"/>
                                          </a:rPr>
                                          <m:t>1+</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𝑟</m:t>
                                            </m:r>
                                          </m:num>
                                          <m:den>
                                            <m:r>
                                              <a:rPr lang="en-US" sz="2800" b="0" i="1" smtClean="0">
                                                <a:latin typeface="Cambria Math" panose="02040503050406030204" pitchFamily="18" charset="0"/>
                                              </a:rPr>
                                              <m:t>𝑚</m:t>
                                            </m:r>
                                          </m:den>
                                        </m:f>
                                      </m:e>
                                    </m:d>
                                  </m:e>
                                  <m:sup>
                                    <m:r>
                                      <a:rPr lang="en-US" sz="2800" b="0" i="1" smtClean="0">
                                        <a:latin typeface="Cambria Math" panose="02040503050406030204" pitchFamily="18" charset="0"/>
                                      </a:rPr>
                                      <m:t>−</m:t>
                                    </m:r>
                                    <m:r>
                                      <a:rPr lang="en-US" sz="2800" b="0" i="1" smtClean="0">
                                        <a:latin typeface="Cambria Math" panose="02040503050406030204" pitchFamily="18" charset="0"/>
                                      </a:rPr>
                                      <m:t>𝑚𝑡</m:t>
                                    </m:r>
                                  </m:sup>
                                </m:sSup>
                              </m:oMath>
                            </m:oMathPara>
                          </a14:m>
                          <a:endParaRPr lang="en-IN" sz="28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a:solidFill>
                                <a:srgbClr val="008080"/>
                              </a:solidFill>
                            </a:rPr>
                            <a:t>We use the properties of exponents to find a cleaner solution.</a:t>
                          </a:r>
                          <a:endParaRPr lang="en-IN" sz="2000" dirty="0">
                            <a:solidFill>
                              <a:srgbClr val="00808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24684349"/>
                      </a:ext>
                    </a:extLst>
                  </a:tr>
                </a:tbl>
              </a:graphicData>
            </a:graphic>
          </p:graphicFrame>
        </mc:Choice>
        <mc:Fallback xmlns="">
          <p:graphicFrame>
            <p:nvGraphicFramePr>
              <p:cNvPr id="5" name="Table 4">
                <a:extLst>
                  <a:ext uri="{FF2B5EF4-FFF2-40B4-BE49-F238E27FC236}">
                    <a16:creationId xmlns:a16="http://schemas.microsoft.com/office/drawing/2014/main" id="{02E67C76-2694-4CE9-8419-86293E43EC00}"/>
                  </a:ext>
                </a:extLst>
              </p:cNvPr>
              <p:cNvGraphicFramePr>
                <a:graphicFrameLocks noGrp="1"/>
              </p:cNvGraphicFramePr>
              <p:nvPr>
                <p:extLst>
                  <p:ext uri="{D42A27DB-BD31-4B8C-83A1-F6EECF244321}">
                    <p14:modId xmlns:p14="http://schemas.microsoft.com/office/powerpoint/2010/main" val="3105191102"/>
                  </p:ext>
                </p:extLst>
              </p:nvPr>
            </p:nvGraphicFramePr>
            <p:xfrm>
              <a:off x="457200" y="1066800"/>
              <a:ext cx="8467535" cy="4808792"/>
            </p:xfrm>
            <a:graphic>
              <a:graphicData uri="http://schemas.openxmlformats.org/drawingml/2006/table">
                <a:tbl>
                  <a:tblPr>
                    <a:tableStyleId>{2D5ABB26-0587-4C30-8999-92F81FD0307C}</a:tableStyleId>
                  </a:tblPr>
                  <a:tblGrid>
                    <a:gridCol w="1915859">
                      <a:extLst>
                        <a:ext uri="{9D8B030D-6E8A-4147-A177-3AD203B41FA5}">
                          <a16:colId xmlns:a16="http://schemas.microsoft.com/office/drawing/2014/main" val="814524690"/>
                        </a:ext>
                      </a:extLst>
                    </a:gridCol>
                    <a:gridCol w="2759647">
                      <a:extLst>
                        <a:ext uri="{9D8B030D-6E8A-4147-A177-3AD203B41FA5}">
                          <a16:colId xmlns:a16="http://schemas.microsoft.com/office/drawing/2014/main" val="2530625209"/>
                        </a:ext>
                      </a:extLst>
                    </a:gridCol>
                    <a:gridCol w="3792029">
                      <a:extLst>
                        <a:ext uri="{9D8B030D-6E8A-4147-A177-3AD203B41FA5}">
                          <a16:colId xmlns:a16="http://schemas.microsoft.com/office/drawing/2014/main" val="280523732"/>
                        </a:ext>
                      </a:extLst>
                    </a:gridCol>
                  </a:tblGrid>
                  <a:tr h="252984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t="-1205" r="-341270" b="-94458"/>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l="-69536" t="-1205" r="-137307" b="-94458"/>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l="-123473" t="-1205" b="-94458"/>
                          </a:stretch>
                        </a:blipFill>
                      </a:tcPr>
                    </a:tc>
                    <a:extLst>
                      <a:ext uri="{0D108BD9-81ED-4DB2-BD59-A6C34878D82A}">
                        <a16:rowId xmlns:a16="http://schemas.microsoft.com/office/drawing/2014/main" val="3756833717"/>
                      </a:ext>
                    </a:extLst>
                  </a:tr>
                  <a:tr h="1273112">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t="-200957" r="-341270" b="-87560"/>
                          </a:stretch>
                        </a:blipFill>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l="-69536" t="-200957" r="-137307" b="-87560"/>
                          </a:stretch>
                        </a:blipFill>
                      </a:tcPr>
                    </a:tc>
                    <a:tc>
                      <a:txBody>
                        <a:bodyPr/>
                        <a:lstStyle/>
                        <a:p>
                          <a:endParaRPr lang="en-IN" sz="2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8631258"/>
                      </a:ext>
                    </a:extLst>
                  </a:tr>
                  <a:tr h="1005840">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t="-381212" r="-341270" b="-10909"/>
                          </a:stretch>
                        </a:blipFill>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l="-69536" t="-381212" r="-137307" b="-10909"/>
                          </a:stretch>
                        </a:blipFill>
                      </a:tcPr>
                    </a:tc>
                    <a:tc>
                      <a:txBody>
                        <a:bodyPr/>
                        <a:lstStyle/>
                        <a:p>
                          <a:r>
                            <a:rPr lang="en-US" sz="2000" dirty="0">
                              <a:solidFill>
                                <a:srgbClr val="008080"/>
                              </a:solidFill>
                            </a:rPr>
                            <a:t>We use the properties of exponents to find a cleaner solution.</a:t>
                          </a:r>
                          <a:endParaRPr lang="en-IN" sz="2000" dirty="0">
                            <a:solidFill>
                              <a:srgbClr val="00808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24684349"/>
                      </a:ext>
                    </a:extLst>
                  </a:tr>
                </a:tbl>
              </a:graphicData>
            </a:graphic>
          </p:graphicFrame>
        </mc:Fallback>
      </mc:AlternateContent>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Example</a:t>
            </a:r>
            <a:r>
              <a:rPr dirty="0"/>
              <a:t> 1: Solving Linear Equations for One Variable (cont.)</a:t>
            </a:r>
          </a:p>
        </p:txBody>
      </p:sp>
      <p:sp>
        <p:nvSpPr>
          <p:cNvPr id="3" name="Text Placeholder 2"/>
          <p:cNvSpPr>
            <a:spLocks noGrp="1"/>
          </p:cNvSpPr>
          <p:nvPr>
            <p:ph type="body" sz="quarter" idx="10"/>
          </p:nvPr>
        </p:nvSpPr>
        <p:spPr/>
        <p:txBody>
          <a:bodyPr/>
          <a:lstStyle/>
          <a:p>
            <a:pPr marL="514350" indent="-514350">
              <a:lnSpc>
                <a:spcPct val="150000"/>
              </a:lnSpc>
              <a:buFont typeface="+mj-lt"/>
              <a:buAutoNum type="alphaLcPeriod" startAt="3"/>
              <a:defRPr sz="2800"/>
            </a:pPr>
            <a:r>
              <a:rPr dirty="0"/>
              <a:t>​</a:t>
            </a:r>
          </a:p>
        </p:txBody>
      </p:sp>
      <mc:AlternateContent xmlns:mc="http://schemas.openxmlformats.org/markup-compatibility/2006" xmlns:a14="http://schemas.microsoft.com/office/drawing/2010/main">
        <mc:Choice Requires="a14">
          <p:graphicFrame>
            <p:nvGraphicFramePr>
              <p:cNvPr id="4" name="Table 4">
                <a:extLst>
                  <a:ext uri="{FF2B5EF4-FFF2-40B4-BE49-F238E27FC236}">
                    <a16:creationId xmlns:a16="http://schemas.microsoft.com/office/drawing/2014/main" id="{70DC7B84-9540-420F-B6BC-CB523BFEA777}"/>
                  </a:ext>
                </a:extLst>
              </p:cNvPr>
              <p:cNvGraphicFramePr>
                <a:graphicFrameLocks noGrp="1"/>
              </p:cNvGraphicFramePr>
              <p:nvPr>
                <p:extLst>
                  <p:ext uri="{D42A27DB-BD31-4B8C-83A1-F6EECF244321}">
                    <p14:modId xmlns:p14="http://schemas.microsoft.com/office/powerpoint/2010/main" val="1533722777"/>
                  </p:ext>
                </p:extLst>
              </p:nvPr>
            </p:nvGraphicFramePr>
            <p:xfrm>
              <a:off x="838200" y="1219200"/>
              <a:ext cx="7848599" cy="4028948"/>
            </p:xfrm>
            <a:graphic>
              <a:graphicData uri="http://schemas.openxmlformats.org/drawingml/2006/table">
                <a:tbl>
                  <a:tblPr>
                    <a:tableStyleId>{2D5ABB26-0587-4C30-8999-92F81FD0307C}</a:tableStyleId>
                  </a:tblPr>
                  <a:tblGrid>
                    <a:gridCol w="1651127">
                      <a:extLst>
                        <a:ext uri="{9D8B030D-6E8A-4147-A177-3AD203B41FA5}">
                          <a16:colId xmlns:a16="http://schemas.microsoft.com/office/drawing/2014/main" val="814524690"/>
                        </a:ext>
                      </a:extLst>
                    </a:gridCol>
                    <a:gridCol w="2600008">
                      <a:extLst>
                        <a:ext uri="{9D8B030D-6E8A-4147-A177-3AD203B41FA5}">
                          <a16:colId xmlns:a16="http://schemas.microsoft.com/office/drawing/2014/main" val="2530625209"/>
                        </a:ext>
                      </a:extLst>
                    </a:gridCol>
                    <a:gridCol w="3597464">
                      <a:extLst>
                        <a:ext uri="{9D8B030D-6E8A-4147-A177-3AD203B41FA5}">
                          <a16:colId xmlns:a16="http://schemas.microsoft.com/office/drawing/2014/main" val="280523732"/>
                        </a:ext>
                      </a:extLst>
                    </a:gridCol>
                  </a:tblGrid>
                  <a:tr h="370840">
                    <a:tc>
                      <a:txBody>
                        <a:bodyPr/>
                        <a:lstStyle/>
                        <a:p>
                          <a:pPr algn="r"/>
                          <a14:m>
                            <m:oMathPara xmlns:m="http://schemas.openxmlformats.org/officeDocument/2006/math">
                              <m:oMathParaPr>
                                <m:jc m:val="right"/>
                              </m:oMathParaPr>
                              <m:oMath xmlns:m="http://schemas.openxmlformats.org/officeDocument/2006/math">
                                <m:r>
                                  <a:rPr lang="en-US" sz="2800" b="0" i="1" smtClean="0">
                                    <a:latin typeface="Cambria Math" panose="02040503050406030204" pitchFamily="18" charset="0"/>
                                  </a:rPr>
                                  <m:t>𝑆</m:t>
                                </m:r>
                              </m:oMath>
                            </m:oMathPara>
                          </a14:m>
                          <a:endParaRPr lang="en-IN" sz="2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left"/>
                              </m:oMathParaPr>
                              <m:oMath xmlns:m="http://schemas.openxmlformats.org/officeDocument/2006/math">
                                <m:r>
                                  <a:rPr lang="en-US" sz="2800" b="0" i="1" smtClean="0">
                                    <a:latin typeface="Cambria Math" panose="02040503050406030204" pitchFamily="18" charset="0"/>
                                  </a:rPr>
                                  <m:t>=2</m:t>
                                </m:r>
                                <m:r>
                                  <a:rPr lang="en-US" sz="2800" b="0" i="1" smtClean="0">
                                    <a:latin typeface="Cambria Math" panose="02040503050406030204" pitchFamily="18" charset="0"/>
                                    <a:ea typeface="Cambria Math" panose="02040503050406030204" pitchFamily="18" charset="0"/>
                                  </a:rPr>
                                  <m:t>𝜋</m:t>
                                </m:r>
                                <m:sSup>
                                  <m:sSupPr>
                                    <m:ctrlPr>
                                      <a:rPr lang="en-US" sz="2800" b="0" i="1" smtClean="0">
                                        <a:latin typeface="Cambria Math" panose="02040503050406030204" pitchFamily="18" charset="0"/>
                                        <a:ea typeface="Cambria Math" panose="02040503050406030204" pitchFamily="18" charset="0"/>
                                      </a:rPr>
                                    </m:ctrlPr>
                                  </m:sSupPr>
                                  <m:e>
                                    <m:r>
                                      <a:rPr lang="en-US" sz="2800" b="0" i="1" smtClean="0">
                                        <a:latin typeface="Cambria Math" panose="02040503050406030204" pitchFamily="18" charset="0"/>
                                        <a:ea typeface="Cambria Math" panose="02040503050406030204" pitchFamily="18" charset="0"/>
                                      </a:rPr>
                                      <m:t>𝑟</m:t>
                                    </m:r>
                                  </m:e>
                                  <m:sup>
                                    <m:r>
                                      <a:rPr lang="en-US" sz="2800" b="0" i="1" smtClean="0">
                                        <a:latin typeface="Cambria Math" panose="02040503050406030204" pitchFamily="18" charset="0"/>
                                        <a:ea typeface="Cambria Math" panose="02040503050406030204" pitchFamily="18" charset="0"/>
                                      </a:rPr>
                                      <m:t>2</m:t>
                                    </m:r>
                                  </m:sup>
                                </m:sSup>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rPr>
                                  <m:t>2</m:t>
                                </m:r>
                                <m:r>
                                  <a:rPr lang="en-US" sz="2800" b="0" i="1" smtClean="0">
                                    <a:latin typeface="Cambria Math" panose="02040503050406030204" pitchFamily="18" charset="0"/>
                                    <a:ea typeface="Cambria Math" panose="02040503050406030204" pitchFamily="18" charset="0"/>
                                  </a:rPr>
                                  <m:t>𝜋</m:t>
                                </m:r>
                                <m:r>
                                  <a:rPr lang="en-US" sz="2800" b="0" i="1" smtClean="0">
                                    <a:latin typeface="Cambria Math" panose="02040503050406030204" pitchFamily="18" charset="0"/>
                                    <a:ea typeface="Cambria Math" panose="02040503050406030204" pitchFamily="18" charset="0"/>
                                  </a:rPr>
                                  <m:t>𝑟h</m:t>
                                </m:r>
                              </m:oMath>
                            </m:oMathPara>
                          </a14:m>
                          <a:endParaRPr lang="en-IN" sz="2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a:solidFill>
                                <a:srgbClr val="008080"/>
                              </a:solidFill>
                            </a:rPr>
                            <a:t>This is the formula for the surface area of a right circular cylinder of radius </a:t>
                          </a:r>
                          <a14:m>
                            <m:oMath xmlns:m="http://schemas.openxmlformats.org/officeDocument/2006/math">
                              <m:r>
                                <a:rPr lang="en-US" sz="2000" b="0" i="1" smtClean="0">
                                  <a:solidFill>
                                    <a:srgbClr val="008080"/>
                                  </a:solidFill>
                                  <a:latin typeface="Cambria Math" panose="02040503050406030204" pitchFamily="18" charset="0"/>
                                </a:rPr>
                                <m:t>𝑟</m:t>
                              </m:r>
                            </m:oMath>
                          </a14:m>
                          <a:r>
                            <a:rPr lang="en-US" sz="2000" dirty="0">
                              <a:solidFill>
                                <a:srgbClr val="008080"/>
                              </a:solidFill>
                            </a:rPr>
                            <a:t> and height </a:t>
                          </a:r>
                          <a14:m>
                            <m:oMath xmlns:m="http://schemas.openxmlformats.org/officeDocument/2006/math">
                              <m:r>
                                <a:rPr lang="en-US" sz="2000" b="0" i="1" smtClean="0">
                                  <a:solidFill>
                                    <a:srgbClr val="008080"/>
                                  </a:solidFill>
                                  <a:latin typeface="Cambria Math" panose="02040503050406030204" pitchFamily="18" charset="0"/>
                                </a:rPr>
                                <m:t>h</m:t>
                              </m:r>
                            </m:oMath>
                          </a14:m>
                          <a:r>
                            <a:rPr lang="en-US" sz="2000" dirty="0">
                              <a:solidFill>
                                <a:srgbClr val="008080"/>
                              </a:solidFill>
                            </a:rPr>
                            <a:t>. It is linear in the variables </a:t>
                          </a:r>
                          <a14:m>
                            <m:oMath xmlns:m="http://schemas.openxmlformats.org/officeDocument/2006/math">
                              <m:r>
                                <a:rPr lang="en-US" sz="2000" b="0" i="1" smtClean="0">
                                  <a:solidFill>
                                    <a:srgbClr val="008080"/>
                                  </a:solidFill>
                                  <a:latin typeface="Cambria Math" panose="02040503050406030204" pitchFamily="18" charset="0"/>
                                </a:rPr>
                                <m:t>𝑆</m:t>
                              </m:r>
                            </m:oMath>
                          </a14:m>
                          <a:r>
                            <a:rPr lang="en-US" sz="2000" dirty="0">
                              <a:solidFill>
                                <a:srgbClr val="008080"/>
                              </a:solidFill>
                            </a:rPr>
                            <a:t> and </a:t>
                          </a:r>
                          <a14:m>
                            <m:oMath xmlns:m="http://schemas.openxmlformats.org/officeDocument/2006/math">
                              <m:r>
                                <a:rPr lang="en-US" sz="2000" b="0" i="1" smtClean="0">
                                  <a:solidFill>
                                    <a:srgbClr val="008080"/>
                                  </a:solidFill>
                                  <a:latin typeface="Cambria Math" panose="02040503050406030204" pitchFamily="18" charset="0"/>
                                </a:rPr>
                                <m:t>h</m:t>
                              </m:r>
                            </m:oMath>
                          </a14:m>
                          <a:r>
                            <a:rPr lang="en-US" sz="2000" dirty="0">
                              <a:solidFill>
                                <a:srgbClr val="008080"/>
                              </a:solidFill>
                            </a:rPr>
                            <a:t>, but not in </a:t>
                          </a:r>
                          <a14:m>
                            <m:oMath xmlns:m="http://schemas.openxmlformats.org/officeDocument/2006/math">
                              <m:r>
                                <a:rPr lang="en-US" sz="2000" b="0" i="1" smtClean="0">
                                  <a:solidFill>
                                    <a:srgbClr val="008080"/>
                                  </a:solidFill>
                                  <a:latin typeface="Cambria Math" panose="02040503050406030204" pitchFamily="18" charset="0"/>
                                </a:rPr>
                                <m:t>𝑟</m:t>
                              </m:r>
                            </m:oMath>
                          </a14:m>
                          <a:r>
                            <a:rPr lang="en-US" sz="2000" dirty="0">
                              <a:solidFill>
                                <a:srgbClr val="008080"/>
                              </a:solidFill>
                            </a:rPr>
                            <a:t>.</a:t>
                          </a:r>
                          <a:endParaRPr lang="en-IN" sz="2000" dirty="0">
                            <a:solidFill>
                              <a:srgbClr val="00808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56833717"/>
                      </a:ext>
                    </a:extLst>
                  </a:tr>
                  <a:tr h="447040">
                    <a:tc>
                      <a:txBody>
                        <a:bodyPr/>
                        <a:lstStyle/>
                        <a:p>
                          <a:pPr algn="r"/>
                          <a14:m>
                            <m:oMathPara xmlns:m="http://schemas.openxmlformats.org/officeDocument/2006/math">
                              <m:oMathParaPr>
                                <m:jc m:val="right"/>
                              </m:oMathParaPr>
                              <m:oMath xmlns:m="http://schemas.openxmlformats.org/officeDocument/2006/math">
                                <m:r>
                                  <a:rPr lang="en-US" sz="2800" b="0" i="1" smtClean="0">
                                    <a:latin typeface="Cambria Math" panose="02040503050406030204" pitchFamily="18" charset="0"/>
                                  </a:rPr>
                                  <m:t>𝑆</m:t>
                                </m:r>
                                <m:r>
                                  <a:rPr lang="en-US" sz="2800" b="0" i="1" smtClean="0">
                                    <a:latin typeface="Cambria Math" panose="02040503050406030204" pitchFamily="18" charset="0"/>
                                  </a:rPr>
                                  <m:t>−2</m:t>
                                </m:r>
                                <m:r>
                                  <a:rPr lang="en-US" sz="2800" b="0" i="1" smtClean="0">
                                    <a:latin typeface="Cambria Math" panose="02040503050406030204" pitchFamily="18" charset="0"/>
                                    <a:ea typeface="Cambria Math" panose="02040503050406030204" pitchFamily="18" charset="0"/>
                                  </a:rPr>
                                  <m:t>𝜋</m:t>
                                </m:r>
                                <m:sSup>
                                  <m:sSupPr>
                                    <m:ctrlPr>
                                      <a:rPr lang="en-US" sz="2800" b="0" i="1" smtClean="0">
                                        <a:latin typeface="Cambria Math" panose="02040503050406030204" pitchFamily="18" charset="0"/>
                                        <a:ea typeface="Cambria Math" panose="02040503050406030204" pitchFamily="18" charset="0"/>
                                      </a:rPr>
                                    </m:ctrlPr>
                                  </m:sSupPr>
                                  <m:e>
                                    <m:r>
                                      <a:rPr lang="en-US" sz="2800" b="0" i="1" smtClean="0">
                                        <a:latin typeface="Cambria Math" panose="02040503050406030204" pitchFamily="18" charset="0"/>
                                        <a:ea typeface="Cambria Math" panose="02040503050406030204" pitchFamily="18" charset="0"/>
                                      </a:rPr>
                                      <m:t>𝑟</m:t>
                                    </m:r>
                                  </m:e>
                                  <m:sup>
                                    <m:r>
                                      <a:rPr lang="en-US" sz="2800" b="0" i="1" smtClean="0">
                                        <a:latin typeface="Cambria Math" panose="02040503050406030204" pitchFamily="18" charset="0"/>
                                        <a:ea typeface="Cambria Math" panose="02040503050406030204" pitchFamily="18" charset="0"/>
                                      </a:rPr>
                                      <m:t>2</m:t>
                                    </m:r>
                                  </m:sup>
                                </m:sSup>
                              </m:oMath>
                            </m:oMathPara>
                          </a14:m>
                          <a:endParaRPr lang="en-IN" sz="2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left"/>
                              </m:oMathParaPr>
                              <m:oMath xmlns:m="http://schemas.openxmlformats.org/officeDocument/2006/math">
                                <m:r>
                                  <a:rPr lang="en-US" sz="2800" b="0" i="1" smtClean="0">
                                    <a:latin typeface="Cambria Math" panose="02040503050406030204" pitchFamily="18" charset="0"/>
                                  </a:rPr>
                                  <m:t>=2</m:t>
                                </m:r>
                                <m:r>
                                  <a:rPr lang="en-US" sz="2800" b="0" i="1" smtClean="0">
                                    <a:latin typeface="Cambria Math" panose="02040503050406030204" pitchFamily="18" charset="0"/>
                                    <a:ea typeface="Cambria Math" panose="02040503050406030204" pitchFamily="18" charset="0"/>
                                  </a:rPr>
                                  <m:t>𝜋</m:t>
                                </m:r>
                                <m:r>
                                  <a:rPr lang="en-US" sz="2800" b="0" i="1" smtClean="0">
                                    <a:latin typeface="Cambria Math" panose="02040503050406030204" pitchFamily="18" charset="0"/>
                                    <a:ea typeface="Cambria Math" panose="02040503050406030204" pitchFamily="18" charset="0"/>
                                  </a:rPr>
                                  <m:t>𝑟h</m:t>
                                </m:r>
                              </m:oMath>
                            </m:oMathPara>
                          </a14:m>
                          <a:endParaRPr lang="en-IN" sz="2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IN" sz="2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38263997"/>
                      </a:ext>
                    </a:extLst>
                  </a:tr>
                  <a:tr h="370840">
                    <a:tc>
                      <a:txBody>
                        <a:bodyPr/>
                        <a:lstStyle/>
                        <a:p>
                          <a:pPr algn="r"/>
                          <a14:m>
                            <m:oMathPara xmlns:m="http://schemas.openxmlformats.org/officeDocument/2006/math">
                              <m:oMathParaPr>
                                <m:jc m:val="right"/>
                              </m:oMathParaPr>
                              <m:oMath xmlns:m="http://schemas.openxmlformats.org/officeDocument/2006/math">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𝑆</m:t>
                                    </m:r>
                                    <m:r>
                                      <a:rPr lang="en-US" sz="2800" b="0" i="1" smtClean="0">
                                        <a:latin typeface="Cambria Math" panose="02040503050406030204" pitchFamily="18" charset="0"/>
                                      </a:rPr>
                                      <m:t>−2</m:t>
                                    </m:r>
                                    <m:r>
                                      <a:rPr lang="en-US" sz="2800" b="0" i="1" smtClean="0">
                                        <a:latin typeface="Cambria Math" panose="02040503050406030204" pitchFamily="18" charset="0"/>
                                        <a:ea typeface="Cambria Math" panose="02040503050406030204" pitchFamily="18" charset="0"/>
                                      </a:rPr>
                                      <m:t>𝜋</m:t>
                                    </m:r>
                                    <m:sSup>
                                      <m:sSupPr>
                                        <m:ctrlPr>
                                          <a:rPr lang="en-US" sz="2800" b="0" i="1" smtClean="0">
                                            <a:latin typeface="Cambria Math" panose="02040503050406030204" pitchFamily="18" charset="0"/>
                                            <a:ea typeface="Cambria Math" panose="02040503050406030204" pitchFamily="18" charset="0"/>
                                          </a:rPr>
                                        </m:ctrlPr>
                                      </m:sSupPr>
                                      <m:e>
                                        <m:r>
                                          <a:rPr lang="en-US" sz="2800" b="0" i="1" smtClean="0">
                                            <a:latin typeface="Cambria Math" panose="02040503050406030204" pitchFamily="18" charset="0"/>
                                            <a:ea typeface="Cambria Math" panose="02040503050406030204" pitchFamily="18" charset="0"/>
                                          </a:rPr>
                                          <m:t>𝑟</m:t>
                                        </m:r>
                                      </m:e>
                                      <m:sup>
                                        <m:r>
                                          <a:rPr lang="en-US" sz="2800" b="0" i="1" smtClean="0">
                                            <a:latin typeface="Cambria Math" panose="02040503050406030204" pitchFamily="18" charset="0"/>
                                            <a:ea typeface="Cambria Math" panose="02040503050406030204" pitchFamily="18" charset="0"/>
                                          </a:rPr>
                                          <m:t>2</m:t>
                                        </m:r>
                                      </m:sup>
                                    </m:sSup>
                                  </m:num>
                                  <m:den>
                                    <m:r>
                                      <a:rPr lang="en-US" sz="2800" b="0" i="1" smtClean="0">
                                        <a:latin typeface="Cambria Math" panose="02040503050406030204" pitchFamily="18" charset="0"/>
                                      </a:rPr>
                                      <m:t>2</m:t>
                                    </m:r>
                                    <m:r>
                                      <a:rPr lang="en-US" sz="2800" b="0" i="1" smtClean="0">
                                        <a:latin typeface="Cambria Math" panose="02040503050406030204" pitchFamily="18" charset="0"/>
                                        <a:ea typeface="Cambria Math" panose="02040503050406030204" pitchFamily="18" charset="0"/>
                                      </a:rPr>
                                      <m:t>𝜋</m:t>
                                    </m:r>
                                    <m:r>
                                      <a:rPr lang="en-US" sz="2800" b="0" i="1" smtClean="0">
                                        <a:latin typeface="Cambria Math" panose="02040503050406030204" pitchFamily="18" charset="0"/>
                                        <a:ea typeface="Cambria Math" panose="02040503050406030204" pitchFamily="18" charset="0"/>
                                      </a:rPr>
                                      <m:t>𝑟</m:t>
                                    </m:r>
                                  </m:den>
                                </m:f>
                              </m:oMath>
                            </m:oMathPara>
                          </a14:m>
                          <a:endParaRPr lang="en-IN" sz="28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left"/>
                              </m:oMathParaPr>
                              <m:oMath xmlns:m="http://schemas.openxmlformats.org/officeDocument/2006/math">
                                <m:r>
                                  <a:rPr lang="en-US" sz="2800" b="0" i="1" smtClean="0">
                                    <a:latin typeface="Cambria Math" panose="02040503050406030204" pitchFamily="18" charset="0"/>
                                  </a:rPr>
                                  <m:t>=</m:t>
                                </m:r>
                                <m:r>
                                  <a:rPr lang="en-US" sz="2800" b="0" i="1" smtClean="0">
                                    <a:latin typeface="Cambria Math" panose="02040503050406030204" pitchFamily="18" charset="0"/>
                                  </a:rPr>
                                  <m:t>h</m:t>
                                </m:r>
                              </m:oMath>
                            </m:oMathPara>
                          </a14:m>
                          <a:endParaRPr lang="en-IN" sz="28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IN" sz="2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8631258"/>
                      </a:ext>
                    </a:extLst>
                  </a:tr>
                  <a:tr h="370840">
                    <a:tc>
                      <a:txBody>
                        <a:bodyPr/>
                        <a:lstStyle/>
                        <a:p>
                          <a:pPr algn="r"/>
                          <a14:m>
                            <m:oMathPara xmlns:m="http://schemas.openxmlformats.org/officeDocument/2006/math">
                              <m:oMathParaPr>
                                <m:jc m:val="right"/>
                              </m:oMathParaPr>
                              <m:oMath xmlns:m="http://schemas.openxmlformats.org/officeDocument/2006/math">
                                <m:r>
                                  <a:rPr lang="en-US" sz="2800" b="0" i="1" smtClean="0">
                                    <a:latin typeface="Cambria Math" panose="02040503050406030204" pitchFamily="18" charset="0"/>
                                  </a:rPr>
                                  <m:t>h</m:t>
                                </m:r>
                              </m:oMath>
                            </m:oMathPara>
                          </a14:m>
                          <a:endParaRPr lang="en-IN" sz="28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left"/>
                              </m:oMathParaPr>
                              <m:oMath xmlns:m="http://schemas.openxmlformats.org/officeDocument/2006/math">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𝑆</m:t>
                                    </m:r>
                                    <m:r>
                                      <a:rPr lang="en-US" sz="2800" b="0" i="1" smtClean="0">
                                        <a:latin typeface="Cambria Math" panose="02040503050406030204" pitchFamily="18" charset="0"/>
                                      </a:rPr>
                                      <m:t>−2</m:t>
                                    </m:r>
                                    <m:r>
                                      <a:rPr lang="en-US" sz="2800" b="0" i="1" smtClean="0">
                                        <a:latin typeface="Cambria Math" panose="02040503050406030204" pitchFamily="18" charset="0"/>
                                        <a:ea typeface="Cambria Math" panose="02040503050406030204" pitchFamily="18" charset="0"/>
                                      </a:rPr>
                                      <m:t>𝜋</m:t>
                                    </m:r>
                                    <m:sSup>
                                      <m:sSupPr>
                                        <m:ctrlPr>
                                          <a:rPr lang="en-US" sz="2800" b="0" i="1" smtClean="0">
                                            <a:latin typeface="Cambria Math" panose="02040503050406030204" pitchFamily="18" charset="0"/>
                                            <a:ea typeface="Cambria Math" panose="02040503050406030204" pitchFamily="18" charset="0"/>
                                          </a:rPr>
                                        </m:ctrlPr>
                                      </m:sSupPr>
                                      <m:e>
                                        <m:r>
                                          <a:rPr lang="en-US" sz="2800" b="0" i="1" smtClean="0">
                                            <a:latin typeface="Cambria Math" panose="02040503050406030204" pitchFamily="18" charset="0"/>
                                            <a:ea typeface="Cambria Math" panose="02040503050406030204" pitchFamily="18" charset="0"/>
                                          </a:rPr>
                                          <m:t>𝑟</m:t>
                                        </m:r>
                                      </m:e>
                                      <m:sup>
                                        <m:r>
                                          <a:rPr lang="en-US" sz="2800" b="0" i="1" smtClean="0">
                                            <a:latin typeface="Cambria Math" panose="02040503050406030204" pitchFamily="18" charset="0"/>
                                            <a:ea typeface="Cambria Math" panose="02040503050406030204" pitchFamily="18" charset="0"/>
                                          </a:rPr>
                                          <m:t>2</m:t>
                                        </m:r>
                                      </m:sup>
                                    </m:sSup>
                                  </m:num>
                                  <m:den>
                                    <m:r>
                                      <a:rPr lang="en-US" sz="2800" b="0" i="1" smtClean="0">
                                        <a:latin typeface="Cambria Math" panose="02040503050406030204" pitchFamily="18" charset="0"/>
                                      </a:rPr>
                                      <m:t>2</m:t>
                                    </m:r>
                                    <m:r>
                                      <a:rPr lang="en-US" sz="2800" b="0" i="1" smtClean="0">
                                        <a:latin typeface="Cambria Math" panose="02040503050406030204" pitchFamily="18" charset="0"/>
                                        <a:ea typeface="Cambria Math" panose="02040503050406030204" pitchFamily="18" charset="0"/>
                                      </a:rPr>
                                      <m:t>𝜋</m:t>
                                    </m:r>
                                    <m:r>
                                      <a:rPr lang="en-US" sz="2800" b="0" i="1" smtClean="0">
                                        <a:latin typeface="Cambria Math" panose="02040503050406030204" pitchFamily="18" charset="0"/>
                                        <a:ea typeface="Cambria Math" panose="02040503050406030204" pitchFamily="18" charset="0"/>
                                      </a:rPr>
                                      <m:t>𝑟</m:t>
                                    </m:r>
                                  </m:den>
                                </m:f>
                              </m:oMath>
                            </m:oMathPara>
                          </a14:m>
                          <a:endParaRPr lang="en-IN" sz="28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IN" sz="2800" dirty="0">
                            <a:solidFill>
                              <a:srgbClr val="00808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24684349"/>
                      </a:ext>
                    </a:extLst>
                  </a:tr>
                </a:tbl>
              </a:graphicData>
            </a:graphic>
          </p:graphicFrame>
        </mc:Choice>
        <mc:Fallback xmlns="">
          <p:graphicFrame>
            <p:nvGraphicFramePr>
              <p:cNvPr id="4" name="Table 4">
                <a:extLst>
                  <a:ext uri="{FF2B5EF4-FFF2-40B4-BE49-F238E27FC236}">
                    <a16:creationId xmlns:a16="http://schemas.microsoft.com/office/drawing/2014/main" id="{70DC7B84-9540-420F-B6BC-CB523BFEA777}"/>
                  </a:ext>
                </a:extLst>
              </p:cNvPr>
              <p:cNvGraphicFramePr>
                <a:graphicFrameLocks noGrp="1"/>
              </p:cNvGraphicFramePr>
              <p:nvPr>
                <p:extLst>
                  <p:ext uri="{D42A27DB-BD31-4B8C-83A1-F6EECF244321}">
                    <p14:modId xmlns:p14="http://schemas.microsoft.com/office/powerpoint/2010/main" val="1533722777"/>
                  </p:ext>
                </p:extLst>
              </p:nvPr>
            </p:nvGraphicFramePr>
            <p:xfrm>
              <a:off x="838200" y="1219200"/>
              <a:ext cx="7848599" cy="4028948"/>
            </p:xfrm>
            <a:graphic>
              <a:graphicData uri="http://schemas.openxmlformats.org/drawingml/2006/table">
                <a:tbl>
                  <a:tblPr>
                    <a:tableStyleId>{2D5ABB26-0587-4C30-8999-92F81FD0307C}</a:tableStyleId>
                  </a:tblPr>
                  <a:tblGrid>
                    <a:gridCol w="1651127">
                      <a:extLst>
                        <a:ext uri="{9D8B030D-6E8A-4147-A177-3AD203B41FA5}">
                          <a16:colId xmlns:a16="http://schemas.microsoft.com/office/drawing/2014/main" val="814524690"/>
                        </a:ext>
                      </a:extLst>
                    </a:gridCol>
                    <a:gridCol w="2600008">
                      <a:extLst>
                        <a:ext uri="{9D8B030D-6E8A-4147-A177-3AD203B41FA5}">
                          <a16:colId xmlns:a16="http://schemas.microsoft.com/office/drawing/2014/main" val="2530625209"/>
                        </a:ext>
                      </a:extLst>
                    </a:gridCol>
                    <a:gridCol w="3597464">
                      <a:extLst>
                        <a:ext uri="{9D8B030D-6E8A-4147-A177-3AD203B41FA5}">
                          <a16:colId xmlns:a16="http://schemas.microsoft.com/office/drawing/2014/main" val="280523732"/>
                        </a:ext>
                      </a:extLst>
                    </a:gridCol>
                  </a:tblGrid>
                  <a:tr h="161544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t="-1887" r="-375277" b="-149434"/>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l="-63466" t="-1887" r="-138173" b="-149434"/>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l="-118305" t="-1887" b="-149434"/>
                          </a:stretch>
                        </a:blipFill>
                      </a:tcPr>
                    </a:tc>
                    <a:extLst>
                      <a:ext uri="{0D108BD9-81ED-4DB2-BD59-A6C34878D82A}">
                        <a16:rowId xmlns:a16="http://schemas.microsoft.com/office/drawing/2014/main" val="3756833717"/>
                      </a:ext>
                    </a:extLst>
                  </a:tr>
                  <a:tr h="51816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t="-317647" r="-375277" b="-365882"/>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l="-63466" t="-317647" r="-138173" b="-365882"/>
                          </a:stretch>
                        </a:blipFill>
                      </a:tcPr>
                    </a:tc>
                    <a:tc>
                      <a:txBody>
                        <a:bodyPr/>
                        <a:lstStyle/>
                        <a:p>
                          <a:endParaRPr lang="en-IN" sz="2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38263997"/>
                      </a:ext>
                    </a:extLst>
                  </a:tr>
                  <a:tr h="947674">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t="-227564" r="-375277" b="-99359"/>
                          </a:stretch>
                        </a:blipFill>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l="-63466" t="-227564" r="-138173" b="-99359"/>
                          </a:stretch>
                        </a:blipFill>
                      </a:tcPr>
                    </a:tc>
                    <a:tc>
                      <a:txBody>
                        <a:bodyPr/>
                        <a:lstStyle/>
                        <a:p>
                          <a:endParaRPr lang="en-IN" sz="2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8631258"/>
                      </a:ext>
                    </a:extLst>
                  </a:tr>
                  <a:tr h="947674">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t="-329677" r="-375277"/>
                          </a:stretch>
                        </a:blipFill>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l="-63466" t="-329677" r="-138173"/>
                          </a:stretch>
                        </a:blipFill>
                      </a:tcPr>
                    </a:tc>
                    <a:tc>
                      <a:txBody>
                        <a:bodyPr/>
                        <a:lstStyle/>
                        <a:p>
                          <a:endParaRPr lang="en-IN" sz="2800" dirty="0">
                            <a:solidFill>
                              <a:srgbClr val="00808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24684349"/>
                      </a:ext>
                    </a:extLst>
                  </a:tr>
                </a:tbl>
              </a:graphicData>
            </a:graphic>
          </p:graphicFrame>
        </mc:Fallback>
      </mc:AlternateContent>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a:t>
            </a:r>
            <a:r>
              <a:rPr dirty="0"/>
              <a:t> 2: Calculating </a:t>
            </a:r>
            <a:r>
              <a:rPr lang="en-US" dirty="0"/>
              <a:t>Average Speed</a:t>
            </a:r>
            <a:endParaRPr dirty="0"/>
          </a:p>
        </p:txBody>
      </p:sp>
      <p:sp>
        <p:nvSpPr>
          <p:cNvPr id="3" name="Text Placeholder 2"/>
          <p:cNvSpPr>
            <a:spLocks noGrp="1"/>
          </p:cNvSpPr>
          <p:nvPr>
            <p:ph type="body" sz="quarter" idx="10"/>
          </p:nvPr>
        </p:nvSpPr>
        <p:spPr/>
        <p:txBody>
          <a:bodyPr>
            <a:normAutofit/>
          </a:bodyPr>
          <a:lstStyle/>
          <a:p>
            <a:r>
              <a:rPr sz="2800"/>
              <a:t>The distance from Shreveport, LA to Austin, TX by one route is </a:t>
            </a:r>
            <a:r>
              <a:rPr sz="2800">
                <a:latin typeface="Cambria Math"/>
              </a:rPr>
              <a:t>325</a:t>
            </a:r>
            <a:r>
              <a:rPr sz="2800"/>
              <a:t> miles. If Kevin made the trip in five and a half hours, what was his average speed?</a:t>
            </a:r>
          </a:p>
        </p:txBody>
      </p:sp>
      <p:pic>
        <p:nvPicPr>
          <p:cNvPr id="4" name="Picture 3">
            <a:extLst>
              <a:ext uri="{FF2B5EF4-FFF2-40B4-BE49-F238E27FC236}">
                <a16:creationId xmlns:a16="http://schemas.microsoft.com/office/drawing/2014/main" id="{12101832-B2A4-4339-B25C-EC604BF3024D}"/>
              </a:ext>
            </a:extLst>
          </p:cNvPr>
          <p:cNvPicPr>
            <a:picLocks noChangeAspect="1"/>
          </p:cNvPicPr>
          <p:nvPr/>
        </p:nvPicPr>
        <p:blipFill>
          <a:blip r:embed="rId2"/>
          <a:stretch>
            <a:fillRect/>
          </a:stretch>
        </p:blipFill>
        <p:spPr>
          <a:xfrm>
            <a:off x="2487911" y="2682600"/>
            <a:ext cx="4168179" cy="28800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Note</a:t>
            </a:r>
          </a:p>
        </p:txBody>
      </p:sp>
      <p:sp>
        <p:nvSpPr>
          <p:cNvPr id="3" name="Text Placeholder 2"/>
          <p:cNvSpPr>
            <a:spLocks noGrp="1"/>
          </p:cNvSpPr>
          <p:nvPr>
            <p:ph type="body" sz="quarter" idx="10"/>
          </p:nvPr>
        </p:nvSpPr>
        <p:spPr>
          <a:xfrm>
            <a:off x="457200" y="1082078"/>
            <a:ext cx="8229600" cy="1815882"/>
          </a:xfrm>
        </p:spPr>
        <p:txBody>
          <a:bodyPr>
            <a:spAutoFit/>
          </a:bodyPr>
          <a:lstStyle/>
          <a:p>
            <a:r>
              <a:rPr sz="2800"/>
              <a:t>With application or mathematical modeling problems, it often helps to list the variables in the problem. As you read through the problem statement, fill in this list and determine which variable to solve for.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Example</a:t>
            </a:r>
            <a:r>
              <a:rPr dirty="0"/>
              <a:t> 2: Calculating Distance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r>
                  <a:rPr sz="2800" b="1" dirty="0"/>
                  <a:t>Solution</a:t>
                </a:r>
              </a:p>
              <a:p>
                <a:pPr>
                  <a:defRPr sz="2800"/>
                </a:pPr>
                <a:r>
                  <a:rPr sz="2800" dirty="0"/>
                  <a:t>We know that </a:t>
                </a:r>
                <a14:m>
                  <m:oMath xmlns:m="http://schemas.openxmlformats.org/officeDocument/2006/math">
                    <m:r>
                      <a:rPr>
                        <a:latin typeface="Cambria Math" panose="02040503050406030204" pitchFamily="18" charset="0"/>
                      </a:rPr>
                      <m:t>𝑑</m:t>
                    </m:r>
                    <m:r>
                      <a:rPr>
                        <a:latin typeface="Cambria Math" panose="02040503050406030204" pitchFamily="18" charset="0"/>
                      </a:rPr>
                      <m:t>=325</m:t>
                    </m:r>
                  </m:oMath>
                </a14:m>
                <a:r>
                  <a:rPr sz="2800" dirty="0"/>
                  <a:t> miles and </a:t>
                </a:r>
                <a14:m>
                  <m:oMath xmlns:m="http://schemas.openxmlformats.org/officeDocument/2006/math">
                    <m:r>
                      <a:rPr>
                        <a:latin typeface="Cambria Math" panose="02040503050406030204" pitchFamily="18" charset="0"/>
                      </a:rPr>
                      <m:t>𝑡</m:t>
                    </m:r>
                    <m:r>
                      <a:rPr>
                        <a:latin typeface="Cambria Math" panose="02040503050406030204" pitchFamily="18" charset="0"/>
                      </a:rPr>
                      <m:t>=5</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2</m:t>
                        </m:r>
                      </m:den>
                    </m:f>
                  </m:oMath>
                </a14:m>
                <a:r>
                  <a:rPr sz="2800" dirty="0"/>
                  <a:t> hours. After substituting these values in the formula </a:t>
                </a:r>
                <a14:m>
                  <m:oMath xmlns:m="http://schemas.openxmlformats.org/officeDocument/2006/math">
                    <m:r>
                      <a:rPr>
                        <a:latin typeface="Cambria Math" panose="02040503050406030204" pitchFamily="18" charset="0"/>
                      </a:rPr>
                      <m:t>𝑑</m:t>
                    </m:r>
                    <m:r>
                      <a:rPr>
                        <a:latin typeface="Cambria Math" panose="02040503050406030204" pitchFamily="18" charset="0"/>
                      </a:rPr>
                      <m:t>=</m:t>
                    </m:r>
                    <m:r>
                      <a:rPr>
                        <a:latin typeface="Cambria Math" panose="02040503050406030204" pitchFamily="18" charset="0"/>
                      </a:rPr>
                      <m:t>𝑟𝑡</m:t>
                    </m:r>
                  </m:oMath>
                </a14:m>
                <a:r>
                  <a:rPr sz="2800" dirty="0"/>
                  <a:t> we need to solve the linear equation </a:t>
                </a:r>
                <a14:m>
                  <m:oMath xmlns:m="http://schemas.openxmlformats.org/officeDocument/2006/math">
                    <m:r>
                      <a:rPr>
                        <a:latin typeface="Cambria Math" panose="02040503050406030204" pitchFamily="18" charset="0"/>
                      </a:rPr>
                      <m:t>325=</m:t>
                    </m:r>
                    <m:f>
                      <m:fPr>
                        <m:ctrlPr>
                          <a:rPr i="1">
                            <a:latin typeface="Cambria Math" panose="02040503050406030204" pitchFamily="18" charset="0"/>
                          </a:rPr>
                        </m:ctrlPr>
                      </m:fPr>
                      <m:num>
                        <m:r>
                          <a:rPr>
                            <a:latin typeface="Cambria Math" panose="02040503050406030204" pitchFamily="18" charset="0"/>
                          </a:rPr>
                          <m:t>11</m:t>
                        </m:r>
                      </m:num>
                      <m:den>
                        <m:r>
                          <a:rPr>
                            <a:latin typeface="Cambria Math" panose="02040503050406030204" pitchFamily="18" charset="0"/>
                          </a:rPr>
                          <m:t>2</m:t>
                        </m:r>
                      </m:den>
                    </m:f>
                    <m:r>
                      <a:rPr>
                        <a:latin typeface="Cambria Math" panose="02040503050406030204" pitchFamily="18" charset="0"/>
                      </a:rPr>
                      <m:t>𝑟</m:t>
                    </m:r>
                  </m:oMath>
                </a14:m>
                <a:r>
                  <a:rPr sz="2800" dirty="0"/>
                  <a:t> for </a:t>
                </a:r>
                <a14:m>
                  <m:oMath xmlns:m="http://schemas.openxmlformats.org/officeDocument/2006/math">
                    <m:r>
                      <a:rPr>
                        <a:latin typeface="Cambria Math" panose="02040503050406030204" pitchFamily="18" charset="0"/>
                      </a:rPr>
                      <m:t>𝑟</m:t>
                    </m:r>
                  </m:oMath>
                </a14:m>
                <a:r>
                  <a:rPr sz="2800" dirty="0"/>
                  <a:t> (note that we have written five and a half as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11</m:t>
                        </m:r>
                      </m:num>
                      <m:den>
                        <m:r>
                          <a:rPr>
                            <a:latin typeface="Cambria Math" panose="02040503050406030204" pitchFamily="18" charset="0"/>
                          </a:rPr>
                          <m:t>2</m:t>
                        </m:r>
                      </m:den>
                    </m:f>
                  </m:oMath>
                </a14:m>
                <a:r>
                  <a:rPr sz="2800" dirty="0"/>
                  <a:t>). We do this by multiplying both sides by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2</m:t>
                        </m:r>
                      </m:num>
                      <m:den>
                        <m:r>
                          <a:rPr>
                            <a:latin typeface="Cambria Math" panose="02040503050406030204" pitchFamily="18" charset="0"/>
                          </a:rPr>
                          <m:t>11</m:t>
                        </m:r>
                      </m:den>
                    </m:f>
                  </m:oMath>
                </a14:m>
                <a:r>
                  <a:rPr lang="en-US" sz="2800" dirty="0"/>
                  <a:t>.</a:t>
                </a:r>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185"/>
                </a:stretch>
              </a:blipFill>
            </p:spPr>
            <p:txBody>
              <a:bodyPr/>
              <a:lstStyle/>
              <a:p>
                <a:r>
                  <a:rPr lang="en-US">
                    <a:noFill/>
                  </a:rPr>
                  <a:t> </a:t>
                </a:r>
              </a:p>
            </p:txBody>
          </p:sp>
        </mc:Fallback>
      </mc:AlternateContent>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Example</a:t>
            </a:r>
            <a:r>
              <a:rPr dirty="0"/>
              <a:t> 2: Calculating Distance (cont.)</a:t>
            </a:r>
          </a:p>
        </p:txBody>
      </p:sp>
      <p:sp>
        <p:nvSpPr>
          <p:cNvPr id="3" name="Text Placeholder 2"/>
          <p:cNvSpPr>
            <a:spLocks noGrp="1"/>
          </p:cNvSpPr>
          <p:nvPr>
            <p:ph type="body" sz="quarter" idx="10"/>
          </p:nvPr>
        </p:nvSpPr>
        <p:spPr>
          <a:xfrm>
            <a:off x="444817" y="1029287"/>
            <a:ext cx="8229600" cy="4967067"/>
          </a:xfrm>
        </p:spPr>
        <p:txBody>
          <a:bodyPr>
            <a:normAutofit/>
          </a:bodyPr>
          <a:lstStyle/>
          <a:p>
            <a:endParaRPr lang="en-US" sz="2800" dirty="0"/>
          </a:p>
          <a:p>
            <a:endParaRPr lang="en-US" sz="2800" dirty="0"/>
          </a:p>
          <a:p>
            <a:endParaRPr lang="en-IN" dirty="0"/>
          </a:p>
          <a:p>
            <a:pPr>
              <a:lnSpc>
                <a:spcPct val="150000"/>
              </a:lnSpc>
            </a:pPr>
            <a:endParaRPr lang="en-IN" sz="2800" dirty="0"/>
          </a:p>
          <a:p>
            <a:r>
              <a:rPr sz="2800" dirty="0"/>
              <a:t>Alternatively, the time can be expressed in decimal form as </a:t>
            </a:r>
            <a:r>
              <a:rPr sz="2800" dirty="0">
                <a:latin typeface="Cambria Math"/>
              </a:rPr>
              <a:t>5.5</a:t>
            </a:r>
            <a:r>
              <a:rPr sz="2800" dirty="0"/>
              <a:t> hours</a:t>
            </a:r>
            <a:r>
              <a:rPr lang="en-US" sz="2800" dirty="0"/>
              <a:t>.</a:t>
            </a:r>
            <a:endParaRPr sz="2800" dirty="0"/>
          </a:p>
        </p:txBody>
      </p:sp>
      <mc:AlternateContent xmlns:mc="http://schemas.openxmlformats.org/markup-compatibility/2006">
        <mc:Choice xmlns:a14="http://schemas.microsoft.com/office/drawing/2010/main" Requires="a14">
          <p:graphicFrame>
            <p:nvGraphicFramePr>
              <p:cNvPr id="5" name="Table 4">
                <a:extLst>
                  <a:ext uri="{FF2B5EF4-FFF2-40B4-BE49-F238E27FC236}">
                    <a16:creationId xmlns:a16="http://schemas.microsoft.com/office/drawing/2014/main" id="{C95B6051-8AB9-4153-9CE3-E7DDB97FF457}"/>
                  </a:ext>
                </a:extLst>
              </p:cNvPr>
              <p:cNvGraphicFramePr>
                <a:graphicFrameLocks noGrp="1"/>
              </p:cNvGraphicFramePr>
              <p:nvPr>
                <p:extLst>
                  <p:ext uri="{D42A27DB-BD31-4B8C-83A1-F6EECF244321}">
                    <p14:modId xmlns:p14="http://schemas.microsoft.com/office/powerpoint/2010/main" val="64407430"/>
                  </p:ext>
                </p:extLst>
              </p:nvPr>
            </p:nvGraphicFramePr>
            <p:xfrm>
              <a:off x="737330" y="1266888"/>
              <a:ext cx="7644575" cy="1894269"/>
            </p:xfrm>
            <a:graphic>
              <a:graphicData uri="http://schemas.openxmlformats.org/drawingml/2006/table">
                <a:tbl>
                  <a:tblPr firstRow="1" bandRow="1">
                    <a:tableStyleId>{2D5ABB26-0587-4C30-8999-92F81FD0307C}</a:tableStyleId>
                  </a:tblPr>
                  <a:tblGrid>
                    <a:gridCol w="1400810">
                      <a:extLst>
                        <a:ext uri="{9D8B030D-6E8A-4147-A177-3AD203B41FA5}">
                          <a16:colId xmlns:a16="http://schemas.microsoft.com/office/drawing/2014/main" val="20000"/>
                        </a:ext>
                      </a:extLst>
                    </a:gridCol>
                    <a:gridCol w="6243765">
                      <a:extLst>
                        <a:ext uri="{9D8B030D-6E8A-4147-A177-3AD203B41FA5}">
                          <a16:colId xmlns:a16="http://schemas.microsoft.com/office/drawing/2014/main" val="20001"/>
                        </a:ext>
                      </a:extLst>
                    </a:gridCol>
                  </a:tblGrid>
                  <a:tr h="457200">
                    <a:tc>
                      <a:txBody>
                        <a:bodyPr/>
                        <a:lstStyle/>
                        <a:p>
                          <a:pPr algn="r">
                            <a:defRPr sz="1600"/>
                          </a:pPr>
                          <a:r>
                            <a:rPr lang="en-IN" sz="2800" dirty="0"/>
                            <a:t>​</a:t>
                          </a:r>
                          <a14:m>
                            <m:oMath xmlns:m="http://schemas.openxmlformats.org/officeDocument/2006/math">
                              <m:f>
                                <m:fPr>
                                  <m:ctrlPr>
                                    <a:rPr lang="en-US" sz="2800" b="0" i="1" smtClean="0">
                                      <a:latin typeface="Cambria Math" panose="02040503050406030204" pitchFamily="18" charset="0"/>
                                    </a:rPr>
                                  </m:ctrlPr>
                                </m:fPr>
                                <m:num>
                                  <m:r>
                                    <a:rPr lang="en-IN" sz="2800" b="0" i="1" smtClean="0">
                                      <a:latin typeface="Cambria Math" panose="02040503050406030204" pitchFamily="18" charset="0"/>
                                    </a:rPr>
                                    <m:t>2</m:t>
                                  </m:r>
                                </m:num>
                                <m:den>
                                  <m:r>
                                    <a:rPr lang="en-US" sz="2800" b="0" i="1" smtClean="0">
                                      <a:latin typeface="Cambria Math" panose="02040503050406030204" pitchFamily="18" charset="0"/>
                                    </a:rPr>
                                    <m:t>11</m:t>
                                  </m:r>
                                </m:den>
                              </m:f>
                              <m:r>
                                <a:rPr lang="en-US" sz="2800" b="0" i="1" smtClean="0">
                                  <a:latin typeface="Cambria Math" panose="02040503050406030204" pitchFamily="18" charset="0"/>
                                </a:rPr>
                                <m:t>(325)</m:t>
                              </m:r>
                            </m:oMath>
                          </a14:m>
                          <a:endParaRPr sz="2800" dirty="0"/>
                        </a:p>
                      </a:txBody>
                      <a:tcPr marL="36576" marR="36576" marT="36576" marB="36576" anchor="ctr"/>
                    </a:tc>
                    <a:tc>
                      <a:txBody>
                        <a:bodyPr/>
                        <a:lstStyle/>
                        <a:p>
                          <a:pPr algn="l">
                            <a:defRPr sz="1600"/>
                          </a:pPr>
                          <a:r>
                            <a:rPr lang="ar-AE" sz="2800" dirty="0"/>
                            <a:t>​</a:t>
                          </a:r>
                          <a14:m>
                            <m:oMath xmlns:m="http://schemas.openxmlformats.org/officeDocument/2006/math">
                              <m:r>
                                <a:rPr lang="ar-AE" sz="2800">
                                  <a:latin typeface="Cambria Math"/>
                                </a:rPr>
                                <m:t>=</m:t>
                              </m:r>
                              <m:f>
                                <m:fPr>
                                  <m:ctrlPr>
                                    <a:rPr lang="en-US" sz="2800" b="0" i="1" smtClean="0">
                                      <a:latin typeface="Cambria Math" panose="02040503050406030204" pitchFamily="18" charset="0"/>
                                    </a:rPr>
                                  </m:ctrlPr>
                                </m:fPr>
                                <m:num>
                                  <m:r>
                                    <a:rPr lang="ar-AE" sz="2800" b="0" i="1" smtClean="0">
                                      <a:latin typeface="Cambria Math" panose="02040503050406030204" pitchFamily="18" charset="0"/>
                                    </a:rPr>
                                    <m:t>2</m:t>
                                  </m:r>
                                </m:num>
                                <m:den>
                                  <m:r>
                                    <a:rPr lang="en-US" sz="2800" b="0" i="1" smtClean="0">
                                      <a:latin typeface="Cambria Math" panose="02040503050406030204" pitchFamily="18" charset="0"/>
                                    </a:rPr>
                                    <m:t>11</m:t>
                                  </m:r>
                                </m:den>
                              </m:f>
                              <m:d>
                                <m:dPr>
                                  <m:ctrlPr>
                                    <a:rPr lang="en-US" sz="2800" b="0" i="1" smtClean="0">
                                      <a:latin typeface="Cambria Math" panose="02040503050406030204" pitchFamily="18" charset="0"/>
                                    </a:rPr>
                                  </m:ctrlPr>
                                </m:dPr>
                                <m:e>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11</m:t>
                                      </m:r>
                                    </m:num>
                                    <m:den>
                                      <m:r>
                                        <a:rPr lang="en-US" sz="2800" b="0" i="1" smtClean="0">
                                          <a:latin typeface="Cambria Math" panose="02040503050406030204" pitchFamily="18" charset="0"/>
                                        </a:rPr>
                                        <m:t>2</m:t>
                                      </m:r>
                                    </m:den>
                                  </m:f>
                                  <m:r>
                                    <a:rPr lang="en-US" sz="2800" b="0" i="1" smtClean="0">
                                      <a:latin typeface="Cambria Math" panose="02040503050406030204" pitchFamily="18" charset="0"/>
                                    </a:rPr>
                                    <m:t>𝑟</m:t>
                                  </m:r>
                                </m:e>
                              </m:d>
                            </m:oMath>
                          </a14:m>
                          <a:endParaRPr sz="2800" dirty="0"/>
                        </a:p>
                      </a:txBody>
                      <a:tcPr marL="36576" marR="36576" marT="36576" marB="36576" anchor="ctr"/>
                    </a:tc>
                    <a:extLst>
                      <a:ext uri="{0D108BD9-81ED-4DB2-BD59-A6C34878D82A}">
                        <a16:rowId xmlns:a16="http://schemas.microsoft.com/office/drawing/2014/main" val="10000"/>
                      </a:ext>
                    </a:extLst>
                  </a:tr>
                  <a:tr h="457200">
                    <a:tc>
                      <a:txBody>
                        <a:bodyPr/>
                        <a:lstStyle/>
                        <a:p>
                          <a:pPr algn="r">
                            <a:defRPr sz="1600"/>
                          </a:pPr>
                          <a:r>
                            <a:rPr lang="ar-AE" sz="2800" dirty="0"/>
                            <a:t>​</a:t>
                          </a:r>
                          <a14:m>
                            <m:oMath xmlns:m="http://schemas.openxmlformats.org/officeDocument/2006/math">
                              <m:f>
                                <m:fPr>
                                  <m:ctrlPr>
                                    <a:rPr lang="ar-AE" sz="2800" i="1">
                                      <a:latin typeface="Cambria Math" panose="02040503050406030204" pitchFamily="18" charset="0"/>
                                    </a:rPr>
                                  </m:ctrlPr>
                                </m:fPr>
                                <m:num>
                                  <m:r>
                                    <a:rPr lang="ar-AE" sz="2800" b="0" i="0" smtClean="0">
                                      <a:latin typeface="Cambria Math" panose="02040503050406030204" pitchFamily="18" charset="0"/>
                                    </a:rPr>
                                    <m:t>6</m:t>
                                  </m:r>
                                  <m:r>
                                    <a:rPr lang="en-US" sz="2800" b="0" i="0" smtClean="0">
                                      <a:latin typeface="Cambria Math" panose="02040503050406030204" pitchFamily="18" charset="0"/>
                                    </a:rPr>
                                    <m:t>50</m:t>
                                  </m:r>
                                </m:num>
                                <m:den>
                                  <m:r>
                                    <a:rPr lang="ar-AE" sz="2800">
                                      <a:latin typeface="Cambria Math"/>
                                    </a:rPr>
                                    <m:t>1</m:t>
                                  </m:r>
                                  <m:r>
                                    <a:rPr lang="en-US" sz="2800" b="0" i="0" smtClean="0">
                                      <a:latin typeface="Cambria Math" panose="02040503050406030204" pitchFamily="18" charset="0"/>
                                    </a:rPr>
                                    <m:t>1</m:t>
                                  </m:r>
                                </m:den>
                              </m:f>
                            </m:oMath>
                          </a14:m>
                          <a:endParaRPr sz="2800" dirty="0"/>
                        </a:p>
                      </a:txBody>
                      <a:tcPr marL="36576" marR="36576" marT="36576" marB="36576" anchor="ctr"/>
                    </a:tc>
                    <a:tc>
                      <a:txBody>
                        <a:bodyPr/>
                        <a:lstStyle/>
                        <a:p>
                          <a:pPr algn="l">
                            <a:defRPr sz="1600"/>
                          </a:pPr>
                          <a:r>
                            <a:rPr sz="2800" dirty="0"/>
                            <a:t>​</a:t>
                          </a:r>
                          <a14:m>
                            <m:oMath xmlns:m="http://schemas.openxmlformats.org/officeDocument/2006/math">
                              <m:r>
                                <a:rPr sz="2800">
                                  <a:latin typeface="Cambria Math"/>
                                </a:rPr>
                                <m:t>=</m:t>
                              </m:r>
                              <m:r>
                                <a:rPr sz="2800">
                                  <a:latin typeface="Cambria Math"/>
                                </a:rPr>
                                <m:t>𝑟</m:t>
                              </m:r>
                            </m:oMath>
                          </a14:m>
                          <a:endParaRPr sz="2800" dirty="0"/>
                        </a:p>
                      </a:txBody>
                      <a:tcPr marL="36576" marR="36576" marT="36576" marB="36576" anchor="ctr"/>
                    </a:tc>
                    <a:extLst>
                      <a:ext uri="{0D108BD9-81ED-4DB2-BD59-A6C34878D82A}">
                        <a16:rowId xmlns:a16="http://schemas.microsoft.com/office/drawing/2014/main" val="10001"/>
                      </a:ext>
                    </a:extLst>
                  </a:tr>
                  <a:tr h="457200">
                    <a:tc>
                      <a:txBody>
                        <a:bodyPr/>
                        <a:lstStyle/>
                        <a:p>
                          <a:pPr algn="r">
                            <a:defRPr sz="1600"/>
                          </a:pPr>
                          <a:r>
                            <a:rPr sz="2800"/>
                            <a:t>​</a:t>
                          </a:r>
                          <a14:m>
                            <m:oMath xmlns:m="http://schemas.openxmlformats.org/officeDocument/2006/math">
                              <m:r>
                                <a:rPr sz="2800">
                                  <a:latin typeface="Cambria Math"/>
                                </a:rPr>
                                <m:t>𝑟</m:t>
                              </m:r>
                            </m:oMath>
                          </a14:m>
                          <a:endParaRPr sz="2800"/>
                        </a:p>
                      </a:txBody>
                      <a:tcPr marL="36576" marR="36576" marT="36576" marB="36576" anchor="ctr"/>
                    </a:tc>
                    <a:tc>
                      <a:txBody>
                        <a:bodyPr/>
                        <a:lstStyle/>
                        <a:p>
                          <a:pPr algn="l">
                            <a:defRPr sz="1600"/>
                          </a:pPr>
                          <a:r>
                            <a:rPr sz="2800" dirty="0"/>
                            <a:t>​</a:t>
                          </a:r>
                          <a14:m>
                            <m:oMath xmlns:m="http://schemas.openxmlformats.org/officeDocument/2006/math">
                              <m:r>
                                <a:rPr lang="en-US" sz="2800" i="1" smtClean="0">
                                  <a:latin typeface="Cambria Math" panose="02040503050406030204" pitchFamily="18" charset="0"/>
                                  <a:ea typeface="Cambria Math" panose="02040503050406030204" pitchFamily="18" charset="0"/>
                                </a:rPr>
                                <m:t>≈</m:t>
                              </m:r>
                              <m:r>
                                <m:rPr>
                                  <m:nor/>
                                </m:rPr>
                                <a:rPr lang="en-US" sz="2800" b="0" i="0" smtClean="0">
                                  <a:latin typeface="Cambria Math"/>
                                </a:rPr>
                                <m:t>59.1 </m:t>
                              </m:r>
                              <m:r>
                                <m:rPr>
                                  <m:nor/>
                                </m:rPr>
                                <a:rPr lang="en-US" sz="2800" b="0" i="0" smtClean="0">
                                  <a:latin typeface="Cambria Math"/>
                                </a:rPr>
                                <m:t>mph</m:t>
                              </m:r>
                            </m:oMath>
                          </a14:m>
                          <a:endParaRPr sz="2000" dirty="0">
                            <a:solidFill>
                              <a:srgbClr val="008080"/>
                            </a:solidFill>
                          </a:endParaRPr>
                        </a:p>
                      </a:txBody>
                      <a:tcPr marL="36576" marR="36576" marT="36576" marB="36576" anchor="ctr"/>
                    </a:tc>
                    <a:extLst>
                      <a:ext uri="{0D108BD9-81ED-4DB2-BD59-A6C34878D82A}">
                        <a16:rowId xmlns:a16="http://schemas.microsoft.com/office/drawing/2014/main" val="10003"/>
                      </a:ext>
                    </a:extLst>
                  </a:tr>
                </a:tbl>
              </a:graphicData>
            </a:graphic>
          </p:graphicFrame>
        </mc:Choice>
        <mc:Fallback>
          <p:graphicFrame>
            <p:nvGraphicFramePr>
              <p:cNvPr id="5" name="Table 4">
                <a:extLst>
                  <a:ext uri="{FF2B5EF4-FFF2-40B4-BE49-F238E27FC236}">
                    <a16:creationId xmlns:a16="http://schemas.microsoft.com/office/drawing/2014/main" id="{C95B6051-8AB9-4153-9CE3-E7DDB97FF457}"/>
                  </a:ext>
                </a:extLst>
              </p:cNvPr>
              <p:cNvGraphicFramePr>
                <a:graphicFrameLocks noGrp="1"/>
              </p:cNvGraphicFramePr>
              <p:nvPr>
                <p:extLst>
                  <p:ext uri="{D42A27DB-BD31-4B8C-83A1-F6EECF244321}">
                    <p14:modId xmlns:p14="http://schemas.microsoft.com/office/powerpoint/2010/main" val="64407430"/>
                  </p:ext>
                </p:extLst>
              </p:nvPr>
            </p:nvGraphicFramePr>
            <p:xfrm>
              <a:off x="737330" y="1266888"/>
              <a:ext cx="7644575" cy="1894269"/>
            </p:xfrm>
            <a:graphic>
              <a:graphicData uri="http://schemas.openxmlformats.org/drawingml/2006/table">
                <a:tbl>
                  <a:tblPr firstRow="1" bandRow="1">
                    <a:tableStyleId>{2D5ABB26-0587-4C30-8999-92F81FD0307C}</a:tableStyleId>
                  </a:tblPr>
                  <a:tblGrid>
                    <a:gridCol w="1400810">
                      <a:extLst>
                        <a:ext uri="{9D8B030D-6E8A-4147-A177-3AD203B41FA5}">
                          <a16:colId xmlns:a16="http://schemas.microsoft.com/office/drawing/2014/main" val="20000"/>
                        </a:ext>
                      </a:extLst>
                    </a:gridCol>
                    <a:gridCol w="6243765">
                      <a:extLst>
                        <a:ext uri="{9D8B030D-6E8A-4147-A177-3AD203B41FA5}">
                          <a16:colId xmlns:a16="http://schemas.microsoft.com/office/drawing/2014/main" val="20001"/>
                        </a:ext>
                      </a:extLst>
                    </a:gridCol>
                  </a:tblGrid>
                  <a:tr h="711772">
                    <a:tc>
                      <a:txBody>
                        <a:bodyPr/>
                        <a:lstStyle/>
                        <a:p>
                          <a:endParaRPr lang="en-US"/>
                        </a:p>
                      </a:txBody>
                      <a:tcPr marL="36576" marR="36576" marT="36576" marB="36576" anchor="ctr">
                        <a:blipFill>
                          <a:blip r:embed="rId2"/>
                          <a:stretch>
                            <a:fillRect r="-445652" b="-192308"/>
                          </a:stretch>
                        </a:blipFill>
                      </a:tcPr>
                    </a:tc>
                    <a:tc>
                      <a:txBody>
                        <a:bodyPr/>
                        <a:lstStyle/>
                        <a:p>
                          <a:endParaRPr lang="en-US"/>
                        </a:p>
                      </a:txBody>
                      <a:tcPr marL="36576" marR="36576" marT="36576" marB="36576" anchor="ctr">
                        <a:blipFill>
                          <a:blip r:embed="rId2"/>
                          <a:stretch>
                            <a:fillRect l="-22439" b="-192308"/>
                          </a:stretch>
                        </a:blipFill>
                      </a:tcPr>
                    </a:tc>
                    <a:extLst>
                      <a:ext uri="{0D108BD9-81ED-4DB2-BD59-A6C34878D82A}">
                        <a16:rowId xmlns:a16="http://schemas.microsoft.com/office/drawing/2014/main" val="10000"/>
                      </a:ext>
                    </a:extLst>
                  </a:tr>
                  <a:tr h="682625">
                    <a:tc>
                      <a:txBody>
                        <a:bodyPr/>
                        <a:lstStyle/>
                        <a:p>
                          <a:endParaRPr lang="en-US"/>
                        </a:p>
                      </a:txBody>
                      <a:tcPr marL="36576" marR="36576" marT="36576" marB="36576" anchor="ctr">
                        <a:blipFill>
                          <a:blip r:embed="rId2"/>
                          <a:stretch>
                            <a:fillRect t="-103540" r="-445652" b="-99115"/>
                          </a:stretch>
                        </a:blipFill>
                      </a:tcPr>
                    </a:tc>
                    <a:tc>
                      <a:txBody>
                        <a:bodyPr/>
                        <a:lstStyle/>
                        <a:p>
                          <a:endParaRPr lang="en-US"/>
                        </a:p>
                      </a:txBody>
                      <a:tcPr marL="36576" marR="36576" marT="36576" marB="36576" anchor="ctr">
                        <a:blipFill>
                          <a:blip r:embed="rId2"/>
                          <a:stretch>
                            <a:fillRect l="-22439" t="-103540" b="-99115"/>
                          </a:stretch>
                        </a:blipFill>
                      </a:tcPr>
                    </a:tc>
                    <a:extLst>
                      <a:ext uri="{0D108BD9-81ED-4DB2-BD59-A6C34878D82A}">
                        <a16:rowId xmlns:a16="http://schemas.microsoft.com/office/drawing/2014/main" val="10001"/>
                      </a:ext>
                    </a:extLst>
                  </a:tr>
                  <a:tr h="499872">
                    <a:tc>
                      <a:txBody>
                        <a:bodyPr/>
                        <a:lstStyle/>
                        <a:p>
                          <a:endParaRPr lang="en-US"/>
                        </a:p>
                      </a:txBody>
                      <a:tcPr marL="36576" marR="36576" marT="36576" marB="36576" anchor="ctr">
                        <a:blipFill>
                          <a:blip r:embed="rId2"/>
                          <a:stretch>
                            <a:fillRect t="-280488" r="-445652" b="-36585"/>
                          </a:stretch>
                        </a:blipFill>
                      </a:tcPr>
                    </a:tc>
                    <a:tc>
                      <a:txBody>
                        <a:bodyPr/>
                        <a:lstStyle/>
                        <a:p>
                          <a:endParaRPr lang="en-US"/>
                        </a:p>
                      </a:txBody>
                      <a:tcPr marL="36576" marR="36576" marT="36576" marB="36576" anchor="ctr">
                        <a:blipFill>
                          <a:blip r:embed="rId2"/>
                          <a:stretch>
                            <a:fillRect l="-22439" t="-280488" b="-36585"/>
                          </a:stretch>
                        </a:blipFill>
                      </a:tcPr>
                    </a:tc>
                    <a:extLst>
                      <a:ext uri="{0D108BD9-81ED-4DB2-BD59-A6C34878D82A}">
                        <a16:rowId xmlns:a16="http://schemas.microsoft.com/office/drawing/2014/main" val="10003"/>
                      </a:ext>
                    </a:extLst>
                  </a:tr>
                </a:tbl>
              </a:graphicData>
            </a:graphic>
          </p:graphicFrame>
        </mc:Fallback>
      </mc:AlternateContent>
      <mc:AlternateContent xmlns:mc="http://schemas.openxmlformats.org/markup-compatibility/2006">
        <mc:Choice xmlns:a14="http://schemas.microsoft.com/office/drawing/2010/main" Requires="a14">
          <p:graphicFrame>
            <p:nvGraphicFramePr>
              <p:cNvPr id="8" name="Table 7">
                <a:extLst>
                  <a:ext uri="{FF2B5EF4-FFF2-40B4-BE49-F238E27FC236}">
                    <a16:creationId xmlns:a16="http://schemas.microsoft.com/office/drawing/2014/main" id="{F7E4C3F7-9DF4-4496-8EA0-8C65D48F2991}"/>
                  </a:ext>
                </a:extLst>
              </p:cNvPr>
              <p:cNvGraphicFramePr>
                <a:graphicFrameLocks noGrp="1"/>
              </p:cNvGraphicFramePr>
              <p:nvPr>
                <p:extLst>
                  <p:ext uri="{D42A27DB-BD31-4B8C-83A1-F6EECF244321}">
                    <p14:modId xmlns:p14="http://schemas.microsoft.com/office/powerpoint/2010/main" val="4081541556"/>
                  </p:ext>
                </p:extLst>
              </p:nvPr>
            </p:nvGraphicFramePr>
            <p:xfrm>
              <a:off x="749713" y="4191000"/>
              <a:ext cx="7644575" cy="1685036"/>
            </p:xfrm>
            <a:graphic>
              <a:graphicData uri="http://schemas.openxmlformats.org/drawingml/2006/table">
                <a:tbl>
                  <a:tblPr firstRow="1" bandRow="1">
                    <a:tableStyleId>{2D5ABB26-0587-4C30-8999-92F81FD0307C}</a:tableStyleId>
                  </a:tblPr>
                  <a:tblGrid>
                    <a:gridCol w="1400810">
                      <a:extLst>
                        <a:ext uri="{9D8B030D-6E8A-4147-A177-3AD203B41FA5}">
                          <a16:colId xmlns:a16="http://schemas.microsoft.com/office/drawing/2014/main" val="20000"/>
                        </a:ext>
                      </a:extLst>
                    </a:gridCol>
                    <a:gridCol w="6243765">
                      <a:extLst>
                        <a:ext uri="{9D8B030D-6E8A-4147-A177-3AD203B41FA5}">
                          <a16:colId xmlns:a16="http://schemas.microsoft.com/office/drawing/2014/main" val="20001"/>
                        </a:ext>
                      </a:extLst>
                    </a:gridCol>
                  </a:tblGrid>
                  <a:tr h="457200">
                    <a:tc>
                      <a:txBody>
                        <a:bodyPr/>
                        <a:lstStyle/>
                        <a:p>
                          <a:pPr algn="r">
                            <a:defRPr sz="1600"/>
                          </a:pPr>
                          <a:r>
                            <a:rPr lang="en-IN" sz="2800" dirty="0"/>
                            <a:t>​</a:t>
                          </a:r>
                          <a14:m>
                            <m:oMath xmlns:m="http://schemas.openxmlformats.org/officeDocument/2006/math">
                              <m:r>
                                <a:rPr lang="en-US" sz="2800" b="0" i="1" smtClean="0">
                                  <a:latin typeface="Cambria Math" panose="02040503050406030204" pitchFamily="18" charset="0"/>
                                </a:rPr>
                                <m:t>325</m:t>
                              </m:r>
                            </m:oMath>
                          </a14:m>
                          <a:endParaRPr sz="2800" dirty="0"/>
                        </a:p>
                      </a:txBody>
                      <a:tcPr marL="36576" marR="36576" marT="36576" marB="36576" anchor="ctr"/>
                    </a:tc>
                    <a:tc>
                      <a:txBody>
                        <a:bodyPr/>
                        <a:lstStyle/>
                        <a:p>
                          <a:pPr algn="l">
                            <a:defRPr sz="1600"/>
                          </a:pPr>
                          <a:r>
                            <a:rPr lang="ar-AE" sz="2800" dirty="0"/>
                            <a:t>​</a:t>
                          </a:r>
                          <a14:m>
                            <m:oMath xmlns:m="http://schemas.openxmlformats.org/officeDocument/2006/math">
                              <m:r>
                                <a:rPr lang="ar-AE" sz="2800">
                                  <a:latin typeface="Cambria Math"/>
                                </a:rPr>
                                <m:t>=</m:t>
                              </m:r>
                              <m:r>
                                <a:rPr lang="en-US" sz="2800" b="0" i="0" smtClean="0">
                                  <a:latin typeface="Cambria Math" panose="02040503050406030204" pitchFamily="18" charset="0"/>
                                </a:rPr>
                                <m:t>5</m:t>
                              </m:r>
                              <m:r>
                                <a:rPr lang="en-US" sz="2800" b="0" i="0" smtClean="0">
                                  <a:latin typeface="Cambria Math" panose="02040503050406030204" pitchFamily="18" charset="0"/>
                                </a:rPr>
                                <m:t>.</m:t>
                              </m:r>
                              <m:r>
                                <a:rPr lang="en-US" sz="2800" b="0" i="0" smtClean="0">
                                  <a:latin typeface="Cambria Math" panose="02040503050406030204" pitchFamily="18" charset="0"/>
                                </a:rPr>
                                <m:t>5</m:t>
                              </m:r>
                              <m:r>
                                <a:rPr lang="en-US" sz="2800" b="0" i="1" smtClean="0">
                                  <a:latin typeface="Cambria Math" panose="02040503050406030204" pitchFamily="18" charset="0"/>
                                </a:rPr>
                                <m:t>𝑟</m:t>
                              </m:r>
                            </m:oMath>
                          </a14:m>
                          <a:endParaRPr sz="2800" i="1" dirty="0"/>
                        </a:p>
                      </a:txBody>
                      <a:tcPr marL="36576" marR="36576" marT="36576" marB="36576" anchor="ctr"/>
                    </a:tc>
                    <a:extLst>
                      <a:ext uri="{0D108BD9-81ED-4DB2-BD59-A6C34878D82A}">
                        <a16:rowId xmlns:a16="http://schemas.microsoft.com/office/drawing/2014/main" val="10000"/>
                      </a:ext>
                    </a:extLst>
                  </a:tr>
                  <a:tr h="457200">
                    <a:tc>
                      <a:txBody>
                        <a:bodyPr/>
                        <a:lstStyle/>
                        <a:p>
                          <a:pPr algn="r">
                            <a:defRPr sz="1600"/>
                          </a:pPr>
                          <a:r>
                            <a:rPr lang="ar-AE" sz="2800" dirty="0"/>
                            <a:t>​</a:t>
                          </a:r>
                          <a14:m>
                            <m:oMath xmlns:m="http://schemas.openxmlformats.org/officeDocument/2006/math">
                              <m:f>
                                <m:fPr>
                                  <m:ctrlPr>
                                    <a:rPr lang="ar-AE" sz="2800" i="1">
                                      <a:latin typeface="Cambria Math" panose="02040503050406030204" pitchFamily="18" charset="0"/>
                                    </a:rPr>
                                  </m:ctrlPr>
                                </m:fPr>
                                <m:num>
                                  <m:r>
                                    <a:rPr lang="en-US" sz="2800" b="0" i="0" smtClean="0">
                                      <a:latin typeface="Cambria Math" panose="02040503050406030204" pitchFamily="18" charset="0"/>
                                    </a:rPr>
                                    <m:t>325</m:t>
                                  </m:r>
                                </m:num>
                                <m:den>
                                  <m:r>
                                    <a:rPr lang="en-US" sz="2800" b="0" i="0" smtClean="0">
                                      <a:latin typeface="Cambria Math" panose="02040503050406030204" pitchFamily="18" charset="0"/>
                                    </a:rPr>
                                    <m:t>5</m:t>
                                  </m:r>
                                  <m:r>
                                    <a:rPr lang="en-US" sz="2800" b="0" i="0" smtClean="0">
                                      <a:latin typeface="Cambria Math" panose="02040503050406030204" pitchFamily="18" charset="0"/>
                                    </a:rPr>
                                    <m:t>.</m:t>
                                  </m:r>
                                  <m:r>
                                    <a:rPr lang="en-US" sz="2800" b="0" i="0" smtClean="0">
                                      <a:latin typeface="Cambria Math" panose="02040503050406030204" pitchFamily="18" charset="0"/>
                                    </a:rPr>
                                    <m:t>5</m:t>
                                  </m:r>
                                </m:den>
                              </m:f>
                            </m:oMath>
                          </a14:m>
                          <a:endParaRPr sz="2800" dirty="0"/>
                        </a:p>
                      </a:txBody>
                      <a:tcPr marL="36576" marR="36576" marT="36576" marB="36576" anchor="ctr"/>
                    </a:tc>
                    <a:tc>
                      <a:txBody>
                        <a:bodyPr/>
                        <a:lstStyle/>
                        <a:p>
                          <a:pPr algn="l">
                            <a:defRPr sz="1600"/>
                          </a:pPr>
                          <a:r>
                            <a:rPr sz="2800" dirty="0"/>
                            <a:t>​</a:t>
                          </a:r>
                          <a14:m>
                            <m:oMath xmlns:m="http://schemas.openxmlformats.org/officeDocument/2006/math">
                              <m:r>
                                <a:rPr sz="2800">
                                  <a:latin typeface="Cambria Math"/>
                                </a:rPr>
                                <m:t>=</m:t>
                              </m:r>
                              <m:r>
                                <a:rPr sz="2800">
                                  <a:latin typeface="Cambria Math"/>
                                </a:rPr>
                                <m:t>𝑟</m:t>
                              </m:r>
                            </m:oMath>
                          </a14:m>
                          <a:endParaRPr sz="2800" dirty="0"/>
                        </a:p>
                      </a:txBody>
                      <a:tcPr marL="36576" marR="36576" marT="36576" marB="36576" anchor="ctr"/>
                    </a:tc>
                    <a:extLst>
                      <a:ext uri="{0D108BD9-81ED-4DB2-BD59-A6C34878D82A}">
                        <a16:rowId xmlns:a16="http://schemas.microsoft.com/office/drawing/2014/main" val="10001"/>
                      </a:ext>
                    </a:extLst>
                  </a:tr>
                  <a:tr h="457200">
                    <a:tc>
                      <a:txBody>
                        <a:bodyPr/>
                        <a:lstStyle/>
                        <a:p>
                          <a:pPr algn="r">
                            <a:defRPr sz="1600"/>
                          </a:pPr>
                          <a:r>
                            <a:rPr sz="2800" dirty="0"/>
                            <a:t>​</a:t>
                          </a:r>
                          <a14:m>
                            <m:oMath xmlns:m="http://schemas.openxmlformats.org/officeDocument/2006/math">
                              <m:r>
                                <a:rPr sz="2800">
                                  <a:latin typeface="Cambria Math"/>
                                </a:rPr>
                                <m:t>𝑟</m:t>
                              </m:r>
                            </m:oMath>
                          </a14:m>
                          <a:endParaRPr sz="2800" dirty="0"/>
                        </a:p>
                      </a:txBody>
                      <a:tcPr marL="36576" marR="36576" marT="36576" marB="36576" anchor="ctr"/>
                    </a:tc>
                    <a:tc>
                      <a:txBody>
                        <a:bodyPr/>
                        <a:lstStyle/>
                        <a:p>
                          <a:pPr algn="l">
                            <a:defRPr sz="1600"/>
                          </a:pPr>
                          <a:r>
                            <a:rPr sz="2800" dirty="0"/>
                            <a:t>​</a:t>
                          </a:r>
                          <a14:m>
                            <m:oMath xmlns:m="http://schemas.openxmlformats.org/officeDocument/2006/math">
                              <m:r>
                                <a:rPr lang="en-US" sz="2800" i="1" smtClean="0">
                                  <a:latin typeface="Cambria Math" panose="02040503050406030204" pitchFamily="18" charset="0"/>
                                  <a:ea typeface="Cambria Math" panose="02040503050406030204" pitchFamily="18" charset="0"/>
                                </a:rPr>
                                <m:t>≈</m:t>
                              </m:r>
                              <m:r>
                                <m:rPr>
                                  <m:nor/>
                                </m:rPr>
                                <a:rPr lang="en-US" sz="2800" b="0" i="0" smtClean="0">
                                  <a:latin typeface="Cambria Math"/>
                                </a:rPr>
                                <m:t>59.1 </m:t>
                              </m:r>
                              <m:r>
                                <m:rPr>
                                  <m:nor/>
                                </m:rPr>
                                <a:rPr lang="en-US" sz="2800" b="0" i="0" smtClean="0">
                                  <a:latin typeface="Cambria Math"/>
                                </a:rPr>
                                <m:t>mph</m:t>
                              </m:r>
                            </m:oMath>
                          </a14:m>
                          <a:endParaRPr sz="2000" dirty="0">
                            <a:solidFill>
                              <a:srgbClr val="008080"/>
                            </a:solidFill>
                          </a:endParaRPr>
                        </a:p>
                      </a:txBody>
                      <a:tcPr marL="36576" marR="36576" marT="36576" marB="36576" anchor="ctr"/>
                    </a:tc>
                    <a:extLst>
                      <a:ext uri="{0D108BD9-81ED-4DB2-BD59-A6C34878D82A}">
                        <a16:rowId xmlns:a16="http://schemas.microsoft.com/office/drawing/2014/main" val="10003"/>
                      </a:ext>
                    </a:extLst>
                  </a:tr>
                </a:tbl>
              </a:graphicData>
            </a:graphic>
          </p:graphicFrame>
        </mc:Choice>
        <mc:Fallback>
          <p:graphicFrame>
            <p:nvGraphicFramePr>
              <p:cNvPr id="8" name="Table 7">
                <a:extLst>
                  <a:ext uri="{FF2B5EF4-FFF2-40B4-BE49-F238E27FC236}">
                    <a16:creationId xmlns:a16="http://schemas.microsoft.com/office/drawing/2014/main" id="{F7E4C3F7-9DF4-4496-8EA0-8C65D48F2991}"/>
                  </a:ext>
                </a:extLst>
              </p:cNvPr>
              <p:cNvGraphicFramePr>
                <a:graphicFrameLocks noGrp="1"/>
              </p:cNvGraphicFramePr>
              <p:nvPr>
                <p:extLst>
                  <p:ext uri="{D42A27DB-BD31-4B8C-83A1-F6EECF244321}">
                    <p14:modId xmlns:p14="http://schemas.microsoft.com/office/powerpoint/2010/main" val="4081541556"/>
                  </p:ext>
                </p:extLst>
              </p:nvPr>
            </p:nvGraphicFramePr>
            <p:xfrm>
              <a:off x="749713" y="4191000"/>
              <a:ext cx="7644575" cy="1685036"/>
            </p:xfrm>
            <a:graphic>
              <a:graphicData uri="http://schemas.openxmlformats.org/drawingml/2006/table">
                <a:tbl>
                  <a:tblPr firstRow="1" bandRow="1">
                    <a:tableStyleId>{2D5ABB26-0587-4C30-8999-92F81FD0307C}</a:tableStyleId>
                  </a:tblPr>
                  <a:tblGrid>
                    <a:gridCol w="1400810">
                      <a:extLst>
                        <a:ext uri="{9D8B030D-6E8A-4147-A177-3AD203B41FA5}">
                          <a16:colId xmlns:a16="http://schemas.microsoft.com/office/drawing/2014/main" val="20000"/>
                        </a:ext>
                      </a:extLst>
                    </a:gridCol>
                    <a:gridCol w="6243765">
                      <a:extLst>
                        <a:ext uri="{9D8B030D-6E8A-4147-A177-3AD203B41FA5}">
                          <a16:colId xmlns:a16="http://schemas.microsoft.com/office/drawing/2014/main" val="20001"/>
                        </a:ext>
                      </a:extLst>
                    </a:gridCol>
                  </a:tblGrid>
                  <a:tr h="499872">
                    <a:tc>
                      <a:txBody>
                        <a:bodyPr/>
                        <a:lstStyle/>
                        <a:p>
                          <a:endParaRPr lang="en-US"/>
                        </a:p>
                      </a:txBody>
                      <a:tcPr marL="36576" marR="36576" marT="36576" marB="36576" anchor="ctr">
                        <a:blipFill>
                          <a:blip r:embed="rId3"/>
                          <a:stretch>
                            <a:fillRect t="-12195" r="-446087" b="-274390"/>
                          </a:stretch>
                        </a:blipFill>
                      </a:tcPr>
                    </a:tc>
                    <a:tc>
                      <a:txBody>
                        <a:bodyPr/>
                        <a:lstStyle/>
                        <a:p>
                          <a:endParaRPr lang="en-US"/>
                        </a:p>
                      </a:txBody>
                      <a:tcPr marL="36576" marR="36576" marT="36576" marB="36576" anchor="ctr">
                        <a:blipFill>
                          <a:blip r:embed="rId3"/>
                          <a:stretch>
                            <a:fillRect l="-22417" t="-12195" b="-274390"/>
                          </a:stretch>
                        </a:blipFill>
                      </a:tcPr>
                    </a:tc>
                    <a:extLst>
                      <a:ext uri="{0D108BD9-81ED-4DB2-BD59-A6C34878D82A}">
                        <a16:rowId xmlns:a16="http://schemas.microsoft.com/office/drawing/2014/main" val="10000"/>
                      </a:ext>
                    </a:extLst>
                  </a:tr>
                  <a:tr h="685292">
                    <a:tc>
                      <a:txBody>
                        <a:bodyPr/>
                        <a:lstStyle/>
                        <a:p>
                          <a:endParaRPr lang="en-US"/>
                        </a:p>
                      </a:txBody>
                      <a:tcPr marL="36576" marR="36576" marT="36576" marB="36576" anchor="ctr">
                        <a:blipFill>
                          <a:blip r:embed="rId3"/>
                          <a:stretch>
                            <a:fillRect t="-81416" r="-446087" b="-99115"/>
                          </a:stretch>
                        </a:blipFill>
                      </a:tcPr>
                    </a:tc>
                    <a:tc>
                      <a:txBody>
                        <a:bodyPr/>
                        <a:lstStyle/>
                        <a:p>
                          <a:endParaRPr lang="en-US"/>
                        </a:p>
                      </a:txBody>
                      <a:tcPr marL="36576" marR="36576" marT="36576" marB="36576" anchor="ctr">
                        <a:blipFill>
                          <a:blip r:embed="rId3"/>
                          <a:stretch>
                            <a:fillRect l="-22417" t="-81416" b="-99115"/>
                          </a:stretch>
                        </a:blipFill>
                      </a:tcPr>
                    </a:tc>
                    <a:extLst>
                      <a:ext uri="{0D108BD9-81ED-4DB2-BD59-A6C34878D82A}">
                        <a16:rowId xmlns:a16="http://schemas.microsoft.com/office/drawing/2014/main" val="10001"/>
                      </a:ext>
                    </a:extLst>
                  </a:tr>
                  <a:tr h="499872">
                    <a:tc>
                      <a:txBody>
                        <a:bodyPr/>
                        <a:lstStyle/>
                        <a:p>
                          <a:endParaRPr lang="en-US"/>
                        </a:p>
                      </a:txBody>
                      <a:tcPr marL="36576" marR="36576" marT="36576" marB="36576" anchor="ctr">
                        <a:blipFill>
                          <a:blip r:embed="rId3"/>
                          <a:stretch>
                            <a:fillRect t="-250000" r="-446087" b="-36585"/>
                          </a:stretch>
                        </a:blipFill>
                      </a:tcPr>
                    </a:tc>
                    <a:tc>
                      <a:txBody>
                        <a:bodyPr/>
                        <a:lstStyle/>
                        <a:p>
                          <a:endParaRPr lang="en-US"/>
                        </a:p>
                      </a:txBody>
                      <a:tcPr marL="36576" marR="36576" marT="36576" marB="36576" anchor="ctr">
                        <a:blipFill>
                          <a:blip r:embed="rId3"/>
                          <a:stretch>
                            <a:fillRect l="-22417" t="-250000" b="-36585"/>
                          </a:stretch>
                        </a:blipFill>
                      </a:tcPr>
                    </a:tc>
                    <a:extLst>
                      <a:ext uri="{0D108BD9-81ED-4DB2-BD59-A6C34878D82A}">
                        <a16:rowId xmlns:a16="http://schemas.microsoft.com/office/drawing/2014/main" val="10003"/>
                      </a:ext>
                    </a:extLst>
                  </a:tr>
                </a:tbl>
              </a:graphicData>
            </a:graphic>
          </p:graphicFrame>
        </mc:Fallback>
      </mc:AlternateContent>
    </p:spTree>
    <p:extLst>
      <p:ext uri="{BB962C8B-B14F-4D97-AF65-F5344CB8AC3E}">
        <p14:creationId xmlns:p14="http://schemas.microsoft.com/office/powerpoint/2010/main" val="532600322"/>
      </p:ext>
    </p:extLst>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519</TotalTime>
  <Words>709</Words>
  <Application>Microsoft Office PowerPoint</Application>
  <PresentationFormat>On-screen Show (4:3)</PresentationFormat>
  <Paragraphs>81</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Courier New</vt:lpstr>
      <vt:lpstr>Cambria Math</vt:lpstr>
      <vt:lpstr>Office Theme</vt:lpstr>
      <vt:lpstr>Section 1.2</vt:lpstr>
      <vt:lpstr>Example 1: Solving Linear Equations for One Variable</vt:lpstr>
      <vt:lpstr>Example 1: Solving Linear Equations for One Variable (cont.)</vt:lpstr>
      <vt:lpstr>Example 1: Solving Linear Equations for One Variable (cont.)</vt:lpstr>
      <vt:lpstr>Example 1: Solving Linear Equations for One Variable (cont.)</vt:lpstr>
      <vt:lpstr>Example 2: Calculating Average Speed</vt:lpstr>
      <vt:lpstr>Note</vt:lpstr>
      <vt:lpstr>Example 2: Calculating Distance (cont.)</vt:lpstr>
      <vt:lpstr>Example 2: Calculating Distance (cont.)</vt:lpstr>
      <vt:lpstr>Example 3: Calculating Average Interest Rate</vt:lpstr>
      <vt:lpstr>Example 3: Calculating Average Interest Rate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 for Business and Social Sciences</dc:title>
  <dc:creator>Hawkes Learning</dc:creator>
  <cp:lastModifiedBy>Danielle Bess</cp:lastModifiedBy>
  <cp:revision>129</cp:revision>
  <dcterms:created xsi:type="dcterms:W3CDTF">2013-04-26T14:43:13Z</dcterms:created>
  <dcterms:modified xsi:type="dcterms:W3CDTF">2021-11-17T22:28:08Z</dcterms:modified>
</cp:coreProperties>
</file>