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6"/>
  </p:handoutMasterIdLst>
  <p:sldIdLst>
    <p:sldId id="256" r:id="rId2"/>
    <p:sldId id="276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80" r:id="rId13"/>
    <p:sldId id="285" r:id="rId14"/>
    <p:sldId id="281" r:id="rId15"/>
    <p:sldId id="282" r:id="rId16"/>
    <p:sldId id="283" r:id="rId17"/>
    <p:sldId id="284" r:id="rId18"/>
    <p:sldId id="265" r:id="rId19"/>
    <p:sldId id="286" r:id="rId20"/>
    <p:sldId id="287" r:id="rId21"/>
    <p:sldId id="268" r:id="rId22"/>
    <p:sldId id="292" r:id="rId23"/>
    <p:sldId id="295" r:id="rId24"/>
    <p:sldId id="293" r:id="rId25"/>
    <p:sldId id="296" r:id="rId26"/>
    <p:sldId id="294" r:id="rId27"/>
    <p:sldId id="288" r:id="rId28"/>
    <p:sldId id="289" r:id="rId29"/>
    <p:sldId id="272" r:id="rId30"/>
    <p:sldId id="273" r:id="rId31"/>
    <p:sldId id="274" r:id="rId32"/>
    <p:sldId id="291" r:id="rId33"/>
    <p:sldId id="275" r:id="rId34"/>
    <p:sldId id="290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mprasad" initials="s" lastIdx="9" clrIdx="0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2" name="Allison Conger" initials="AC" lastIdx="8" clrIdx="1">
    <p:extLst>
      <p:ext uri="{19B8F6BF-5375-455C-9EA6-DF929625EA0E}">
        <p15:presenceInfo xmlns:p15="http://schemas.microsoft.com/office/powerpoint/2012/main" userId="Allison Conger" providerId="None"/>
      </p:ext>
    </p:extLst>
  </p:cmAuthor>
  <p:cmAuthor id="3" name="Sindhusha" initials="S" lastIdx="4" clrIdx="2">
    <p:extLst>
      <p:ext uri="{19B8F6BF-5375-455C-9EA6-DF929625EA0E}">
        <p15:presenceInfo xmlns:p15="http://schemas.microsoft.com/office/powerpoint/2012/main" userId="01d48f91606cf9c0" providerId="Windows Live"/>
      </p:ext>
    </p:extLst>
  </p:cmAuthor>
  <p:cmAuthor id="4" name="Allison Conger" initials="AC [2]" lastIdx="1" clrIdx="3">
    <p:extLst>
      <p:ext uri="{19B8F6BF-5375-455C-9EA6-DF929625EA0E}">
        <p15:presenceInfo xmlns:p15="http://schemas.microsoft.com/office/powerpoint/2012/main" userId="S-1-5-21-1482476501-413027322-842925246-3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0000"/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66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8996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13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Linear Inequalities in One Variable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5625-5B98-462A-8ACE-17E6B5E7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Intervals of Real Numbers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CEA3F-453A-444D-9F8A-E33FBE661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following intervals.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−3,6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</m:e>
                    </m:d>
                    <m:d>
                      <m:dPr>
                        <m:beg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Solution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  <a:tabLst>
                    <a:tab pos="534988" algn="l"/>
                  </a:tabLst>
                </a:pPr>
                <a:r>
                  <a:rPr lang="en-US" dirty="0"/>
                  <a:t>	Both endpoints are included in the interval.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2CEA3F-453A-444D-9F8A-E33FBE661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90E93B0-6629-4500-BABA-23DFA0A9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6200"/>
            <a:ext cx="5760000" cy="9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5625-5B98-462A-8ACE-17E6B5E7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Intervals of Real Numbers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CEA3F-453A-444D-9F8A-E33FBE66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  <a:p>
            <a:endParaRPr lang="en-US" dirty="0"/>
          </a:p>
          <a:p>
            <a:pPr marL="447675"/>
            <a:r>
              <a:rPr lang="en-US" dirty="0"/>
              <a:t>The left-hand side of the graph extends to negative infinity.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eriod" startAt="3"/>
            </a:pPr>
            <a:r>
              <a:rPr lang="en-US" dirty="0"/>
              <a:t> </a:t>
            </a:r>
          </a:p>
          <a:p>
            <a:endParaRPr lang="en-US" dirty="0"/>
          </a:p>
          <a:p>
            <a:pPr marL="447675"/>
            <a:r>
              <a:rPr lang="en-US" dirty="0"/>
              <a:t>The left endpoint is included in the solution, while the right endpoint is excluded.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3C0C-21D0-44FD-A154-D0C634917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90528"/>
            <a:ext cx="5760000" cy="1043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F5ACD-C1AB-49BB-8301-BBABFE4E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29000"/>
            <a:ext cx="5760000" cy="10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7F19-3F58-4A73-A1C7-D12DC639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4: Calculating Final Grades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6D3F1-1B10-49A1-BCCA-20AD47FB4E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final grade in a class depends on the grades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exams, each worth a maximum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points. Suppose Janice's scores on the first four tests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/>
                  <a:t>. What scores can she make on the fifth test to get a B in the class?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6D3F1-1B10-49A1-BCCA-20AD47FB4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16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60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567A-B5FE-46DB-854E-4E3ACB34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31A0-CA74-4A82-89D1-C0EC07AF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We follow the same process in solving compound inequalities as we do for standard ones. The only difference is that operations are applied to all three "sides" of the statements.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879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7F19-3F58-4A73-A1C7-D12DC639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6D3F1-1B10-49A1-BCCA-20AD47FB4E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If the B range corresponds to an average greater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dirty="0"/>
                  <a:t> and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dirty="0"/>
                  <a:t>, and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represents the fifth test score, we need to solve the following compound inequality: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67+82+73+85+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6D3F1-1B10-49A1-BCCA-20AD47FB4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22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E73-21FD-44E3-A7BC-93A1CAB9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E3D0C-D999-48AC-BCD6-6CB2953B2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could be solved by breaking it into the two inequalities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67+82+73+85+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67+82+73+85+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&lt;90</m:t>
                    </m:r>
                  </m:oMath>
                </a14:m>
                <a:r>
                  <a:rPr lang="en-IN" dirty="0"/>
                  <a:t>,</a:t>
                </a:r>
              </a:p>
              <a:p>
                <a:r>
                  <a:rPr lang="en-US" dirty="0"/>
                  <a:t>but it is more efficient to solve both at the same time as a compound inequality.</a:t>
                </a:r>
              </a:p>
              <a:p>
                <a:br>
                  <a:rPr lang="en-US" dirty="0"/>
                </a:b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E3D0C-D999-48AC-BCD6-6CB2953B2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82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061D-126F-41B7-A5B2-7CC4F7C7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C75391F-00FC-41CF-B127-61E41AAB36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6378747"/>
                  </p:ext>
                </p:extLst>
              </p:nvPr>
            </p:nvGraphicFramePr>
            <p:xfrm>
              <a:off x="457200" y="1279525"/>
              <a:ext cx="8534400" cy="4032504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5446776">
                      <a:extLst>
                        <a:ext uri="{9D8B030D-6E8A-4147-A177-3AD203B41FA5}">
                          <a16:colId xmlns:a16="http://schemas.microsoft.com/office/drawing/2014/main" val="3913753737"/>
                        </a:ext>
                      </a:extLst>
                    </a:gridCol>
                    <a:gridCol w="3087624">
                      <a:extLst>
                        <a:ext uri="{9D8B030D-6E8A-4147-A177-3AD203B41FA5}">
                          <a16:colId xmlns:a16="http://schemas.microsoft.com/office/drawing/2014/main" val="3585189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67+82+73+85+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First, combine like terms in the numerator of the fraction.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6092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307+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08200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≤307+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&lt;450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Just as if we were working with a single inequality, we begin by multiplying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, then subtract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307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 from all three parts.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96489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93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&lt;143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598669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C75391F-00FC-41CF-B127-61E41AAB36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6378747"/>
                  </p:ext>
                </p:extLst>
              </p:nvPr>
            </p:nvGraphicFramePr>
            <p:xfrm>
              <a:off x="457200" y="1279525"/>
              <a:ext cx="8534400" cy="4032504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5446776">
                      <a:extLst>
                        <a:ext uri="{9D8B030D-6E8A-4147-A177-3AD203B41FA5}">
                          <a16:colId xmlns:a16="http://schemas.microsoft.com/office/drawing/2014/main" val="3913753737"/>
                        </a:ext>
                      </a:extLst>
                    </a:gridCol>
                    <a:gridCol w="3087624">
                      <a:extLst>
                        <a:ext uri="{9D8B030D-6E8A-4147-A177-3AD203B41FA5}">
                          <a16:colId xmlns:a16="http://schemas.microsoft.com/office/drawing/2014/main" val="3585189068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30" r="-56600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First, combine like terms in the numerator of the fraction.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6092732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5646" r="-56600" b="-2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08200943"/>
                      </a:ext>
                    </a:extLst>
                  </a:tr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9173" r="-56600" b="-31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6680" t="-119173" b="-31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648915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85882" r="-56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598669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4600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7DF2F-1E5F-4B31-8752-3D66E51D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5086350"/>
            <a:ext cx="6696075" cy="857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8061D-126F-41B7-A5B2-7CC4F7C7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99436-300A-4773-A67A-6629F37B16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Thus, the mathematical solution to the compound inequality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93,</m:t>
                        </m:r>
                      </m:e>
                    </m:d>
                    <m:d>
                      <m:dPr>
                        <m:beg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e>
                    </m:d>
                  </m:oMath>
                </a14:m>
                <a:r>
                  <a:rPr lang="en-US" dirty="0"/>
                  <a:t>. However, this is not the solution to our application problem!</a:t>
                </a:r>
              </a:p>
              <a:p>
                <a:r>
                  <a:rPr lang="en-US" dirty="0"/>
                  <a:t>Why not? There is an additional restriction on the solution set based on the context of the problem; each exam is worth a maximum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points. This means that any value in the calculated solution set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does not apply, making the actual solution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93,100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99436-300A-4773-A67A-6629F37B16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200" r="-1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3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Compound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the following compound inequalities.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−1&lt;3−2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+2≤4(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B463-5F73-435E-8FE3-9F8A1A22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Compound Linear Inequalities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80AE4-6E3D-40A4-9DC3-40001E624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IN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IN" dirty="0"/>
                  <a:t> </a:t>
                </a:r>
              </a:p>
              <a:p>
                <a:pPr marL="514350" indent="-514350">
                  <a:buFont typeface="+mj-lt"/>
                  <a:buAutoNum type="alphaLcPeriod"/>
                </a:pPr>
                <a:endParaRPr lang="en-IN" dirty="0"/>
              </a:p>
              <a:p>
                <a:pPr marL="514350" indent="-514350">
                  <a:buFont typeface="+mj-lt"/>
                  <a:buAutoNum type="alphaLcPeriod"/>
                </a:pPr>
                <a:endParaRPr lang="en-IN" dirty="0"/>
              </a:p>
              <a:p>
                <a:pPr marL="514350" indent="-514350">
                  <a:buFont typeface="+mj-lt"/>
                  <a:buAutoNum type="alphaLcPeriod"/>
                </a:pPr>
                <a:endParaRPr lang="en-IN" dirty="0"/>
              </a:p>
              <a:p>
                <a:pPr marL="514350" indent="-514350">
                  <a:buFont typeface="+mj-lt"/>
                  <a:buAutoNum type="alphaLcPeriod"/>
                </a:pPr>
                <a:endParaRPr lang="en-IN" dirty="0"/>
              </a:p>
              <a:p>
                <a:pPr marL="514350" indent="-514350">
                  <a:buFont typeface="+mj-lt"/>
                  <a:buAutoNum type="alphaLcPeriod"/>
                </a:pPr>
                <a:endParaRPr lang="en-IN" dirty="0"/>
              </a:p>
              <a:p>
                <a:pPr marL="534988"/>
                <a:r>
                  <a:rPr lang="en-US" dirty="0"/>
                  <a:t>In interval notation, the solution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I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80AE4-6E3D-40A4-9DC3-40001E624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12DE8FE-2F00-41C8-B697-920C0F6F7E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071466"/>
                  </p:ext>
                </p:extLst>
              </p:nvPr>
            </p:nvGraphicFramePr>
            <p:xfrm>
              <a:off x="1143000" y="1798320"/>
              <a:ext cx="7772400" cy="292608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867787">
                      <a:extLst>
                        <a:ext uri="{9D8B030D-6E8A-4147-A177-3AD203B41FA5}">
                          <a16:colId xmlns:a16="http://schemas.microsoft.com/office/drawing/2014/main" val="2271950133"/>
                        </a:ext>
                      </a:extLst>
                    </a:gridCol>
                    <a:gridCol w="4904613">
                      <a:extLst>
                        <a:ext uri="{9D8B030D-6E8A-4147-A177-3AD203B41FA5}">
                          <a16:colId xmlns:a16="http://schemas.microsoft.com/office/drawing/2014/main" val="13796903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−1&lt;3−2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Begin by subtracting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 from all three expressions.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8580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−4&lt;−2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Since we divide each expression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, we must reverse each inequality symbol.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267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2&gt;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≥−1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472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−1≤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final compound inequality is identical to the one before it, but has been written so that the smaller number appears first.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559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12DE8FE-2F00-41C8-B697-920C0F6F7E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071466"/>
                  </p:ext>
                </p:extLst>
              </p:nvPr>
            </p:nvGraphicFramePr>
            <p:xfrm>
              <a:off x="1143000" y="1798320"/>
              <a:ext cx="7772400" cy="292608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867787">
                      <a:extLst>
                        <a:ext uri="{9D8B030D-6E8A-4147-A177-3AD203B41FA5}">
                          <a16:colId xmlns:a16="http://schemas.microsoft.com/office/drawing/2014/main" val="2271950133"/>
                        </a:ext>
                      </a:extLst>
                    </a:gridCol>
                    <a:gridCol w="4904613">
                      <a:extLst>
                        <a:ext uri="{9D8B030D-6E8A-4147-A177-3AD203B41FA5}">
                          <a16:colId xmlns:a16="http://schemas.microsoft.com/office/drawing/2014/main" val="137969033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348" r="-170913" b="-33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509" t="-4348" b="-33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85804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348" r="-170913" b="-23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509" t="-104348" b="-23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926744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76471" r="-170913" b="-2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47222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93939" r="-170913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final compound inequality is identical to the one before it, but has been written so that the smaller number appears first.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5597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588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EF9E-3C7B-4B86-B193-394A3EA3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Multiplying Inequalities by Negative Numbers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38F3E-CFEB-4CBD-B9EA-6DE1D35C6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following two inequalities: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−3&lt;2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Observe what happens if we multiply both sides of each inequality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statement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−3&lt;2</m:t>
                    </m:r>
                  </m:oMath>
                </a14:m>
                <a:r>
                  <a:rPr lang="en-US" dirty="0"/>
                  <a:t> is clearly true, but if we multiply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obtain the false statement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3&lt;−2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Now consider the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If we multiply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have the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But these two statements can't both be true!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38F3E-CFEB-4CBD-B9EA-6DE1D35C6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 r="-1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03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B463-5F73-435E-8FE3-9F8A1A22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Compound Linear Inequalities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80AE4-6E3D-40A4-9DC3-40001E624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IN" dirty="0"/>
                  <a:t> </a:t>
                </a:r>
              </a:p>
              <a:p>
                <a:pPr marL="514350" indent="-514350">
                  <a:buFont typeface="+mj-lt"/>
                  <a:buAutoNum type="alphaLcPeriod" startAt="2"/>
                </a:pPr>
                <a:endParaRPr lang="en-IN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IN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IN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IN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eriod" startAt="2"/>
                </a:pPr>
                <a:endParaRPr lang="en-IN" dirty="0"/>
              </a:p>
              <a:p>
                <a:pPr marL="534988"/>
                <a:r>
                  <a:rPr lang="en-US" dirty="0"/>
                  <a:t>Since we are left with a true statement, the compound inequality is true for all values of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the solution set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</m:oMath>
                </a14:m>
                <a:r>
                  <a:rPr lang="en-I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80AE4-6E3D-40A4-9DC3-40001E624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 b="-57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12DE8FE-2F00-41C8-B697-920C0F6F7E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5698139"/>
                  </p:ext>
                </p:extLst>
              </p:nvPr>
            </p:nvGraphicFramePr>
            <p:xfrm>
              <a:off x="914400" y="1310640"/>
              <a:ext cx="7848600" cy="3139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5228971">
                      <a:extLst>
                        <a:ext uri="{9D8B030D-6E8A-4147-A177-3AD203B41FA5}">
                          <a16:colId xmlns:a16="http://schemas.microsoft.com/office/drawing/2014/main" val="2271950133"/>
                        </a:ext>
                      </a:extLst>
                    </a:gridCol>
                    <a:gridCol w="2619629">
                      <a:extLst>
                        <a:ext uri="{9D8B030D-6E8A-4147-A177-3AD203B41FA5}">
                          <a16:colId xmlns:a16="http://schemas.microsoft.com/office/drawing/2014/main" val="13796903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≤4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≤4(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First, apply the distributive property to simplify.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8580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≤4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+2≤4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267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≤2≤4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variable disappears from the inequality, and we are left to assess whether the statement is true.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472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12DE8FE-2F00-41C8-B697-920C0F6F7E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5698139"/>
                  </p:ext>
                </p:extLst>
              </p:nvPr>
            </p:nvGraphicFramePr>
            <p:xfrm>
              <a:off x="914400" y="1310640"/>
              <a:ext cx="7848600" cy="3139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5228971">
                      <a:extLst>
                        <a:ext uri="{9D8B030D-6E8A-4147-A177-3AD203B41FA5}">
                          <a16:colId xmlns:a16="http://schemas.microsoft.com/office/drawing/2014/main" val="2271950133"/>
                        </a:ext>
                      </a:extLst>
                    </a:gridCol>
                    <a:gridCol w="2619629">
                      <a:extLst>
                        <a:ext uri="{9D8B030D-6E8A-4147-A177-3AD203B41FA5}">
                          <a16:colId xmlns:a16="http://schemas.microsoft.com/office/drawing/2014/main" val="1379690337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30" r="-50117" b="-22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First, apply the distributive property to simplify.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858049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0000" r="-50117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267446"/>
                      </a:ext>
                    </a:extLst>
                  </a:tr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6226" r="-50117" b="-6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variable disappears from the inequality, and we are left to assess whether the statement is true.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24722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981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Absolute Value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following absolute value inequalities.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&gt;6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Absolute Value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IN" b="1" dirty="0"/>
                  <a:t>Solution</a:t>
                </a:r>
                <a:endParaRPr lang="en-US" b="1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endParaRPr lang="en-US" dirty="0"/>
              </a:p>
              <a:p>
                <a:endParaRPr lang="en-US" dirty="0"/>
              </a:p>
              <a:p>
                <a:pPr marL="534988"/>
                <a:r>
                  <a:rPr lang="en-US" dirty="0"/>
                  <a:t> The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 b="-48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C5D05BB-777C-4D7B-8297-3E237548F2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6881"/>
                  </p:ext>
                </p:extLst>
              </p:nvPr>
            </p:nvGraphicFramePr>
            <p:xfrm>
              <a:off x="1066800" y="1874520"/>
              <a:ext cx="7848600" cy="384048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314259">
                      <a:extLst>
                        <a:ext uri="{9D8B030D-6E8A-4147-A177-3AD203B41FA5}">
                          <a16:colId xmlns:a16="http://schemas.microsoft.com/office/drawing/2014/main" val="3682949118"/>
                        </a:ext>
                      </a:extLst>
                    </a:gridCol>
                    <a:gridCol w="1127951">
                      <a:extLst>
                        <a:ext uri="{9D8B030D-6E8A-4147-A177-3AD203B41FA5}">
                          <a16:colId xmlns:a16="http://schemas.microsoft.com/office/drawing/2014/main" val="1493082659"/>
                        </a:ext>
                      </a:extLst>
                    </a:gridCol>
                    <a:gridCol w="465455">
                      <a:extLst>
                        <a:ext uri="{9D8B030D-6E8A-4147-A177-3AD203B41FA5}">
                          <a16:colId xmlns:a16="http://schemas.microsoft.com/office/drawing/2014/main" val="2793756523"/>
                        </a:ext>
                      </a:extLst>
                    </a:gridCol>
                    <a:gridCol w="1121347">
                      <a:extLst>
                        <a:ext uri="{9D8B030D-6E8A-4147-A177-3AD203B41FA5}">
                          <a16:colId xmlns:a16="http://schemas.microsoft.com/office/drawing/2014/main" val="2509895561"/>
                        </a:ext>
                      </a:extLst>
                    </a:gridCol>
                    <a:gridCol w="959675">
                      <a:extLst>
                        <a:ext uri="{9D8B030D-6E8A-4147-A177-3AD203B41FA5}">
                          <a16:colId xmlns:a16="http://schemas.microsoft.com/office/drawing/2014/main" val="1106720179"/>
                        </a:ext>
                      </a:extLst>
                    </a:gridCol>
                    <a:gridCol w="2859913">
                      <a:extLst>
                        <a:ext uri="{9D8B030D-6E8A-4147-A177-3AD203B41FA5}">
                          <a16:colId xmlns:a16="http://schemas.microsoft.com/office/drawing/2014/main" val="17075839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smtClean="0">
                                        <a:latin typeface="Cambria Math" panose="02040503050406030204" pitchFamily="18" charset="0"/>
                                      </a:rPr>
                                      <m:t>4−2</m:t>
                                    </m:r>
                                    <m:r>
                                      <a:rPr lang="en-US" sz="24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&gt;6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We can immediately rewrite the inequality without absolute values and begin solving the two independent inequalities.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422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&lt;−6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&gt;6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&lt;−10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&gt;2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79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&gt;5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&lt;−1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Once again, we need to reverse the sense of the inequality after dividing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5262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C5D05BB-777C-4D7B-8297-3E237548F2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36881"/>
                  </p:ext>
                </p:extLst>
              </p:nvPr>
            </p:nvGraphicFramePr>
            <p:xfrm>
              <a:off x="1066800" y="1874520"/>
              <a:ext cx="7848600" cy="384048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314259">
                      <a:extLst>
                        <a:ext uri="{9D8B030D-6E8A-4147-A177-3AD203B41FA5}">
                          <a16:colId xmlns:a16="http://schemas.microsoft.com/office/drawing/2014/main" val="3682949118"/>
                        </a:ext>
                      </a:extLst>
                    </a:gridCol>
                    <a:gridCol w="1127951">
                      <a:extLst>
                        <a:ext uri="{9D8B030D-6E8A-4147-A177-3AD203B41FA5}">
                          <a16:colId xmlns:a16="http://schemas.microsoft.com/office/drawing/2014/main" val="1493082659"/>
                        </a:ext>
                      </a:extLst>
                    </a:gridCol>
                    <a:gridCol w="465455">
                      <a:extLst>
                        <a:ext uri="{9D8B030D-6E8A-4147-A177-3AD203B41FA5}">
                          <a16:colId xmlns:a16="http://schemas.microsoft.com/office/drawing/2014/main" val="2793756523"/>
                        </a:ext>
                      </a:extLst>
                    </a:gridCol>
                    <a:gridCol w="1121347">
                      <a:extLst>
                        <a:ext uri="{9D8B030D-6E8A-4147-A177-3AD203B41FA5}">
                          <a16:colId xmlns:a16="http://schemas.microsoft.com/office/drawing/2014/main" val="2509895561"/>
                        </a:ext>
                      </a:extLst>
                    </a:gridCol>
                    <a:gridCol w="959675">
                      <a:extLst>
                        <a:ext uri="{9D8B030D-6E8A-4147-A177-3AD203B41FA5}">
                          <a16:colId xmlns:a16="http://schemas.microsoft.com/office/drawing/2014/main" val="1106720179"/>
                        </a:ext>
                      </a:extLst>
                    </a:gridCol>
                    <a:gridCol w="2859913">
                      <a:extLst>
                        <a:ext uri="{9D8B030D-6E8A-4147-A177-3AD203B41FA5}">
                          <a16:colId xmlns:a16="http://schemas.microsoft.com/office/drawing/2014/main" val="1707583963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87" r="-496296" b="-14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6757" t="-1887" r="-479459" b="-14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We can immediately rewrite the inequality without absolute values and begin solving the two independent inequalities.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4227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55263" r="-496296" b="-4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6757" t="-355263" r="-479459" b="-4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9239" t="-355263" r="-340761" b="-4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354" t="-355263" r="-296835" b="-4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52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61333" r="-496296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6757" t="-461333" r="-479459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9239" t="-461333" r="-340761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354" t="-461333" r="-296835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791429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95814" r="-496296" b="-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6757" t="-195814" r="-479459" b="-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</a:t>
                          </a:r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9239" t="-195814" r="-340761" b="-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354" t="-195814" r="-296835" b="-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4627" t="-195814" b="-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5262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416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Absolute Value Inequalities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graph of the solution is: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9205E-6A10-46DA-8B23-614CFFB4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0" y="2057410"/>
            <a:ext cx="5760000" cy="8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43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Absolute Value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  </a:t>
                </a:r>
              </a:p>
              <a:p>
                <a:pPr marL="514350" indent="-514350">
                  <a:buFont typeface="+mj-lt"/>
                  <a:buAutoNum type="alphaLcPeriod" startAt="2"/>
                </a:pPr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eriod" startAt="2"/>
                </a:pPr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</a:pPr>
                <a:endParaRPr lang="en-US" dirty="0"/>
              </a:p>
              <a:p>
                <a:pPr marL="534988"/>
                <a:r>
                  <a:rPr lang="en-IN" dirty="0"/>
                  <a:t>Thus, the solution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 b="-1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11B005F-E8C1-4F41-AC32-BD761320C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13628"/>
                  </p:ext>
                </p:extLst>
              </p:nvPr>
            </p:nvGraphicFramePr>
            <p:xfrm>
              <a:off x="914400" y="1271016"/>
              <a:ext cx="7848600" cy="3636264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3185033">
                      <a:extLst>
                        <a:ext uri="{9D8B030D-6E8A-4147-A177-3AD203B41FA5}">
                          <a16:colId xmlns:a16="http://schemas.microsoft.com/office/drawing/2014/main" val="3682949118"/>
                        </a:ext>
                      </a:extLst>
                    </a:gridCol>
                    <a:gridCol w="4663567">
                      <a:extLst>
                        <a:ext uri="{9D8B030D-6E8A-4147-A177-3AD203B41FA5}">
                          <a16:colId xmlns:a16="http://schemas.microsoft.com/office/drawing/2014/main" val="17075839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+3≤11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Isolate the term containing absolute values by subtracting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 from both sides, then dividing both sides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422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b="0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800" b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2800" b="0" dirty="0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−4≤3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−2≤4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After rewriting the inequality, we have a compound inequality to solve.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791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−2≤3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526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474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11B005F-E8C1-4F41-AC32-BD761320C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13628"/>
                  </p:ext>
                </p:extLst>
              </p:nvPr>
            </p:nvGraphicFramePr>
            <p:xfrm>
              <a:off x="914400" y="1271016"/>
              <a:ext cx="7848600" cy="3636264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3185033">
                      <a:extLst>
                        <a:ext uri="{9D8B030D-6E8A-4147-A177-3AD203B41FA5}">
                          <a16:colId xmlns:a16="http://schemas.microsoft.com/office/drawing/2014/main" val="3682949118"/>
                        </a:ext>
                      </a:extLst>
                    </a:gridCol>
                    <a:gridCol w="4663567">
                      <a:extLst>
                        <a:ext uri="{9D8B030D-6E8A-4147-A177-3AD203B41FA5}">
                          <a16:colId xmlns:a16="http://schemas.microsoft.com/office/drawing/2014/main" val="1707583963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30" r="-146272" b="-26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366" t="-3030" b="-26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24227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0000" r="-146272" b="-40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21739" r="-146272" b="-2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After rewriting the inequality, we have a compound inequality to solve.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7914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35294" r="-146272" b="-1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526204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9524" r="-146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474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282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F00C-B6C7-41BC-A818-64F0155F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6: Absolute Value Inequalities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87A9-5458-4FAD-8FD3-72008EECB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Graphically, the solution can be written as: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33910-10D4-4197-B643-20725048C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0" y="2000251"/>
            <a:ext cx="5760000" cy="10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6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Absolute Value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dirty="0"/>
                  <a:t>    We conclude that the solution set is the empty set, as it is impossible for the absolute value of any expression to be negative.</a:t>
                </a:r>
              </a:p>
              <a:p>
                <a:pPr marL="534988"/>
                <a:r>
                  <a:rPr lang="en-US" dirty="0"/>
                  <a:t>The solution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≥−3</m:t>
                    </m:r>
                  </m:oMath>
                </a14:m>
                <a:r>
                  <a:rPr lang="en-US" dirty="0"/>
                  <a:t>    Since every absolute value is greater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the equation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34988"/>
                <a:r>
                  <a:rPr lang="en-US" dirty="0"/>
                  <a:t>The solution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654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FCC3-8768-498A-894B-4E8E85B1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Translating Inequality Phrases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F8DE-6C9A-46A0-8188-F3C2A6E0A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ctr"/>
                <a:r>
                  <a:rPr lang="en-US" dirty="0"/>
                  <a:t>"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"</a:t>
                </a:r>
              </a:p>
              <a:p>
                <a:r>
                  <a:rPr lang="en-US" dirty="0"/>
                  <a:t>This means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greater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which is the same as saying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less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so this translates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algn="ctr"/>
                <a:r>
                  <a:rPr lang="en-US" dirty="0"/>
                  <a:t>"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at least as large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"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at least as large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it can either be as large as (equal to)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larger (greater)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so this phrase translates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F8DE-6C9A-46A0-8188-F3C2A6E0A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622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FCC3-8768-498A-894B-4E8E85B1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Translating Inequality Phrases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F8DE-6C9A-46A0-8188-F3C2A6E0A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ctr"/>
                <a:r>
                  <a:rPr lang="en-US" dirty="0"/>
                  <a:t>"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not exceed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"</a:t>
                </a:r>
              </a:p>
              <a:p>
                <a:r>
                  <a:rPr lang="en-US" dirty="0"/>
                  <a:t>Compare this to the first phrase; the words "is no" carry the same meaning as "does not", and "greater than" is a synonym for "exceed". The two phrases have the same meaning, and so "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not exceed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" also translates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F8DE-6C9A-46A0-8188-F3C2A6E0A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656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Applications of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Express each of the following problems as an inequality, and then solve the inequality. 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The average daily high temperature in Santa Fe, NM over the course of three days exceeded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en-US" dirty="0"/>
                  <a:t>. Given that the high on the first day was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the high on the third day was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, what can we say about the high temperature on the second day?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EF9E-3C7B-4B86-B193-394A3EA3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Multiplying Inequalities by Negative Numbers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8F3E-CFEB-4CBD-B9EA-6DE1D35C6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examples show that multiplicative cancellation must behave a bit differently for linear inequalities. Note that if we reverse the inequality sign in our results, we actually get true statements. This provides a clue to how we approach multiplicative cancellation in the case of linear inequalities.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1784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Applications of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As a test for quality at a plant manufacturing silicon wafers for computer chips, a random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 </a:t>
                </a:r>
                <a:r>
                  <a:rPr lang="en-US" dirty="0"/>
                  <a:t>batches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wafers each must not detect more than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defective wafers per batch on average.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batches tested, the average number of defective wafers per batch is found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4.78</m:t>
                    </m:r>
                  </m:oMath>
                </a14:m>
                <a:r>
                  <a:rPr lang="en-US" dirty="0"/>
                  <a:t> (to the nearest hundredth). What is the maximum number of defective wafers that can be found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batch for the plant to pass the quality test?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 r="-20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Applications of Inequalities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We'll begin building the inequality with an expression for calculating the average.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represent the high temperature on the second day.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534988"/>
                <a:r>
                  <a:rPr lang="en-US" dirty="0"/>
                  <a:t>What inequality symbol do we use? The problem states the average </a:t>
                </a:r>
                <a:r>
                  <a:rPr lang="en-US" i="1" dirty="0"/>
                  <a:t>exceeded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en-US" dirty="0"/>
                  <a:t>. To exceed is to be greater than, so we use the &gt; symbol.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F67A-1D79-4497-8EE0-59158055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Applications of Inequalities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C3514-661D-4FF2-BC4D-6E59B7003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then proceed to solve the inequality.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&gt;75</m:t>
                      </m:r>
                    </m:oMath>
                  </m:oMathPara>
                </a14:m>
                <a:endParaRPr lang="en-US" b="0" dirty="0"/>
              </a:p>
              <a:p>
                <a:pPr>
                  <a:tabLst>
                    <a:tab pos="3317875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149+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&gt;225</m:t>
                    </m:r>
                  </m:oMath>
                </a14:m>
                <a:endParaRPr lang="en-US" b="0" dirty="0"/>
              </a:p>
              <a:p>
                <a:pPr>
                  <a:tabLst>
                    <a:tab pos="4310063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&gt;76</m:t>
                    </m:r>
                  </m:oMath>
                </a14:m>
                <a:endParaRPr lang="en-IN" dirty="0"/>
              </a:p>
              <a:p>
                <a:r>
                  <a:rPr lang="en-US" dirty="0"/>
                  <a:t>Thus, the high temperature on the second day exceeded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76</m:t>
                    </m:r>
                  </m:oMath>
                </a14:m>
                <a:r>
                  <a:rPr lang="en-US" dirty="0"/>
                  <a:t> degrees.</a:t>
                </a:r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C3514-661D-4FF2-BC4D-6E59B7003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123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Applications of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1C7BE4-668A-45A7-A6FD-D8743257A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The phrase "must not detect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defective wafers per batch on average" means the average number must be less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denote the maximum number of defective wafers in the last batch.</a:t>
                </a:r>
                <a:endParaRPr lang="en-IN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1C7BE4-668A-45A7-A6FD-D8743257A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 r="-20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5B57C4D-C642-4EE5-9A7E-0FF727D5D9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560808"/>
                  </p:ext>
                </p:extLst>
              </p:nvPr>
            </p:nvGraphicFramePr>
            <p:xfrm>
              <a:off x="1295400" y="3657600"/>
              <a:ext cx="7162800" cy="204216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337371">
                      <a:extLst>
                        <a:ext uri="{9D8B030D-6E8A-4147-A177-3AD203B41FA5}">
                          <a16:colId xmlns:a16="http://schemas.microsoft.com/office/drawing/2014/main" val="3378649447"/>
                        </a:ext>
                      </a:extLst>
                    </a:gridCol>
                    <a:gridCol w="1292923">
                      <a:extLst>
                        <a:ext uri="{9D8B030D-6E8A-4147-A177-3AD203B41FA5}">
                          <a16:colId xmlns:a16="http://schemas.microsoft.com/office/drawing/2014/main" val="1445255764"/>
                        </a:ext>
                      </a:extLst>
                    </a:gridCol>
                    <a:gridCol w="3532506">
                      <a:extLst>
                        <a:ext uri="{9D8B030D-6E8A-4147-A177-3AD203B41FA5}">
                          <a16:colId xmlns:a16="http://schemas.microsoft.com/office/drawing/2014/main" val="25906729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smtClean="0">
                                            <a:latin typeface="Cambria Math" panose="02040503050406030204" pitchFamily="18" charset="0"/>
                                          </a:rPr>
                                          <m:t>4.78</m:t>
                                        </m:r>
                                      </m:e>
                                    </m:d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number of defective wafers found in the first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 batches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4.78</m:t>
                                  </m:r>
                                </m:e>
                              </m:d>
                              <m:r>
                                <a:rPr lang="en-US" sz="2000" b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=43.02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498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43.02+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374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6.98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0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5B57C4D-C642-4EE5-9A7E-0FF727D5D9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2560808"/>
                  </p:ext>
                </p:extLst>
              </p:nvPr>
            </p:nvGraphicFramePr>
            <p:xfrm>
              <a:off x="1295400" y="3657600"/>
              <a:ext cx="7162800" cy="204216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337371">
                      <a:extLst>
                        <a:ext uri="{9D8B030D-6E8A-4147-A177-3AD203B41FA5}">
                          <a16:colId xmlns:a16="http://schemas.microsoft.com/office/drawing/2014/main" val="3378649447"/>
                        </a:ext>
                      </a:extLst>
                    </a:gridCol>
                    <a:gridCol w="1292923">
                      <a:extLst>
                        <a:ext uri="{9D8B030D-6E8A-4147-A177-3AD203B41FA5}">
                          <a16:colId xmlns:a16="http://schemas.microsoft.com/office/drawing/2014/main" val="1445255764"/>
                        </a:ext>
                      </a:extLst>
                    </a:gridCol>
                    <a:gridCol w="3532506">
                      <a:extLst>
                        <a:ext uri="{9D8B030D-6E8A-4147-A177-3AD203B41FA5}">
                          <a16:colId xmlns:a16="http://schemas.microsoft.com/office/drawing/2014/main" val="2590672902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30" r="-206250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1132" t="-3030" r="-273585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759" t="-3030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49873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0000" r="-20625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132" t="-200000" r="-2735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3745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0000" r="-2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132" t="-300000" r="-2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27032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89EF-02D1-4ADE-B955-36847E0F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Applications of Inequalities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67F21-9791-4A76-B2E0-A1B0D868E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it is not possible to have a fractional number of wafers, there must have been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43</m:t>
                    </m:r>
                  </m:oMath>
                </a14:m>
                <a:r>
                  <a:rPr lang="en-US" dirty="0"/>
                  <a:t> defective wafers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batches, so the maximum allowable number of defective wafers in the final batch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I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67F21-9791-4A76-B2E0-A1B0D868E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53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Linear Inequalities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Cancellation Properties for Inequalities</a:t>
            </a:r>
          </a:p>
          <a:p>
            <a:r>
              <a:rPr lang="en-US" dirty="0">
                <a:solidFill>
                  <a:srgbClr val="000000"/>
                </a:solidFill>
              </a:rPr>
              <a:t>In these properties,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, and</a:t>
            </a:r>
            <a:r>
              <a:rPr lang="en-US" i="1" dirty="0">
                <a:solidFill>
                  <a:srgbClr val="000000"/>
                </a:solidFill>
              </a:rPr>
              <a:t> C </a:t>
            </a:r>
            <a:r>
              <a:rPr lang="en-US" dirty="0">
                <a:solidFill>
                  <a:srgbClr val="000000"/>
                </a:solidFill>
              </a:rPr>
              <a:t>represent algebraic expressions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represents a nonzero constant. Each of the properties is stated for the inequality symbol &lt;, but they are also true for the other three symbols with the appropriate changes made.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Linear Inequalities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139440"/>
              </a:xfr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Cancellation Properties for Inequalities (cont.)</a:t>
                </a:r>
              </a:p>
              <a:p>
                <a:pPr>
                  <a:tabLst>
                    <a:tab pos="4121150" algn="l"/>
                  </a:tabLst>
                </a:pPr>
                <a:r>
                  <a:rPr lang="en-US" b="1" dirty="0">
                    <a:solidFill>
                      <a:srgbClr val="000000"/>
                    </a:solidFill>
                  </a:rPr>
                  <a:t>Property 	Description </a:t>
                </a:r>
              </a:p>
              <a:p>
                <a:pPr>
                  <a:lnSpc>
                    <a:spcPct val="150000"/>
                  </a:lnSpc>
                  <a:tabLst>
                    <a:tab pos="4121150" algn="l"/>
                  </a:tabLst>
                </a:pPr>
                <a:r>
                  <a:rPr lang="en-US" dirty="0">
                    <a:solidFill>
                      <a:srgbClr val="000000"/>
                    </a:solidFill>
                  </a:rPr>
                  <a:t>If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then</a:t>
                </a:r>
              </a:p>
              <a:p>
                <a:pPr>
                  <a:lnSpc>
                    <a:spcPct val="150000"/>
                  </a:lnSpc>
                  <a:tabLst>
                    <a:tab pos="412115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139440"/>
              </a:xfrm>
              <a:blipFill>
                <a:blip r:embed="rId2"/>
                <a:stretch>
                  <a:fillRect l="-1328" t="-1346"/>
                </a:stretch>
              </a:blip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72000" y="2438400"/>
            <a:ext cx="419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Adding the same quantity to both sides of an inequality results in an equivalent inequality.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Linear Inequalities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0586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Cancellation Properties for Inequalities (cont.)</a:t>
            </a:r>
          </a:p>
          <a:p>
            <a:pPr>
              <a:tabLst>
                <a:tab pos="3889375" algn="l"/>
              </a:tabLst>
            </a:pPr>
            <a:r>
              <a:rPr lang="en-US" b="1" dirty="0">
                <a:solidFill>
                  <a:srgbClr val="000000"/>
                </a:solidFill>
              </a:rPr>
              <a:t>Property 	Description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3400" y="2394156"/>
            <a:ext cx="4297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If both sides of an inequality are multiplied by a positive constant, the sense of the inequality is unchanged.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If both sides are multiplied by a negative constant, the sense of the inequality is reversed.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68715-D2D4-4AED-98EC-06EFA75B9C8A}"/>
                  </a:ext>
                </a:extLst>
              </p:cNvPr>
              <p:cNvSpPr txBox="1"/>
              <p:nvPr/>
            </p:nvSpPr>
            <p:spPr>
              <a:xfrm>
                <a:off x="533400" y="2394156"/>
                <a:ext cx="32138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sz="28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N" sz="2800" dirty="0">
                    <a:solidFill>
                      <a:srgbClr val="000000"/>
                    </a:solidFill>
                  </a:rPr>
                  <a:t>,</a:t>
                </a:r>
              </a:p>
              <a:p>
                <a:r>
                  <a:rPr lang="en-IN" sz="2800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28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68715-D2D4-4AED-98EC-06EFA75B9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4156"/>
                <a:ext cx="3213893" cy="954107"/>
              </a:xfrm>
              <a:prstGeom prst="rect">
                <a:avLst/>
              </a:prstGeom>
              <a:blipFill>
                <a:blip r:embed="rId2"/>
                <a:stretch>
                  <a:fillRect l="-3985" t="-6410" r="-5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31FA8-3A14-466B-B404-097935BDC72E}"/>
                  </a:ext>
                </a:extLst>
              </p:cNvPr>
              <p:cNvSpPr txBox="1"/>
              <p:nvPr/>
            </p:nvSpPr>
            <p:spPr>
              <a:xfrm>
                <a:off x="533400" y="4114800"/>
                <a:ext cx="31401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sz="28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sz="2800" dirty="0">
                    <a:solidFill>
                      <a:srgbClr val="000000"/>
                    </a:solidFill>
                  </a:rPr>
                  <a:t>,</a:t>
                </a:r>
              </a:p>
              <a:p>
                <a:r>
                  <a:rPr lang="en-IN" sz="2800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28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31FA8-3A14-466B-B404-097935BDC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3140155" cy="954107"/>
              </a:xfrm>
              <a:prstGeom prst="rect">
                <a:avLst/>
              </a:prstGeom>
              <a:blipFill>
                <a:blip r:embed="rId3"/>
                <a:stretch>
                  <a:fillRect l="-4078" t="-5732" r="-291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following inequalities, using interval notation to describe the solution set. 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72971"/>
              </p:ext>
            </p:extLst>
          </p:nvPr>
        </p:nvGraphicFramePr>
        <p:xfrm>
          <a:off x="547688" y="2476500"/>
          <a:ext cx="35687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3568680" imgH="1714320" progId="Equation.DSMT4">
                  <p:embed/>
                </p:oleObj>
              </mc:Choice>
              <mc:Fallback>
                <p:oleObj name="Equation" r:id="rId3" imgW="3568680" imgH="1714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476500"/>
                        <a:ext cx="35687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Linear Inequalities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91000" y="2635984"/>
                <a:ext cx="4724400" cy="2006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Begin by using the distributive property, then combine like terms.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Now, all we need to do is divide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solidFill>
                      <a:srgbClr val="008080"/>
                    </a:solidFill>
                  </a:rPr>
                  <a:t>Note the reversal of the inequality symbol.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635984"/>
                <a:ext cx="4724400" cy="2006703"/>
              </a:xfrm>
              <a:prstGeom prst="rect">
                <a:avLst/>
              </a:prstGeom>
              <a:blipFill>
                <a:blip r:embed="rId3"/>
                <a:stretch>
                  <a:fillRect l="-1419" t="-1515" b="-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85710"/>
              </p:ext>
            </p:extLst>
          </p:nvPr>
        </p:nvGraphicFramePr>
        <p:xfrm>
          <a:off x="520700" y="1981200"/>
          <a:ext cx="3568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Equation" r:id="rId4" imgW="3568680" imgH="469800" progId="Equation.DSMT4">
                  <p:embed/>
                </p:oleObj>
              </mc:Choice>
              <mc:Fallback>
                <p:oleObj name="Equation" r:id="rId4" imgW="35686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981200"/>
                        <a:ext cx="3568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830671"/>
              </p:ext>
            </p:extLst>
          </p:nvPr>
        </p:nvGraphicFramePr>
        <p:xfrm>
          <a:off x="1261808" y="2679700"/>
          <a:ext cx="256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" name="Equation" r:id="rId6" imgW="2565360" imgH="291960" progId="Equation.DSMT4">
                  <p:embed/>
                </p:oleObj>
              </mc:Choice>
              <mc:Fallback>
                <p:oleObj name="Equation" r:id="rId6" imgW="256536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08" y="2679700"/>
                        <a:ext cx="256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205831"/>
              </p:ext>
            </p:extLst>
          </p:nvPr>
        </p:nvGraphicFramePr>
        <p:xfrm>
          <a:off x="1386348" y="3225800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Equation" r:id="rId8" imgW="2450880" imgH="279360" progId="Equation.DSMT4">
                  <p:embed/>
                </p:oleObj>
              </mc:Choice>
              <mc:Fallback>
                <p:oleObj name="Equation" r:id="rId8" imgW="245088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348" y="3225800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414"/>
              </p:ext>
            </p:extLst>
          </p:nvPr>
        </p:nvGraphicFramePr>
        <p:xfrm>
          <a:off x="2042652" y="3822700"/>
          <a:ext cx="147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Equation" r:id="rId10" imgW="1473120" imgH="291960" progId="Equation.DSMT4">
                  <p:embed/>
                </p:oleObj>
              </mc:Choice>
              <mc:Fallback>
                <p:oleObj name="Equation" r:id="rId10" imgW="147312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652" y="3822700"/>
                        <a:ext cx="147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46816"/>
              </p:ext>
            </p:extLst>
          </p:nvPr>
        </p:nvGraphicFramePr>
        <p:xfrm>
          <a:off x="2400300" y="4343400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" name="Equation" r:id="rId12" imgW="723600" imgH="279360" progId="Equation.DSMT4">
                  <p:embed/>
                </p:oleObj>
              </mc:Choice>
              <mc:Fallback>
                <p:oleObj name="Equation" r:id="rId12" imgW="72360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343400"/>
                        <a:ext cx="723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844363"/>
              </p:ext>
            </p:extLst>
          </p:nvPr>
        </p:nvGraphicFramePr>
        <p:xfrm>
          <a:off x="946150" y="4883150"/>
          <a:ext cx="6083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" name="Equation" r:id="rId14" imgW="6083280" imgH="482400" progId="Equation.DSMT4">
                  <p:embed/>
                </p:oleObj>
              </mc:Choice>
              <mc:Fallback>
                <p:oleObj name="Equation" r:id="rId14" imgW="608328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4883150"/>
                        <a:ext cx="6083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Linear Inequalities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295400"/>
            <a:ext cx="4053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Just as with equations, fractions in inequalities can be eliminated by multiplying both sides by the least common denominator.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479719"/>
              </p:ext>
            </p:extLst>
          </p:nvPr>
        </p:nvGraphicFramePr>
        <p:xfrm>
          <a:off x="582152" y="1219200"/>
          <a:ext cx="2832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tion" r:id="rId3" imgW="2831760" imgH="876240" progId="Equation.DSMT4">
                  <p:embed/>
                </p:oleObj>
              </mc:Choice>
              <mc:Fallback>
                <p:oleObj name="Equation" r:id="rId3" imgW="2831760" imgH="876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52" y="1219200"/>
                        <a:ext cx="2832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53197"/>
              </p:ext>
            </p:extLst>
          </p:nvPr>
        </p:nvGraphicFramePr>
        <p:xfrm>
          <a:off x="889000" y="2209800"/>
          <a:ext cx="3073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tion" r:id="rId5" imgW="3073320" imgH="1028520" progId="Equation.DSMT4">
                  <p:embed/>
                </p:oleObj>
              </mc:Choice>
              <mc:Fallback>
                <p:oleObj name="Equation" r:id="rId5" imgW="307332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209800"/>
                        <a:ext cx="3073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51898"/>
              </p:ext>
            </p:extLst>
          </p:nvPr>
        </p:nvGraphicFramePr>
        <p:xfrm>
          <a:off x="1507204" y="3323304"/>
          <a:ext cx="181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Equation" r:id="rId7" imgW="1815840" imgH="469800" progId="Equation.DSMT4">
                  <p:embed/>
                </p:oleObj>
              </mc:Choice>
              <mc:Fallback>
                <p:oleObj name="Equation" r:id="rId7" imgW="18158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204" y="3323304"/>
                        <a:ext cx="1816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321481"/>
              </p:ext>
            </p:extLst>
          </p:nvPr>
        </p:nvGraphicFramePr>
        <p:xfrm>
          <a:off x="1585452" y="4051300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Equation" r:id="rId9" imgW="1714320" imgH="291960" progId="Equation.DSMT4">
                  <p:embed/>
                </p:oleObj>
              </mc:Choice>
              <mc:Fallback>
                <p:oleObj name="Equation" r:id="rId9" imgW="171432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452" y="4051300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490115"/>
              </p:ext>
            </p:extLst>
          </p:nvPr>
        </p:nvGraphicFramePr>
        <p:xfrm>
          <a:off x="2415048" y="4648200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Equation" r:id="rId11" imgW="1104840" imgH="380880" progId="Equation.DSMT4">
                  <p:embed/>
                </p:oleObj>
              </mc:Choice>
              <mc:Fallback>
                <p:oleObj name="Equation" r:id="rId11" imgW="110484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048" y="4648200"/>
                        <a:ext cx="1104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822066"/>
              </p:ext>
            </p:extLst>
          </p:nvPr>
        </p:nvGraphicFramePr>
        <p:xfrm>
          <a:off x="6623050" y="5372100"/>
          <a:ext cx="1320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Equation" r:id="rId13" imgW="1320480" imgH="495000" progId="Equation.DSMT4">
                  <p:embed/>
                </p:oleObj>
              </mc:Choice>
              <mc:Fallback>
                <p:oleObj name="Equation" r:id="rId13" imgW="132048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5372100"/>
                        <a:ext cx="1320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0" y="38862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Since we do not need to multiply or divide by a negative value, the sense of the inequality does not change.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334000"/>
            <a:ext cx="6135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Thus, in interval notation, the solution is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2027</Words>
  <Application>Microsoft Office PowerPoint</Application>
  <PresentationFormat>On-screen Show (4:3)</PresentationFormat>
  <Paragraphs>208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Cambria Math</vt:lpstr>
      <vt:lpstr>Arial</vt:lpstr>
      <vt:lpstr>Office Theme</vt:lpstr>
      <vt:lpstr>Equation</vt:lpstr>
      <vt:lpstr>Section 1.3</vt:lpstr>
      <vt:lpstr>Example 1: Multiplying Inequalities by Negative Numbers</vt:lpstr>
      <vt:lpstr>Example 1: Multiplying Inequalities by Negative Numbers (cont.)</vt:lpstr>
      <vt:lpstr>Solving Linear Inequalities </vt:lpstr>
      <vt:lpstr>Solving Linear Inequalities </vt:lpstr>
      <vt:lpstr>Solving Linear Inequalities </vt:lpstr>
      <vt:lpstr>Example 2: Solving Linear Inequalities</vt:lpstr>
      <vt:lpstr>Example 2: Solving Linear Inequalities (cont.)</vt:lpstr>
      <vt:lpstr>Example 2: Solving Linear Inequalities (cont.)</vt:lpstr>
      <vt:lpstr>Example 3: Graphing Intervals of Real Numbers</vt:lpstr>
      <vt:lpstr>Example 3: Graphing Intervals of Real Numbers (cont.)</vt:lpstr>
      <vt:lpstr>Example 4: Calculating Final Grades</vt:lpstr>
      <vt:lpstr>Note</vt:lpstr>
      <vt:lpstr>Example 4: Calculating Final Grades (cont.)</vt:lpstr>
      <vt:lpstr>Example 4: Calculating Final Grades (cont.)</vt:lpstr>
      <vt:lpstr>Example 4: Calculating Final Grades (cont.)</vt:lpstr>
      <vt:lpstr>Example 4: Calculating Final Grades (cont.)</vt:lpstr>
      <vt:lpstr>Example 5: Compound Linear Inequalities</vt:lpstr>
      <vt:lpstr>Example 5: Compound Linear Inequalities (cont.)</vt:lpstr>
      <vt:lpstr>Example 5: Compound Linear Inequalities (cont.)</vt:lpstr>
      <vt:lpstr>Example 6: Absolute Value Inequalities</vt:lpstr>
      <vt:lpstr>Example 6: Absolute Value Inequalities (cont.)</vt:lpstr>
      <vt:lpstr>Example 6: Absolute Value Inequalities (cont.)</vt:lpstr>
      <vt:lpstr>Example 6: Absolute Value Inequalities (cont.)</vt:lpstr>
      <vt:lpstr>Example 6: Absolute Value Inequalities (cont.)</vt:lpstr>
      <vt:lpstr>Example 6: Absolute Value Inequalities (cont.)</vt:lpstr>
      <vt:lpstr>Example 7: Translating Inequality Phrases</vt:lpstr>
      <vt:lpstr>Example 7: Translating Inequality Phrases (cont.)</vt:lpstr>
      <vt:lpstr>Example 8: Applications of Inequalities</vt:lpstr>
      <vt:lpstr>Example 8: Applications of Inequalities (cont.)</vt:lpstr>
      <vt:lpstr>Example 8: Applications of Inequalities (cont.)</vt:lpstr>
      <vt:lpstr>Example 8: Applications of Inequalities (cont.)</vt:lpstr>
      <vt:lpstr>Example 8: Applications of Inequalities (cont.)</vt:lpstr>
      <vt:lpstr>Example 8: Applications of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for Business and Social Sciences</dc:title>
  <dc:creator>Hawkes Learning Systems</dc:creator>
  <cp:lastModifiedBy>Claudia Vance</cp:lastModifiedBy>
  <cp:revision>90</cp:revision>
  <dcterms:created xsi:type="dcterms:W3CDTF">2013-04-26T14:43:13Z</dcterms:created>
  <dcterms:modified xsi:type="dcterms:W3CDTF">2021-11-18T19:54:32Z</dcterms:modified>
</cp:coreProperties>
</file>