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77" r:id="rId6"/>
    <p:sldId id="260" r:id="rId7"/>
    <p:sldId id="276" r:id="rId8"/>
    <p:sldId id="261" r:id="rId9"/>
    <p:sldId id="278" r:id="rId10"/>
    <p:sldId id="262" r:id="rId11"/>
    <p:sldId id="279" r:id="rId12"/>
    <p:sldId id="263" r:id="rId13"/>
    <p:sldId id="280" r:id="rId14"/>
    <p:sldId id="264" r:id="rId15"/>
    <p:sldId id="268" r:id="rId16"/>
    <p:sldId id="281" r:id="rId17"/>
    <p:sldId id="269" r:id="rId18"/>
    <p:sldId id="282" r:id="rId19"/>
    <p:sldId id="285" r:id="rId20"/>
    <p:sldId id="270" r:id="rId21"/>
    <p:sldId id="271" r:id="rId22"/>
    <p:sldId id="283" r:id="rId23"/>
    <p:sldId id="286" r:id="rId24"/>
    <p:sldId id="272" r:id="rId25"/>
    <p:sldId id="284" r:id="rId26"/>
    <p:sldId id="28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indhusha" initials="S" lastIdx="7" clrIdx="1">
    <p:extLst>
      <p:ext uri="{19B8F6BF-5375-455C-9EA6-DF929625EA0E}">
        <p15:presenceInfo xmlns:p15="http://schemas.microsoft.com/office/powerpoint/2012/main" userId="01d48f91606cf9c0" providerId="Windows Live"/>
      </p:ext>
    </p:extLst>
  </p:cmAuthor>
  <p:cmAuthor id="2" name="syamprasad" initials="s" lastIdx="1" clrIdx="2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D7D9F"/>
    <a:srgbClr val="000000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Quadratic Equations in One Variable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"Perfect Square"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quadratic equations by taking square roots.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lang="en-IN" sz="2800" b="1" dirty="0"/>
              </a:p>
              <a:p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"Perfect Square" Quadratic Equations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024927"/>
                  </p:ext>
                </p:extLst>
              </p:nvPr>
            </p:nvGraphicFramePr>
            <p:xfrm>
              <a:off x="533400" y="1752600"/>
              <a:ext cx="8458200" cy="426173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411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85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312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77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+5)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begin by taking the square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root of each side, keeping in mind that there are two numbers whose square is 12.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solve the two linear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equations at once by subtracting 5 from both sides and then divide both sides by 2.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=−5±2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−5±2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solution set is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, </a:t>
                          </a:r>
                          <a:b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024927"/>
                  </p:ext>
                </p:extLst>
              </p:nvPr>
            </p:nvGraphicFramePr>
            <p:xfrm>
              <a:off x="533400" y="1752600"/>
              <a:ext cx="8458200" cy="426173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411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85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312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30" r="-385315" b="-32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46" t="-3030" r="-181841" b="-32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begin by taking the square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root of each side, keeping in mind that there are two numbers whose square is 12.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73469" r="-385315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46" t="-173469" r="-181841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62424" r="-385315" b="-16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46" t="-162424" r="-181841" b="-16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solve the two linear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equations at once by subtracting 5 from both sides and then divide both sides by 2.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41837" r="-385315" b="-18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46" t="-441837" r="-181841" b="-18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613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5172" r="-385315" b="-4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46" t="-305172" r="-181841" b="-4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5218" t="-305172" b="-4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270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"Perfect Square" Quadratic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"Perfect Square" Quadratic Equations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051374"/>
                  </p:ext>
                </p:extLst>
              </p:nvPr>
            </p:nvGraphicFramePr>
            <p:xfrm>
              <a:off x="304800" y="1752600"/>
              <a:ext cx="8476996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37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Before taking square roots,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we isolate the perfect square algebraic expression on one side, and put the constant on the other.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−6)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=6±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051374"/>
                  </p:ext>
                </p:extLst>
              </p:nvPr>
            </p:nvGraphicFramePr>
            <p:xfrm>
              <a:off x="304800" y="1752600"/>
              <a:ext cx="8476996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37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326" r="-297429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59" t="-2326" r="-229430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Before taking square roots,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we isolate the perfect square algebraic expression on one side, and put the constant on the other.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17822" r="-297429" b="-1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59" t="-217822" r="-229430" b="-1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21000" r="-2974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59" t="-321000" r="-2294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21000" r="-29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59" t="-421000" r="-229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1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of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IN" b="1" dirty="0"/>
                  <a:t>Step 1: </a:t>
                </a:r>
                <a:r>
                  <a:rPr lang="en-IN" dirty="0"/>
                  <a:t>Write the equation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</a:t>
                </a:r>
                <a:r>
                  <a:rPr lang="en-IN" dirty="0"/>
                  <a:t>in the form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ar-AE" dirty="0"/>
                  <a:t>.</a:t>
                </a:r>
              </a:p>
              <a:p>
                <a:r>
                  <a:rPr lang="en-IN" b="1" dirty="0"/>
                  <a:t>Step 2: </a:t>
                </a:r>
                <a:r>
                  <a:rPr lang="en-IN" dirty="0"/>
                  <a:t>Divide by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/>
                  <a:t>, if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, so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IN" dirty="0"/>
                  <a:t>is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ar-AE" dirty="0"/>
                  <a:t>.</a:t>
                </a:r>
              </a:p>
              <a:p>
                <a:r>
                  <a:rPr lang="en-IN" b="1" dirty="0"/>
                  <a:t>Step 3: </a:t>
                </a:r>
                <a:r>
                  <a:rPr lang="en-IN" dirty="0"/>
                  <a:t>Divide the coefficient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by 2, square the result, and add this to both sides.</a:t>
                </a:r>
              </a:p>
              <a:p>
                <a:r>
                  <a:rPr lang="en-IN" b="1" dirty="0"/>
                  <a:t>Step 4: </a:t>
                </a:r>
                <a:r>
                  <a:rPr lang="en-IN" dirty="0"/>
                  <a:t>The trinomial on the left side will now be a perfect square. That is, it can be written as the square of an algebraic expression.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quadratic equations by completing the square.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Completing the Square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33833"/>
                  </p:ext>
                </p:extLst>
              </p:nvPr>
            </p:nvGraphicFramePr>
            <p:xfrm>
              <a:off x="342900" y="1600200"/>
              <a:ext cx="8458200" cy="43174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7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58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rgbClr val="008080"/>
                              </a:solidFill>
                            </a:rPr>
                            <a:t>After moving</a:t>
                          </a:r>
                          <a:r>
                            <a:rPr lang="en-US" sz="2000" b="0" baseline="0" dirty="0">
                              <a:solidFill>
                                <a:srgbClr val="008080"/>
                              </a:solidFill>
                            </a:rPr>
                            <a:t> the constant term to the right-hand side, we divide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008080"/>
                              </a:solidFill>
                            </a:rPr>
                            <a:t> (the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008080"/>
                              </a:solidFill>
                            </a:rPr>
                            <a:t>)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IN" sz="2000" b="0" dirty="0">
                              <a:solidFill>
                                <a:srgbClr val="00808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IN" sz="2000" b="0" dirty="0">
                              <a:solidFill>
                                <a:srgbClr val="008080"/>
                              </a:solidFill>
                            </a:rPr>
                            <a:t>, and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b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000" b="0" dirty="0">
                              <a:solidFill>
                                <a:srgbClr val="008080"/>
                              </a:solidFill>
                            </a:rPr>
                            <a:t> to both sides of the equation.</a:t>
                          </a:r>
                          <a:r>
                            <a:rPr lang="en-IN" sz="2000" b="0" baseline="0" dirty="0">
                              <a:solidFill>
                                <a:srgbClr val="008080"/>
                              </a:solidFill>
                            </a:rPr>
                            <a:t> </a:t>
                          </a:r>
                          <a:endParaRPr lang="en-IN" sz="2000" b="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=2+9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0" baseline="0" dirty="0">
                              <a:solidFill>
                                <a:srgbClr val="008080"/>
                              </a:solidFill>
                            </a:rPr>
                            <a:t>The trinomial on the left can now be factored.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Taking square roots leads to two easily solved linear equations.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=3±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33833"/>
                  </p:ext>
                </p:extLst>
              </p:nvPr>
            </p:nvGraphicFramePr>
            <p:xfrm>
              <a:off x="342900" y="1600200"/>
              <a:ext cx="8458200" cy="43174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7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4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58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326" r="-307038" b="-22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326" r="-239935" b="-22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821" t="-2326" b="-229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58824" r="-307038" b="-4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58824" r="-239935" b="-4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65217" r="-307038" b="-25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265217" r="-239935" b="-25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0" baseline="0" dirty="0">
                              <a:solidFill>
                                <a:srgbClr val="008080"/>
                              </a:solidFill>
                            </a:rPr>
                            <a:t>The trinomial on the left can now be factored.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8372" r="-307038" b="-2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488372" r="-239935" b="-2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40000" r="-307038" b="-8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440000" r="-239935" b="-8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Taking square roots leads to two easily solved linear equations.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8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67742" r="-307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0714" t="-667742" r="-239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150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dirty="0"/>
              </a:p>
              <a:p>
                <a:r>
                  <a:rPr dirty="0"/>
                  <a:t>​​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Completing the Square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6181926"/>
                  </p:ext>
                </p:extLst>
              </p:nvPr>
            </p:nvGraphicFramePr>
            <p:xfrm>
              <a:off x="457200" y="1447800"/>
              <a:ext cx="8610600" cy="45990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30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4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756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82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constant term is already isolated on the right-hand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side, so our first step is to divide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(and simplify the resulting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fractions, if possible).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28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Half of 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, and the square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of this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55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6181926"/>
                  </p:ext>
                </p:extLst>
              </p:nvPr>
            </p:nvGraphicFramePr>
            <p:xfrm>
              <a:off x="457200" y="1447800"/>
              <a:ext cx="8610600" cy="45990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30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4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756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87" r="-240482" b="-1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641" t="-1887" r="-175691" b="-1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2170" t="-1887" b="-18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3673" r="-240482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641" t="-183673" r="-175691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65605" r="-240482" b="-118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641" t="-265605" r="-175691" b="-118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2170" t="-265605" b="-118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8602" r="-24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641" t="-308602" r="-175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981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Completing the Square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307634"/>
                  </p:ext>
                </p:extLst>
              </p:nvPr>
            </p:nvGraphicFramePr>
            <p:xfrm>
              <a:off x="495300" y="1524002"/>
              <a:ext cx="8153400" cy="27919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803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938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913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simplifying the sum of the fractions on the right, we take the square root of each side.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65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96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Since the answer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can be simplified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, we do so to obtain the final answer.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307634"/>
                  </p:ext>
                </p:extLst>
              </p:nvPr>
            </p:nvGraphicFramePr>
            <p:xfrm>
              <a:off x="495300" y="1524002"/>
              <a:ext cx="8153400" cy="27919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803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79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938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30" r="-537143" b="-1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182" t="-3030" r="-266234" b="-1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simplifying the sum of the fractions on the right, we take the square root of each side.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5646" r="-537143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182" t="-115646" r="-266234" b="-1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15646" r="-537143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8182" t="-215646" r="-266234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3171" t="-215646" b="-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52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3625608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quadratic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transformed into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Such equations are also called </a:t>
                </a:r>
                <a:r>
                  <a:rPr sz="2800" b="1" dirty="0"/>
                  <a:t>second-degree</a:t>
                </a:r>
                <a:r>
                  <a:rPr sz="2800" dirty="0"/>
                  <a:t> </a:t>
                </a:r>
                <a:r>
                  <a:rPr sz="2800" b="1" dirty="0"/>
                  <a:t>equations</a:t>
                </a:r>
                <a:r>
                  <a:rPr sz="2800" dirty="0"/>
                  <a:t>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appears to the second power. The name </a:t>
                </a:r>
                <a:r>
                  <a:rPr sz="2800" i="1" dirty="0"/>
                  <a:t>quadratic</a:t>
                </a:r>
                <a:r>
                  <a:rPr sz="2800" dirty="0"/>
                  <a:t> comes from the Latin word </a:t>
                </a:r>
                <a:r>
                  <a:rPr sz="2800" i="1" dirty="0" err="1"/>
                  <a:t>quadrus</a:t>
                </a:r>
                <a:r>
                  <a:rPr sz="2800" dirty="0"/>
                  <a:t>, meaning square.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3625608"/>
              </a:xfrm>
              <a:blipFill>
                <a:blip r:embed="rId2"/>
                <a:stretch>
                  <a:fillRect l="-1328" t="-1336" r="-1255" b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The Quadratic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805879"/>
              </a:xfrm>
            </p:spPr>
            <p:txBody>
              <a:bodyPr>
                <a:spAutoFit/>
              </a:bodyPr>
              <a:lstStyle/>
              <a:p>
                <a:pPr>
                  <a:defRPr sz="2800"/>
                </a:pPr>
                <a:r>
                  <a:rPr sz="2800" dirty="0"/>
                  <a:t>The solutions of the general quadratic equation</a:t>
                </a:r>
                <a:br>
                  <a:rPr lang="en-US" sz="2800" dirty="0"/>
                </a:b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805879"/>
              </a:xfrm>
              <a:blipFill>
                <a:blip r:embed="rId2"/>
                <a:stretch>
                  <a:fillRect l="-1328" t="-2658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quadratic equations by using the quadratic formula.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The Quadratic Formula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sz="2400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032536"/>
                  </p:ext>
                </p:extLst>
              </p:nvPr>
            </p:nvGraphicFramePr>
            <p:xfrm>
              <a:off x="795401" y="1504441"/>
              <a:ext cx="7553198" cy="3135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6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9811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657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  <a:p>
                          <a:pPr algn="r"/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9777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−(−5)±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(−5)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−(4)(6)(−1)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(2)(6)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032536"/>
                  </p:ext>
                </p:extLst>
              </p:nvPr>
            </p:nvGraphicFramePr>
            <p:xfrm>
              <a:off x="795401" y="1504441"/>
              <a:ext cx="7553198" cy="3135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6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98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30667" b="-185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353" b="-185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6774" r="-230667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353" t="-116774" b="-1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92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6667" r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353" t="-1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475B11-10A3-4B7E-86C3-95E3B07B6C66}"/>
                  </a:ext>
                </a:extLst>
              </p:cNvPr>
              <p:cNvSpPr/>
              <p:nvPr/>
            </p:nvSpPr>
            <p:spPr>
              <a:xfrm>
                <a:off x="4495800" y="152400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Before applying the quadratic formula, move all terms to one side so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can be identified correctly.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475B11-10A3-4B7E-86C3-95E3B07B6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524000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7208FC-CA70-4B29-B56F-23612031EC2D}"/>
                  </a:ext>
                </a:extLst>
              </p:cNvPr>
              <p:cNvSpPr/>
              <p:nvPr/>
            </p:nvSpPr>
            <p:spPr>
              <a:xfrm>
                <a:off x="4343400" y="4800600"/>
                <a:ext cx="4419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Applying the quadratic formula by making the appropriate replacement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7208FC-CA70-4B29-B56F-23612031E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00600"/>
                <a:ext cx="4419600" cy="1015663"/>
              </a:xfrm>
              <a:prstGeom prst="rect">
                <a:avLst/>
              </a:prstGeom>
              <a:blipFill>
                <a:blip r:embed="rId4"/>
                <a:stretch>
                  <a:fillRect l="-1517" t="-3614" r="-690" b="-9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42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The Quadratic Formula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433237"/>
                  </p:ext>
                </p:extLst>
              </p:nvPr>
            </p:nvGraphicFramePr>
            <p:xfrm>
              <a:off x="1173004" y="1504441"/>
              <a:ext cx="6797993" cy="2779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51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28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1188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25+24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5933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5±7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267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two solutions 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433237"/>
                  </p:ext>
                </p:extLst>
              </p:nvPr>
            </p:nvGraphicFramePr>
            <p:xfrm>
              <a:off x="1173004" y="1504441"/>
              <a:ext cx="6797993" cy="2779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51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281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871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04396" b="-182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989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9459" r="-104396" b="-99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10884" r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5789" t="-210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346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The Quadratic Formula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The Quadratic Formula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b="1" dirty="0"/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902389"/>
                  </p:ext>
                </p:extLst>
              </p:nvPr>
            </p:nvGraphicFramePr>
            <p:xfrm>
              <a:off x="985869" y="1600199"/>
              <a:ext cx="7172262" cy="37564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4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980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80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  <a:p>
                          <a:pPr/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−8±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(8)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−(4)(1)(−12)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2(1)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29488106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−8±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64+48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902389"/>
                  </p:ext>
                </p:extLst>
              </p:nvPr>
            </p:nvGraphicFramePr>
            <p:xfrm>
              <a:off x="985869" y="1600199"/>
              <a:ext cx="7172262" cy="37564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4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980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29972" b="-29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484" b="-29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6111" r="-229972" b="-1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484" t="-86111" b="-15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29488106"/>
                      </a:ext>
                    </a:extLst>
                  </a:tr>
                  <a:tr h="982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83230" r="-229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484" t="-283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6927E43-9F34-46F0-9858-0F9EF0D6FE43}"/>
              </a:ext>
            </a:extLst>
          </p:cNvPr>
          <p:cNvSpPr/>
          <p:nvPr/>
        </p:nvSpPr>
        <p:spPr>
          <a:xfrm>
            <a:off x="4267200" y="15897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equation is already in the proper form to apply the quadratic formula.</a:t>
            </a:r>
          </a:p>
        </p:txBody>
      </p:sp>
    </p:spTree>
    <p:extLst>
      <p:ext uri="{BB962C8B-B14F-4D97-AF65-F5344CB8AC3E}">
        <p14:creationId xmlns:p14="http://schemas.microsoft.com/office/powerpoint/2010/main" val="389313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The Quadratic Formula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b="1" dirty="0"/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1933123"/>
                  </p:ext>
                </p:extLst>
              </p:nvPr>
            </p:nvGraphicFramePr>
            <p:xfrm>
              <a:off x="2556066" y="1600199"/>
              <a:ext cx="4031869" cy="27099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18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36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−8±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112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−8±4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=−4−2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,−4+2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1933123"/>
                  </p:ext>
                </p:extLst>
              </p:nvPr>
            </p:nvGraphicFramePr>
            <p:xfrm>
              <a:off x="2556066" y="1600199"/>
              <a:ext cx="4031869" cy="27099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18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9876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b="-1736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85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617" b="-74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68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289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Zero-Factor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902059"/>
              </a:xfrm>
            </p:spPr>
            <p:txBody>
              <a:bodyPr>
                <a:sp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then at least one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itself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That is,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=0⇒</m:t>
                    </m:r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/>
                      <m:t>or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1902059"/>
              </a:xfrm>
              <a:blipFill>
                <a:blip r:embed="rId2"/>
                <a:stretch>
                  <a:fillRect l="-1328" t="-2524" r="-443" b="-7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quadratic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518139"/>
                  </p:ext>
                </p:extLst>
              </p:nvPr>
            </p:nvGraphicFramePr>
            <p:xfrm>
              <a:off x="304800" y="1371600"/>
              <a:ext cx="8839200" cy="45028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92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3906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67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4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To make the polynomial easier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to factor, we multiply both sides by the LCD.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79749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+11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Although we could factor  </a:t>
                          </a:r>
                          <a:b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US" sz="200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, this would not do us any good.</a:t>
                          </a:r>
                          <a:r>
                            <a:rPr lang="en-IN" sz="2000" baseline="0" dirty="0">
                              <a:solidFill>
                                <a:srgbClr val="008080"/>
                              </a:solidFill>
                            </a:rPr>
                            <a:t> We must have 0 on one side in order to apply the Zero-Factor Property.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IN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+11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84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478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oMath>
                          </a14:m>
                          <a:r>
                            <a:rPr lang="en-IN" sz="24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factoring,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we have two linear equations to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9703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solution set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aseline="0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,−4</m:t>
                                  </m:r>
                                </m:e>
                              </m:d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518139"/>
                  </p:ext>
                </p:extLst>
              </p:nvPr>
            </p:nvGraphicFramePr>
            <p:xfrm>
              <a:off x="304800" y="1371600"/>
              <a:ext cx="8839200" cy="45028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92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5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3906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06" r="-279581" b="-47734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70" t="-3906" r="-206897" b="-4773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To make the polynomial easier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to factor, we multiply both sides by the LCD.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1860" r="-279581" b="-18418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70" t="-61860" r="-206897" b="-184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389" t="-61860" b="-18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64000" r="-279581" b="-428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70" t="-464000" r="-206897" b="-42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42308" r="-279581" b="-31153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70" t="-542308" r="-206897" b="-3115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I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35652" r="-279581" b="-11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0769" t="-435652" r="-276923" b="-11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factoring,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we have two linear equations to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1250" r="-279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0769" t="-481250" r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389" t="-4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Quadratic Equations by Factoring </a:t>
            </a:r>
            <a:r>
              <a:rPr lang="en-IN" dirty="0"/>
              <a:t>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6533"/>
            <a:ext cx="8229600" cy="4967067"/>
          </a:xfrm>
        </p:spPr>
        <p:txBody>
          <a:bodyPr/>
          <a:lstStyle/>
          <a:p>
            <a:r>
              <a:rPr lang="en-US" dirty="0"/>
              <a:t>Solution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251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Quadratic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+25=10</m:t>
                    </m:r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lang="en-IN" sz="2800" b="1" dirty="0"/>
              </a:p>
              <a:p>
                <a:endParaRPr sz="2800" b="1" dirty="0"/>
              </a:p>
              <a:p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Quadratic Equations by Factoring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899722"/>
                  </p:ext>
                </p:extLst>
              </p:nvPr>
            </p:nvGraphicFramePr>
            <p:xfrm>
              <a:off x="457199" y="1752599"/>
              <a:ext cx="8382001" cy="4074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975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57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5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6200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+25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Again, we rewrite the equation with 0 on one side, and then factor the quadratic.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28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IN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+25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2327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−5)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In this example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two linear factors are the same. In such cases, the single solution is called a double solution or double root.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008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</m:oMath>
                            </m:oMathPara>
                          </a14:m>
                          <a:endParaRPr lang="en-IN" sz="280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−5=0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256"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2D7D9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899722"/>
                  </p:ext>
                </p:extLst>
              </p:nvPr>
            </p:nvGraphicFramePr>
            <p:xfrm>
              <a:off x="457199" y="1752599"/>
              <a:ext cx="8382001" cy="40740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975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57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55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254" t="-3030" r="-249239" b="-30545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377" t="-3030" r="-168306" b="-3054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IN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Again, we rewrite the equation with 0 on one side, and then factor the quadratic.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254" t="-166667" r="-249239" b="-39411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377" t="-166667" r="-168306" b="-394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IN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254" t="-126512" r="-249239" b="-8697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377" t="-126512" r="-168306" b="-869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IN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In this example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two linear factors are the same. In such cases, the single solution is called a double solution or double root.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00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254" t="-477451" r="-249239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51724" t="-477451" r="-1028736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2043" t="-477451" r="-220789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2043" t="-692941" r="-220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2D7D9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31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Quadratic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endParaRPr sz="2800" b="1" dirty="0"/>
              </a:p>
              <a:p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Solving Quadratic Equations by Factoring (cont.)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​</a:t>
            </a:r>
            <a:r>
              <a:rPr lang="en-IN" b="1" dirty="0"/>
              <a:t>Solution</a:t>
            </a:r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035112"/>
                  </p:ext>
                </p:extLst>
              </p:nvPr>
            </p:nvGraphicFramePr>
            <p:xfrm>
              <a:off x="381000" y="1651000"/>
              <a:ext cx="8547862" cy="34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11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8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42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+7)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</m:oMath>
                            </m:oMathPara>
                          </a14:m>
                          <a:endParaRPr lang="en-IN" sz="2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+7=0    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=−7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An</a:t>
                          </a:r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alternative approach in this example would be to divide both sides by 4 at the very beginning. This would lead to the equation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i="1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aseline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oMath>
                          </a14:m>
                          <a:r>
                            <a:rPr lang="en-US" sz="2000" baseline="0" dirty="0">
                              <a:solidFill>
                                <a:srgbClr val="008080"/>
                              </a:solidFill>
                            </a:rPr>
                            <a:t> which gives us the same solution set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aseline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{0,−7}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035112"/>
                  </p:ext>
                </p:extLst>
              </p:nvPr>
            </p:nvGraphicFramePr>
            <p:xfrm>
              <a:off x="381000" y="1651000"/>
              <a:ext cx="8547862" cy="34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11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86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42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361513" b="-59529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551" r="-126132" b="-5952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6591" r="-361513" b="-47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551" t="-96591" r="-126132" b="-4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529" r="-361513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027" t="-203529" r="-637584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4421" t="-203529" r="-181899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646" r="-361513" b="-5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4421" t="-81646" r="-181899" b="-5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8874" t="-81646" b="-53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492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1326</Words>
  <Application>Microsoft Office PowerPoint</Application>
  <PresentationFormat>On-screen Show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Cambria Math</vt:lpstr>
      <vt:lpstr>Arial</vt:lpstr>
      <vt:lpstr>Office Theme</vt:lpstr>
      <vt:lpstr>Section 1.4</vt:lpstr>
      <vt:lpstr>Quadratic Equations</vt:lpstr>
      <vt:lpstr>Zero-Factor Property</vt:lpstr>
      <vt:lpstr>Example 1: Solving Quadratic Equations by Factoring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2: "Perfect Square" Quadratic Equations</vt:lpstr>
      <vt:lpstr>Example 2: "Perfect Square" Quadratic Equations (cont.)</vt:lpstr>
      <vt:lpstr>Example 2: "Perfect Square" Quadratic Equations (cont.)</vt:lpstr>
      <vt:lpstr>Example 2: "Perfect Square" Quadratic Equations (cont.)</vt:lpstr>
      <vt:lpstr>Method of Completing the Square</vt:lpstr>
      <vt:lpstr>Example 3: Completing the Square</vt:lpstr>
      <vt:lpstr>Example 3: Completing the Square (cont.)</vt:lpstr>
      <vt:lpstr>Example 3: Completing the Square (cont.)</vt:lpstr>
      <vt:lpstr>Example 3: Completing the Square (cont.)</vt:lpstr>
      <vt:lpstr>Example 3: Completing the Square (cont.)</vt:lpstr>
      <vt:lpstr>The Quadratic Formula</vt:lpstr>
      <vt:lpstr>Example 4: The Quadratic Formula</vt:lpstr>
      <vt:lpstr>Example 4: The Quadratic Formula (cont.)</vt:lpstr>
      <vt:lpstr>Example 4: The Quadratic Formula (cont.)</vt:lpstr>
      <vt:lpstr>Example 4: The Quadratic Formula (cont.)</vt:lpstr>
      <vt:lpstr>Example 4: The Quadratic Formula (cont.)</vt:lpstr>
      <vt:lpstr>Example 4: The Quadratic Formula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Business and Social Sciences</dc:title>
  <dc:creator>Hawkes Learning</dc:creator>
  <cp:lastModifiedBy>Claudia Vance</cp:lastModifiedBy>
  <cp:revision>176</cp:revision>
  <dcterms:created xsi:type="dcterms:W3CDTF">2013-04-26T14:43:13Z</dcterms:created>
  <dcterms:modified xsi:type="dcterms:W3CDTF">2021-11-22T14:00:47Z</dcterms:modified>
</cp:coreProperties>
</file>