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8"/>
  </p:handoutMasterIdLst>
  <p:sldIdLst>
    <p:sldId id="256" r:id="rId2"/>
    <p:sldId id="259" r:id="rId3"/>
    <p:sldId id="260" r:id="rId4"/>
    <p:sldId id="261" r:id="rId5"/>
    <p:sldId id="262" r:id="rId6"/>
    <p:sldId id="263" r:id="rId7"/>
    <p:sldId id="272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amprasad" initials="s" lastIdx="3" clrIdx="0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  <p:cmAuthor id="2" name="Allison Conger" initials="AC" lastIdx="3" clrIdx="1">
    <p:extLst>
      <p:ext uri="{19B8F6BF-5375-455C-9EA6-DF929625EA0E}">
        <p15:presenceInfo xmlns:p15="http://schemas.microsoft.com/office/powerpoint/2012/main" userId="Allison Conger" providerId="None"/>
      </p:ext>
    </p:extLst>
  </p:cmAuthor>
  <p:cmAuthor id="3" name="Allison Conger" initials="AC [2]" lastIdx="4" clrIdx="2">
    <p:extLst>
      <p:ext uri="{19B8F6BF-5375-455C-9EA6-DF929625EA0E}">
        <p15:presenceInfo xmlns:p15="http://schemas.microsoft.com/office/powerpoint/2012/main" userId="S-1-5-21-1482476501-413027322-842925246-3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80"/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90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6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8.bin"/><Relationship Id="rId3" Type="http://schemas.openxmlformats.org/officeDocument/2006/relationships/image" Target="../media/image60.wmf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7.wmf"/><Relationship Id="rId2" Type="http://schemas.openxmlformats.org/officeDocument/2006/relationships/oleObject" Target="../embeddings/oleObject60.bin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81.bin"/><Relationship Id="rId26" Type="http://schemas.openxmlformats.org/officeDocument/2006/relationships/oleObject" Target="../embeddings/oleObject85.bin"/><Relationship Id="rId3" Type="http://schemas.openxmlformats.org/officeDocument/2006/relationships/image" Target="../media/image74.wmf"/><Relationship Id="rId21" Type="http://schemas.openxmlformats.org/officeDocument/2006/relationships/image" Target="../media/image8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81.wmf"/><Relationship Id="rId25" Type="http://schemas.openxmlformats.org/officeDocument/2006/relationships/image" Target="../media/image85.wmf"/><Relationship Id="rId2" Type="http://schemas.openxmlformats.org/officeDocument/2006/relationships/oleObject" Target="../embeddings/oleObject73.bin"/><Relationship Id="rId16" Type="http://schemas.openxmlformats.org/officeDocument/2006/relationships/oleObject" Target="../embeddings/oleObject80.bin"/><Relationship Id="rId20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84.bin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4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79.bin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8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94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wmf"/><Relationship Id="rId1" Type="http://schemas.openxmlformats.org/officeDocument/2006/relationships/tags" Target="../tags/tag10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26" Type="http://schemas.openxmlformats.org/officeDocument/2006/relationships/image" Target="../media/image18.wmf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image" Target="../media/image19.wmf"/><Relationship Id="rId1" Type="http://schemas.openxmlformats.org/officeDocument/2006/relationships/tags" Target="../tags/tag5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oleObject" Target="../embeddings/oleObject19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31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Relationship Id="rId27" Type="http://schemas.openxmlformats.org/officeDocument/2006/relationships/oleObject" Target="../embeddings/oleObject18.bin"/><Relationship Id="rId30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2.wmf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tags" Target="../tags/tag7.x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3.bin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tags" Target="../tags/tag9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Higher Degree Polynomial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51BA6D-141D-433E-88B9-0062D15FD4FC}"/>
              </a:ext>
            </a:extLst>
          </p:cNvPr>
          <p:cNvSpPr/>
          <p:nvPr/>
        </p:nvSpPr>
        <p:spPr>
          <a:xfrm>
            <a:off x="673100" y="4224513"/>
            <a:ext cx="648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There are three solutions by the Zero-Factor Property.</a:t>
            </a:r>
            <a:endParaRPr lang="en-IN" sz="2000" dirty="0">
              <a:solidFill>
                <a:srgbClr val="0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Equations by Factoring (cont.)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3100" y="1371600"/>
            <a:ext cx="44323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We factor the initial equation by grouping.</a:t>
            </a:r>
          </a:p>
          <a:p>
            <a:endParaRPr lang="en-US" sz="2000" dirty="0">
              <a:solidFill>
                <a:srgbClr val="00808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008080"/>
              </a:solidFill>
            </a:endParaRPr>
          </a:p>
          <a:p>
            <a:r>
              <a:rPr lang="en-US" sz="2000" dirty="0">
                <a:solidFill>
                  <a:srgbClr val="008080"/>
                </a:solidFill>
              </a:rPr>
              <a:t>We can factor the second term further, since it is a difference of squares.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16299"/>
              </p:ext>
            </p:extLst>
          </p:nvPr>
        </p:nvGraphicFramePr>
        <p:xfrm>
          <a:off x="1422400" y="1339644"/>
          <a:ext cx="2692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080" imgH="444240" progId="Equation.DSMT4">
                  <p:embed/>
                </p:oleObj>
              </mc:Choice>
              <mc:Fallback>
                <p:oleObj name="Equation" r:id="rId2" imgW="269208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1339644"/>
                        <a:ext cx="2692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597719"/>
              </p:ext>
            </p:extLst>
          </p:nvPr>
        </p:nvGraphicFramePr>
        <p:xfrm>
          <a:off x="914400" y="2040192"/>
          <a:ext cx="320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00400" imgH="482400" progId="Equation.DSMT4">
                  <p:embed/>
                </p:oleObj>
              </mc:Choice>
              <mc:Fallback>
                <p:oleObj name="Equation" r:id="rId4" imgW="32004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40192"/>
                        <a:ext cx="3200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772050"/>
              </p:ext>
            </p:extLst>
          </p:nvPr>
        </p:nvGraphicFramePr>
        <p:xfrm>
          <a:off x="1587500" y="2757948"/>
          <a:ext cx="2527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200" imgH="571320" progId="Equation.DSMT4">
                  <p:embed/>
                </p:oleObj>
              </mc:Choice>
              <mc:Fallback>
                <p:oleObj name="Equation" r:id="rId6" imgW="252720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757948"/>
                        <a:ext cx="2527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74468"/>
              </p:ext>
            </p:extLst>
          </p:nvPr>
        </p:nvGraphicFramePr>
        <p:xfrm>
          <a:off x="825500" y="3534696"/>
          <a:ext cx="328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88960" imgH="469800" progId="Equation.DSMT4">
                  <p:embed/>
                </p:oleObj>
              </mc:Choice>
              <mc:Fallback>
                <p:oleObj name="Equation" r:id="rId8" imgW="32889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534696"/>
                        <a:ext cx="328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03231"/>
              </p:ext>
            </p:extLst>
          </p:nvPr>
        </p:nvGraphicFramePr>
        <p:xfrm>
          <a:off x="810752" y="4902200"/>
          <a:ext cx="927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355320" progId="Equation.DSMT4">
                  <p:embed/>
                </p:oleObj>
              </mc:Choice>
              <mc:Fallback>
                <p:oleObj name="Equation" r:id="rId10" imgW="92700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52" y="4902200"/>
                        <a:ext cx="927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8069"/>
              </p:ext>
            </p:extLst>
          </p:nvPr>
        </p:nvGraphicFramePr>
        <p:xfrm>
          <a:off x="1814052" y="496365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41200" progId="Equation.DSMT4">
                  <p:embed/>
                </p:oleObj>
              </mc:Choice>
              <mc:Fallback>
                <p:oleObj name="Equation" r:id="rId12" imgW="34272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052" y="496365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35548"/>
              </p:ext>
            </p:extLst>
          </p:nvPr>
        </p:nvGraphicFramePr>
        <p:xfrm>
          <a:off x="2245852" y="4898104"/>
          <a:ext cx="711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355320" progId="Equation.DSMT4">
                  <p:embed/>
                </p:oleObj>
              </mc:Choice>
              <mc:Fallback>
                <p:oleObj name="Equation" r:id="rId14" imgW="711000" imgH="355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852" y="4898104"/>
                        <a:ext cx="711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686841"/>
              </p:ext>
            </p:extLst>
          </p:nvPr>
        </p:nvGraphicFramePr>
        <p:xfrm>
          <a:off x="3062748" y="493169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20" imgH="241200" progId="Equation.DSMT4">
                  <p:embed/>
                </p:oleObj>
              </mc:Choice>
              <mc:Fallback>
                <p:oleObj name="Equation" r:id="rId16" imgW="3427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748" y="493169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50089"/>
              </p:ext>
            </p:extLst>
          </p:nvPr>
        </p:nvGraphicFramePr>
        <p:xfrm>
          <a:off x="3492500" y="4902200"/>
          <a:ext cx="927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00" imgH="355320" progId="Equation.DSMT4">
                  <p:embed/>
                </p:oleObj>
              </mc:Choice>
              <mc:Fallback>
                <p:oleObj name="Equation" r:id="rId18" imgW="927000" imgH="355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902200"/>
                        <a:ext cx="927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Equations by Factoring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1346537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polynomial in this case is a difference of two cubes, which can always be factored.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68744"/>
              </p:ext>
            </p:extLst>
          </p:nvPr>
        </p:nvGraphicFramePr>
        <p:xfrm>
          <a:off x="914400" y="1325563"/>
          <a:ext cx="304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380880" progId="Equation.DSMT4">
                  <p:embed/>
                </p:oleObj>
              </mc:Choice>
              <mc:Fallback>
                <p:oleObj name="Equation" r:id="rId2" imgW="304776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325563"/>
                        <a:ext cx="3048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14289"/>
              </p:ext>
            </p:extLst>
          </p:nvPr>
        </p:nvGraphicFramePr>
        <p:xfrm>
          <a:off x="2120900" y="2101644"/>
          <a:ext cx="1841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533160" progId="Equation.DSMT4">
                  <p:embed/>
                </p:oleObj>
              </mc:Choice>
              <mc:Fallback>
                <p:oleObj name="Equation" r:id="rId4" imgW="184140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2101644"/>
                        <a:ext cx="1841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164905"/>
              </p:ext>
            </p:extLst>
          </p:nvPr>
        </p:nvGraphicFramePr>
        <p:xfrm>
          <a:off x="558800" y="3009900"/>
          <a:ext cx="3403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03440" imgH="571320" progId="Equation.DSMT4">
                  <p:embed/>
                </p:oleObj>
              </mc:Choice>
              <mc:Fallback>
                <p:oleObj name="Equation" r:id="rId6" imgW="3403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009900"/>
                        <a:ext cx="3403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BA961BC-AD12-4F8D-9462-2B48B27D652E}"/>
              </a:ext>
            </a:extLst>
          </p:cNvPr>
          <p:cNvSpPr/>
          <p:nvPr/>
        </p:nvSpPr>
        <p:spPr>
          <a:xfrm>
            <a:off x="755650" y="4038600"/>
            <a:ext cx="8083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Zero-Factor Property gives us two equations to solve. One of the equations is quadratic, and we can use the quadratic formula to solve it.</a:t>
            </a:r>
            <a:endParaRPr lang="en-IN" sz="2000" dirty="0">
              <a:solidFill>
                <a:srgbClr val="00808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Equations by Factoring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5056257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Thus, we have three solutions to the original equation.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503641"/>
              </p:ext>
            </p:extLst>
          </p:nvPr>
        </p:nvGraphicFramePr>
        <p:xfrm>
          <a:off x="548148" y="1462548"/>
          <a:ext cx="1320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480" imgH="291960" progId="Equation.DSMT4">
                  <p:embed/>
                </p:oleObj>
              </mc:Choice>
              <mc:Fallback>
                <p:oleObj name="Equation" r:id="rId2" imgW="132048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48" y="1462548"/>
                        <a:ext cx="1320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177844" y="15240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241200" progId="Equation.DSMT4">
                  <p:embed/>
                </p:oleObj>
              </mc:Choice>
              <mc:Fallback>
                <p:oleObj name="Equation" r:id="rId4" imgW="34272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844" y="15240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745861"/>
              </p:ext>
            </p:extLst>
          </p:nvPr>
        </p:nvGraphicFramePr>
        <p:xfrm>
          <a:off x="2817352" y="1371600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380880" progId="Equation.DSMT4">
                  <p:embed/>
                </p:oleObj>
              </mc:Choice>
              <mc:Fallback>
                <p:oleObj name="Equation" r:id="rId6" imgW="21207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352" y="1371600"/>
                        <a:ext cx="212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72526"/>
              </p:ext>
            </p:extLst>
          </p:nvPr>
        </p:nvGraphicFramePr>
        <p:xfrm>
          <a:off x="1018048" y="2150808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91960" progId="Equation.DSMT4">
                  <p:embed/>
                </p:oleObj>
              </mc:Choice>
              <mc:Fallback>
                <p:oleObj name="Equation" r:id="rId8" imgW="8254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048" y="2150808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192792"/>
              </p:ext>
            </p:extLst>
          </p:nvPr>
        </p:nvGraphicFramePr>
        <p:xfrm>
          <a:off x="1181100" y="2669460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838080" progId="Equation.DSMT4">
                  <p:embed/>
                </p:oleObj>
              </mc:Choice>
              <mc:Fallback>
                <p:oleObj name="Equation" r:id="rId10" imgW="72360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669460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97177"/>
              </p:ext>
            </p:extLst>
          </p:nvPr>
        </p:nvGraphicFramePr>
        <p:xfrm>
          <a:off x="2755900" y="1960563"/>
          <a:ext cx="284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44720" imgH="927000" progId="Equation.DSMT4">
                  <p:embed/>
                </p:oleObj>
              </mc:Choice>
              <mc:Fallback>
                <p:oleObj name="Equation" r:id="rId12" imgW="284472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1960563"/>
                        <a:ext cx="28448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748055"/>
              </p:ext>
            </p:extLst>
          </p:nvPr>
        </p:nvGraphicFramePr>
        <p:xfrm>
          <a:off x="2819400" y="2971800"/>
          <a:ext cx="2273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73040" imgH="914400" progId="Equation.DSMT4">
                  <p:embed/>
                </p:oleObj>
              </mc:Choice>
              <mc:Fallback>
                <p:oleObj name="Equation" r:id="rId14" imgW="227304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971800"/>
                        <a:ext cx="2273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99785"/>
              </p:ext>
            </p:extLst>
          </p:nvPr>
        </p:nvGraphicFramePr>
        <p:xfrm>
          <a:off x="2817352" y="3994356"/>
          <a:ext cx="1968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68480" imgH="914400" progId="Equation.DSMT4">
                  <p:embed/>
                </p:oleObj>
              </mc:Choice>
              <mc:Fallback>
                <p:oleObj name="Equation" r:id="rId16" imgW="1968480" imgH="914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352" y="3994356"/>
                        <a:ext cx="1968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2163096" y="541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241200" progId="Equation.DSMT4">
                  <p:embed/>
                </p:oleObj>
              </mc:Choice>
              <mc:Fallback>
                <p:oleObj name="Equation" r:id="rId18" imgW="34272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096" y="541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884638"/>
              </p:ext>
            </p:extLst>
          </p:nvPr>
        </p:nvGraphicFramePr>
        <p:xfrm>
          <a:off x="2828004" y="5014452"/>
          <a:ext cx="1943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42920" imgH="914400" progId="Equation.DSMT4">
                  <p:embed/>
                </p:oleObj>
              </mc:Choice>
              <mc:Fallback>
                <p:oleObj name="Equation" r:id="rId20" imgW="1942920" imgH="914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004" y="5014452"/>
                        <a:ext cx="1943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A826-79EA-4EAF-81DC-BCDF973B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Equations by Factoring (cont.)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2DBEA-6D2B-4FF5-A2AA-132A0639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</a:t>
            </a:r>
            <a:endParaRPr lang="en-IN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2E93408-CB8C-49E7-B0B1-1BD76F8D5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09606"/>
              </p:ext>
            </p:extLst>
          </p:nvPr>
        </p:nvGraphicFramePr>
        <p:xfrm>
          <a:off x="1219200" y="1317449"/>
          <a:ext cx="30099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2336760" progId="Equation.DSMT4">
                  <p:embed/>
                </p:oleObj>
              </mc:Choice>
              <mc:Fallback>
                <p:oleObj name="Equation" r:id="rId2" imgW="300960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317449"/>
                        <a:ext cx="30099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6B5A41-CF04-4A72-89B3-CD18761465BE}"/>
                  </a:ext>
                </a:extLst>
              </p:cNvPr>
              <p:cNvSpPr/>
              <p:nvPr/>
            </p:nvSpPr>
            <p:spPr>
              <a:xfrm>
                <a:off x="4419600" y="1905000"/>
                <a:ext cx="4572000" cy="7078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Factoring out the GCF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yields a quadratic polynomial that we can factor.</a:t>
                </a:r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D6B5A41-CF04-4A72-89B3-CD18761465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905000"/>
                <a:ext cx="4572000" cy="707886"/>
              </a:xfrm>
              <a:prstGeom prst="rect">
                <a:avLst/>
              </a:prstGeom>
              <a:blipFill>
                <a:blip r:embed="rId4"/>
                <a:stretch>
                  <a:fillRect l="-1333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4A0E37B-AC2F-4403-B0C9-93E5E2C1CC7F}"/>
              </a:ext>
            </a:extLst>
          </p:cNvPr>
          <p:cNvSpPr/>
          <p:nvPr/>
        </p:nvSpPr>
        <p:spPr>
          <a:xfrm>
            <a:off x="914400" y="3909357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Zero-Factor Property yields three solutions to the original equation.</a:t>
            </a:r>
            <a:endParaRPr lang="en-IN" sz="2000" dirty="0">
              <a:solidFill>
                <a:srgbClr val="008080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B6DB8E-3DCF-462B-B8A4-5B4C304574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528209"/>
              </p:ext>
            </p:extLst>
          </p:nvPr>
        </p:nvGraphicFramePr>
        <p:xfrm>
          <a:off x="3530600" y="4621213"/>
          <a:ext cx="2082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600" imgH="330120" progId="Equation.DSMT4">
                  <p:embed/>
                </p:oleObj>
              </mc:Choice>
              <mc:Fallback>
                <p:oleObj name="Equation" r:id="rId5" imgW="2082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30600" y="4621213"/>
                        <a:ext cx="2082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268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Equations by 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following equations by factoring.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385105"/>
              </p:ext>
            </p:extLst>
          </p:nvPr>
        </p:nvGraphicFramePr>
        <p:xfrm>
          <a:off x="548640" y="1981200"/>
          <a:ext cx="35814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1663560" progId="Equation.DSMT4">
                  <p:embed/>
                </p:oleObj>
              </mc:Choice>
              <mc:Fallback>
                <p:oleObj name="Equation" r:id="rId2" imgW="3581280" imgH="1663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81200"/>
                        <a:ext cx="35814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Equations by Factoring (cont.)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Solutions: </a:t>
            </a:r>
          </a:p>
          <a:p>
            <a:pPr>
              <a:spcBef>
                <a:spcPts val="1200"/>
              </a:spcBef>
            </a:pPr>
            <a:r>
              <a:rPr lang="en-US" dirty="0"/>
              <a:t>a.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1866900"/>
            <a:ext cx="3931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Recall that in cases like this, we factor out 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 raised to the lowest exponent. In this case, the remaining factor is a factorable trinomial. 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756985"/>
              </p:ext>
            </p:extLst>
          </p:nvPr>
        </p:nvGraphicFramePr>
        <p:xfrm>
          <a:off x="2040604" y="1705896"/>
          <a:ext cx="242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622080" progId="Equation.DSMT4">
                  <p:embed/>
                </p:oleObj>
              </mc:Choice>
              <mc:Fallback>
                <p:oleObj name="Equation" r:id="rId2" imgW="2425680" imgH="622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604" y="1705896"/>
                        <a:ext cx="242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6119"/>
              </p:ext>
            </p:extLst>
          </p:nvPr>
        </p:nvGraphicFramePr>
        <p:xfrm>
          <a:off x="1972596" y="2529348"/>
          <a:ext cx="2476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76440" imgH="774360" progId="Equation.DSMT4">
                  <p:embed/>
                </p:oleObj>
              </mc:Choice>
              <mc:Fallback>
                <p:oleObj name="Equation" r:id="rId4" imgW="2476440" imgH="774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596" y="2529348"/>
                        <a:ext cx="24765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350821"/>
              </p:ext>
            </p:extLst>
          </p:nvPr>
        </p:nvGraphicFramePr>
        <p:xfrm>
          <a:off x="1705896" y="3399504"/>
          <a:ext cx="2768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400" imgH="723600" progId="Equation.DSMT4">
                  <p:embed/>
                </p:oleObj>
              </mc:Choice>
              <mc:Fallback>
                <p:oleObj name="Equation" r:id="rId6" imgW="2768400" imgH="723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896" y="3399504"/>
                        <a:ext cx="2768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031773"/>
              </p:ext>
            </p:extLst>
          </p:nvPr>
        </p:nvGraphicFramePr>
        <p:xfrm>
          <a:off x="381000" y="4252452"/>
          <a:ext cx="901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622080" progId="Equation.DSMT4">
                  <p:embed/>
                </p:oleObj>
              </mc:Choice>
              <mc:Fallback>
                <p:oleObj name="Equation" r:id="rId8" imgW="901440" imgH="622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2452"/>
                        <a:ext cx="901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576848" y="463345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241200" progId="Equation.DSMT4">
                  <p:embed/>
                </p:oleObj>
              </mc:Choice>
              <mc:Fallback>
                <p:oleObj name="Equation" r:id="rId10" imgW="3427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848" y="463345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3962400" y="463345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241200" progId="Equation.DSMT4">
                  <p:embed/>
                </p:oleObj>
              </mc:Choice>
              <mc:Fallback>
                <p:oleObj name="Equation" r:id="rId12" imgW="34272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3345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210089"/>
              </p:ext>
            </p:extLst>
          </p:nvPr>
        </p:nvGraphicFramePr>
        <p:xfrm>
          <a:off x="2239296" y="45720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960" imgH="291960" progId="Equation.DSMT4">
                  <p:embed/>
                </p:oleObj>
              </mc:Choice>
              <mc:Fallback>
                <p:oleObj name="Equation" r:id="rId14" imgW="121896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296" y="45720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536987"/>
              </p:ext>
            </p:extLst>
          </p:nvPr>
        </p:nvGraphicFramePr>
        <p:xfrm>
          <a:off x="4586748" y="4572000"/>
          <a:ext cx="1206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06360" imgH="291960" progId="Equation.DSMT4">
                  <p:embed/>
                </p:oleObj>
              </mc:Choice>
              <mc:Fallback>
                <p:oleObj name="Equation" r:id="rId16" imgW="120636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748" y="4572000"/>
                        <a:ext cx="1206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04105"/>
              </p:ext>
            </p:extLst>
          </p:nvPr>
        </p:nvGraphicFramePr>
        <p:xfrm>
          <a:off x="580104" y="5120148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560" imgH="291960" progId="Equation.DSMT4">
                  <p:embed/>
                </p:oleObj>
              </mc:Choice>
              <mc:Fallback>
                <p:oleObj name="Equation" r:id="rId18" imgW="73656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04" y="5120148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436586"/>
              </p:ext>
            </p:extLst>
          </p:nvPr>
        </p:nvGraphicFramePr>
        <p:xfrm>
          <a:off x="2713704" y="51054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600" imgH="279360" progId="Equation.DSMT4">
                  <p:embed/>
                </p:oleObj>
              </mc:Choice>
              <mc:Fallback>
                <p:oleObj name="Equation" r:id="rId20" imgW="93960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04" y="51054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82310"/>
              </p:ext>
            </p:extLst>
          </p:nvPr>
        </p:nvGraphicFramePr>
        <p:xfrm>
          <a:off x="5058696" y="51054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1000" imgH="279360" progId="Equation.DSMT4">
                  <p:embed/>
                </p:oleObj>
              </mc:Choice>
              <mc:Fallback>
                <p:oleObj name="Equation" r:id="rId22" imgW="711000" imgH="2793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696" y="510540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3953796" y="5164392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720" imgH="241200" progId="Equation.DSMT4">
                  <p:embed/>
                </p:oleObj>
              </mc:Choice>
              <mc:Fallback>
                <p:oleObj name="Equation" r:id="rId24" imgW="34272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3796" y="5164392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1585452" y="51816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20" imgH="241200" progId="Equation.DSMT4">
                  <p:embed/>
                </p:oleObj>
              </mc:Choice>
              <mc:Fallback>
                <p:oleObj name="Equation" r:id="rId26" imgW="342720" imgH="241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452" y="51816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876800" y="3642852"/>
            <a:ext cx="393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The Zero-Factor Property leads to three simple equations.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57786"/>
              </p:ext>
            </p:extLst>
          </p:nvPr>
        </p:nvGraphicFramePr>
        <p:xfrm>
          <a:off x="671052" y="4267200"/>
          <a:ext cx="166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63560" imgH="1117440" progId="Equation.DSMT4">
                  <p:embed/>
                </p:oleObj>
              </mc:Choice>
              <mc:Fallback>
                <p:oleObj name="Equation" r:id="rId3" imgW="1663560" imgH="11174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2" y="4267200"/>
                        <a:ext cx="16637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Solving Equations by Factoring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1251156"/>
            <a:ext cx="3931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Again, we factor out the common algebraic expression raised to the lowest exponent.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15562"/>
              </p:ext>
            </p:extLst>
          </p:nvPr>
        </p:nvGraphicFramePr>
        <p:xfrm>
          <a:off x="1096296" y="1143000"/>
          <a:ext cx="3111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11480" imgH="672840" progId="Equation.DSMT4">
                  <p:embed/>
                </p:oleObj>
              </mc:Choice>
              <mc:Fallback>
                <p:oleObj name="Equation" r:id="rId5" imgW="3111480" imgH="672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296" y="1143000"/>
                        <a:ext cx="31115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87617"/>
              </p:ext>
            </p:extLst>
          </p:nvPr>
        </p:nvGraphicFramePr>
        <p:xfrm>
          <a:off x="852948" y="1905000"/>
          <a:ext cx="33655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65280" imgH="711000" progId="Equation.DSMT4">
                  <p:embed/>
                </p:oleObj>
              </mc:Choice>
              <mc:Fallback>
                <p:oleObj name="Equation" r:id="rId7" imgW="3365280" imgH="711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948" y="1905000"/>
                        <a:ext cx="33655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628067"/>
              </p:ext>
            </p:extLst>
          </p:nvPr>
        </p:nvGraphicFramePr>
        <p:xfrm>
          <a:off x="1553496" y="2728452"/>
          <a:ext cx="2679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79480" imgH="672840" progId="Equation.DSMT4">
                  <p:embed/>
                </p:oleObj>
              </mc:Choice>
              <mc:Fallback>
                <p:oleObj name="Equation" r:id="rId9" imgW="2679480" imgH="672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496" y="2728452"/>
                        <a:ext cx="26797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874184"/>
              </p:ext>
            </p:extLst>
          </p:nvPr>
        </p:nvGraphicFramePr>
        <p:xfrm>
          <a:off x="609600" y="3505200"/>
          <a:ext cx="1739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39880" imgH="672840" progId="Equation.DSMT4">
                  <p:embed/>
                </p:oleObj>
              </mc:Choice>
              <mc:Fallback>
                <p:oleObj name="Equation" r:id="rId11" imgW="1739880" imgH="672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1739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024194"/>
              </p:ext>
            </p:extLst>
          </p:nvPr>
        </p:nvGraphicFramePr>
        <p:xfrm>
          <a:off x="3276600" y="3795252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960" imgH="291960" progId="Equation.DSMT4">
                  <p:embed/>
                </p:oleObj>
              </mc:Choice>
              <mc:Fallback>
                <p:oleObj name="Equation" r:id="rId13" imgW="12189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95252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620296" y="3824748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41200" progId="Equation.DSMT4">
                  <p:embed/>
                </p:oleObj>
              </mc:Choice>
              <mc:Fallback>
                <p:oleObj name="Equation" r:id="rId15" imgW="34272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296" y="3824748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886101"/>
              </p:ext>
            </p:extLst>
          </p:nvPr>
        </p:nvGraphicFramePr>
        <p:xfrm>
          <a:off x="3778044" y="4525296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11000" imgH="279360" progId="Equation.DSMT4">
                  <p:embed/>
                </p:oleObj>
              </mc:Choice>
              <mc:Fallback>
                <p:oleObj name="Equation" r:id="rId17" imgW="7110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525296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876800" y="2971800"/>
            <a:ext cx="393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This equation leads to two equations, only one of which has a solution. (Note that there is no value for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which would solve the first of the two equations.)</a:t>
            </a:r>
          </a:p>
          <a:p>
            <a:r>
              <a:rPr lang="en-US" sz="2000" dirty="0">
                <a:solidFill>
                  <a:srgbClr val="008080"/>
                </a:solidFill>
              </a:rPr>
              <a:t>The original equation has only one solution.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Quadratic-Like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Quadratic-Like Equations</a:t>
            </a:r>
          </a:p>
          <a:p>
            <a:r>
              <a:rPr lang="en-US" dirty="0">
                <a:solidFill>
                  <a:srgbClr val="000000"/>
                </a:solidFill>
              </a:rPr>
              <a:t>An equation is </a:t>
            </a:r>
            <a:r>
              <a:rPr lang="en-US" b="1" dirty="0">
                <a:solidFill>
                  <a:srgbClr val="000000"/>
                </a:solidFill>
              </a:rPr>
              <a:t>quadratic-like</a:t>
            </a:r>
            <a:r>
              <a:rPr lang="en-US" dirty="0">
                <a:solidFill>
                  <a:srgbClr val="000000"/>
                </a:solidFill>
              </a:rPr>
              <a:t>, or </a:t>
            </a:r>
            <a:r>
              <a:rPr lang="en-US" b="1" dirty="0">
                <a:solidFill>
                  <a:srgbClr val="000000"/>
                </a:solidFill>
              </a:rPr>
              <a:t>quadratic in form</a:t>
            </a:r>
            <a:r>
              <a:rPr lang="en-US" dirty="0">
                <a:solidFill>
                  <a:srgbClr val="000000"/>
                </a:solidFill>
              </a:rPr>
              <a:t>, if it can be written in the form 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 are constants,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Symbol"/>
              </a:rPr>
              <a:t> </a:t>
            </a:r>
            <a:r>
              <a:rPr lang="en-US" dirty="0">
                <a:solidFill>
                  <a:srgbClr val="000000"/>
                </a:solidFill>
              </a:rPr>
              <a:t>0,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is an algebraic expression. Such equations can be solved by first solving for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and then solving for the variable in the expression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This method of solution is called </a:t>
            </a:r>
            <a:r>
              <a:rPr lang="en-US" b="1" dirty="0">
                <a:solidFill>
                  <a:srgbClr val="000000"/>
                </a:solidFill>
              </a:rPr>
              <a:t>substitution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51382"/>
              </p:ext>
            </p:extLst>
          </p:nvPr>
        </p:nvGraphicFramePr>
        <p:xfrm>
          <a:off x="3403600" y="2819400"/>
          <a:ext cx="2336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419040" progId="Equation.DSMT4">
                  <p:embed/>
                </p:oleObj>
              </mc:Choice>
              <mc:Fallback>
                <p:oleObj name="Equation" r:id="rId3" imgW="233676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819400"/>
                        <a:ext cx="2336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Quadratic-Like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quadratic-like equations. </a:t>
            </a: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0410"/>
              </p:ext>
            </p:extLst>
          </p:nvPr>
        </p:nvGraphicFramePr>
        <p:xfrm>
          <a:off x="548640" y="1981200"/>
          <a:ext cx="4622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22760" imgH="1676160" progId="Equation.DSMT4">
                  <p:embed/>
                </p:oleObj>
              </mc:Choice>
              <mc:Fallback>
                <p:oleObj name="Equation" r:id="rId3" imgW="4622760" imgH="1676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981200"/>
                        <a:ext cx="4622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Quadratic-Like Equations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38800" y="2095500"/>
                <a:ext cx="3200400" cy="3384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Making the substitution </a:t>
                </a:r>
                <a:br>
                  <a:rPr lang="en-US" sz="2000" dirty="0">
                    <a:solidFill>
                      <a:srgbClr val="00808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transforms the quadratic-like equation into a quadratic equation that can be solved by factoring.</a:t>
                </a:r>
              </a:p>
              <a:p>
                <a:pPr>
                  <a:lnSpc>
                    <a:spcPct val="150000"/>
                  </a:lnSpc>
                </a:pPr>
                <a:endParaRPr lang="en-US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Once we have solved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, we replace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and solve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00808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095500"/>
                <a:ext cx="3200400" cy="3384003"/>
              </a:xfrm>
              <a:prstGeom prst="rect">
                <a:avLst/>
              </a:prstGeom>
              <a:blipFill>
                <a:blip r:embed="rId4"/>
                <a:stretch>
                  <a:fillRect l="-1905" t="-1081" r="-9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38008"/>
              </p:ext>
            </p:extLst>
          </p:nvPr>
        </p:nvGraphicFramePr>
        <p:xfrm>
          <a:off x="546100" y="1905000"/>
          <a:ext cx="4635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35360" imgH="634680" progId="Equation.DSMT4">
                  <p:embed/>
                </p:oleObj>
              </mc:Choice>
              <mc:Fallback>
                <p:oleObj name="Equation" r:id="rId5" imgW="463536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905000"/>
                        <a:ext cx="4635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72822"/>
              </p:ext>
            </p:extLst>
          </p:nvPr>
        </p:nvGraphicFramePr>
        <p:xfrm>
          <a:off x="3088148" y="2652252"/>
          <a:ext cx="210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08160" imgH="380880" progId="Equation.DSMT4">
                  <p:embed/>
                </p:oleObj>
              </mc:Choice>
              <mc:Fallback>
                <p:oleObj name="Equation" r:id="rId7" imgW="210816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148" y="2652252"/>
                        <a:ext cx="2108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20821"/>
              </p:ext>
            </p:extLst>
          </p:nvPr>
        </p:nvGraphicFramePr>
        <p:xfrm>
          <a:off x="2743200" y="3340100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50880" imgH="469800" progId="Equation.DSMT4">
                  <p:embed/>
                </p:oleObj>
              </mc:Choice>
              <mc:Fallback>
                <p:oleObj name="Equation" r:id="rId9" imgW="24508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340100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737741F7-0F22-40F3-8352-BB55394459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465599"/>
              </p:ext>
            </p:extLst>
          </p:nvPr>
        </p:nvGraphicFramePr>
        <p:xfrm>
          <a:off x="4381500" y="4095750"/>
          <a:ext cx="1257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330120" progId="Equation.DSMT4">
                  <p:embed/>
                </p:oleObj>
              </mc:Choice>
              <mc:Fallback>
                <p:oleObj name="Equation" r:id="rId11" imgW="1257120" imgH="330120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095750"/>
                        <a:ext cx="1257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276600"/>
                <a:ext cx="66484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is a double root, while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are single roots.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276600"/>
                <a:ext cx="6648450" cy="400110"/>
              </a:xfrm>
              <a:prstGeom prst="rect">
                <a:avLst/>
              </a:prstGeom>
              <a:blipFill>
                <a:blip r:embed="rId4"/>
                <a:stretch>
                  <a:fillRect l="-1009" t="-9231" r="-826" b="-261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495476"/>
              </p:ext>
            </p:extLst>
          </p:nvPr>
        </p:nvGraphicFramePr>
        <p:xfrm>
          <a:off x="3090196" y="1401096"/>
          <a:ext cx="762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291960" progId="Equation.DSMT4">
                  <p:embed/>
                </p:oleObj>
              </mc:Choice>
              <mc:Fallback>
                <p:oleObj name="Equation" r:id="rId5" imgW="76176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196" y="1401096"/>
                        <a:ext cx="762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449486"/>
              </p:ext>
            </p:extLst>
          </p:nvPr>
        </p:nvGraphicFramePr>
        <p:xfrm>
          <a:off x="4281376" y="14478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41200" progId="Equation.DSMT4">
                  <p:embed/>
                </p:oleObj>
              </mc:Choice>
              <mc:Fallback>
                <p:oleObj name="Equation" r:id="rId7" imgW="34272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376" y="14478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08048"/>
              </p:ext>
            </p:extLst>
          </p:nvPr>
        </p:nvGraphicFramePr>
        <p:xfrm>
          <a:off x="6032500" y="1418304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279360" progId="Equation.DSMT4">
                  <p:embed/>
                </p:oleObj>
              </mc:Choice>
              <mc:Fallback>
                <p:oleObj name="Equation" r:id="rId9" imgW="96516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1418304"/>
                        <a:ext cx="96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65112"/>
              </p:ext>
            </p:extLst>
          </p:nvPr>
        </p:nvGraphicFramePr>
        <p:xfrm>
          <a:off x="2313448" y="1752600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480" imgH="380880" progId="Equation.DSMT4">
                  <p:embed/>
                </p:oleObj>
              </mc:Choice>
              <mc:Fallback>
                <p:oleObj name="Equation" r:id="rId11" imgW="15364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448" y="1752600"/>
                        <a:ext cx="153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19504"/>
              </p:ext>
            </p:extLst>
          </p:nvPr>
        </p:nvGraphicFramePr>
        <p:xfrm>
          <a:off x="5270500" y="1752600"/>
          <a:ext cx="1739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39880" imgH="368280" progId="Equation.DSMT4">
                  <p:embed/>
                </p:oleObj>
              </mc:Choice>
              <mc:Fallback>
                <p:oleObj name="Equation" r:id="rId13" imgW="1739880" imgH="368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1752600"/>
                        <a:ext cx="1739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82344"/>
              </p:ext>
            </p:extLst>
          </p:nvPr>
        </p:nvGraphicFramePr>
        <p:xfrm>
          <a:off x="1807908" y="2209800"/>
          <a:ext cx="203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1840" imgH="380880" progId="Equation.DSMT4">
                  <p:embed/>
                </p:oleObj>
              </mc:Choice>
              <mc:Fallback>
                <p:oleObj name="Equation" r:id="rId15" imgW="203184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908" y="2209800"/>
                        <a:ext cx="203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24215"/>
              </p:ext>
            </p:extLst>
          </p:nvPr>
        </p:nvGraphicFramePr>
        <p:xfrm>
          <a:off x="4783804" y="2212260"/>
          <a:ext cx="200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06280" imgH="380880" progId="Equation.DSMT4">
                  <p:embed/>
                </p:oleObj>
              </mc:Choice>
              <mc:Fallback>
                <p:oleObj name="Equation" r:id="rId17" imgW="20062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804" y="2212260"/>
                        <a:ext cx="200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621970"/>
              </p:ext>
            </p:extLst>
          </p:nvPr>
        </p:nvGraphicFramePr>
        <p:xfrm>
          <a:off x="1431004" y="2728452"/>
          <a:ext cx="2413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412720" imgH="469800" progId="Equation.DSMT4">
                  <p:embed/>
                </p:oleObj>
              </mc:Choice>
              <mc:Fallback>
                <p:oleObj name="Equation" r:id="rId19" imgW="2412720" imgH="469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004" y="2728452"/>
                        <a:ext cx="2413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317365"/>
              </p:ext>
            </p:extLst>
          </p:nvPr>
        </p:nvGraphicFramePr>
        <p:xfrm>
          <a:off x="5219700" y="2667000"/>
          <a:ext cx="1574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74640" imgH="533160" progId="Equation.DSMT4">
                  <p:embed/>
                </p:oleObj>
              </mc:Choice>
              <mc:Fallback>
                <p:oleObj name="Equation" r:id="rId21" imgW="1574640" imgH="533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67000"/>
                        <a:ext cx="1574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65980"/>
              </p:ext>
            </p:extLst>
          </p:nvPr>
        </p:nvGraphicFramePr>
        <p:xfrm>
          <a:off x="914400" y="38100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39600" imgH="279360" progId="Equation.DSMT4">
                  <p:embed/>
                </p:oleObj>
              </mc:Choice>
              <mc:Fallback>
                <p:oleObj name="Equation" r:id="rId23" imgW="939600" imgH="2793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25117"/>
              </p:ext>
            </p:extLst>
          </p:nvPr>
        </p:nvGraphicFramePr>
        <p:xfrm>
          <a:off x="1981200" y="387096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720" imgH="241200" progId="Equation.DSMT4">
                  <p:embed/>
                </p:oleObj>
              </mc:Choice>
              <mc:Fallback>
                <p:oleObj name="Equation" r:id="rId25" imgW="342720" imgH="2412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7096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797303"/>
              </p:ext>
            </p:extLst>
          </p:nvPr>
        </p:nvGraphicFramePr>
        <p:xfrm>
          <a:off x="3299952" y="3854244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42720" imgH="241200" progId="Equation.DSMT4">
                  <p:embed/>
                </p:oleObj>
              </mc:Choice>
              <mc:Fallback>
                <p:oleObj name="Equation" r:id="rId27" imgW="342720" imgH="241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952" y="3854244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965948"/>
              </p:ext>
            </p:extLst>
          </p:nvPr>
        </p:nvGraphicFramePr>
        <p:xfrm>
          <a:off x="2438400" y="38100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11000" imgH="279360" progId="Equation.DSMT4">
                  <p:embed/>
                </p:oleObj>
              </mc:Choice>
              <mc:Fallback>
                <p:oleObj name="Equation" r:id="rId28" imgW="711000" imgH="2793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521451"/>
              </p:ext>
            </p:extLst>
          </p:nvPr>
        </p:nvGraphicFramePr>
        <p:xfrm>
          <a:off x="3733800" y="3824748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27000" imgH="279360" progId="Equation.DSMT4">
                  <p:embed/>
                </p:oleObj>
              </mc:Choice>
              <mc:Fallback>
                <p:oleObj name="Equation" r:id="rId30" imgW="92700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24748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FE2782-EF61-4B5B-BB24-04B74C1DBED4}"/>
              </a:ext>
            </a:extLst>
          </p:cNvPr>
          <p:cNvSpPr/>
          <p:nvPr/>
        </p:nvSpPr>
        <p:spPr>
          <a:xfrm>
            <a:off x="685800" y="41910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While the substitution method does not necessarily introduce extraneous solutions, you should still check that each solution solves the original quadratic-like equation.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Quadratic-Like Equations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09656"/>
            <a:ext cx="8229600" cy="4572000"/>
          </a:xfrm>
        </p:spPr>
        <p:txBody>
          <a:bodyPr/>
          <a:lstStyle/>
          <a:p>
            <a:r>
              <a:rPr lang="en-US" dirty="0"/>
              <a:t>b.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41638"/>
              </p:ext>
            </p:extLst>
          </p:nvPr>
        </p:nvGraphicFramePr>
        <p:xfrm>
          <a:off x="2275348" y="1236408"/>
          <a:ext cx="2235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685800" progId="Equation.DSMT4">
                  <p:embed/>
                </p:oleObj>
              </mc:Choice>
              <mc:Fallback>
                <p:oleObj name="Equation" r:id="rId3" imgW="223488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348" y="1236408"/>
                        <a:ext cx="2235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329549"/>
              </p:ext>
            </p:extLst>
          </p:nvPr>
        </p:nvGraphicFramePr>
        <p:xfrm>
          <a:off x="1423988" y="2152650"/>
          <a:ext cx="3048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7760" imgH="1130040" progId="Equation.DSMT4">
                  <p:embed/>
                </p:oleObj>
              </mc:Choice>
              <mc:Fallback>
                <p:oleObj name="Equation" r:id="rId5" imgW="3047760" imgH="11300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2152650"/>
                        <a:ext cx="3048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6BC0FA12-6518-4F25-8740-B2AE3E069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10978"/>
              </p:ext>
            </p:extLst>
          </p:nvPr>
        </p:nvGraphicFramePr>
        <p:xfrm>
          <a:off x="2057400" y="3949700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50880" imgH="469800" progId="Equation.DSMT4">
                  <p:embed/>
                </p:oleObj>
              </mc:Choice>
              <mc:Fallback>
                <p:oleObj name="Equation" r:id="rId7" imgW="2450880" imgH="46980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49700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id="{0C3B1325-4464-4EBE-803B-A0A73BD778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262929"/>
              </p:ext>
            </p:extLst>
          </p:nvPr>
        </p:nvGraphicFramePr>
        <p:xfrm>
          <a:off x="3733800" y="464820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560" imgH="330120" progId="Equation.DSMT4">
                  <p:embed/>
                </p:oleObj>
              </mc:Choice>
              <mc:Fallback>
                <p:oleObj name="Equation" r:id="rId9" imgW="1231560" imgH="33012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6BC0FA12-6518-4F25-8740-B2AE3E0693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2767A2A-736A-413A-A403-23F625AB9370}"/>
                  </a:ext>
                </a:extLst>
              </p:cNvPr>
              <p:cNvSpPr/>
              <p:nvPr/>
            </p:nvSpPr>
            <p:spPr>
              <a:xfrm>
                <a:off x="5022871" y="1460543"/>
                <a:ext cx="3663929" cy="2976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Using properties of exponents, we can see that the substitution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00808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808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808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>
                    <a:solidFill>
                      <a:srgbClr val="008080"/>
                    </a:solidFill>
                  </a:rPr>
                  <a:t> will make this equation quadratic.</a:t>
                </a:r>
              </a:p>
              <a:p>
                <a:endParaRPr lang="en-US" sz="2000" dirty="0">
                  <a:solidFill>
                    <a:srgbClr val="008080"/>
                  </a:solidFill>
                </a:endParaRPr>
              </a:p>
              <a:p>
                <a:endParaRPr lang="en-US" sz="1600" dirty="0">
                  <a:solidFill>
                    <a:srgbClr val="008080"/>
                  </a:solidFill>
                </a:endParaRPr>
              </a:p>
              <a:p>
                <a:r>
                  <a:rPr lang="en-US" sz="2000" dirty="0">
                    <a:solidFill>
                      <a:srgbClr val="008080"/>
                    </a:solidFill>
                  </a:rPr>
                  <a:t>We can solve this equation by factoring.</a:t>
                </a:r>
              </a:p>
              <a:p>
                <a:endParaRPr lang="en-IN" sz="2000" dirty="0">
                  <a:solidFill>
                    <a:srgbClr val="008080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2767A2A-736A-413A-A403-23F625AB9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871" y="1460543"/>
                <a:ext cx="3663929" cy="2976712"/>
              </a:xfrm>
              <a:prstGeom prst="rect">
                <a:avLst/>
              </a:prstGeom>
              <a:blipFill>
                <a:blip r:embed="rId12"/>
                <a:stretch>
                  <a:fillRect l="-1830" t="-12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90DDBDA6-15F5-4C00-879E-196CCD624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778521"/>
              </p:ext>
            </p:extLst>
          </p:nvPr>
        </p:nvGraphicFramePr>
        <p:xfrm>
          <a:off x="2374900" y="3316288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20760" imgH="380880" progId="Equation.DSMT4">
                  <p:embed/>
                </p:oleObj>
              </mc:Choice>
              <mc:Fallback>
                <p:oleObj name="Equation" r:id="rId13" imgW="2120760" imgH="380880" progId="Equation.DSMT4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6BC0FA12-6518-4F25-8740-B2AE3E0693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316288"/>
                        <a:ext cx="212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Quadratic-Like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AF154FE-4470-4EB7-BCE2-B15B1D81F2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8080"/>
                    </a:solidFill>
                  </a:rPr>
                  <a:t>Now that we’ve solved for </a:t>
                </a:r>
                <a:r>
                  <a:rPr lang="en-US" sz="2000" i="1" dirty="0">
                    <a:solidFill>
                      <a:srgbClr val="008080"/>
                    </a:solidFill>
                  </a:rPr>
                  <a:t>A</a:t>
                </a:r>
                <a:r>
                  <a:rPr lang="en-US" sz="2000" dirty="0">
                    <a:solidFill>
                      <a:srgbClr val="008080"/>
                    </a:solidFill>
                  </a:rPr>
                  <a:t>, we reverse the substitution and solve for </a:t>
                </a:r>
                <a:r>
                  <a:rPr lang="en-US" sz="2000" i="1" dirty="0">
                    <a:solidFill>
                      <a:srgbClr val="008080"/>
                    </a:solidFill>
                  </a:rPr>
                  <a:t>y</a:t>
                </a:r>
                <a:r>
                  <a:rPr lang="en-US" sz="2000" dirty="0">
                    <a:solidFill>
                      <a:srgbClr val="008080"/>
                    </a:solidFill>
                  </a:rPr>
                  <a:t> in each case.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Once again, you should confirm that both values do indeed solve the original equation.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−5=0.</m:t>
                    </m:r>
                  </m:oMath>
                </a14:m>
                <a:endParaRPr lang="en-US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AF154FE-4470-4EB7-BCE2-B15B1D81F2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81" t="-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7916"/>
              </p:ext>
            </p:extLst>
          </p:nvPr>
        </p:nvGraphicFramePr>
        <p:xfrm>
          <a:off x="1193800" y="2438400"/>
          <a:ext cx="1092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685800" progId="Equation.DSMT4">
                  <p:embed/>
                </p:oleObj>
              </mc:Choice>
              <mc:Fallback>
                <p:oleObj name="Equation" r:id="rId5" imgW="109188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438400"/>
                        <a:ext cx="1092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545312"/>
              </p:ext>
            </p:extLst>
          </p:nvPr>
        </p:nvGraphicFramePr>
        <p:xfrm>
          <a:off x="2958307" y="20828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41200" progId="Equation.DSMT4">
                  <p:embed/>
                </p:oleObj>
              </mc:Choice>
              <mc:Fallback>
                <p:oleObj name="Equation" r:id="rId7" imgW="3427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307" y="20828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9228"/>
              </p:ext>
            </p:extLst>
          </p:nvPr>
        </p:nvGraphicFramePr>
        <p:xfrm>
          <a:off x="3848100" y="2438400"/>
          <a:ext cx="876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685800" progId="Equation.DSMT4">
                  <p:embed/>
                </p:oleObj>
              </mc:Choice>
              <mc:Fallback>
                <p:oleObj name="Equation" r:id="rId9" imgW="876240" imgH="685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2438400"/>
                        <a:ext cx="876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996598"/>
              </p:ext>
            </p:extLst>
          </p:nvPr>
        </p:nvGraphicFramePr>
        <p:xfrm>
          <a:off x="1371600" y="3200400"/>
          <a:ext cx="127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9720" imgH="533160" progId="Equation.DSMT4">
                  <p:embed/>
                </p:oleObj>
              </mc:Choice>
              <mc:Fallback>
                <p:oleObj name="Equation" r:id="rId11" imgW="1269720" imgH="5331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1270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48573"/>
              </p:ext>
            </p:extLst>
          </p:nvPr>
        </p:nvGraphicFramePr>
        <p:xfrm>
          <a:off x="3987800" y="3276600"/>
          <a:ext cx="81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444240" progId="Equation.DSMT4">
                  <p:embed/>
                </p:oleObj>
              </mc:Choice>
              <mc:Fallback>
                <p:oleObj name="Equation" r:id="rId13" imgW="81252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3276600"/>
                        <a:ext cx="812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092025"/>
              </p:ext>
            </p:extLst>
          </p:nvPr>
        </p:nvGraphicFramePr>
        <p:xfrm>
          <a:off x="1384300" y="3886200"/>
          <a:ext cx="1282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82680" imgH="355320" progId="Equation.DSMT4">
                  <p:embed/>
                </p:oleObj>
              </mc:Choice>
              <mc:Fallback>
                <p:oleObj name="Equation" r:id="rId15" imgW="1282680" imgH="3553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3886200"/>
                        <a:ext cx="1282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4917"/>
              </p:ext>
            </p:extLst>
          </p:nvPr>
        </p:nvGraphicFramePr>
        <p:xfrm>
          <a:off x="4025900" y="3886200"/>
          <a:ext cx="698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98400" imgH="355320" progId="Equation.DSMT4">
                  <p:embed/>
                </p:oleObj>
              </mc:Choice>
              <mc:Fallback>
                <p:oleObj name="Equation" r:id="rId17" imgW="698400" imgH="355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886200"/>
                        <a:ext cx="6985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EAAF566B-593B-4969-8A5C-6B610CAF4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752314"/>
              </p:ext>
            </p:extLst>
          </p:nvPr>
        </p:nvGraphicFramePr>
        <p:xfrm>
          <a:off x="1325563" y="2082800"/>
          <a:ext cx="96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65160" imgH="291960" progId="Equation.DSMT4">
                  <p:embed/>
                </p:oleObj>
              </mc:Choice>
              <mc:Fallback>
                <p:oleObj name="Equation" r:id="rId19" imgW="965160" imgH="29196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0C3B1325-4464-4EBE-803B-A0A73BD778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2082800"/>
                        <a:ext cx="965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8B7B1601-0BCB-4C72-AB00-E423CDDC4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10037"/>
              </p:ext>
            </p:extLst>
          </p:nvPr>
        </p:nvGraphicFramePr>
        <p:xfrm>
          <a:off x="3968750" y="2082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36560" imgH="279360" progId="Equation.DSMT4">
                  <p:embed/>
                </p:oleObj>
              </mc:Choice>
              <mc:Fallback>
                <p:oleObj name="Equation" r:id="rId21" imgW="736560" imgH="279360" progId="Equation.DSMT4">
                  <p:embed/>
                  <p:pic>
                    <p:nvPicPr>
                      <p:cNvPr id="12" name="Object 7">
                        <a:extLst>
                          <a:ext uri="{FF2B5EF4-FFF2-40B4-BE49-F238E27FC236}">
                            <a16:creationId xmlns:a16="http://schemas.microsoft.com/office/drawing/2014/main" id="{0C3B1325-4464-4EBE-803B-A0A73BD778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0" y="2082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Equations by 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equations by factoring.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39228"/>
              </p:ext>
            </p:extLst>
          </p:nvPr>
        </p:nvGraphicFramePr>
        <p:xfrm>
          <a:off x="533400" y="1841500"/>
          <a:ext cx="34798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79760" imgH="2882880" progId="Equation.DSMT4">
                  <p:embed/>
                </p:oleObj>
              </mc:Choice>
              <mc:Fallback>
                <p:oleObj name="Equation" r:id="rId3" imgW="3479760" imgH="2882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1500"/>
                        <a:ext cx="3479800" cy="288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Solving Equations by Factoring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Solutions:</a:t>
            </a:r>
          </a:p>
          <a:p>
            <a:r>
              <a:rPr lang="en-US" dirty="0"/>
              <a:t>a.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1905000"/>
            <a:ext cx="329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After isolating 0 on one side, the polynomial is seen to be a difference of two squares, which can always be factored. 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74523"/>
              </p:ext>
            </p:extLst>
          </p:nvPr>
        </p:nvGraphicFramePr>
        <p:xfrm>
          <a:off x="3338052" y="1875504"/>
          <a:ext cx="87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380880" progId="Equation.DSMT4">
                  <p:embed/>
                </p:oleObj>
              </mc:Choice>
              <mc:Fallback>
                <p:oleObj name="Equation" r:id="rId3" imgW="8762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052" y="1875504"/>
                        <a:ext cx="876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55585"/>
              </p:ext>
            </p:extLst>
          </p:nvPr>
        </p:nvGraphicFramePr>
        <p:xfrm>
          <a:off x="2866104" y="2453148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80880" progId="Equation.DSMT4">
                  <p:embed/>
                </p:oleObj>
              </mc:Choice>
              <mc:Fallback>
                <p:oleObj name="Equation" r:id="rId5" imgW="13716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104" y="2453148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772319"/>
              </p:ext>
            </p:extLst>
          </p:nvPr>
        </p:nvGraphicFramePr>
        <p:xfrm>
          <a:off x="1570704" y="3045540"/>
          <a:ext cx="2667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6880" imgH="571320" progId="Equation.DSMT4">
                  <p:embed/>
                </p:oleObj>
              </mc:Choice>
              <mc:Fallback>
                <p:oleObj name="Equation" r:id="rId7" imgW="266688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0704" y="3045540"/>
                        <a:ext cx="2667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82291"/>
              </p:ext>
            </p:extLst>
          </p:nvPr>
        </p:nvGraphicFramePr>
        <p:xfrm>
          <a:off x="1725152" y="3760836"/>
          <a:ext cx="85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380880" progId="Equation.DSMT4">
                  <p:embed/>
                </p:oleObj>
              </mc:Choice>
              <mc:Fallback>
                <p:oleObj name="Equation" r:id="rId9" imgW="8506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5152" y="3760836"/>
                        <a:ext cx="85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217760"/>
              </p:ext>
            </p:extLst>
          </p:nvPr>
        </p:nvGraphicFramePr>
        <p:xfrm>
          <a:off x="3355260" y="3763296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6680" imgH="380880" progId="Equation.DSMT4">
                  <p:embed/>
                </p:oleObj>
              </mc:Choice>
              <mc:Fallback>
                <p:oleObj name="Equation" r:id="rId11" imgW="106668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260" y="3763296"/>
                        <a:ext cx="106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810796" y="3898488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41200" progId="Equation.DSMT4">
                  <p:embed/>
                </p:oleObj>
              </mc:Choice>
              <mc:Fallback>
                <p:oleObj name="Equation" r:id="rId13" imgW="34272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796" y="3898488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10763"/>
              </p:ext>
            </p:extLst>
          </p:nvPr>
        </p:nvGraphicFramePr>
        <p:xfrm>
          <a:off x="2816352" y="4529011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41200" progId="Equation.DSMT4">
                  <p:embed/>
                </p:oleObj>
              </mc:Choice>
              <mc:Fallback>
                <p:oleObj name="Equation" r:id="rId15" imgW="3427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352" y="4529011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01306"/>
              </p:ext>
            </p:extLst>
          </p:nvPr>
        </p:nvGraphicFramePr>
        <p:xfrm>
          <a:off x="1578102" y="4377278"/>
          <a:ext cx="1181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80800" imgH="444240" progId="Equation.DSMT4">
                  <p:embed/>
                </p:oleObj>
              </mc:Choice>
              <mc:Fallback>
                <p:oleObj name="Equation" r:id="rId17" imgW="1180800" imgH="4442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102" y="4377278"/>
                        <a:ext cx="1181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523717"/>
              </p:ext>
            </p:extLst>
          </p:nvPr>
        </p:nvGraphicFramePr>
        <p:xfrm>
          <a:off x="3205290" y="4377278"/>
          <a:ext cx="1397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800" imgH="444240" progId="Equation.DSMT4">
                  <p:embed/>
                </p:oleObj>
              </mc:Choice>
              <mc:Fallback>
                <p:oleObj name="Equation" r:id="rId19" imgW="1396800" imgH="4442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290" y="4377278"/>
                        <a:ext cx="1397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70224"/>
              </p:ext>
            </p:extLst>
          </p:nvPr>
        </p:nvGraphicFramePr>
        <p:xfrm>
          <a:off x="1512094" y="5004658"/>
          <a:ext cx="1181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80800" imgH="444240" progId="Equation.DSMT4">
                  <p:embed/>
                </p:oleObj>
              </mc:Choice>
              <mc:Fallback>
                <p:oleObj name="Equation" r:id="rId21" imgW="1180800" imgH="444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094" y="5004658"/>
                        <a:ext cx="11811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162238"/>
              </p:ext>
            </p:extLst>
          </p:nvPr>
        </p:nvGraphicFramePr>
        <p:xfrm>
          <a:off x="3262440" y="5004658"/>
          <a:ext cx="128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82680" imgH="444240" progId="Equation.DSMT4">
                  <p:embed/>
                </p:oleObj>
              </mc:Choice>
              <mc:Fallback>
                <p:oleObj name="Equation" r:id="rId23" imgW="1282680" imgH="4442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440" y="5004658"/>
                        <a:ext cx="1282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995596"/>
              </p:ext>
            </p:extLst>
          </p:nvPr>
        </p:nvGraphicFramePr>
        <p:xfrm>
          <a:off x="2826544" y="5158233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42720" imgH="241200" progId="Equation.DSMT4">
                  <p:embed/>
                </p:oleObj>
              </mc:Choice>
              <mc:Fallback>
                <p:oleObj name="Equation" r:id="rId25" imgW="34272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544" y="5158233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638800" y="3505200"/>
            <a:ext cx="3291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8080"/>
                </a:solidFill>
              </a:rPr>
              <a:t>The Zero-Factor Property gives us two equations, both of which can be solved by taking square roots.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650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Office Theme</vt:lpstr>
      <vt:lpstr>Equation</vt:lpstr>
      <vt:lpstr>MathType 6.0 Equation</vt:lpstr>
      <vt:lpstr>Section 1.5</vt:lpstr>
      <vt:lpstr>Solving Quadratic-Like Equations</vt:lpstr>
      <vt:lpstr>Example 1: Quadratic-Like Equations</vt:lpstr>
      <vt:lpstr>Example 1: Quadratic-Like Equations (cont.)</vt:lpstr>
      <vt:lpstr>Example 1: Quadratic-Like Equations (cont.)</vt:lpstr>
      <vt:lpstr>Example 1: Quadratic-Like Equations (cont.)</vt:lpstr>
      <vt:lpstr>Example 1: Quadratic-Like Equations (cont.)</vt:lpstr>
      <vt:lpstr>Example 2: Solving Equations by Factoring</vt:lpstr>
      <vt:lpstr>Example 2: Solving Equations by Factoring (cont.)</vt:lpstr>
      <vt:lpstr>Example 2: Solving Equations by Factoring (cont.)</vt:lpstr>
      <vt:lpstr>Example 2: Solving Equations by Factoring (cont.)</vt:lpstr>
      <vt:lpstr>Example 2: Solving Equations by Factoring (cont.)</vt:lpstr>
      <vt:lpstr>Example 2: Solving Equations by Factoring (cont.)</vt:lpstr>
      <vt:lpstr>Example 3: Solving Equations by Factoring</vt:lpstr>
      <vt:lpstr>Example 3: Solving Equations by Factoring (cont.)</vt:lpstr>
      <vt:lpstr>Example 3: Solving Equations by Factoring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for Business and Social Sciences</dc:title>
  <dc:creator>Hawkes Learning Systems</dc:creator>
  <cp:lastModifiedBy>Danielle Bess</cp:lastModifiedBy>
  <cp:revision>56</cp:revision>
  <dcterms:created xsi:type="dcterms:W3CDTF">2013-04-26T14:43:13Z</dcterms:created>
  <dcterms:modified xsi:type="dcterms:W3CDTF">2021-01-29T19:08:34Z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03C9258F-6651-48EB-803C-FE31364893D1</vt:lpwstr>
  </property>
  <property fmtid="{D5CDD505-2E9C-101B-9397-08002B2CF9AE}" pid="3" name="ArticulatePath">
    <vt:lpwstr>MABS_1_5_edit</vt:lpwstr>
  </property>
</Properties>
</file>