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72" r:id="rId5"/>
    <p:sldId id="271" r:id="rId6"/>
    <p:sldId id="273" r:id="rId7"/>
    <p:sldId id="259" r:id="rId8"/>
    <p:sldId id="260" r:id="rId9"/>
    <p:sldId id="261" r:id="rId10"/>
    <p:sldId id="275" r:id="rId11"/>
    <p:sldId id="276" r:id="rId12"/>
    <p:sldId id="278" r:id="rId13"/>
    <p:sldId id="262" r:id="rId14"/>
    <p:sldId id="279" r:id="rId15"/>
    <p:sldId id="280" r:id="rId16"/>
    <p:sldId id="263" r:id="rId17"/>
    <p:sldId id="265" r:id="rId18"/>
    <p:sldId id="281" r:id="rId19"/>
    <p:sldId id="282" r:id="rId20"/>
    <p:sldId id="283" r:id="rId21"/>
    <p:sldId id="268" r:id="rId22"/>
    <p:sldId id="284" r:id="rId23"/>
    <p:sldId id="269"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6" clrIdx="1">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Rational and Radical Equations</a:t>
            </a:r>
          </a:p>
        </p:txBody>
      </p:sp>
      <p:sp>
        <p:nvSpPr>
          <p:cNvPr id="3" name="Title 2"/>
          <p:cNvSpPr>
            <a:spLocks noGrp="1"/>
          </p:cNvSpPr>
          <p:nvPr>
            <p:ph type="title"/>
          </p:nvPr>
        </p:nvSpPr>
        <p:spPr/>
        <p:txBody>
          <a:bodyPr/>
          <a:lstStyle/>
          <a:p>
            <a:r>
              <a:rPr dirty="0"/>
              <a:t>Section </a:t>
            </a:r>
            <a:r>
              <a:rPr lang="en-US" dirty="0"/>
              <a:t>1.6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Solving Equations Involving Rational Expressions</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lang="en-US" dirty="0"/>
                  <a:t>​</a:t>
                </a:r>
                <a:r>
                  <a:rPr lang="en-US" sz="2800" dirty="0"/>
                  <a:t>Setting each denominator equal to zero, we have</a:t>
                </a:r>
              </a:p>
              <a:p>
                <a:endParaRPr lang="en-US" dirty="0"/>
              </a:p>
              <a:p>
                <a:endParaRPr lang="en-US" sz="2800" dirty="0"/>
              </a:p>
              <a:p>
                <a:pPr>
                  <a:lnSpc>
                    <a:spcPct val="150000"/>
                  </a:lnSpc>
                </a:pPr>
                <a:endParaRPr lang="en-US" dirty="0"/>
              </a:p>
              <a:p>
                <a:pPr>
                  <a:defRPr sz="2800"/>
                </a:pPr>
                <a:r>
                  <a:rPr lang="en-US" dirty="0"/>
                  <a:t>​</a:t>
                </a:r>
                <a:r>
                  <a:rPr lang="en-US" sz="2800" dirty="0"/>
                  <a:t>Thus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≠−5, 0, </m:t>
                    </m:r>
                    <m:r>
                      <a:rPr lang="en-US">
                        <a:latin typeface="Cambria Math" panose="02040503050406030204" pitchFamily="18" charset="0"/>
                      </a:rPr>
                      <m:t>1</m:t>
                    </m:r>
                  </m:oMath>
                </a14:m>
                <a:r>
                  <a:rPr lang="en-US" sz="2800" dirty="0"/>
                  <a:t>.</a:t>
                </a:r>
              </a:p>
              <a:p>
                <a:r>
                  <a:rPr lang="en-US" dirty="0"/>
                  <a:t>Next, find the LCM of the denominators and then multiply each term on both sides of the equation by the LCM.</a:t>
                </a:r>
              </a:p>
              <a:p>
                <a:pPr algn="ctr"/>
                <a14:m>
                  <m:oMath xmlns:m="http://schemas.openxmlformats.org/officeDocument/2006/math">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m:rPr>
                                  <m:brk m:alnAt="7"/>
                                </m:rPr>
                                <a:rPr lang="ar-AE" i="1">
                                  <a:latin typeface="Cambria Math" panose="02040503050406030204" pitchFamily="18" charset="0"/>
                                </a:rPr>
                                <m:t>𝑥</m:t>
                              </m:r>
                              <m:r>
                                <a:rPr lang="ar-AE" i="1">
                                  <a:latin typeface="Cambria Math" panose="02040503050406030204" pitchFamily="18" charset="0"/>
                                </a:rPr>
                                <m:t>+</m:t>
                              </m:r>
                              <m:r>
                                <m:rPr>
                                  <m:brk m:alnAt="7"/>
                                </m:rPr>
                                <a:rPr lang="ar-AE" i="1">
                                  <a:latin typeface="Cambria Math" panose="02040503050406030204" pitchFamily="18" charset="0"/>
                                </a:rPr>
                                <m:t>5</m:t>
                              </m:r>
                            </m:e>
                          </m:mr>
                          <m:mr>
                            <m:e>
                              <m:sSup>
                                <m:sSupPr>
                                  <m:ctrlPr>
                                    <a:rPr lang="ar-AE" i="1">
                                      <a:latin typeface="Cambria Math" panose="02040503050406030204" pitchFamily="18" charset="0"/>
                                    </a:rPr>
                                  </m:ctrlPr>
                                </m:sSupPr>
                                <m:e>
                                  <m:r>
                                    <a:rPr lang="ar-AE" i="1">
                                      <a:latin typeface="Cambria Math" panose="02040503050406030204" pitchFamily="18" charset="0"/>
                                    </a:rPr>
                                    <m:t>𝑥</m:t>
                                  </m:r>
                                </m:e>
                                <m:sup>
                                  <m:r>
                                    <a:rPr lang="ar-AE" i="1">
                                      <a:latin typeface="Cambria Math" panose="02040503050406030204" pitchFamily="18" charset="0"/>
                                    </a:rPr>
                                    <m:t>2</m:t>
                                  </m:r>
                                </m:sup>
                              </m:sSup>
                              <m:r>
                                <a:rPr lang="ar-AE" i="1">
                                  <a:latin typeface="Cambria Math" panose="02040503050406030204" pitchFamily="18" charset="0"/>
                                </a:rPr>
                                <m:t>−</m:t>
                              </m:r>
                              <m:r>
                                <a:rPr lang="ar-AE" i="1">
                                  <a:latin typeface="Cambria Math" panose="02040503050406030204" pitchFamily="18" charset="0"/>
                                </a:rPr>
                                <m:t>𝑥</m:t>
                              </m:r>
                              <m:r>
                                <a:rPr lang="ar-AE" i="1">
                                  <a:latin typeface="Cambria Math" panose="02040503050406030204" pitchFamily="18" charset="0"/>
                                </a:rPr>
                                <m:t>=</m:t>
                              </m:r>
                              <m:r>
                                <a:rPr lang="ar-AE" i="1">
                                  <a:latin typeface="Cambria Math" panose="02040503050406030204" pitchFamily="18" charset="0"/>
                                </a:rPr>
                                <m:t>𝑥</m:t>
                              </m:r>
                              <m:r>
                                <a:rPr lang="ar-AE" i="1">
                                  <a:latin typeface="Cambria Math" panose="02040503050406030204" pitchFamily="18" charset="0"/>
                                </a:rPr>
                                <m:t>(</m:t>
                              </m:r>
                              <m:r>
                                <a:rPr lang="ar-AE" i="1">
                                  <a:latin typeface="Cambria Math" panose="02040503050406030204" pitchFamily="18" charset="0"/>
                                </a:rPr>
                                <m:t>𝑥</m:t>
                              </m:r>
                              <m:r>
                                <a:rPr lang="ar-AE" i="1">
                                  <a:latin typeface="Cambria Math" panose="02040503050406030204" pitchFamily="18" charset="0"/>
                                </a:rPr>
                                <m:t>−</m:t>
                              </m:r>
                              <m:r>
                                <a:rPr lang="ar-AE" i="1">
                                  <a:latin typeface="Cambria Math" panose="02040503050406030204" pitchFamily="18" charset="0"/>
                                </a:rPr>
                                <m:t>1</m:t>
                              </m:r>
                              <m:r>
                                <a:rPr lang="ar-AE" i="1">
                                  <a:latin typeface="Cambria Math" panose="02040503050406030204" pitchFamily="18" charset="0"/>
                                </a:rPr>
                                <m:t>)</m:t>
                              </m:r>
                            </m:e>
                          </m:mr>
                        </m:m>
                      </m:e>
                    </m:d>
                    <m:r>
                      <m:rPr>
                        <m:sty m:val="p"/>
                      </m:rPr>
                      <a:rPr lang="en-US">
                        <a:latin typeface="Cambria Math" panose="02040503050406030204" pitchFamily="18" charset="0"/>
                      </a:rPr>
                      <m:t>LCM</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oMath>
                </a14:m>
                <a:r>
                  <a:rPr lang="en-US"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6">
                <a:extLst>
                  <a:ext uri="{FF2B5EF4-FFF2-40B4-BE49-F238E27FC236}">
                    <a16:creationId xmlns:a16="http://schemas.microsoft.com/office/drawing/2014/main" id="{DDCFC95F-03D8-4FF3-BA85-F4A9BC0DDDB6}"/>
                  </a:ext>
                </a:extLst>
              </p:cNvPr>
              <p:cNvGraphicFramePr>
                <a:graphicFrameLocks noGrp="1"/>
              </p:cNvGraphicFramePr>
              <p:nvPr>
                <p:extLst>
                  <p:ext uri="{D42A27DB-BD31-4B8C-83A1-F6EECF244321}">
                    <p14:modId xmlns:p14="http://schemas.microsoft.com/office/powerpoint/2010/main" val="606487282"/>
                  </p:ext>
                </p:extLst>
              </p:nvPr>
            </p:nvGraphicFramePr>
            <p:xfrm>
              <a:off x="685800" y="1447800"/>
              <a:ext cx="8153794" cy="1737360"/>
            </p:xfrm>
            <a:graphic>
              <a:graphicData uri="http://schemas.openxmlformats.org/drawingml/2006/table">
                <a:tbl>
                  <a:tblPr firstRow="1" bandRow="1">
                    <a:tableStyleId>{2D5ABB26-0587-4C30-8999-92F81FD0307C}</a:tableStyleId>
                  </a:tblPr>
                  <a:tblGrid>
                    <a:gridCol w="1007344">
                      <a:extLst>
                        <a:ext uri="{9D8B030D-6E8A-4147-A177-3AD203B41FA5}">
                          <a16:colId xmlns:a16="http://schemas.microsoft.com/office/drawing/2014/main" val="2244772430"/>
                        </a:ext>
                      </a:extLst>
                    </a:gridCol>
                    <a:gridCol w="1089724">
                      <a:extLst>
                        <a:ext uri="{9D8B030D-6E8A-4147-A177-3AD203B41FA5}">
                          <a16:colId xmlns:a16="http://schemas.microsoft.com/office/drawing/2014/main" val="3932069755"/>
                        </a:ext>
                      </a:extLst>
                    </a:gridCol>
                    <a:gridCol w="751537">
                      <a:extLst>
                        <a:ext uri="{9D8B030D-6E8A-4147-A177-3AD203B41FA5}">
                          <a16:colId xmlns:a16="http://schemas.microsoft.com/office/drawing/2014/main" val="1235832639"/>
                        </a:ext>
                      </a:extLst>
                    </a:gridCol>
                    <a:gridCol w="1578483">
                      <a:extLst>
                        <a:ext uri="{9D8B030D-6E8A-4147-A177-3AD203B41FA5}">
                          <a16:colId xmlns:a16="http://schemas.microsoft.com/office/drawing/2014/main" val="526077961"/>
                        </a:ext>
                      </a:extLst>
                    </a:gridCol>
                    <a:gridCol w="1072638">
                      <a:extLst>
                        <a:ext uri="{9D8B030D-6E8A-4147-A177-3AD203B41FA5}">
                          <a16:colId xmlns:a16="http://schemas.microsoft.com/office/drawing/2014/main" val="485000056"/>
                        </a:ext>
                      </a:extLst>
                    </a:gridCol>
                    <a:gridCol w="2654068">
                      <a:extLst>
                        <a:ext uri="{9D8B030D-6E8A-4147-A177-3AD203B41FA5}">
                          <a16:colId xmlns:a16="http://schemas.microsoft.com/office/drawing/2014/main" val="982676614"/>
                        </a:ext>
                      </a:extLst>
                    </a:gridCol>
                  </a:tblGrid>
                  <a:tr h="408619">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5</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and</a:t>
                          </a:r>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right"/>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9975405"/>
                      </a:ext>
                    </a:extLst>
                  </a:tr>
                  <a:tr h="408619">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𝑥</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5</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332694"/>
                      </a:ext>
                    </a:extLst>
                  </a:tr>
                  <a:tr h="552838">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𝑥</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 </m:t>
                                </m:r>
                                <m:r>
                                  <a:rPr lang="en-US" sz="2800" b="0" i="1" smtClean="0">
                                    <a:latin typeface="Cambria Math" panose="02040503050406030204" pitchFamily="18" charset="0"/>
                                  </a:rPr>
                                  <m:t>1</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dirty="0">
                              <a:solidFill>
                                <a:srgbClr val="008080"/>
                              </a:solidFill>
                            </a:rPr>
                            <a:t>By the zero-factor property.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5400833"/>
                      </a:ext>
                    </a:extLst>
                  </a:tr>
                </a:tbl>
              </a:graphicData>
            </a:graphic>
          </p:graphicFrame>
        </mc:Choice>
        <mc:Fallback>
          <p:graphicFrame>
            <p:nvGraphicFramePr>
              <p:cNvPr id="6" name="Table 6">
                <a:extLst>
                  <a:ext uri="{FF2B5EF4-FFF2-40B4-BE49-F238E27FC236}">
                    <a16:creationId xmlns:a16="http://schemas.microsoft.com/office/drawing/2014/main" id="{DDCFC95F-03D8-4FF3-BA85-F4A9BC0DDDB6}"/>
                  </a:ext>
                </a:extLst>
              </p:cNvPr>
              <p:cNvGraphicFramePr>
                <a:graphicFrameLocks noGrp="1"/>
              </p:cNvGraphicFramePr>
              <p:nvPr>
                <p:extLst>
                  <p:ext uri="{D42A27DB-BD31-4B8C-83A1-F6EECF244321}">
                    <p14:modId xmlns:p14="http://schemas.microsoft.com/office/powerpoint/2010/main" val="606487282"/>
                  </p:ext>
                </p:extLst>
              </p:nvPr>
            </p:nvGraphicFramePr>
            <p:xfrm>
              <a:off x="685800" y="1447800"/>
              <a:ext cx="8153794" cy="1737360"/>
            </p:xfrm>
            <a:graphic>
              <a:graphicData uri="http://schemas.openxmlformats.org/drawingml/2006/table">
                <a:tbl>
                  <a:tblPr firstRow="1" bandRow="1">
                    <a:tableStyleId>{2D5ABB26-0587-4C30-8999-92F81FD0307C}</a:tableStyleId>
                  </a:tblPr>
                  <a:tblGrid>
                    <a:gridCol w="1007344">
                      <a:extLst>
                        <a:ext uri="{9D8B030D-6E8A-4147-A177-3AD203B41FA5}">
                          <a16:colId xmlns:a16="http://schemas.microsoft.com/office/drawing/2014/main" val="2244772430"/>
                        </a:ext>
                      </a:extLst>
                    </a:gridCol>
                    <a:gridCol w="1089724">
                      <a:extLst>
                        <a:ext uri="{9D8B030D-6E8A-4147-A177-3AD203B41FA5}">
                          <a16:colId xmlns:a16="http://schemas.microsoft.com/office/drawing/2014/main" val="3932069755"/>
                        </a:ext>
                      </a:extLst>
                    </a:gridCol>
                    <a:gridCol w="751537">
                      <a:extLst>
                        <a:ext uri="{9D8B030D-6E8A-4147-A177-3AD203B41FA5}">
                          <a16:colId xmlns:a16="http://schemas.microsoft.com/office/drawing/2014/main" val="1235832639"/>
                        </a:ext>
                      </a:extLst>
                    </a:gridCol>
                    <a:gridCol w="1578483">
                      <a:extLst>
                        <a:ext uri="{9D8B030D-6E8A-4147-A177-3AD203B41FA5}">
                          <a16:colId xmlns:a16="http://schemas.microsoft.com/office/drawing/2014/main" val="526077961"/>
                        </a:ext>
                      </a:extLst>
                    </a:gridCol>
                    <a:gridCol w="1072638">
                      <a:extLst>
                        <a:ext uri="{9D8B030D-6E8A-4147-A177-3AD203B41FA5}">
                          <a16:colId xmlns:a16="http://schemas.microsoft.com/office/drawing/2014/main" val="485000056"/>
                        </a:ext>
                      </a:extLst>
                    </a:gridCol>
                    <a:gridCol w="2654068">
                      <a:extLst>
                        <a:ext uri="{9D8B030D-6E8A-4147-A177-3AD203B41FA5}">
                          <a16:colId xmlns:a16="http://schemas.microsoft.com/office/drawing/2014/main" val="982676614"/>
                        </a:ext>
                      </a:extLst>
                    </a:gridCol>
                  </a:tblGrid>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0588" r="-711515" b="-25647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92179" t="-10588" r="-555866" b="-256471"/>
                          </a:stretch>
                        </a:blipFill>
                      </a:tcPr>
                    </a:tc>
                    <a:tc>
                      <a:txBody>
                        <a:bodyPr/>
                        <a:lstStyle/>
                        <a:p>
                          <a:r>
                            <a:rPr lang="en-US" sz="2800" dirty="0"/>
                            <a:t>and</a:t>
                          </a:r>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0695" t="-10588" r="-236293" b="-25647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413068" t="-10588" r="-247727" b="-256471"/>
                          </a:stretch>
                        </a:blipFill>
                      </a:tcPr>
                    </a:tc>
                    <a:tc>
                      <a:txBody>
                        <a:bodyPr/>
                        <a:lstStyle/>
                        <a:p>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9975405"/>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09302" r="-711515" b="-15348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92179" t="-109302" r="-555866" b="-153488"/>
                          </a:stretch>
                        </a:blipFill>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0695" t="-109302" r="-236293" b="-15348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413068" t="-109302" r="-247727" b="-153488"/>
                          </a:stretch>
                        </a:blipFill>
                      </a:tcPr>
                    </a:tc>
                    <a:tc>
                      <a:txBody>
                        <a:bodyPr/>
                        <a:lstStyle/>
                        <a:p>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332694"/>
                      </a:ext>
                    </a:extLst>
                  </a:tr>
                  <a:tr h="701040">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80695" t="-156522" r="-236293" b="-1478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413068" t="-156522" r="-247727" b="-14783"/>
                          </a:stretch>
                        </a:blipFill>
                      </a:tcPr>
                    </a:tc>
                    <a:tc>
                      <a:txBody>
                        <a:bodyPr/>
                        <a:lstStyle/>
                        <a:p>
                          <a:r>
                            <a:rPr lang="en-IN" sz="2000" dirty="0">
                              <a:solidFill>
                                <a:srgbClr val="008080"/>
                              </a:solidFill>
                            </a:rPr>
                            <a:t>By the zero-factor property.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5400833"/>
                      </a:ext>
                    </a:extLst>
                  </a:tr>
                </a:tbl>
              </a:graphicData>
            </a:graphic>
          </p:graphicFrame>
        </mc:Fallback>
      </mc:AlternateContent>
    </p:spTree>
    <p:extLst>
      <p:ext uri="{BB962C8B-B14F-4D97-AF65-F5344CB8AC3E}">
        <p14:creationId xmlns:p14="http://schemas.microsoft.com/office/powerpoint/2010/main" val="252275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Equations Involving Rational Expressions (cont.)</a:t>
            </a:r>
          </a:p>
        </p:txBody>
      </p:sp>
      <mc:AlternateContent xmlns:mc="http://schemas.openxmlformats.org/markup-compatibility/2006">
        <mc:Choice xmlns:a14="http://schemas.microsoft.com/office/drawing/2010/main" Requires="a14">
          <p:graphicFrame>
            <p:nvGraphicFramePr>
              <p:cNvPr id="7" name="Table 7">
                <a:extLst>
                  <a:ext uri="{FF2B5EF4-FFF2-40B4-BE49-F238E27FC236}">
                    <a16:creationId xmlns:a16="http://schemas.microsoft.com/office/drawing/2014/main" id="{E5B2C67E-3985-4E9D-83B8-892BAB1C2F34}"/>
                  </a:ext>
                </a:extLst>
              </p:cNvPr>
              <p:cNvGraphicFramePr>
                <a:graphicFrameLocks noGrp="1"/>
              </p:cNvGraphicFramePr>
              <p:nvPr>
                <p:extLst>
                  <p:ext uri="{D42A27DB-BD31-4B8C-83A1-F6EECF244321}">
                    <p14:modId xmlns:p14="http://schemas.microsoft.com/office/powerpoint/2010/main" val="395288491"/>
                  </p:ext>
                </p:extLst>
              </p:nvPr>
            </p:nvGraphicFramePr>
            <p:xfrm>
              <a:off x="248857" y="1591564"/>
              <a:ext cx="8853551" cy="2659126"/>
            </p:xfrm>
            <a:graphic>
              <a:graphicData uri="http://schemas.openxmlformats.org/drawingml/2006/table">
                <a:tbl>
                  <a:tblPr>
                    <a:tableStyleId>{2D5ABB26-0587-4C30-8999-92F81FD0307C}</a:tableStyleId>
                  </a:tblPr>
                  <a:tblGrid>
                    <a:gridCol w="3255264">
                      <a:extLst>
                        <a:ext uri="{9D8B030D-6E8A-4147-A177-3AD203B41FA5}">
                          <a16:colId xmlns:a16="http://schemas.microsoft.com/office/drawing/2014/main" val="2554653210"/>
                        </a:ext>
                      </a:extLst>
                    </a:gridCol>
                    <a:gridCol w="5598287">
                      <a:extLst>
                        <a:ext uri="{9D8B030D-6E8A-4147-A177-3AD203B41FA5}">
                          <a16:colId xmlns:a16="http://schemas.microsoft.com/office/drawing/2014/main" val="45631322"/>
                        </a:ext>
                      </a:extLst>
                    </a:gridCol>
                  </a:tblGrid>
                  <a:tr h="370840">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−1</m:t>
                                    </m:r>
                                  </m:e>
                                </m:d>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+5</m:t>
                                    </m:r>
                                  </m:e>
                                </m:d>
                                <m:r>
                                  <a:rPr lang="en-US" sz="2400" b="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smtClean="0">
                                        <a:latin typeface="Cambria Math" panose="02040503050406030204" pitchFamily="18" charset="0"/>
                                      </a:rPr>
                                      <m:t>1</m:t>
                                    </m:r>
                                  </m:num>
                                  <m:den>
                                    <m:r>
                                      <a:rPr lang="en-US" sz="2400" b="0" smtClean="0">
                                        <a:latin typeface="Cambria Math" panose="02040503050406030204" pitchFamily="18" charset="0"/>
                                      </a:rPr>
                                      <m:t>𝑥</m:t>
                                    </m:r>
                                    <m:r>
                                      <a:rPr lang="en-US" sz="2400" b="0" smtClean="0">
                                        <a:latin typeface="Cambria Math" panose="02040503050406030204" pitchFamily="18" charset="0"/>
                                      </a:rPr>
                                      <m:t>+5</m:t>
                                    </m:r>
                                  </m:den>
                                </m:f>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−1</m:t>
                                    </m:r>
                                  </m:e>
                                </m:d>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+5</m:t>
                                    </m:r>
                                  </m:e>
                                </m:d>
                                <m:r>
                                  <a:rPr lang="en-US" sz="2400" b="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2</m:t>
                                    </m:r>
                                  </m:num>
                                  <m:den>
                                    <m:r>
                                      <a:rPr lang="en-US" sz="2400" b="0"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−1</m:t>
                                        </m:r>
                                      </m:e>
                                    </m:d>
                                  </m:den>
                                </m:f>
                                <m:r>
                                  <a:rPr lang="en-US" sz="2400" b="0" smtClean="0">
                                    <a:latin typeface="Cambria Math" panose="02040503050406030204" pitchFamily="18" charset="0"/>
                                  </a:rPr>
                                  <m:t>  </m:t>
                                </m:r>
                                <m:r>
                                  <a:rPr lang="en-US" sz="2400" b="0" smtClean="0">
                                    <a:latin typeface="Cambria Math" panose="02040503050406030204" pitchFamily="18" charset="0"/>
                                  </a:rPr>
                                  <m:t>𝑥</m:t>
                                </m:r>
                                <m:r>
                                  <a:rPr lang="en-US" sz="2400" b="0" smtClean="0">
                                    <a:latin typeface="Cambria Math" panose="02040503050406030204" pitchFamily="18" charset="0"/>
                                  </a:rPr>
                                  <m:t>≠−5,0,1</m:t>
                                </m:r>
                              </m:oMath>
                            </m:oMathPara>
                          </a14:m>
                          <a:endParaRPr lang="en-IN" sz="2400" dirty="0"/>
                        </a:p>
                      </a:txBody>
                      <a:tcPr/>
                    </a:tc>
                    <a:extLst>
                      <a:ext uri="{0D108BD9-81ED-4DB2-BD59-A6C34878D82A}">
                        <a16:rowId xmlns:a16="http://schemas.microsoft.com/office/drawing/2014/main" val="3290280265"/>
                      </a:ext>
                    </a:extLst>
                  </a:tr>
                  <a:tr h="370840">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𝑥</m:t>
                                </m:r>
                                <m:r>
                                  <a:rPr lang="en-US" sz="2400" b="0" smtClean="0">
                                    <a:latin typeface="Cambria Math" panose="02040503050406030204" pitchFamily="18" charset="0"/>
                                  </a:rPr>
                                  <m:t>(</m:t>
                                </m:r>
                                <m:r>
                                  <a:rPr lang="en-US" sz="2400" b="0" smtClean="0">
                                    <a:latin typeface="Cambria Math" panose="02040503050406030204" pitchFamily="18" charset="0"/>
                                  </a:rPr>
                                  <m:t>𝑥</m:t>
                                </m:r>
                                <m:r>
                                  <a:rPr lang="en-US" sz="2400" b="0" smtClean="0">
                                    <a:latin typeface="Cambria Math" panose="02040503050406030204" pitchFamily="18" charset="0"/>
                                  </a:rPr>
                                  <m:t>−1)</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=2(</m:t>
                                </m:r>
                                <m:r>
                                  <a:rPr lang="en-US" sz="2400" b="0" smtClean="0">
                                    <a:latin typeface="Cambria Math" panose="02040503050406030204" pitchFamily="18" charset="0"/>
                                  </a:rPr>
                                  <m:t>𝑥</m:t>
                                </m:r>
                                <m:r>
                                  <a:rPr lang="en-US" sz="2400" b="0" smtClean="0">
                                    <a:latin typeface="Cambria Math" panose="02040503050406030204" pitchFamily="18" charset="0"/>
                                  </a:rPr>
                                  <m:t>+5)</m:t>
                                </m:r>
                              </m:oMath>
                            </m:oMathPara>
                          </a14:m>
                          <a:endParaRPr lang="en-IN" sz="2400" dirty="0"/>
                        </a:p>
                      </a:txBody>
                      <a:tcPr/>
                    </a:tc>
                    <a:extLst>
                      <a:ext uri="{0D108BD9-81ED-4DB2-BD59-A6C34878D82A}">
                        <a16:rowId xmlns:a16="http://schemas.microsoft.com/office/drawing/2014/main" val="1637383925"/>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400" b="0" i="1" smtClean="0">
                                        <a:latin typeface="Cambria Math" panose="02040503050406030204" pitchFamily="18" charset="0"/>
                                      </a:rPr>
                                    </m:ctrlPr>
                                  </m:sSupPr>
                                  <m:e>
                                    <m:r>
                                      <a:rPr lang="en-US" sz="2400" b="0" smtClean="0">
                                        <a:latin typeface="Cambria Math" panose="02040503050406030204" pitchFamily="18" charset="0"/>
                                      </a:rPr>
                                      <m:t>𝑥</m:t>
                                    </m:r>
                                  </m:e>
                                  <m:sup>
                                    <m:r>
                                      <a:rPr lang="en-US" sz="2400" b="0" smtClean="0">
                                        <a:latin typeface="Cambria Math" panose="02040503050406030204" pitchFamily="18" charset="0"/>
                                      </a:rPr>
                                      <m:t>2</m:t>
                                    </m:r>
                                  </m:sup>
                                </m:sSup>
                                <m:r>
                                  <a:rPr lang="en-US" sz="2400" b="0" smtClean="0">
                                    <a:latin typeface="Cambria Math" panose="02040503050406030204" pitchFamily="18" charset="0"/>
                                  </a:rPr>
                                  <m:t>−</m:t>
                                </m:r>
                                <m:r>
                                  <a:rPr lang="en-US" sz="2400" b="0" smtClean="0">
                                    <a:latin typeface="Cambria Math" panose="02040503050406030204" pitchFamily="18" charset="0"/>
                                  </a:rPr>
                                  <m:t>𝑥</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=2</m:t>
                                </m:r>
                                <m:r>
                                  <a:rPr lang="en-US" sz="2400" b="0" smtClean="0">
                                    <a:latin typeface="Cambria Math" panose="02040503050406030204" pitchFamily="18" charset="0"/>
                                  </a:rPr>
                                  <m:t>𝑥</m:t>
                                </m:r>
                                <m:r>
                                  <a:rPr lang="en-US" sz="2400" b="0" smtClean="0">
                                    <a:latin typeface="Cambria Math" panose="02040503050406030204" pitchFamily="18" charset="0"/>
                                  </a:rPr>
                                  <m:t>+10</m:t>
                                </m:r>
                              </m:oMath>
                            </m:oMathPara>
                          </a14:m>
                          <a:endParaRPr lang="en-IN" sz="2400" dirty="0"/>
                        </a:p>
                      </a:txBody>
                      <a:tcPr/>
                    </a:tc>
                    <a:extLst>
                      <a:ext uri="{0D108BD9-81ED-4DB2-BD59-A6C34878D82A}">
                        <a16:rowId xmlns:a16="http://schemas.microsoft.com/office/drawing/2014/main" val="1098742276"/>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400" b="0" i="1" smtClean="0">
                                        <a:latin typeface="Cambria Math" panose="02040503050406030204" pitchFamily="18" charset="0"/>
                                      </a:rPr>
                                    </m:ctrlPr>
                                  </m:sSupPr>
                                  <m:e>
                                    <m:r>
                                      <a:rPr lang="en-US" sz="2400" b="0" smtClean="0">
                                        <a:latin typeface="Cambria Math" panose="02040503050406030204" pitchFamily="18" charset="0"/>
                                      </a:rPr>
                                      <m:t>𝑥</m:t>
                                    </m:r>
                                  </m:e>
                                  <m:sup>
                                    <m:r>
                                      <a:rPr lang="en-US" sz="2400" b="0" smtClean="0">
                                        <a:latin typeface="Cambria Math" panose="02040503050406030204" pitchFamily="18" charset="0"/>
                                      </a:rPr>
                                      <m:t>2</m:t>
                                    </m:r>
                                  </m:sup>
                                </m:sSup>
                                <m:r>
                                  <a:rPr lang="en-US" sz="2400" b="0" smtClean="0">
                                    <a:latin typeface="Cambria Math" panose="02040503050406030204" pitchFamily="18" charset="0"/>
                                  </a:rPr>
                                  <m:t>−3</m:t>
                                </m:r>
                                <m:r>
                                  <a:rPr lang="en-US" sz="2400" b="0" smtClean="0">
                                    <a:latin typeface="Cambria Math" panose="02040503050406030204" pitchFamily="18" charset="0"/>
                                  </a:rPr>
                                  <m:t>𝑥</m:t>
                                </m:r>
                                <m:r>
                                  <a:rPr lang="en-US" sz="2400" b="0" smtClean="0">
                                    <a:latin typeface="Cambria Math" panose="02040503050406030204" pitchFamily="18" charset="0"/>
                                  </a:rPr>
                                  <m:t>−10</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=0</m:t>
                                </m:r>
                              </m:oMath>
                            </m:oMathPara>
                          </a14:m>
                          <a:endParaRPr lang="en-IN" sz="2400" dirty="0"/>
                        </a:p>
                      </a:txBody>
                      <a:tcPr/>
                    </a:tc>
                    <a:extLst>
                      <a:ext uri="{0D108BD9-81ED-4DB2-BD59-A6C34878D82A}">
                        <a16:rowId xmlns:a16="http://schemas.microsoft.com/office/drawing/2014/main" val="3427604081"/>
                      </a:ext>
                    </a:extLst>
                  </a:tr>
                  <a:tr h="370840">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𝑥</m:t>
                                </m:r>
                                <m:r>
                                  <a:rPr lang="en-US" sz="2400" b="0" smtClean="0">
                                    <a:latin typeface="Cambria Math" panose="02040503050406030204" pitchFamily="18" charset="0"/>
                                  </a:rPr>
                                  <m:t>−5)(</m:t>
                                </m:r>
                                <m:r>
                                  <a:rPr lang="en-US" sz="2400" b="0" smtClean="0">
                                    <a:latin typeface="Cambria Math" panose="02040503050406030204" pitchFamily="18" charset="0"/>
                                  </a:rPr>
                                  <m:t>𝑥</m:t>
                                </m:r>
                                <m:r>
                                  <a:rPr lang="en-US" sz="2400" b="0" smtClean="0">
                                    <a:latin typeface="Cambria Math" panose="02040503050406030204" pitchFamily="18" charset="0"/>
                                  </a:rPr>
                                  <m:t>+2)</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=0</m:t>
                                </m:r>
                              </m:oMath>
                            </m:oMathPara>
                          </a14:m>
                          <a:endParaRPr lang="en-IN" sz="2400" dirty="0"/>
                        </a:p>
                      </a:txBody>
                      <a:tcPr/>
                    </a:tc>
                    <a:extLst>
                      <a:ext uri="{0D108BD9-81ED-4DB2-BD59-A6C34878D82A}">
                        <a16:rowId xmlns:a16="http://schemas.microsoft.com/office/drawing/2014/main" val="41070031"/>
                      </a:ext>
                    </a:extLst>
                  </a:tr>
                </a:tbl>
              </a:graphicData>
            </a:graphic>
          </p:graphicFrame>
        </mc:Choice>
        <mc:Fallback>
          <p:graphicFrame>
            <p:nvGraphicFramePr>
              <p:cNvPr id="7" name="Table 7">
                <a:extLst>
                  <a:ext uri="{FF2B5EF4-FFF2-40B4-BE49-F238E27FC236}">
                    <a16:creationId xmlns:a16="http://schemas.microsoft.com/office/drawing/2014/main" id="{E5B2C67E-3985-4E9D-83B8-892BAB1C2F34}"/>
                  </a:ext>
                </a:extLst>
              </p:cNvPr>
              <p:cNvGraphicFramePr>
                <a:graphicFrameLocks noGrp="1"/>
              </p:cNvGraphicFramePr>
              <p:nvPr>
                <p:extLst>
                  <p:ext uri="{D42A27DB-BD31-4B8C-83A1-F6EECF244321}">
                    <p14:modId xmlns:p14="http://schemas.microsoft.com/office/powerpoint/2010/main" val="395288491"/>
                  </p:ext>
                </p:extLst>
              </p:nvPr>
            </p:nvGraphicFramePr>
            <p:xfrm>
              <a:off x="248857" y="1591564"/>
              <a:ext cx="8853551" cy="2659126"/>
            </p:xfrm>
            <a:graphic>
              <a:graphicData uri="http://schemas.openxmlformats.org/drawingml/2006/table">
                <a:tbl>
                  <a:tblPr>
                    <a:tableStyleId>{2D5ABB26-0587-4C30-8999-92F81FD0307C}</a:tableStyleId>
                  </a:tblPr>
                  <a:tblGrid>
                    <a:gridCol w="3255264">
                      <a:extLst>
                        <a:ext uri="{9D8B030D-6E8A-4147-A177-3AD203B41FA5}">
                          <a16:colId xmlns:a16="http://schemas.microsoft.com/office/drawing/2014/main" val="2554653210"/>
                        </a:ext>
                      </a:extLst>
                    </a:gridCol>
                    <a:gridCol w="5598287">
                      <a:extLst>
                        <a:ext uri="{9D8B030D-6E8A-4147-A177-3AD203B41FA5}">
                          <a16:colId xmlns:a16="http://schemas.microsoft.com/office/drawing/2014/main" val="45631322"/>
                        </a:ext>
                      </a:extLst>
                    </a:gridCol>
                  </a:tblGrid>
                  <a:tr h="830326">
                    <a:tc>
                      <a:txBody>
                        <a:bodyPr/>
                        <a:lstStyle/>
                        <a:p>
                          <a:endParaRPr lang="en-US"/>
                        </a:p>
                      </a:txBody>
                      <a:tcPr>
                        <a:blipFill>
                          <a:blip r:embed="rId2"/>
                          <a:stretch>
                            <a:fillRect r="-171776" b="-230882"/>
                          </a:stretch>
                        </a:blipFill>
                      </a:tcPr>
                    </a:tc>
                    <a:tc>
                      <a:txBody>
                        <a:bodyPr/>
                        <a:lstStyle/>
                        <a:p>
                          <a:endParaRPr lang="en-US"/>
                        </a:p>
                      </a:txBody>
                      <a:tcPr>
                        <a:blipFill>
                          <a:blip r:embed="rId2"/>
                          <a:stretch>
                            <a:fillRect l="-58215" b="-230882"/>
                          </a:stretch>
                        </a:blipFill>
                      </a:tcPr>
                    </a:tc>
                    <a:extLst>
                      <a:ext uri="{0D108BD9-81ED-4DB2-BD59-A6C34878D82A}">
                        <a16:rowId xmlns:a16="http://schemas.microsoft.com/office/drawing/2014/main" val="3290280265"/>
                      </a:ext>
                    </a:extLst>
                  </a:tr>
                  <a:tr h="457200">
                    <a:tc>
                      <a:txBody>
                        <a:bodyPr/>
                        <a:lstStyle/>
                        <a:p>
                          <a:endParaRPr lang="en-US"/>
                        </a:p>
                      </a:txBody>
                      <a:tcPr>
                        <a:blipFill>
                          <a:blip r:embed="rId2"/>
                          <a:stretch>
                            <a:fillRect t="-178947" r="-171776" b="-313158"/>
                          </a:stretch>
                        </a:blipFill>
                      </a:tcPr>
                    </a:tc>
                    <a:tc>
                      <a:txBody>
                        <a:bodyPr/>
                        <a:lstStyle/>
                        <a:p>
                          <a:endParaRPr lang="en-US"/>
                        </a:p>
                      </a:txBody>
                      <a:tcPr>
                        <a:blipFill>
                          <a:blip r:embed="rId2"/>
                          <a:stretch>
                            <a:fillRect l="-58215" t="-178947" b="-313158"/>
                          </a:stretch>
                        </a:blipFill>
                      </a:tcPr>
                    </a:tc>
                    <a:extLst>
                      <a:ext uri="{0D108BD9-81ED-4DB2-BD59-A6C34878D82A}">
                        <a16:rowId xmlns:a16="http://schemas.microsoft.com/office/drawing/2014/main" val="1637383925"/>
                      </a:ext>
                    </a:extLst>
                  </a:tr>
                  <a:tr h="457200">
                    <a:tc>
                      <a:txBody>
                        <a:bodyPr/>
                        <a:lstStyle/>
                        <a:p>
                          <a:endParaRPr lang="en-US"/>
                        </a:p>
                      </a:txBody>
                      <a:tcPr>
                        <a:blipFill>
                          <a:blip r:embed="rId2"/>
                          <a:stretch>
                            <a:fillRect t="-282667" r="-171776" b="-217333"/>
                          </a:stretch>
                        </a:blipFill>
                      </a:tcPr>
                    </a:tc>
                    <a:tc>
                      <a:txBody>
                        <a:bodyPr/>
                        <a:lstStyle/>
                        <a:p>
                          <a:endParaRPr lang="en-US"/>
                        </a:p>
                      </a:txBody>
                      <a:tcPr>
                        <a:blipFill>
                          <a:blip r:embed="rId2"/>
                          <a:stretch>
                            <a:fillRect l="-58215" t="-282667" b="-217333"/>
                          </a:stretch>
                        </a:blipFill>
                      </a:tcPr>
                    </a:tc>
                    <a:extLst>
                      <a:ext uri="{0D108BD9-81ED-4DB2-BD59-A6C34878D82A}">
                        <a16:rowId xmlns:a16="http://schemas.microsoft.com/office/drawing/2014/main" val="1098742276"/>
                      </a:ext>
                    </a:extLst>
                  </a:tr>
                  <a:tr h="457200">
                    <a:tc>
                      <a:txBody>
                        <a:bodyPr/>
                        <a:lstStyle/>
                        <a:p>
                          <a:endParaRPr lang="en-US"/>
                        </a:p>
                      </a:txBody>
                      <a:tcPr>
                        <a:blipFill>
                          <a:blip r:embed="rId2"/>
                          <a:stretch>
                            <a:fillRect t="-382667" r="-171776" b="-117333"/>
                          </a:stretch>
                        </a:blipFill>
                      </a:tcPr>
                    </a:tc>
                    <a:tc>
                      <a:txBody>
                        <a:bodyPr/>
                        <a:lstStyle/>
                        <a:p>
                          <a:endParaRPr lang="en-US"/>
                        </a:p>
                      </a:txBody>
                      <a:tcPr>
                        <a:blipFill>
                          <a:blip r:embed="rId2"/>
                          <a:stretch>
                            <a:fillRect l="-58215" t="-382667" b="-117333"/>
                          </a:stretch>
                        </a:blipFill>
                      </a:tcPr>
                    </a:tc>
                    <a:extLst>
                      <a:ext uri="{0D108BD9-81ED-4DB2-BD59-A6C34878D82A}">
                        <a16:rowId xmlns:a16="http://schemas.microsoft.com/office/drawing/2014/main" val="3427604081"/>
                      </a:ext>
                    </a:extLst>
                  </a:tr>
                  <a:tr h="457200">
                    <a:tc>
                      <a:txBody>
                        <a:bodyPr/>
                        <a:lstStyle/>
                        <a:p>
                          <a:endParaRPr lang="en-US"/>
                        </a:p>
                      </a:txBody>
                      <a:tcPr>
                        <a:blipFill>
                          <a:blip r:embed="rId2"/>
                          <a:stretch>
                            <a:fillRect t="-482667" r="-171776" b="-17333"/>
                          </a:stretch>
                        </a:blipFill>
                      </a:tcPr>
                    </a:tc>
                    <a:tc>
                      <a:txBody>
                        <a:bodyPr/>
                        <a:lstStyle/>
                        <a:p>
                          <a:endParaRPr lang="en-US"/>
                        </a:p>
                      </a:txBody>
                      <a:tcPr>
                        <a:blipFill>
                          <a:blip r:embed="rId2"/>
                          <a:stretch>
                            <a:fillRect l="-58215" t="-482667" b="-17333"/>
                          </a:stretch>
                        </a:blipFill>
                      </a:tcPr>
                    </a:tc>
                    <a:extLst>
                      <a:ext uri="{0D108BD9-81ED-4DB2-BD59-A6C34878D82A}">
                        <a16:rowId xmlns:a16="http://schemas.microsoft.com/office/drawing/2014/main" val="41070031"/>
                      </a:ext>
                    </a:extLst>
                  </a:tr>
                </a:tbl>
              </a:graphicData>
            </a:graphic>
          </p:graphicFrame>
        </mc:Fallback>
      </mc:AlternateContent>
      <p:cxnSp>
        <p:nvCxnSpPr>
          <p:cNvPr id="12" name="Straight Connector 11">
            <a:extLst>
              <a:ext uri="{FF2B5EF4-FFF2-40B4-BE49-F238E27FC236}">
                <a16:creationId xmlns:a16="http://schemas.microsoft.com/office/drawing/2014/main" id="{752D30E8-C7FA-414F-B559-847AA76731D3}"/>
              </a:ext>
            </a:extLst>
          </p:cNvPr>
          <p:cNvCxnSpPr/>
          <p:nvPr/>
        </p:nvCxnSpPr>
        <p:spPr>
          <a:xfrm flipH="1">
            <a:off x="1676400" y="1752600"/>
            <a:ext cx="914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0ABE65-7939-4C7C-8BC4-A57F217EF02F}"/>
              </a:ext>
            </a:extLst>
          </p:cNvPr>
          <p:cNvCxnSpPr/>
          <p:nvPr/>
        </p:nvCxnSpPr>
        <p:spPr>
          <a:xfrm flipH="1">
            <a:off x="2590800" y="2057400"/>
            <a:ext cx="1066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4CABD2-42C5-42F8-8604-FD4922B54397}"/>
              </a:ext>
            </a:extLst>
          </p:cNvPr>
          <p:cNvCxnSpPr/>
          <p:nvPr/>
        </p:nvCxnSpPr>
        <p:spPr>
          <a:xfrm flipH="1">
            <a:off x="3886200" y="1867487"/>
            <a:ext cx="228600" cy="342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969871-3526-488B-AF13-1CF6289B52EB}"/>
              </a:ext>
            </a:extLst>
          </p:cNvPr>
          <p:cNvCxnSpPr>
            <a:cxnSpLocks/>
          </p:cNvCxnSpPr>
          <p:nvPr/>
        </p:nvCxnSpPr>
        <p:spPr>
          <a:xfrm flipH="1">
            <a:off x="4118251" y="1927863"/>
            <a:ext cx="910951" cy="342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CBF194-9F6B-4E35-9EF7-FA2B0703AA2C}"/>
              </a:ext>
            </a:extLst>
          </p:cNvPr>
          <p:cNvCxnSpPr/>
          <p:nvPr/>
        </p:nvCxnSpPr>
        <p:spPr>
          <a:xfrm flipH="1">
            <a:off x="6151404" y="2133600"/>
            <a:ext cx="249396"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CC02045-0D77-4781-82FD-C40F02584F4A}"/>
              </a:ext>
            </a:extLst>
          </p:cNvPr>
          <p:cNvCxnSpPr/>
          <p:nvPr/>
        </p:nvCxnSpPr>
        <p:spPr>
          <a:xfrm flipH="1">
            <a:off x="6255306" y="2101953"/>
            <a:ext cx="1212294" cy="3364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53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Equations Involving Rational Expressions (cont.)</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391992DF-1FAC-4469-9BEC-ECC8E46B7A6D}"/>
                  </a:ext>
                </a:extLst>
              </p:cNvPr>
              <p:cNvSpPr>
                <a:spLocks noGrp="1"/>
              </p:cNvSpPr>
              <p:nvPr>
                <p:ph type="body" sz="quarter" idx="10"/>
              </p:nvPr>
            </p:nvSpPr>
            <p:spPr/>
            <p:txBody>
              <a:bodyPr/>
              <a:lstStyle/>
              <a:p>
                <a:endParaRPr lang="en-US" dirty="0"/>
              </a:p>
              <a:p>
                <a:endParaRPr lang="en-US" dirty="0"/>
              </a:p>
              <a:p>
                <a:endParaRPr lang="en-US" dirty="0"/>
              </a:p>
              <a:p>
                <a:endParaRPr lang="en-US" dirty="0"/>
              </a:p>
              <a:p>
                <a:r>
                  <a:rPr lang="en-US" dirty="0"/>
                  <a:t>Since </a:t>
                </a:r>
                <a14:m>
                  <m:oMath xmlns:m="http://schemas.openxmlformats.org/officeDocument/2006/math">
                    <m:r>
                      <a:rPr lang="en-US" smtClean="0">
                        <a:latin typeface="Cambria Math" panose="02040503050406030204" pitchFamily="18" charset="0"/>
                      </a:rPr>
                      <m:t>5</m:t>
                    </m:r>
                  </m:oMath>
                </a14:m>
                <a:r>
                  <a:rPr lang="en-US" dirty="0"/>
                  <a:t> and </a:t>
                </a:r>
                <a14:m>
                  <m:oMath xmlns:m="http://schemas.openxmlformats.org/officeDocument/2006/math">
                    <m:r>
                      <a:rPr lang="en-US" smtClean="0">
                        <a:latin typeface="Cambria Math" panose="02040503050406030204" pitchFamily="18" charset="0"/>
                      </a:rPr>
                      <m:t>−2</m:t>
                    </m:r>
                  </m:oMath>
                </a14:m>
                <a:r>
                  <a:rPr lang="en-US" dirty="0"/>
                  <a:t> are not restrictions, there are two solutions, </a:t>
                </a:r>
                <a14:m>
                  <m:oMath xmlns:m="http://schemas.openxmlformats.org/officeDocument/2006/math">
                    <m:r>
                      <a:rPr lang="en-US" smtClean="0">
                        <a:latin typeface="Cambria Math" panose="02040503050406030204" pitchFamily="18" charset="0"/>
                      </a:rPr>
                      <m:t>𝑥</m:t>
                    </m:r>
                    <m:r>
                      <a:rPr lang="en-US" smtClean="0">
                        <a:latin typeface="Cambria Math" panose="02040503050406030204" pitchFamily="18" charset="0"/>
                      </a:rPr>
                      <m:t>=5</m:t>
                    </m:r>
                  </m:oMath>
                </a14:m>
                <a:r>
                  <a:rPr lang="en-US" dirty="0"/>
                  <a:t> and </a:t>
                </a:r>
                <a14:m>
                  <m:oMath xmlns:m="http://schemas.openxmlformats.org/officeDocument/2006/math">
                    <m:r>
                      <a:rPr lang="en-US" smtClean="0">
                        <a:latin typeface="Cambria Math" panose="02040503050406030204" pitchFamily="18" charset="0"/>
                      </a:rPr>
                      <m:t>𝑥</m:t>
                    </m:r>
                    <m:r>
                      <a:rPr lang="en-US" smtClean="0">
                        <a:latin typeface="Cambria Math" panose="02040503050406030204" pitchFamily="18" charset="0"/>
                      </a:rPr>
                      <m:t>=−</m:t>
                    </m:r>
                  </m:oMath>
                </a14:m>
                <a:r>
                  <a:rPr lang="en-US" dirty="0"/>
                  <a:t>2.</a:t>
                </a:r>
                <a:endParaRPr lang="en-IN" dirty="0"/>
              </a:p>
            </p:txBody>
          </p:sp>
        </mc:Choice>
        <mc:Fallback xmlns="">
          <p:sp>
            <p:nvSpPr>
              <p:cNvPr id="4" name="Text Placeholder 3">
                <a:extLst>
                  <a:ext uri="{FF2B5EF4-FFF2-40B4-BE49-F238E27FC236}">
                    <a16:creationId xmlns:a16="http://schemas.microsoft.com/office/drawing/2014/main" id="{391992DF-1FAC-4469-9BEC-ECC8E46B7A6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6" name="Table 7">
                <a:extLst>
                  <a:ext uri="{FF2B5EF4-FFF2-40B4-BE49-F238E27FC236}">
                    <a16:creationId xmlns:a16="http://schemas.microsoft.com/office/drawing/2014/main" id="{D21E894C-A238-4580-865F-F15F41ADAD4E}"/>
                  </a:ext>
                </a:extLst>
              </p:cNvPr>
              <p:cNvGraphicFramePr>
                <a:graphicFrameLocks noGrp="1"/>
              </p:cNvGraphicFramePr>
              <p:nvPr>
                <p:extLst>
                  <p:ext uri="{D42A27DB-BD31-4B8C-83A1-F6EECF244321}">
                    <p14:modId xmlns:p14="http://schemas.microsoft.com/office/powerpoint/2010/main" val="2343968761"/>
                  </p:ext>
                </p:extLst>
              </p:nvPr>
            </p:nvGraphicFramePr>
            <p:xfrm>
              <a:off x="1524000" y="1397000"/>
              <a:ext cx="6096000" cy="1036320"/>
            </p:xfrm>
            <a:graphic>
              <a:graphicData uri="http://schemas.openxmlformats.org/drawingml/2006/table">
                <a:tbl>
                  <a:tblPr>
                    <a:tableStyleId>{2D5ABB26-0587-4C30-8999-92F81FD0307C}</a:tableStyleId>
                  </a:tblPr>
                  <a:tblGrid>
                    <a:gridCol w="1219200">
                      <a:extLst>
                        <a:ext uri="{9D8B030D-6E8A-4147-A177-3AD203B41FA5}">
                          <a16:colId xmlns:a16="http://schemas.microsoft.com/office/drawing/2014/main" val="562241550"/>
                        </a:ext>
                      </a:extLst>
                    </a:gridCol>
                    <a:gridCol w="1219200">
                      <a:extLst>
                        <a:ext uri="{9D8B030D-6E8A-4147-A177-3AD203B41FA5}">
                          <a16:colId xmlns:a16="http://schemas.microsoft.com/office/drawing/2014/main" val="2817622910"/>
                        </a:ext>
                      </a:extLst>
                    </a:gridCol>
                    <a:gridCol w="1219200">
                      <a:extLst>
                        <a:ext uri="{9D8B030D-6E8A-4147-A177-3AD203B41FA5}">
                          <a16:colId xmlns:a16="http://schemas.microsoft.com/office/drawing/2014/main" val="436405357"/>
                        </a:ext>
                      </a:extLst>
                    </a:gridCol>
                    <a:gridCol w="1219200">
                      <a:extLst>
                        <a:ext uri="{9D8B030D-6E8A-4147-A177-3AD203B41FA5}">
                          <a16:colId xmlns:a16="http://schemas.microsoft.com/office/drawing/2014/main" val="698952894"/>
                        </a:ext>
                      </a:extLst>
                    </a:gridCol>
                    <a:gridCol w="1219200">
                      <a:extLst>
                        <a:ext uri="{9D8B030D-6E8A-4147-A177-3AD203B41FA5}">
                          <a16:colId xmlns:a16="http://schemas.microsoft.com/office/drawing/2014/main" val="3869001512"/>
                        </a:ext>
                      </a:extLst>
                    </a:gridCol>
                  </a:tblGrid>
                  <a:tr h="370840">
                    <a:tc>
                      <a:txBody>
                        <a:bodyPr/>
                        <a:lstStyle/>
                        <a:p>
                          <a:pPr algn="just"/>
                          <a14:m>
                            <m:oMathPara xmlns:m="http://schemas.openxmlformats.org/officeDocument/2006/math">
                              <m:oMathParaPr>
                                <m:jc m:val="centerGroup"/>
                              </m:oMathParaPr>
                              <m:oMath xmlns:m="http://schemas.openxmlformats.org/officeDocument/2006/math">
                                <m:r>
                                  <a:rPr lang="en-US" sz="2800" b="0" smtClean="0">
                                    <a:latin typeface="Cambria Math" panose="02040503050406030204" pitchFamily="18" charset="0"/>
                                  </a:rPr>
                                  <m:t>𝑥</m:t>
                                </m:r>
                                <m:r>
                                  <a:rPr lang="en-US" sz="2800" b="0" smtClean="0">
                                    <a:latin typeface="Cambria Math" panose="02040503050406030204" pitchFamily="18" charset="0"/>
                                  </a:rPr>
                                  <m:t>−5</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=0</m:t>
                                </m:r>
                              </m:oMath>
                            </m:oMathPara>
                          </a14:m>
                          <a:endParaRPr lang="en-IN" sz="2800" dirty="0"/>
                        </a:p>
                      </a:txBody>
                      <a:tcPr/>
                    </a:tc>
                    <a:tc>
                      <a:txBody>
                        <a:bodyPr/>
                        <a:lstStyle/>
                        <a:p>
                          <a:pPr algn="ctr"/>
                          <a:r>
                            <a:rPr lang="en-US" sz="2800" dirty="0"/>
                            <a:t> or </a:t>
                          </a:r>
                          <a:endParaRPr lang="en-IN" sz="2800" dirty="0"/>
                        </a:p>
                      </a:txBody>
                      <a:tcPr/>
                    </a:tc>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𝑥</m:t>
                                </m:r>
                                <m:r>
                                  <a:rPr lang="en-US" sz="2800" b="0" smtClean="0">
                                    <a:latin typeface="Cambria Math" panose="02040503050406030204" pitchFamily="18" charset="0"/>
                                  </a:rPr>
                                  <m:t>+2</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=0</m:t>
                                </m:r>
                              </m:oMath>
                            </m:oMathPara>
                          </a14:m>
                          <a:endParaRPr lang="en-IN" sz="2800" dirty="0"/>
                        </a:p>
                      </a:txBody>
                      <a:tcPr/>
                    </a:tc>
                    <a:extLst>
                      <a:ext uri="{0D108BD9-81ED-4DB2-BD59-A6C34878D82A}">
                        <a16:rowId xmlns:a16="http://schemas.microsoft.com/office/drawing/2014/main" val="390214655"/>
                      </a:ext>
                    </a:extLst>
                  </a:tr>
                  <a:tr h="370840">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𝑥</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=5</m:t>
                                </m:r>
                              </m:oMath>
                            </m:oMathPara>
                          </a14:m>
                          <a:endParaRPr lang="en-IN" sz="2800" dirty="0"/>
                        </a:p>
                      </a:txBody>
                      <a:tcPr/>
                    </a:tc>
                    <a:tc>
                      <a:txBody>
                        <a:bodyPr/>
                        <a:lstStyle/>
                        <a:p>
                          <a:endParaRPr lang="en-IN" sz="2800" dirty="0"/>
                        </a:p>
                      </a:txBody>
                      <a:tcPr/>
                    </a:tc>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𝑥</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i="0" smtClean="0">
                                    <a:latin typeface="Cambria Math" panose="02040503050406030204" pitchFamily="18" charset="0"/>
                                  </a:rPr>
                                  <m:t>=</m:t>
                                </m:r>
                                <m:r>
                                  <a:rPr lang="en-US" sz="2800" b="0" smtClean="0">
                                    <a:latin typeface="Cambria Math" panose="02040503050406030204" pitchFamily="18" charset="0"/>
                                  </a:rPr>
                                  <m:t>−2</m:t>
                                </m:r>
                              </m:oMath>
                            </m:oMathPara>
                          </a14:m>
                          <a:endParaRPr lang="en-IN" sz="2800" dirty="0"/>
                        </a:p>
                      </a:txBody>
                      <a:tcPr/>
                    </a:tc>
                    <a:extLst>
                      <a:ext uri="{0D108BD9-81ED-4DB2-BD59-A6C34878D82A}">
                        <a16:rowId xmlns:a16="http://schemas.microsoft.com/office/drawing/2014/main" val="3636350968"/>
                      </a:ext>
                    </a:extLst>
                  </a:tr>
                </a:tbl>
              </a:graphicData>
            </a:graphic>
          </p:graphicFrame>
        </mc:Choice>
        <mc:Fallback xmlns="">
          <p:graphicFrame>
            <p:nvGraphicFramePr>
              <p:cNvPr id="6" name="Table 7">
                <a:extLst>
                  <a:ext uri="{FF2B5EF4-FFF2-40B4-BE49-F238E27FC236}">
                    <a16:creationId xmlns:a16="http://schemas.microsoft.com/office/drawing/2014/main" id="{D21E894C-A238-4580-865F-F15F41ADAD4E}"/>
                  </a:ext>
                </a:extLst>
              </p:cNvPr>
              <p:cNvGraphicFramePr>
                <a:graphicFrameLocks noGrp="1"/>
              </p:cNvGraphicFramePr>
              <p:nvPr>
                <p:extLst>
                  <p:ext uri="{D42A27DB-BD31-4B8C-83A1-F6EECF244321}">
                    <p14:modId xmlns:p14="http://schemas.microsoft.com/office/powerpoint/2010/main" val="2343968761"/>
                  </p:ext>
                </p:extLst>
              </p:nvPr>
            </p:nvGraphicFramePr>
            <p:xfrm>
              <a:off x="1524000" y="1397000"/>
              <a:ext cx="6096000" cy="1036320"/>
            </p:xfrm>
            <a:graphic>
              <a:graphicData uri="http://schemas.openxmlformats.org/drawingml/2006/table">
                <a:tbl>
                  <a:tblPr>
                    <a:tableStyleId>{2D5ABB26-0587-4C30-8999-92F81FD0307C}</a:tableStyleId>
                  </a:tblPr>
                  <a:tblGrid>
                    <a:gridCol w="1219200">
                      <a:extLst>
                        <a:ext uri="{9D8B030D-6E8A-4147-A177-3AD203B41FA5}">
                          <a16:colId xmlns:a16="http://schemas.microsoft.com/office/drawing/2014/main" val="562241550"/>
                        </a:ext>
                      </a:extLst>
                    </a:gridCol>
                    <a:gridCol w="1219200">
                      <a:extLst>
                        <a:ext uri="{9D8B030D-6E8A-4147-A177-3AD203B41FA5}">
                          <a16:colId xmlns:a16="http://schemas.microsoft.com/office/drawing/2014/main" val="2817622910"/>
                        </a:ext>
                      </a:extLst>
                    </a:gridCol>
                    <a:gridCol w="1219200">
                      <a:extLst>
                        <a:ext uri="{9D8B030D-6E8A-4147-A177-3AD203B41FA5}">
                          <a16:colId xmlns:a16="http://schemas.microsoft.com/office/drawing/2014/main" val="436405357"/>
                        </a:ext>
                      </a:extLst>
                    </a:gridCol>
                    <a:gridCol w="1219200">
                      <a:extLst>
                        <a:ext uri="{9D8B030D-6E8A-4147-A177-3AD203B41FA5}">
                          <a16:colId xmlns:a16="http://schemas.microsoft.com/office/drawing/2014/main" val="698952894"/>
                        </a:ext>
                      </a:extLst>
                    </a:gridCol>
                    <a:gridCol w="1219200">
                      <a:extLst>
                        <a:ext uri="{9D8B030D-6E8A-4147-A177-3AD203B41FA5}">
                          <a16:colId xmlns:a16="http://schemas.microsoft.com/office/drawing/2014/main" val="3869001512"/>
                        </a:ext>
                      </a:extLst>
                    </a:gridCol>
                  </a:tblGrid>
                  <a:tr h="518160">
                    <a:tc>
                      <a:txBody>
                        <a:bodyPr/>
                        <a:lstStyle/>
                        <a:p>
                          <a:endParaRPr lang="en-US"/>
                        </a:p>
                      </a:txBody>
                      <a:tcPr>
                        <a:blipFill>
                          <a:blip r:embed="rId3"/>
                          <a:stretch>
                            <a:fillRect t="-10465" r="-400000" b="-98837"/>
                          </a:stretch>
                        </a:blipFill>
                      </a:tcPr>
                    </a:tc>
                    <a:tc>
                      <a:txBody>
                        <a:bodyPr/>
                        <a:lstStyle/>
                        <a:p>
                          <a:endParaRPr lang="en-US"/>
                        </a:p>
                      </a:txBody>
                      <a:tcPr>
                        <a:blipFill>
                          <a:blip r:embed="rId3"/>
                          <a:stretch>
                            <a:fillRect l="-100000" t="-10465" r="-300000" b="-98837"/>
                          </a:stretch>
                        </a:blipFill>
                      </a:tcPr>
                    </a:tc>
                    <a:tc>
                      <a:txBody>
                        <a:bodyPr/>
                        <a:lstStyle/>
                        <a:p>
                          <a:pPr algn="ctr"/>
                          <a:r>
                            <a:rPr lang="en-US" sz="2800" dirty="0"/>
                            <a:t> or </a:t>
                          </a:r>
                          <a:endParaRPr lang="en-IN" sz="2800" dirty="0"/>
                        </a:p>
                      </a:txBody>
                      <a:tcPr/>
                    </a:tc>
                    <a:tc>
                      <a:txBody>
                        <a:bodyPr/>
                        <a:lstStyle/>
                        <a:p>
                          <a:endParaRPr lang="en-US"/>
                        </a:p>
                      </a:txBody>
                      <a:tcPr>
                        <a:blipFill>
                          <a:blip r:embed="rId3"/>
                          <a:stretch>
                            <a:fillRect l="-300000" t="-10465" r="-100000" b="-98837"/>
                          </a:stretch>
                        </a:blipFill>
                      </a:tcPr>
                    </a:tc>
                    <a:tc>
                      <a:txBody>
                        <a:bodyPr/>
                        <a:lstStyle/>
                        <a:p>
                          <a:endParaRPr lang="en-US"/>
                        </a:p>
                      </a:txBody>
                      <a:tcPr>
                        <a:blipFill>
                          <a:blip r:embed="rId3"/>
                          <a:stretch>
                            <a:fillRect l="-400000" t="-10465" b="-98837"/>
                          </a:stretch>
                        </a:blipFill>
                      </a:tcPr>
                    </a:tc>
                    <a:extLst>
                      <a:ext uri="{0D108BD9-81ED-4DB2-BD59-A6C34878D82A}">
                        <a16:rowId xmlns:a16="http://schemas.microsoft.com/office/drawing/2014/main" val="390214655"/>
                      </a:ext>
                    </a:extLst>
                  </a:tr>
                  <a:tr h="518160">
                    <a:tc>
                      <a:txBody>
                        <a:bodyPr/>
                        <a:lstStyle/>
                        <a:p>
                          <a:endParaRPr lang="en-US"/>
                        </a:p>
                      </a:txBody>
                      <a:tcPr>
                        <a:blipFill>
                          <a:blip r:embed="rId3"/>
                          <a:stretch>
                            <a:fillRect t="-111765" r="-400000"/>
                          </a:stretch>
                        </a:blipFill>
                      </a:tcPr>
                    </a:tc>
                    <a:tc>
                      <a:txBody>
                        <a:bodyPr/>
                        <a:lstStyle/>
                        <a:p>
                          <a:endParaRPr lang="en-US"/>
                        </a:p>
                      </a:txBody>
                      <a:tcPr>
                        <a:blipFill>
                          <a:blip r:embed="rId3"/>
                          <a:stretch>
                            <a:fillRect l="-100000" t="-111765" r="-300000"/>
                          </a:stretch>
                        </a:blipFill>
                      </a:tcPr>
                    </a:tc>
                    <a:tc>
                      <a:txBody>
                        <a:bodyPr/>
                        <a:lstStyle/>
                        <a:p>
                          <a:endParaRPr lang="en-IN" sz="2800" dirty="0"/>
                        </a:p>
                      </a:txBody>
                      <a:tcPr/>
                    </a:tc>
                    <a:tc>
                      <a:txBody>
                        <a:bodyPr/>
                        <a:lstStyle/>
                        <a:p>
                          <a:endParaRPr lang="en-US"/>
                        </a:p>
                      </a:txBody>
                      <a:tcPr>
                        <a:blipFill>
                          <a:blip r:embed="rId3"/>
                          <a:stretch>
                            <a:fillRect l="-300000" t="-111765" r="-100000"/>
                          </a:stretch>
                        </a:blipFill>
                      </a:tcPr>
                    </a:tc>
                    <a:tc>
                      <a:txBody>
                        <a:bodyPr/>
                        <a:lstStyle/>
                        <a:p>
                          <a:endParaRPr lang="en-US"/>
                        </a:p>
                      </a:txBody>
                      <a:tcPr>
                        <a:blipFill>
                          <a:blip r:embed="rId3"/>
                          <a:stretch>
                            <a:fillRect l="-400000" t="-111765"/>
                          </a:stretch>
                        </a:blipFill>
                      </a:tcPr>
                    </a:tc>
                    <a:extLst>
                      <a:ext uri="{0D108BD9-81ED-4DB2-BD59-A6C34878D82A}">
                        <a16:rowId xmlns:a16="http://schemas.microsoft.com/office/drawing/2014/main" val="3636350968"/>
                      </a:ext>
                    </a:extLst>
                  </a:tr>
                </a:tbl>
              </a:graphicData>
            </a:graphic>
          </p:graphicFrame>
        </mc:Fallback>
      </mc:AlternateContent>
    </p:spTree>
    <p:extLst>
      <p:ext uri="{BB962C8B-B14F-4D97-AF65-F5344CB8AC3E}">
        <p14:creationId xmlns:p14="http://schemas.microsoft.com/office/powerpoint/2010/main" val="228831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Involving Rational Expressions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marL="514350" indent="-514350">
                  <a:buFont typeface="+mj-lt"/>
                  <a:buAutoNum type="alphaLcPeriod" startAt="2"/>
                  <a:defRPr sz="2800"/>
                </a:pPr>
                <a:r>
                  <a:rPr lang="ar-AE"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𝑥</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r>
                          <a:rPr lang="ar-AE">
                            <a:latin typeface="Cambria Math" panose="02040503050406030204" pitchFamily="18" charset="0"/>
                          </a:rPr>
                          <m:t>𝑥</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16</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den>
                    </m:f>
                  </m:oMath>
                </a14:m>
                <a:endParaRPr lang="ar-AE" dirty="0"/>
              </a:p>
              <a:p>
                <a:r>
                  <a:rPr lang="ar-AE" dirty="0"/>
                  <a:t>​</a:t>
                </a:r>
                <a:r>
                  <a:rPr lang="en-US" sz="2800" b="1" dirty="0"/>
                  <a:t>Solution</a:t>
                </a:r>
              </a:p>
              <a:p>
                <a:r>
                  <a:rPr lang="en-US" dirty="0"/>
                  <a:t>​</a:t>
                </a:r>
                <a:r>
                  <a:rPr lang="en-US" sz="2800" dirty="0"/>
                  <a:t>The restrictions on the variable occur for values of the variable that will make the rational expressions undefined.</a:t>
                </a:r>
              </a:p>
              <a:p>
                <a:r>
                  <a:rPr lang="en-US" dirty="0"/>
                  <a:t>​</a:t>
                </a:r>
                <a:r>
                  <a:rPr lang="en-US" sz="2800" dirty="0"/>
                  <a:t>Setting each denominator equal to zero, we have</a:t>
                </a:r>
              </a:p>
              <a:p>
                <a:pPr>
                  <a:defRPr sz="2800"/>
                </a:pPr>
                <a:endParaRPr lang="en-US" dirty="0"/>
              </a:p>
              <a:p>
                <a:pPr>
                  <a:lnSpc>
                    <a:spcPct val="150000"/>
                  </a:lnSpc>
                  <a:defRPr sz="2800"/>
                </a:pPr>
                <a:endParaRPr lang="en-US" dirty="0"/>
              </a:p>
              <a:p>
                <a:pPr>
                  <a:defRPr sz="2800"/>
                </a:pPr>
                <a:r>
                  <a:rPr lang="en-US" dirty="0"/>
                  <a:t>​</a:t>
                </a:r>
                <a:r>
                  <a:rPr lang="en-US" sz="2800" dirty="0"/>
                  <a:t>Thus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 </m:t>
                    </m:r>
                    <m:r>
                      <a:rPr lang="en-US">
                        <a:latin typeface="Cambria Math" panose="02040503050406030204" pitchFamily="18" charset="0"/>
                      </a:rPr>
                      <m:t>0</m:t>
                    </m:r>
                    <m:r>
                      <a:rPr lang="en-US">
                        <a:latin typeface="Cambria Math" panose="02040503050406030204" pitchFamily="18" charset="0"/>
                      </a:rPr>
                      <m:t>, </m:t>
                    </m:r>
                    <m:r>
                      <a:rPr lang="en-US">
                        <a:latin typeface="Cambria Math" panose="02040503050406030204" pitchFamily="18" charset="0"/>
                      </a:rPr>
                      <m:t>4</m:t>
                    </m:r>
                  </m:oMath>
                </a14:m>
                <a:r>
                  <a:rPr lang="en-US" sz="2800" dirty="0"/>
                  <a:t>.</a:t>
                </a:r>
              </a:p>
              <a:p>
                <a:r>
                  <a:rPr lang="en-US"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b="-111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47247995-8DA0-47FC-B0AC-F7F206636617}"/>
                  </a:ext>
                </a:extLst>
              </p:cNvPr>
              <p:cNvGraphicFramePr>
                <a:graphicFrameLocks noGrp="1"/>
              </p:cNvGraphicFramePr>
              <p:nvPr>
                <p:extLst>
                  <p:ext uri="{D42A27DB-BD31-4B8C-83A1-F6EECF244321}">
                    <p14:modId xmlns:p14="http://schemas.microsoft.com/office/powerpoint/2010/main" val="1029708983"/>
                  </p:ext>
                </p:extLst>
              </p:nvPr>
            </p:nvGraphicFramePr>
            <p:xfrm>
              <a:off x="840518" y="4114800"/>
              <a:ext cx="7462964" cy="1371600"/>
            </p:xfrm>
            <a:graphic>
              <a:graphicData uri="http://schemas.openxmlformats.org/drawingml/2006/table">
                <a:tbl>
                  <a:tblPr>
                    <a:tableStyleId>{2D5ABB26-0587-4C30-8999-92F81FD0307C}</a:tableStyleId>
                  </a:tblPr>
                  <a:tblGrid>
                    <a:gridCol w="986853">
                      <a:extLst>
                        <a:ext uri="{9D8B030D-6E8A-4147-A177-3AD203B41FA5}">
                          <a16:colId xmlns:a16="http://schemas.microsoft.com/office/drawing/2014/main" val="1864359719"/>
                        </a:ext>
                      </a:extLst>
                    </a:gridCol>
                    <a:gridCol w="743268">
                      <a:extLst>
                        <a:ext uri="{9D8B030D-6E8A-4147-A177-3AD203B41FA5}">
                          <a16:colId xmlns:a16="http://schemas.microsoft.com/office/drawing/2014/main" val="3478988441"/>
                        </a:ext>
                      </a:extLst>
                    </a:gridCol>
                    <a:gridCol w="2163001">
                      <a:extLst>
                        <a:ext uri="{9D8B030D-6E8A-4147-A177-3AD203B41FA5}">
                          <a16:colId xmlns:a16="http://schemas.microsoft.com/office/drawing/2014/main" val="851568753"/>
                        </a:ext>
                      </a:extLst>
                    </a:gridCol>
                    <a:gridCol w="1188275">
                      <a:extLst>
                        <a:ext uri="{9D8B030D-6E8A-4147-A177-3AD203B41FA5}">
                          <a16:colId xmlns:a16="http://schemas.microsoft.com/office/drawing/2014/main" val="1269659788"/>
                        </a:ext>
                      </a:extLst>
                    </a:gridCol>
                    <a:gridCol w="786130">
                      <a:extLst>
                        <a:ext uri="{9D8B030D-6E8A-4147-A177-3AD203B41FA5}">
                          <a16:colId xmlns:a16="http://schemas.microsoft.com/office/drawing/2014/main" val="623176164"/>
                        </a:ext>
                      </a:extLst>
                    </a:gridCol>
                    <a:gridCol w="953071">
                      <a:extLst>
                        <a:ext uri="{9D8B030D-6E8A-4147-A177-3AD203B41FA5}">
                          <a16:colId xmlns:a16="http://schemas.microsoft.com/office/drawing/2014/main" val="1223600939"/>
                        </a:ext>
                      </a:extLst>
                    </a:gridCol>
                    <a:gridCol w="642366">
                      <a:extLst>
                        <a:ext uri="{9D8B030D-6E8A-4147-A177-3AD203B41FA5}">
                          <a16:colId xmlns:a16="http://schemas.microsoft.com/office/drawing/2014/main" val="3961353306"/>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2400" b="0" smtClean="0">
                                    <a:latin typeface="Cambria Math" panose="02040503050406030204" pitchFamily="18" charset="0"/>
                                  </a:rPr>
                                  <m:t>𝑥</m:t>
                                </m:r>
                                <m:r>
                                  <a:rPr lang="en-US" sz="2400" b="0" smtClean="0">
                                    <a:latin typeface="Cambria Math" panose="02040503050406030204" pitchFamily="18" charset="0"/>
                                  </a:rPr>
                                  <m:t>=</m:t>
                                </m:r>
                                <m:r>
                                  <a:rPr lang="en-US" sz="2400" b="0" smtClean="0">
                                    <a:latin typeface="Cambria Math" panose="02040503050406030204" pitchFamily="18" charset="0"/>
                                  </a:rPr>
                                  <m:t>0</m:t>
                                </m:r>
                              </m:oMath>
                            </m:oMathPara>
                          </a14:m>
                          <a:endParaRPr lang="en-IN" sz="2400" dirty="0"/>
                        </a:p>
                      </a:txBody>
                      <a:tcPr/>
                    </a:tc>
                    <a:tc>
                      <a:txBody>
                        <a:bodyPr/>
                        <a:lstStyle/>
                        <a:p>
                          <a:r>
                            <a:rPr lang="en-US" sz="2400" dirty="0"/>
                            <a:t> and </a:t>
                          </a:r>
                          <a:endParaRPr lang="en-IN" sz="2400" dirty="0"/>
                        </a:p>
                      </a:txBody>
                      <a:tcPr/>
                    </a:tc>
                    <a:tc>
                      <a:txBody>
                        <a:bodyPr/>
                        <a:lstStyle/>
                        <a:p>
                          <a:pPr/>
                          <a14:m>
                            <m:oMathPara xmlns:m="http://schemas.openxmlformats.org/officeDocument/2006/math">
                              <m:oMathParaPr>
                                <m:jc m:val="right"/>
                              </m:oMathParaPr>
                              <m:oMath xmlns:m="http://schemas.openxmlformats.org/officeDocument/2006/math">
                                <m:sSup>
                                  <m:sSupPr>
                                    <m:ctrlPr>
                                      <a:rPr lang="en-US" sz="2400" b="0" i="1" smtClean="0">
                                        <a:latin typeface="Cambria Math" panose="02040503050406030204" pitchFamily="18" charset="0"/>
                                      </a:rPr>
                                    </m:ctrlPr>
                                  </m:sSupPr>
                                  <m:e>
                                    <m:r>
                                      <a:rPr lang="en-US" sz="2400" b="0" smtClean="0">
                                        <a:latin typeface="Cambria Math" panose="02040503050406030204" pitchFamily="18" charset="0"/>
                                      </a:rPr>
                                      <m:t>𝑥</m:t>
                                    </m:r>
                                  </m:e>
                                  <m:sup>
                                    <m:r>
                                      <a:rPr lang="en-US" sz="2400" b="0" smtClean="0">
                                        <a:latin typeface="Cambria Math" panose="02040503050406030204" pitchFamily="18" charset="0"/>
                                      </a:rPr>
                                      <m:t>2</m:t>
                                    </m:r>
                                  </m:sup>
                                </m:sSup>
                                <m:r>
                                  <a:rPr lang="en-US" sz="2400" b="0" smtClean="0">
                                    <a:latin typeface="Cambria Math" panose="02040503050406030204" pitchFamily="18" charset="0"/>
                                  </a:rPr>
                                  <m:t>−</m:t>
                                </m:r>
                                <m:r>
                                  <a:rPr lang="en-US" sz="2400" b="0" smtClean="0">
                                    <a:latin typeface="Cambria Math" panose="02040503050406030204" pitchFamily="18" charset="0"/>
                                  </a:rPr>
                                  <m:t>16</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0</m:t>
                                </m:r>
                              </m:oMath>
                            </m:oMathPara>
                          </a14:m>
                          <a:endParaRPr lang="en-IN" sz="2400" dirty="0"/>
                        </a:p>
                      </a:txBody>
                      <a:tcPr/>
                    </a:tc>
                    <a:tc>
                      <a:txBody>
                        <a:bodyPr/>
                        <a:lstStyle/>
                        <a:p>
                          <a:r>
                            <a:rPr lang="en-US" sz="2400" dirty="0"/>
                            <a:t> and</a:t>
                          </a:r>
                          <a:endParaRPr lang="en-IN" sz="2400" dirty="0"/>
                        </a:p>
                      </a:txBody>
                      <a:tcPr/>
                    </a:tc>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𝑥</m:t>
                                </m:r>
                                <m:r>
                                  <a:rPr lang="en-US" sz="2400" b="0" smtClean="0">
                                    <a:latin typeface="Cambria Math" panose="02040503050406030204" pitchFamily="18" charset="0"/>
                                  </a:rPr>
                                  <m:t>−</m:t>
                                </m:r>
                                <m:r>
                                  <a:rPr lang="en-US" sz="2400" b="0" smtClean="0">
                                    <a:latin typeface="Cambria Math" panose="02040503050406030204" pitchFamily="18" charset="0"/>
                                  </a:rPr>
                                  <m:t>4</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0</m:t>
                                </m:r>
                              </m:oMath>
                            </m:oMathPara>
                          </a14:m>
                          <a:endParaRPr lang="en-IN" sz="2400" dirty="0"/>
                        </a:p>
                      </a:txBody>
                      <a:tcPr/>
                    </a:tc>
                    <a:extLst>
                      <a:ext uri="{0D108BD9-81ED-4DB2-BD59-A6C34878D82A}">
                        <a16:rowId xmlns:a16="http://schemas.microsoft.com/office/drawing/2014/main" val="459179339"/>
                      </a:ext>
                    </a:extLst>
                  </a:tr>
                  <a:tr h="370840">
                    <a:tc>
                      <a:txBody>
                        <a:bodyPr/>
                        <a:lstStyle/>
                        <a:p>
                          <a:endParaRPr lang="en-IN" sz="2400" dirty="0"/>
                        </a:p>
                      </a:txBody>
                      <a:tcPr/>
                    </a:tc>
                    <a:tc>
                      <a:txBody>
                        <a:bodyPr/>
                        <a:lstStyle/>
                        <a:p>
                          <a:endParaRPr lang="en-IN" sz="2400" dirty="0"/>
                        </a:p>
                      </a:txBody>
                      <a:tcPr/>
                    </a:tc>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𝑥</m:t>
                                </m:r>
                                <m:r>
                                  <a:rPr lang="en-US" sz="2400" b="0" smtClean="0">
                                    <a:latin typeface="Cambria Math" panose="02040503050406030204" pitchFamily="18" charset="0"/>
                                  </a:rPr>
                                  <m:t>+</m:t>
                                </m:r>
                                <m:r>
                                  <a:rPr lang="en-US" sz="2400" b="0" smtClean="0">
                                    <a:latin typeface="Cambria Math" panose="02040503050406030204" pitchFamily="18" charset="0"/>
                                  </a:rPr>
                                  <m:t>4</m:t>
                                </m:r>
                                <m:r>
                                  <a:rPr lang="en-US" sz="2400" b="0" smtClean="0">
                                    <a:latin typeface="Cambria Math" panose="02040503050406030204" pitchFamily="18" charset="0"/>
                                  </a:rPr>
                                  <m:t>)(</m:t>
                                </m:r>
                                <m:r>
                                  <a:rPr lang="en-US" sz="2400" b="0" smtClean="0">
                                    <a:latin typeface="Cambria Math" panose="02040503050406030204" pitchFamily="18" charset="0"/>
                                  </a:rPr>
                                  <m:t>𝑥</m:t>
                                </m:r>
                                <m:r>
                                  <a:rPr lang="en-US" sz="2400" b="0" smtClean="0">
                                    <a:latin typeface="Cambria Math" panose="02040503050406030204" pitchFamily="18" charset="0"/>
                                  </a:rPr>
                                  <m:t>−</m:t>
                                </m:r>
                                <m:r>
                                  <a:rPr lang="en-US" sz="2400" b="0" smtClean="0">
                                    <a:latin typeface="Cambria Math" panose="02040503050406030204" pitchFamily="18" charset="0"/>
                                  </a:rPr>
                                  <m:t>4</m:t>
                                </m:r>
                                <m:r>
                                  <a:rPr lang="en-US" sz="2400" b="0" smtClean="0">
                                    <a:latin typeface="Cambria Math" panose="02040503050406030204" pitchFamily="18" charset="0"/>
                                  </a:rPr>
                                  <m:t>)</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0</m:t>
                                </m:r>
                              </m:oMath>
                            </m:oMathPara>
                          </a14:m>
                          <a:endParaRPr lang="en-IN" sz="2400" dirty="0"/>
                        </a:p>
                      </a:txBody>
                      <a:tcPr/>
                    </a:tc>
                    <a:tc>
                      <a:txBody>
                        <a:bodyPr/>
                        <a:lstStyle/>
                        <a:p>
                          <a:endParaRPr lang="en-IN" sz="2400" dirty="0"/>
                        </a:p>
                      </a:txBody>
                      <a:tcPr/>
                    </a:tc>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𝑥</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4</m:t>
                                </m:r>
                              </m:oMath>
                            </m:oMathPara>
                          </a14:m>
                          <a:endParaRPr lang="en-IN" sz="2400" dirty="0"/>
                        </a:p>
                      </a:txBody>
                      <a:tcPr/>
                    </a:tc>
                    <a:extLst>
                      <a:ext uri="{0D108BD9-81ED-4DB2-BD59-A6C34878D82A}">
                        <a16:rowId xmlns:a16="http://schemas.microsoft.com/office/drawing/2014/main" val="2695000222"/>
                      </a:ext>
                    </a:extLst>
                  </a:tr>
                  <a:tr h="370840">
                    <a:tc>
                      <a:txBody>
                        <a:bodyPr/>
                        <a:lstStyle/>
                        <a:p>
                          <a:endParaRPr lang="en-IN" sz="2400" dirty="0"/>
                        </a:p>
                      </a:txBody>
                      <a:tcPr/>
                    </a:tc>
                    <a:tc>
                      <a:txBody>
                        <a:bodyPr/>
                        <a:lstStyle/>
                        <a:p>
                          <a:endParaRPr lang="en-IN" sz="2400" dirty="0"/>
                        </a:p>
                      </a:txBody>
                      <a:tcPr/>
                    </a:tc>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𝑥</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4</m:t>
                                </m:r>
                                <m:r>
                                  <a:rPr lang="en-US" sz="2400" b="0" smtClean="0">
                                    <a:latin typeface="Cambria Math" panose="02040503050406030204" pitchFamily="18" charset="0"/>
                                  </a:rPr>
                                  <m:t>, </m:t>
                                </m:r>
                                <m:r>
                                  <a:rPr lang="en-US" sz="2400" b="0" smtClean="0">
                                    <a:latin typeface="Cambria Math" panose="02040503050406030204" pitchFamily="18" charset="0"/>
                                  </a:rPr>
                                  <m:t>4</m:t>
                                </m:r>
                              </m:oMath>
                            </m:oMathPara>
                          </a14:m>
                          <a:endParaRPr lang="en-IN" sz="2400" dirty="0"/>
                        </a:p>
                      </a:txBody>
                      <a:tcPr/>
                    </a:tc>
                    <a:tc>
                      <a:txBody>
                        <a:bodyPr/>
                        <a:lstStyle/>
                        <a:p>
                          <a:endParaRPr lang="en-IN" sz="2400"/>
                        </a:p>
                      </a:txBody>
                      <a:tcPr/>
                    </a:tc>
                    <a:tc>
                      <a:txBody>
                        <a:bodyPr/>
                        <a:lstStyle/>
                        <a:p>
                          <a:endParaRPr lang="en-IN" sz="2400" dirty="0"/>
                        </a:p>
                      </a:txBody>
                      <a:tcPr/>
                    </a:tc>
                    <a:tc>
                      <a:txBody>
                        <a:bodyPr/>
                        <a:lstStyle/>
                        <a:p>
                          <a:endParaRPr lang="en-IN" sz="2400" dirty="0"/>
                        </a:p>
                      </a:txBody>
                      <a:tcPr/>
                    </a:tc>
                    <a:extLst>
                      <a:ext uri="{0D108BD9-81ED-4DB2-BD59-A6C34878D82A}">
                        <a16:rowId xmlns:a16="http://schemas.microsoft.com/office/drawing/2014/main" val="4045309988"/>
                      </a:ext>
                    </a:extLst>
                  </a:tr>
                </a:tbl>
              </a:graphicData>
            </a:graphic>
          </p:graphicFrame>
        </mc:Choice>
        <mc:Fallback>
          <p:graphicFrame>
            <p:nvGraphicFramePr>
              <p:cNvPr id="4" name="Table 4">
                <a:extLst>
                  <a:ext uri="{FF2B5EF4-FFF2-40B4-BE49-F238E27FC236}">
                    <a16:creationId xmlns:a16="http://schemas.microsoft.com/office/drawing/2014/main" id="{47247995-8DA0-47FC-B0AC-F7F206636617}"/>
                  </a:ext>
                </a:extLst>
              </p:cNvPr>
              <p:cNvGraphicFramePr>
                <a:graphicFrameLocks noGrp="1"/>
              </p:cNvGraphicFramePr>
              <p:nvPr>
                <p:extLst>
                  <p:ext uri="{D42A27DB-BD31-4B8C-83A1-F6EECF244321}">
                    <p14:modId xmlns:p14="http://schemas.microsoft.com/office/powerpoint/2010/main" val="1029708983"/>
                  </p:ext>
                </p:extLst>
              </p:nvPr>
            </p:nvGraphicFramePr>
            <p:xfrm>
              <a:off x="840518" y="4114800"/>
              <a:ext cx="7462964" cy="1371600"/>
            </p:xfrm>
            <a:graphic>
              <a:graphicData uri="http://schemas.openxmlformats.org/drawingml/2006/table">
                <a:tbl>
                  <a:tblPr>
                    <a:tableStyleId>{2D5ABB26-0587-4C30-8999-92F81FD0307C}</a:tableStyleId>
                  </a:tblPr>
                  <a:tblGrid>
                    <a:gridCol w="986853">
                      <a:extLst>
                        <a:ext uri="{9D8B030D-6E8A-4147-A177-3AD203B41FA5}">
                          <a16:colId xmlns:a16="http://schemas.microsoft.com/office/drawing/2014/main" val="1864359719"/>
                        </a:ext>
                      </a:extLst>
                    </a:gridCol>
                    <a:gridCol w="743268">
                      <a:extLst>
                        <a:ext uri="{9D8B030D-6E8A-4147-A177-3AD203B41FA5}">
                          <a16:colId xmlns:a16="http://schemas.microsoft.com/office/drawing/2014/main" val="3478988441"/>
                        </a:ext>
                      </a:extLst>
                    </a:gridCol>
                    <a:gridCol w="2163001">
                      <a:extLst>
                        <a:ext uri="{9D8B030D-6E8A-4147-A177-3AD203B41FA5}">
                          <a16:colId xmlns:a16="http://schemas.microsoft.com/office/drawing/2014/main" val="851568753"/>
                        </a:ext>
                      </a:extLst>
                    </a:gridCol>
                    <a:gridCol w="1188275">
                      <a:extLst>
                        <a:ext uri="{9D8B030D-6E8A-4147-A177-3AD203B41FA5}">
                          <a16:colId xmlns:a16="http://schemas.microsoft.com/office/drawing/2014/main" val="1269659788"/>
                        </a:ext>
                      </a:extLst>
                    </a:gridCol>
                    <a:gridCol w="786130">
                      <a:extLst>
                        <a:ext uri="{9D8B030D-6E8A-4147-A177-3AD203B41FA5}">
                          <a16:colId xmlns:a16="http://schemas.microsoft.com/office/drawing/2014/main" val="623176164"/>
                        </a:ext>
                      </a:extLst>
                    </a:gridCol>
                    <a:gridCol w="953071">
                      <a:extLst>
                        <a:ext uri="{9D8B030D-6E8A-4147-A177-3AD203B41FA5}">
                          <a16:colId xmlns:a16="http://schemas.microsoft.com/office/drawing/2014/main" val="1223600939"/>
                        </a:ext>
                      </a:extLst>
                    </a:gridCol>
                    <a:gridCol w="642366">
                      <a:extLst>
                        <a:ext uri="{9D8B030D-6E8A-4147-A177-3AD203B41FA5}">
                          <a16:colId xmlns:a16="http://schemas.microsoft.com/office/drawing/2014/main" val="3961353306"/>
                        </a:ext>
                      </a:extLst>
                    </a:gridCol>
                  </a:tblGrid>
                  <a:tr h="457200">
                    <a:tc>
                      <a:txBody>
                        <a:bodyPr/>
                        <a:lstStyle/>
                        <a:p>
                          <a:endParaRPr lang="en-US"/>
                        </a:p>
                      </a:txBody>
                      <a:tcPr>
                        <a:blipFill>
                          <a:blip r:embed="rId3"/>
                          <a:stretch>
                            <a:fillRect t="-10667" r="-656790" b="-200000"/>
                          </a:stretch>
                        </a:blipFill>
                      </a:tcPr>
                    </a:tc>
                    <a:tc>
                      <a:txBody>
                        <a:bodyPr/>
                        <a:lstStyle/>
                        <a:p>
                          <a:r>
                            <a:rPr lang="en-US" sz="2400" dirty="0"/>
                            <a:t> and </a:t>
                          </a:r>
                          <a:endParaRPr lang="en-IN" sz="2400" dirty="0"/>
                        </a:p>
                      </a:txBody>
                      <a:tcPr/>
                    </a:tc>
                    <a:tc>
                      <a:txBody>
                        <a:bodyPr/>
                        <a:lstStyle/>
                        <a:p>
                          <a:endParaRPr lang="en-US"/>
                        </a:p>
                      </a:txBody>
                      <a:tcPr>
                        <a:blipFill>
                          <a:blip r:embed="rId3"/>
                          <a:stretch>
                            <a:fillRect l="-79775" t="-10667" r="-164607" b="-200000"/>
                          </a:stretch>
                        </a:blipFill>
                      </a:tcPr>
                    </a:tc>
                    <a:tc>
                      <a:txBody>
                        <a:bodyPr/>
                        <a:lstStyle/>
                        <a:p>
                          <a:endParaRPr lang="en-US"/>
                        </a:p>
                      </a:txBody>
                      <a:tcPr>
                        <a:blipFill>
                          <a:blip r:embed="rId3"/>
                          <a:stretch>
                            <a:fillRect l="-328205" t="-10667" r="-200513" b="-200000"/>
                          </a:stretch>
                        </a:blipFill>
                      </a:tcPr>
                    </a:tc>
                    <a:tc>
                      <a:txBody>
                        <a:bodyPr/>
                        <a:lstStyle/>
                        <a:p>
                          <a:r>
                            <a:rPr lang="en-US" sz="2400" dirty="0"/>
                            <a:t> and</a:t>
                          </a:r>
                          <a:endParaRPr lang="en-IN" sz="2400" dirty="0"/>
                        </a:p>
                      </a:txBody>
                      <a:tcPr/>
                    </a:tc>
                    <a:tc>
                      <a:txBody>
                        <a:bodyPr/>
                        <a:lstStyle/>
                        <a:p>
                          <a:endParaRPr lang="en-US"/>
                        </a:p>
                      </a:txBody>
                      <a:tcPr>
                        <a:blipFill>
                          <a:blip r:embed="rId3"/>
                          <a:stretch>
                            <a:fillRect l="-617949" t="-10667" r="-67949" b="-200000"/>
                          </a:stretch>
                        </a:blipFill>
                      </a:tcPr>
                    </a:tc>
                    <a:tc>
                      <a:txBody>
                        <a:bodyPr/>
                        <a:lstStyle/>
                        <a:p>
                          <a:endParaRPr lang="en-US"/>
                        </a:p>
                      </a:txBody>
                      <a:tcPr>
                        <a:blipFill>
                          <a:blip r:embed="rId3"/>
                          <a:stretch>
                            <a:fillRect l="-1056604" t="-10667" b="-200000"/>
                          </a:stretch>
                        </a:blipFill>
                      </a:tcPr>
                    </a:tc>
                    <a:extLst>
                      <a:ext uri="{0D108BD9-81ED-4DB2-BD59-A6C34878D82A}">
                        <a16:rowId xmlns:a16="http://schemas.microsoft.com/office/drawing/2014/main" val="459179339"/>
                      </a:ext>
                    </a:extLst>
                  </a:tr>
                  <a:tr h="457200">
                    <a:tc>
                      <a:txBody>
                        <a:bodyPr/>
                        <a:lstStyle/>
                        <a:p>
                          <a:endParaRPr lang="en-IN" sz="2400" dirty="0"/>
                        </a:p>
                      </a:txBody>
                      <a:tcPr/>
                    </a:tc>
                    <a:tc>
                      <a:txBody>
                        <a:bodyPr/>
                        <a:lstStyle/>
                        <a:p>
                          <a:endParaRPr lang="en-IN" sz="2400" dirty="0"/>
                        </a:p>
                      </a:txBody>
                      <a:tcPr/>
                    </a:tc>
                    <a:tc>
                      <a:txBody>
                        <a:bodyPr/>
                        <a:lstStyle/>
                        <a:p>
                          <a:endParaRPr lang="en-US"/>
                        </a:p>
                      </a:txBody>
                      <a:tcPr>
                        <a:blipFill>
                          <a:blip r:embed="rId3"/>
                          <a:stretch>
                            <a:fillRect l="-79775" t="-110667" r="-164607" b="-100000"/>
                          </a:stretch>
                        </a:blipFill>
                      </a:tcPr>
                    </a:tc>
                    <a:tc>
                      <a:txBody>
                        <a:bodyPr/>
                        <a:lstStyle/>
                        <a:p>
                          <a:endParaRPr lang="en-US"/>
                        </a:p>
                      </a:txBody>
                      <a:tcPr>
                        <a:blipFill>
                          <a:blip r:embed="rId3"/>
                          <a:stretch>
                            <a:fillRect l="-328205" t="-110667" r="-200513" b="-100000"/>
                          </a:stretch>
                        </a:blipFill>
                      </a:tcPr>
                    </a:tc>
                    <a:tc>
                      <a:txBody>
                        <a:bodyPr/>
                        <a:lstStyle/>
                        <a:p>
                          <a:endParaRPr lang="en-IN" sz="2400" dirty="0"/>
                        </a:p>
                      </a:txBody>
                      <a:tcPr/>
                    </a:tc>
                    <a:tc>
                      <a:txBody>
                        <a:bodyPr/>
                        <a:lstStyle/>
                        <a:p>
                          <a:endParaRPr lang="en-US"/>
                        </a:p>
                      </a:txBody>
                      <a:tcPr>
                        <a:blipFill>
                          <a:blip r:embed="rId3"/>
                          <a:stretch>
                            <a:fillRect l="-617949" t="-110667" r="-67949" b="-100000"/>
                          </a:stretch>
                        </a:blipFill>
                      </a:tcPr>
                    </a:tc>
                    <a:tc>
                      <a:txBody>
                        <a:bodyPr/>
                        <a:lstStyle/>
                        <a:p>
                          <a:endParaRPr lang="en-US"/>
                        </a:p>
                      </a:txBody>
                      <a:tcPr>
                        <a:blipFill>
                          <a:blip r:embed="rId3"/>
                          <a:stretch>
                            <a:fillRect l="-1056604" t="-110667" b="-100000"/>
                          </a:stretch>
                        </a:blipFill>
                      </a:tcPr>
                    </a:tc>
                    <a:extLst>
                      <a:ext uri="{0D108BD9-81ED-4DB2-BD59-A6C34878D82A}">
                        <a16:rowId xmlns:a16="http://schemas.microsoft.com/office/drawing/2014/main" val="2695000222"/>
                      </a:ext>
                    </a:extLst>
                  </a:tr>
                  <a:tr h="457200">
                    <a:tc>
                      <a:txBody>
                        <a:bodyPr/>
                        <a:lstStyle/>
                        <a:p>
                          <a:endParaRPr lang="en-IN" sz="2400" dirty="0"/>
                        </a:p>
                      </a:txBody>
                      <a:tcPr/>
                    </a:tc>
                    <a:tc>
                      <a:txBody>
                        <a:bodyPr/>
                        <a:lstStyle/>
                        <a:p>
                          <a:endParaRPr lang="en-IN" sz="2400" dirty="0"/>
                        </a:p>
                      </a:txBody>
                      <a:tcPr/>
                    </a:tc>
                    <a:tc>
                      <a:txBody>
                        <a:bodyPr/>
                        <a:lstStyle/>
                        <a:p>
                          <a:endParaRPr lang="en-US"/>
                        </a:p>
                      </a:txBody>
                      <a:tcPr>
                        <a:blipFill>
                          <a:blip r:embed="rId3"/>
                          <a:stretch>
                            <a:fillRect l="-79775" t="-210667" r="-164607"/>
                          </a:stretch>
                        </a:blipFill>
                      </a:tcPr>
                    </a:tc>
                    <a:tc>
                      <a:txBody>
                        <a:bodyPr/>
                        <a:lstStyle/>
                        <a:p>
                          <a:endParaRPr lang="en-US"/>
                        </a:p>
                      </a:txBody>
                      <a:tcPr>
                        <a:blipFill>
                          <a:blip r:embed="rId3"/>
                          <a:stretch>
                            <a:fillRect l="-328205" t="-210667" r="-200513"/>
                          </a:stretch>
                        </a:blipFill>
                      </a:tcPr>
                    </a:tc>
                    <a:tc>
                      <a:txBody>
                        <a:bodyPr/>
                        <a:lstStyle/>
                        <a:p>
                          <a:endParaRPr lang="en-IN" sz="2400"/>
                        </a:p>
                      </a:txBody>
                      <a:tcPr/>
                    </a:tc>
                    <a:tc>
                      <a:txBody>
                        <a:bodyPr/>
                        <a:lstStyle/>
                        <a:p>
                          <a:endParaRPr lang="en-IN" sz="2400" dirty="0"/>
                        </a:p>
                      </a:txBody>
                      <a:tcPr/>
                    </a:tc>
                    <a:tc>
                      <a:txBody>
                        <a:bodyPr/>
                        <a:lstStyle/>
                        <a:p>
                          <a:endParaRPr lang="en-IN" sz="2400" dirty="0"/>
                        </a:p>
                      </a:txBody>
                      <a:tcPr/>
                    </a:tc>
                    <a:extLst>
                      <a:ext uri="{0D108BD9-81ED-4DB2-BD59-A6C34878D82A}">
                        <a16:rowId xmlns:a16="http://schemas.microsoft.com/office/drawing/2014/main" val="4045309988"/>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Involving Rational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dirty="0"/>
                  <a:t>​</a:t>
                </a:r>
                <a:r>
                  <a:rPr lang="en-IN" sz="2800" dirty="0"/>
                  <a:t>Next, find the LCM of the denominators and then multiply each term on both sides of the equation by the LCM.</a:t>
                </a:r>
              </a:p>
              <a:p>
                <a14:m>
                  <m:oMath xmlns:m="http://schemas.openxmlformats.org/officeDocument/2006/math">
                    <m:d>
                      <m:dPr>
                        <m:begChr m:val=""/>
                        <m:endChr m:val="}"/>
                        <m:ctrlPr>
                          <a:rPr lang="ar-AE" sz="2800" i="1" smtClean="0">
                            <a:latin typeface="Cambria Math" panose="02040503050406030204" pitchFamily="18" charset="0"/>
                          </a:rPr>
                        </m:ctrlPr>
                      </m:dPr>
                      <m:e>
                        <m:eqArr>
                          <m:eqArrPr>
                            <m:ctrlPr>
                              <a:rPr lang="ar-AE" i="1" smtClean="0">
                                <a:latin typeface="Cambria Math" panose="02040503050406030204" pitchFamily="18" charset="0"/>
                              </a:rPr>
                            </m:ctrlPr>
                          </m:eqArrPr>
                          <m:e>
                            <m:r>
                              <a:rPr lang="ar-AE">
                                <a:latin typeface="Cambria Math" panose="02040503050406030204" pitchFamily="18" charset="0"/>
                              </a:rPr>
                              <m:t>𝑥</m:t>
                            </m:r>
                          </m:e>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e>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qArr>
                      </m:e>
                    </m:d>
                  </m:oMath>
                </a14:m>
                <a:r>
                  <a:rPr lang="ar-AE" dirty="0"/>
                  <a:t> </a:t>
                </a:r>
                <a14:m>
                  <m:oMath xmlns:m="http://schemas.openxmlformats.org/officeDocument/2006/math">
                    <m:r>
                      <m:rPr>
                        <m:sty m:val="p"/>
                      </m:rPr>
                      <a:rPr lang="en-IN">
                        <a:latin typeface="Cambria Math" panose="02040503050406030204" pitchFamily="18" charset="0"/>
                      </a:rPr>
                      <m:t>LCM</m:t>
                    </m:r>
                    <m:r>
                      <a:rPr lang="en-IN">
                        <a:latin typeface="Cambria Math" panose="02040503050406030204" pitchFamily="18" charset="0"/>
                      </a:rPr>
                      <m:t>=</m:t>
                    </m:r>
                    <m:r>
                      <a:rPr lang="en-IN">
                        <a:latin typeface="Cambria Math" panose="02040503050406030204" pitchFamily="18" charset="0"/>
                      </a:rPr>
                      <m:t>𝑥</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oMath>
                </a14:m>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301151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Involving Rational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chor="b">
                <a:normAutofit/>
              </a:bodyPr>
              <a:lstStyle/>
              <a:p>
                <a:pPr>
                  <a:defRPr sz="2800"/>
                </a:pPr>
                <a:r>
                  <a:rPr lang="ar-AE" dirty="0"/>
                  <a:t>​</a:t>
                </a:r>
                <a:r>
                  <a:rPr lang="en-IN" sz="2800" dirty="0"/>
                  <a:t>There is no solution. The solution set is the empty set, </a:t>
                </a:r>
                <a14:m>
                  <m:oMath xmlns:m="http://schemas.openxmlformats.org/officeDocument/2006/math">
                    <m:r>
                      <a:rPr lang="en-IN">
                        <a:latin typeface="Cambria Math" panose="02040503050406030204" pitchFamily="18" charset="0"/>
                      </a:rPr>
                      <m:t>Ø</m:t>
                    </m:r>
                  </m:oMath>
                </a14:m>
                <a:r>
                  <a:rPr lang="en-IN" sz="2800" dirty="0"/>
                  <a:t>. The original equation is a contradiction.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b="-3558"/>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5CF94616-1D6A-4C24-92C8-CD901816E92F}"/>
                  </a:ext>
                </a:extLst>
              </p:cNvPr>
              <p:cNvGraphicFramePr>
                <a:graphicFrameLocks noGrp="1"/>
              </p:cNvGraphicFramePr>
              <p:nvPr>
                <p:extLst>
                  <p:ext uri="{D42A27DB-BD31-4B8C-83A1-F6EECF244321}">
                    <p14:modId xmlns:p14="http://schemas.microsoft.com/office/powerpoint/2010/main" val="4285164839"/>
                  </p:ext>
                </p:extLst>
              </p:nvPr>
            </p:nvGraphicFramePr>
            <p:xfrm>
              <a:off x="716884" y="1143000"/>
              <a:ext cx="7710233" cy="3803523"/>
            </p:xfrm>
            <a:graphic>
              <a:graphicData uri="http://schemas.openxmlformats.org/drawingml/2006/table">
                <a:tbl>
                  <a:tblPr>
                    <a:tableStyleId>{2D5ABB26-0587-4C30-8999-92F81FD0307C}</a:tableStyleId>
                  </a:tblPr>
                  <a:tblGrid>
                    <a:gridCol w="2724467">
                      <a:extLst>
                        <a:ext uri="{9D8B030D-6E8A-4147-A177-3AD203B41FA5}">
                          <a16:colId xmlns:a16="http://schemas.microsoft.com/office/drawing/2014/main" val="2095568777"/>
                        </a:ext>
                      </a:extLst>
                    </a:gridCol>
                    <a:gridCol w="4985766">
                      <a:extLst>
                        <a:ext uri="{9D8B030D-6E8A-4147-A177-3AD203B41FA5}">
                          <a16:colId xmlns:a16="http://schemas.microsoft.com/office/drawing/2014/main" val="1030667592"/>
                        </a:ext>
                      </a:extLst>
                    </a:gridCol>
                  </a:tblGrid>
                  <a:tr h="370840">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+4</m:t>
                                    </m:r>
                                  </m:e>
                                </m:d>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−4</m:t>
                                    </m:r>
                                  </m:e>
                                </m:d>
                                <m:r>
                                  <a:rPr lang="en-US" sz="2400" b="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smtClean="0">
                                        <a:latin typeface="Cambria Math" panose="02040503050406030204" pitchFamily="18" charset="0"/>
                                      </a:rPr>
                                      <m:t>1</m:t>
                                    </m:r>
                                  </m:num>
                                  <m:den>
                                    <m:r>
                                      <a:rPr lang="en-US" sz="2400" b="0" smtClean="0">
                                        <a:latin typeface="Cambria Math" panose="02040503050406030204" pitchFamily="18" charset="0"/>
                                      </a:rPr>
                                      <m:t>𝑥</m:t>
                                    </m:r>
                                  </m:den>
                                </m:f>
                              </m:oMath>
                            </m:oMathPara>
                          </a14:m>
                          <a:endParaRPr lang="en-IN" sz="2400" dirty="0"/>
                        </a:p>
                      </a:txBody>
                      <a:tcPr/>
                    </a:tc>
                    <a:tc>
                      <a:txBody>
                        <a:bodyPr/>
                        <a:lstStyle/>
                        <a:p>
                          <a:pPr algn="l"/>
                          <a14:m>
                            <m:oMathPara xmlns:m="http://schemas.openxmlformats.org/officeDocument/2006/math">
                              <m:oMathParaPr>
                                <m:jc m:val="centerGroup"/>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+4</m:t>
                                    </m:r>
                                  </m:e>
                                </m:d>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−4</m:t>
                                    </m:r>
                                  </m:e>
                                </m:d>
                                <m:r>
                                  <a:rPr lang="en-US" sz="2400" b="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smtClean="0">
                                        <a:latin typeface="Cambria Math" panose="02040503050406030204" pitchFamily="18" charset="0"/>
                                      </a:rPr>
                                      <m:t>2</m:t>
                                    </m:r>
                                    <m:r>
                                      <a:rPr lang="en-US" sz="2400" b="0" smtClean="0">
                                        <a:latin typeface="Cambria Math" panose="02040503050406030204" pitchFamily="18" charset="0"/>
                                      </a:rPr>
                                      <m:t>𝑥</m:t>
                                    </m:r>
                                  </m:num>
                                  <m:den>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+4</m:t>
                                        </m:r>
                                      </m:e>
                                    </m:d>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−4</m:t>
                                        </m:r>
                                      </m:e>
                                    </m:d>
                                  </m:den>
                                </m:f>
                              </m:oMath>
                            </m:oMathPara>
                          </a14:m>
                          <a:endParaRPr lang="en-US" sz="2400" b="0" dirty="0"/>
                        </a:p>
                        <a:p>
                          <a:pPr algn="l"/>
                          <a14:m>
                            <m:oMathPara xmlns:m="http://schemas.openxmlformats.org/officeDocument/2006/math">
                              <m:oMathParaPr>
                                <m:jc m:val="centerGroup"/>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+4</m:t>
                                    </m:r>
                                  </m:e>
                                </m:d>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−4</m:t>
                                    </m:r>
                                  </m:e>
                                </m:d>
                                <m:r>
                                  <a:rPr lang="en-US" sz="2400" b="0"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smtClean="0">
                                        <a:latin typeface="Cambria Math" panose="02040503050406030204" pitchFamily="18" charset="0"/>
                                      </a:rPr>
                                      <m:t>1</m:t>
                                    </m:r>
                                  </m:num>
                                  <m:den>
                                    <m:r>
                                      <a:rPr lang="en-US" sz="2400" b="0" smtClean="0">
                                        <a:latin typeface="Cambria Math" panose="02040503050406030204" pitchFamily="18" charset="0"/>
                                      </a:rPr>
                                      <m:t>𝑥</m:t>
                                    </m:r>
                                    <m:r>
                                      <a:rPr lang="en-US" sz="2400" b="0" smtClean="0">
                                        <a:latin typeface="Cambria Math" panose="02040503050406030204" pitchFamily="18" charset="0"/>
                                      </a:rPr>
                                      <m:t>−4</m:t>
                                    </m:r>
                                  </m:den>
                                </m:f>
                                <m:r>
                                  <a:rPr lang="en-US" sz="2400" b="0" smtClean="0">
                                    <a:latin typeface="Cambria Math" panose="02040503050406030204" pitchFamily="18" charset="0"/>
                                  </a:rPr>
                                  <m:t>  </m:t>
                                </m:r>
                                <m:r>
                                  <a:rPr lang="en-US" sz="2400" b="0" i="0" smtClean="0">
                                    <a:latin typeface="Cambria Math" panose="02040503050406030204" pitchFamily="18" charset="0"/>
                                  </a:rPr>
                                  <m:t> </m:t>
                                </m:r>
                                <m:r>
                                  <a:rPr lang="en-US" sz="2400" b="0" smtClean="0">
                                    <a:latin typeface="Cambria Math" panose="02040503050406030204" pitchFamily="18" charset="0"/>
                                  </a:rPr>
                                  <m:t>𝑥</m:t>
                                </m:r>
                                <m:r>
                                  <a:rPr lang="en-US" sz="2400" b="0" smtClean="0">
                                    <a:latin typeface="Cambria Math" panose="02040503050406030204" pitchFamily="18" charset="0"/>
                                  </a:rPr>
                                  <m:t>≠−4,0,4</m:t>
                                </m:r>
                              </m:oMath>
                            </m:oMathPara>
                          </a14:m>
                          <a:endParaRPr lang="en-IN" sz="2400" dirty="0"/>
                        </a:p>
                      </a:txBody>
                      <a:tcPr/>
                    </a:tc>
                    <a:extLst>
                      <a:ext uri="{0D108BD9-81ED-4DB2-BD59-A6C34878D82A}">
                        <a16:rowId xmlns:a16="http://schemas.microsoft.com/office/drawing/2014/main" val="4104129862"/>
                      </a:ext>
                    </a:extLst>
                  </a:tr>
                  <a:tr h="370840">
                    <a:tc>
                      <a:txBody>
                        <a:bodyPr/>
                        <a:lstStyle/>
                        <a:p>
                          <a:pPr/>
                          <a14:m>
                            <m:oMathPara xmlns:m="http://schemas.openxmlformats.org/officeDocument/2006/math">
                              <m:oMathParaPr>
                                <m:jc m:val="right"/>
                              </m:oMathParaPr>
                              <m:oMath xmlns:m="http://schemas.openxmlformats.org/officeDocument/2006/math">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+4</m:t>
                                    </m:r>
                                  </m:e>
                                </m:d>
                                <m:d>
                                  <m:dPr>
                                    <m:ctrlPr>
                                      <a:rPr lang="en-US" sz="2400" b="0" i="1" smtClean="0">
                                        <a:latin typeface="Cambria Math" panose="02040503050406030204" pitchFamily="18" charset="0"/>
                                      </a:rPr>
                                    </m:ctrlPr>
                                  </m:dPr>
                                  <m:e>
                                    <m:r>
                                      <a:rPr lang="en-US" sz="2400" b="0" smtClean="0">
                                        <a:latin typeface="Cambria Math" panose="02040503050406030204" pitchFamily="18" charset="0"/>
                                      </a:rPr>
                                      <m:t>𝑥</m:t>
                                    </m:r>
                                    <m:r>
                                      <a:rPr lang="en-US" sz="2400" b="0" smtClean="0">
                                        <a:latin typeface="Cambria Math" panose="02040503050406030204" pitchFamily="18" charset="0"/>
                                      </a:rPr>
                                      <m:t>−4</m:t>
                                    </m:r>
                                  </m:e>
                                </m:d>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m:t>
                                </m:r>
                                <m:r>
                                  <a:rPr lang="en-US" sz="2400" b="0" smtClean="0">
                                    <a:latin typeface="Cambria Math" panose="02040503050406030204" pitchFamily="18" charset="0"/>
                                  </a:rPr>
                                  <m:t>𝑥</m:t>
                                </m:r>
                                <m:r>
                                  <a:rPr lang="en-US" sz="2400" b="0" smtClean="0">
                                    <a:latin typeface="Cambria Math" panose="02040503050406030204" pitchFamily="18" charset="0"/>
                                  </a:rPr>
                                  <m:t>∙2</m:t>
                                </m:r>
                                <m:r>
                                  <a:rPr lang="en-US" sz="2400" b="0" smtClean="0">
                                    <a:latin typeface="Cambria Math" panose="02040503050406030204" pitchFamily="18" charset="0"/>
                                  </a:rPr>
                                  <m:t>𝑥</m:t>
                                </m:r>
                                <m:r>
                                  <a:rPr lang="en-US" sz="2400" b="0" smtClean="0">
                                    <a:latin typeface="Cambria Math" panose="02040503050406030204" pitchFamily="18" charset="0"/>
                                  </a:rPr>
                                  <m:t>−</m:t>
                                </m:r>
                                <m:r>
                                  <a:rPr lang="en-US" sz="2400" b="0" smtClean="0">
                                    <a:latin typeface="Cambria Math" panose="02040503050406030204" pitchFamily="18" charset="0"/>
                                  </a:rPr>
                                  <m:t>𝑥</m:t>
                                </m:r>
                                <m:r>
                                  <a:rPr lang="en-US" sz="2400" b="0" smtClean="0">
                                    <a:latin typeface="Cambria Math" panose="02040503050406030204" pitchFamily="18" charset="0"/>
                                  </a:rPr>
                                  <m:t>(</m:t>
                                </m:r>
                                <m:r>
                                  <a:rPr lang="en-US" sz="2400" b="0" smtClean="0">
                                    <a:latin typeface="Cambria Math" panose="02040503050406030204" pitchFamily="18" charset="0"/>
                                  </a:rPr>
                                  <m:t>𝑥</m:t>
                                </m:r>
                                <m:r>
                                  <a:rPr lang="en-US" sz="2400" b="0" smtClean="0">
                                    <a:latin typeface="Cambria Math" panose="02040503050406030204" pitchFamily="18" charset="0"/>
                                  </a:rPr>
                                  <m:t>+4)</m:t>
                                </m:r>
                              </m:oMath>
                            </m:oMathPara>
                          </a14:m>
                          <a:endParaRPr lang="en-IN" sz="2400" dirty="0"/>
                        </a:p>
                      </a:txBody>
                      <a:tcPr/>
                    </a:tc>
                    <a:extLst>
                      <a:ext uri="{0D108BD9-81ED-4DB2-BD59-A6C34878D82A}">
                        <a16:rowId xmlns:a16="http://schemas.microsoft.com/office/drawing/2014/main" val="4285403955"/>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400" b="0" i="1" smtClean="0">
                                        <a:latin typeface="Cambria Math" panose="02040503050406030204" pitchFamily="18" charset="0"/>
                                      </a:rPr>
                                    </m:ctrlPr>
                                  </m:sSupPr>
                                  <m:e>
                                    <m:r>
                                      <a:rPr lang="en-US" sz="2400" b="0" smtClean="0">
                                        <a:latin typeface="Cambria Math" panose="02040503050406030204" pitchFamily="18" charset="0"/>
                                      </a:rPr>
                                      <m:t>𝑥</m:t>
                                    </m:r>
                                  </m:e>
                                  <m:sup>
                                    <m:r>
                                      <a:rPr lang="en-US" sz="2400" b="0" smtClean="0">
                                        <a:latin typeface="Cambria Math" panose="02040503050406030204" pitchFamily="18" charset="0"/>
                                      </a:rPr>
                                      <m:t>2</m:t>
                                    </m:r>
                                  </m:sup>
                                </m:sSup>
                                <m:r>
                                  <a:rPr lang="en-US" sz="2400" b="0" smtClean="0">
                                    <a:latin typeface="Cambria Math" panose="02040503050406030204" pitchFamily="18" charset="0"/>
                                  </a:rPr>
                                  <m:t>−16</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smtClean="0">
                                        <a:latin typeface="Cambria Math" panose="02040503050406030204" pitchFamily="18" charset="0"/>
                                      </a:rPr>
                                      <m:t>𝑥</m:t>
                                    </m:r>
                                  </m:e>
                                  <m:sup>
                                    <m:r>
                                      <a:rPr lang="en-US" sz="2400" b="0" smtClean="0">
                                        <a:latin typeface="Cambria Math" panose="02040503050406030204" pitchFamily="18" charset="0"/>
                                      </a:rPr>
                                      <m:t>2</m:t>
                                    </m:r>
                                  </m:sup>
                                </m:sSup>
                                <m:r>
                                  <a:rPr lang="en-US" sz="2400" b="0"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smtClean="0">
                                        <a:latin typeface="Cambria Math" panose="02040503050406030204" pitchFamily="18" charset="0"/>
                                      </a:rPr>
                                      <m:t>𝑥</m:t>
                                    </m:r>
                                  </m:e>
                                  <m:sup>
                                    <m:r>
                                      <a:rPr lang="en-US" sz="2400" b="0" smtClean="0">
                                        <a:latin typeface="Cambria Math" panose="02040503050406030204" pitchFamily="18" charset="0"/>
                                      </a:rPr>
                                      <m:t>2</m:t>
                                    </m:r>
                                  </m:sup>
                                </m:sSup>
                                <m:r>
                                  <a:rPr lang="en-US" sz="2400" b="0" smtClean="0">
                                    <a:latin typeface="Cambria Math" panose="02040503050406030204" pitchFamily="18" charset="0"/>
                                  </a:rPr>
                                  <m:t>−4</m:t>
                                </m:r>
                                <m:r>
                                  <a:rPr lang="en-US" sz="2400" b="0" smtClean="0">
                                    <a:latin typeface="Cambria Math" panose="02040503050406030204" pitchFamily="18" charset="0"/>
                                  </a:rPr>
                                  <m:t>𝑥</m:t>
                                </m:r>
                              </m:oMath>
                            </m:oMathPara>
                          </a14:m>
                          <a:endParaRPr lang="en-IN" sz="2400" dirty="0"/>
                        </a:p>
                      </a:txBody>
                      <a:tcPr/>
                    </a:tc>
                    <a:extLst>
                      <a:ext uri="{0D108BD9-81ED-4DB2-BD59-A6C34878D82A}">
                        <a16:rowId xmlns:a16="http://schemas.microsoft.com/office/drawing/2014/main" val="2087412496"/>
                      </a:ext>
                    </a:extLst>
                  </a:tr>
                  <a:tr h="370840">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4</m:t>
                                </m:r>
                                <m:r>
                                  <a:rPr lang="en-US" sz="2400" b="0" smtClean="0">
                                    <a:latin typeface="Cambria Math" panose="02040503050406030204" pitchFamily="18" charset="0"/>
                                  </a:rPr>
                                  <m:t>𝑥</m:t>
                                </m:r>
                                <m:r>
                                  <a:rPr lang="en-US" sz="2400" b="0" smtClean="0">
                                    <a:latin typeface="Cambria Math" panose="02040503050406030204" pitchFamily="18" charset="0"/>
                                  </a:rPr>
                                  <m:t>−16</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=0</m:t>
                                </m:r>
                              </m:oMath>
                            </m:oMathPara>
                          </a14:m>
                          <a:endParaRPr lang="en-IN" sz="2400" dirty="0"/>
                        </a:p>
                      </a:txBody>
                      <a:tcPr/>
                    </a:tc>
                    <a:extLst>
                      <a:ext uri="{0D108BD9-81ED-4DB2-BD59-A6C34878D82A}">
                        <a16:rowId xmlns:a16="http://schemas.microsoft.com/office/drawing/2014/main" val="1869305803"/>
                      </a:ext>
                    </a:extLst>
                  </a:tr>
                  <a:tr h="370840">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4</m:t>
                                </m:r>
                                <m:r>
                                  <a:rPr lang="en-US" sz="2400" b="0" smtClean="0">
                                    <a:latin typeface="Cambria Math" panose="02040503050406030204" pitchFamily="18" charset="0"/>
                                  </a:rPr>
                                  <m:t>𝑥</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=16</m:t>
                                </m:r>
                              </m:oMath>
                            </m:oMathPara>
                          </a14:m>
                          <a:endParaRPr lang="en-IN" sz="2400" dirty="0"/>
                        </a:p>
                      </a:txBody>
                      <a:tcPr/>
                    </a:tc>
                    <a:extLst>
                      <a:ext uri="{0D108BD9-81ED-4DB2-BD59-A6C34878D82A}">
                        <a16:rowId xmlns:a16="http://schemas.microsoft.com/office/drawing/2014/main" val="2634902722"/>
                      </a:ext>
                    </a:extLst>
                  </a:tr>
                  <a:tr h="370840">
                    <a:tc>
                      <a:txBody>
                        <a:bodyPr/>
                        <a:lstStyle/>
                        <a:p>
                          <a:pP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𝑥</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smtClean="0">
                                    <a:latin typeface="Cambria Math" panose="02040503050406030204" pitchFamily="18" charset="0"/>
                                  </a:rPr>
                                  <m:t>=4</m:t>
                                </m:r>
                              </m:oMath>
                            </m:oMathPara>
                          </a14:m>
                          <a:endParaRPr lang="en-IN" sz="2400" dirty="0"/>
                        </a:p>
                      </a:txBody>
                      <a:tcPr/>
                    </a:tc>
                    <a:extLst>
                      <a:ext uri="{0D108BD9-81ED-4DB2-BD59-A6C34878D82A}">
                        <a16:rowId xmlns:a16="http://schemas.microsoft.com/office/drawing/2014/main" val="998267980"/>
                      </a:ext>
                    </a:extLst>
                  </a:tr>
                </a:tbl>
              </a:graphicData>
            </a:graphic>
          </p:graphicFrame>
        </mc:Choice>
        <mc:Fallback>
          <p:graphicFrame>
            <p:nvGraphicFramePr>
              <p:cNvPr id="4" name="Table 4">
                <a:extLst>
                  <a:ext uri="{FF2B5EF4-FFF2-40B4-BE49-F238E27FC236}">
                    <a16:creationId xmlns:a16="http://schemas.microsoft.com/office/drawing/2014/main" id="{5CF94616-1D6A-4C24-92C8-CD901816E92F}"/>
                  </a:ext>
                </a:extLst>
              </p:cNvPr>
              <p:cNvGraphicFramePr>
                <a:graphicFrameLocks noGrp="1"/>
              </p:cNvGraphicFramePr>
              <p:nvPr>
                <p:extLst>
                  <p:ext uri="{D42A27DB-BD31-4B8C-83A1-F6EECF244321}">
                    <p14:modId xmlns:p14="http://schemas.microsoft.com/office/powerpoint/2010/main" val="4285164839"/>
                  </p:ext>
                </p:extLst>
              </p:nvPr>
            </p:nvGraphicFramePr>
            <p:xfrm>
              <a:off x="716884" y="1143000"/>
              <a:ext cx="7710233" cy="3803523"/>
            </p:xfrm>
            <a:graphic>
              <a:graphicData uri="http://schemas.openxmlformats.org/drawingml/2006/table">
                <a:tbl>
                  <a:tblPr>
                    <a:tableStyleId>{2D5ABB26-0587-4C30-8999-92F81FD0307C}</a:tableStyleId>
                  </a:tblPr>
                  <a:tblGrid>
                    <a:gridCol w="2724467">
                      <a:extLst>
                        <a:ext uri="{9D8B030D-6E8A-4147-A177-3AD203B41FA5}">
                          <a16:colId xmlns:a16="http://schemas.microsoft.com/office/drawing/2014/main" val="2095568777"/>
                        </a:ext>
                      </a:extLst>
                    </a:gridCol>
                    <a:gridCol w="4985766">
                      <a:extLst>
                        <a:ext uri="{9D8B030D-6E8A-4147-A177-3AD203B41FA5}">
                          <a16:colId xmlns:a16="http://schemas.microsoft.com/office/drawing/2014/main" val="1030667592"/>
                        </a:ext>
                      </a:extLst>
                    </a:gridCol>
                  </a:tblGrid>
                  <a:tr h="1517523">
                    <a:tc>
                      <a:txBody>
                        <a:bodyPr/>
                        <a:lstStyle/>
                        <a:p>
                          <a:endParaRPr lang="en-US"/>
                        </a:p>
                      </a:txBody>
                      <a:tcPr>
                        <a:blipFill>
                          <a:blip r:embed="rId3"/>
                          <a:stretch>
                            <a:fillRect r="-183221" b="-151004"/>
                          </a:stretch>
                        </a:blipFill>
                      </a:tcPr>
                    </a:tc>
                    <a:tc>
                      <a:txBody>
                        <a:bodyPr/>
                        <a:lstStyle/>
                        <a:p>
                          <a:endParaRPr lang="en-US"/>
                        </a:p>
                      </a:txBody>
                      <a:tcPr>
                        <a:blipFill>
                          <a:blip r:embed="rId3"/>
                          <a:stretch>
                            <a:fillRect l="-54579" b="-151004"/>
                          </a:stretch>
                        </a:blipFill>
                      </a:tcPr>
                    </a:tc>
                    <a:extLst>
                      <a:ext uri="{0D108BD9-81ED-4DB2-BD59-A6C34878D82A}">
                        <a16:rowId xmlns:a16="http://schemas.microsoft.com/office/drawing/2014/main" val="4104129862"/>
                      </a:ext>
                    </a:extLst>
                  </a:tr>
                  <a:tr h="457200">
                    <a:tc>
                      <a:txBody>
                        <a:bodyPr/>
                        <a:lstStyle/>
                        <a:p>
                          <a:endParaRPr lang="en-US"/>
                        </a:p>
                      </a:txBody>
                      <a:tcPr>
                        <a:blipFill>
                          <a:blip r:embed="rId3"/>
                          <a:stretch>
                            <a:fillRect t="-332000" r="-183221" b="-401333"/>
                          </a:stretch>
                        </a:blipFill>
                      </a:tcPr>
                    </a:tc>
                    <a:tc>
                      <a:txBody>
                        <a:bodyPr/>
                        <a:lstStyle/>
                        <a:p>
                          <a:endParaRPr lang="en-US"/>
                        </a:p>
                      </a:txBody>
                      <a:tcPr>
                        <a:blipFill>
                          <a:blip r:embed="rId3"/>
                          <a:stretch>
                            <a:fillRect l="-54579" t="-332000" b="-401333"/>
                          </a:stretch>
                        </a:blipFill>
                      </a:tcPr>
                    </a:tc>
                    <a:extLst>
                      <a:ext uri="{0D108BD9-81ED-4DB2-BD59-A6C34878D82A}">
                        <a16:rowId xmlns:a16="http://schemas.microsoft.com/office/drawing/2014/main" val="4285403955"/>
                      </a:ext>
                    </a:extLst>
                  </a:tr>
                  <a:tr h="457200">
                    <a:tc>
                      <a:txBody>
                        <a:bodyPr/>
                        <a:lstStyle/>
                        <a:p>
                          <a:endParaRPr lang="en-US"/>
                        </a:p>
                      </a:txBody>
                      <a:tcPr>
                        <a:blipFill>
                          <a:blip r:embed="rId3"/>
                          <a:stretch>
                            <a:fillRect t="-426316" r="-183221" b="-296053"/>
                          </a:stretch>
                        </a:blipFill>
                      </a:tcPr>
                    </a:tc>
                    <a:tc>
                      <a:txBody>
                        <a:bodyPr/>
                        <a:lstStyle/>
                        <a:p>
                          <a:endParaRPr lang="en-US"/>
                        </a:p>
                      </a:txBody>
                      <a:tcPr>
                        <a:blipFill>
                          <a:blip r:embed="rId3"/>
                          <a:stretch>
                            <a:fillRect l="-54579" t="-426316" b="-296053"/>
                          </a:stretch>
                        </a:blipFill>
                      </a:tcPr>
                    </a:tc>
                    <a:extLst>
                      <a:ext uri="{0D108BD9-81ED-4DB2-BD59-A6C34878D82A}">
                        <a16:rowId xmlns:a16="http://schemas.microsoft.com/office/drawing/2014/main" val="2087412496"/>
                      </a:ext>
                    </a:extLst>
                  </a:tr>
                  <a:tr h="457200">
                    <a:tc>
                      <a:txBody>
                        <a:bodyPr/>
                        <a:lstStyle/>
                        <a:p>
                          <a:endParaRPr lang="en-US"/>
                        </a:p>
                      </a:txBody>
                      <a:tcPr>
                        <a:blipFill>
                          <a:blip r:embed="rId3"/>
                          <a:stretch>
                            <a:fillRect t="-533333" r="-183221" b="-200000"/>
                          </a:stretch>
                        </a:blipFill>
                      </a:tcPr>
                    </a:tc>
                    <a:tc>
                      <a:txBody>
                        <a:bodyPr/>
                        <a:lstStyle/>
                        <a:p>
                          <a:endParaRPr lang="en-US"/>
                        </a:p>
                      </a:txBody>
                      <a:tcPr>
                        <a:blipFill>
                          <a:blip r:embed="rId3"/>
                          <a:stretch>
                            <a:fillRect l="-54579" t="-533333" b="-200000"/>
                          </a:stretch>
                        </a:blipFill>
                      </a:tcPr>
                    </a:tc>
                    <a:extLst>
                      <a:ext uri="{0D108BD9-81ED-4DB2-BD59-A6C34878D82A}">
                        <a16:rowId xmlns:a16="http://schemas.microsoft.com/office/drawing/2014/main" val="1869305803"/>
                      </a:ext>
                    </a:extLst>
                  </a:tr>
                  <a:tr h="457200">
                    <a:tc>
                      <a:txBody>
                        <a:bodyPr/>
                        <a:lstStyle/>
                        <a:p>
                          <a:endParaRPr lang="en-US"/>
                        </a:p>
                      </a:txBody>
                      <a:tcPr>
                        <a:blipFill>
                          <a:blip r:embed="rId3"/>
                          <a:stretch>
                            <a:fillRect t="-633333" r="-183221" b="-100000"/>
                          </a:stretch>
                        </a:blipFill>
                      </a:tcPr>
                    </a:tc>
                    <a:tc>
                      <a:txBody>
                        <a:bodyPr/>
                        <a:lstStyle/>
                        <a:p>
                          <a:endParaRPr lang="en-US"/>
                        </a:p>
                      </a:txBody>
                      <a:tcPr>
                        <a:blipFill>
                          <a:blip r:embed="rId3"/>
                          <a:stretch>
                            <a:fillRect l="-54579" t="-633333" b="-100000"/>
                          </a:stretch>
                        </a:blipFill>
                      </a:tcPr>
                    </a:tc>
                    <a:extLst>
                      <a:ext uri="{0D108BD9-81ED-4DB2-BD59-A6C34878D82A}">
                        <a16:rowId xmlns:a16="http://schemas.microsoft.com/office/drawing/2014/main" val="2634902722"/>
                      </a:ext>
                    </a:extLst>
                  </a:tr>
                  <a:tr h="457200">
                    <a:tc>
                      <a:txBody>
                        <a:bodyPr/>
                        <a:lstStyle/>
                        <a:p>
                          <a:endParaRPr lang="en-US"/>
                        </a:p>
                      </a:txBody>
                      <a:tcPr>
                        <a:blipFill>
                          <a:blip r:embed="rId3"/>
                          <a:stretch>
                            <a:fillRect t="-733333" r="-183221"/>
                          </a:stretch>
                        </a:blipFill>
                      </a:tcPr>
                    </a:tc>
                    <a:tc>
                      <a:txBody>
                        <a:bodyPr/>
                        <a:lstStyle/>
                        <a:p>
                          <a:endParaRPr lang="en-US"/>
                        </a:p>
                      </a:txBody>
                      <a:tcPr>
                        <a:blipFill>
                          <a:blip r:embed="rId3"/>
                          <a:stretch>
                            <a:fillRect l="-54579" t="-733333"/>
                          </a:stretch>
                        </a:blipFill>
                      </a:tcPr>
                    </a:tc>
                    <a:extLst>
                      <a:ext uri="{0D108BD9-81ED-4DB2-BD59-A6C34878D82A}">
                        <a16:rowId xmlns:a16="http://schemas.microsoft.com/office/drawing/2014/main" val="998267980"/>
                      </a:ext>
                    </a:extLst>
                  </a:tr>
                </a:tbl>
              </a:graphicData>
            </a:graphic>
          </p:graphicFrame>
        </mc:Fallback>
      </mc:AlternateContent>
      <p:cxnSp>
        <p:nvCxnSpPr>
          <p:cNvPr id="9" name="Straight Connector 8">
            <a:extLst>
              <a:ext uri="{FF2B5EF4-FFF2-40B4-BE49-F238E27FC236}">
                <a16:creationId xmlns:a16="http://schemas.microsoft.com/office/drawing/2014/main" id="{7A17656C-6188-4B65-AEE5-468CFCE3FAE6}"/>
              </a:ext>
            </a:extLst>
          </p:cNvPr>
          <p:cNvCxnSpPr/>
          <p:nvPr/>
        </p:nvCxnSpPr>
        <p:spPr>
          <a:xfrm flipH="1">
            <a:off x="838200" y="14478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1E002E-67A3-4736-A3B2-0A4C35A1A4E4}"/>
              </a:ext>
            </a:extLst>
          </p:cNvPr>
          <p:cNvCxnSpPr/>
          <p:nvPr/>
        </p:nvCxnSpPr>
        <p:spPr>
          <a:xfrm flipH="1">
            <a:off x="3124200" y="1676400"/>
            <a:ext cx="304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D034BA-4DD6-4D5D-A0F9-FB194F7B640F}"/>
              </a:ext>
            </a:extLst>
          </p:cNvPr>
          <p:cNvCxnSpPr/>
          <p:nvPr/>
        </p:nvCxnSpPr>
        <p:spPr>
          <a:xfrm flipH="1">
            <a:off x="4191000" y="1371600"/>
            <a:ext cx="838200" cy="3048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A140779-F881-43DA-8E09-C6FC459598EF}"/>
              </a:ext>
            </a:extLst>
          </p:cNvPr>
          <p:cNvCxnSpPr/>
          <p:nvPr/>
        </p:nvCxnSpPr>
        <p:spPr>
          <a:xfrm flipH="1">
            <a:off x="5181600" y="13716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D0ECFA-6445-4716-BF93-6E7BA7F25670}"/>
              </a:ext>
            </a:extLst>
          </p:cNvPr>
          <p:cNvCxnSpPr/>
          <p:nvPr/>
        </p:nvCxnSpPr>
        <p:spPr>
          <a:xfrm flipH="1">
            <a:off x="6324600" y="1676400"/>
            <a:ext cx="990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13CAB3-561C-49D5-B900-C717FCBACC53}"/>
              </a:ext>
            </a:extLst>
          </p:cNvPr>
          <p:cNvCxnSpPr/>
          <p:nvPr/>
        </p:nvCxnSpPr>
        <p:spPr>
          <a:xfrm flipH="1">
            <a:off x="7239000" y="16764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9162DD-9403-4FA2-8D81-E01B700823DF}"/>
              </a:ext>
            </a:extLst>
          </p:cNvPr>
          <p:cNvCxnSpPr/>
          <p:nvPr/>
        </p:nvCxnSpPr>
        <p:spPr>
          <a:xfrm flipH="1">
            <a:off x="4876800" y="2133600"/>
            <a:ext cx="1066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0060F8-13D3-46A2-91D3-FED0CA5397F0}"/>
              </a:ext>
            </a:extLst>
          </p:cNvPr>
          <p:cNvCxnSpPr/>
          <p:nvPr/>
        </p:nvCxnSpPr>
        <p:spPr>
          <a:xfrm flipH="1">
            <a:off x="5943600" y="2362200"/>
            <a:ext cx="838200" cy="228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3F129BE-30AA-4400-A066-14F5C2C48120}"/>
                  </a:ext>
                </a:extLst>
              </p:cNvPr>
              <p:cNvSpPr/>
              <p:nvPr/>
            </p:nvSpPr>
            <p:spPr>
              <a:xfrm>
                <a:off x="4519375" y="4495800"/>
                <a:ext cx="4217629" cy="400110"/>
              </a:xfrm>
              <a:prstGeom prst="rect">
                <a:avLst/>
              </a:prstGeom>
            </p:spPr>
            <p:txBody>
              <a:bodyPr wrap="none">
                <a:spAutoFit/>
              </a:bodyPr>
              <a:lstStyle/>
              <a:p>
                <a:r>
                  <a:rPr lang="en-US" sz="2000" dirty="0">
                    <a:solidFill>
                      <a:srgbClr val="008080"/>
                    </a:solidFill>
                  </a:rPr>
                  <a:t>Note that </a:t>
                </a:r>
                <a14:m>
                  <m:oMath xmlns:m="http://schemas.openxmlformats.org/officeDocument/2006/math">
                    <m:r>
                      <a:rPr lang="en-US" sz="2000" b="0" i="1" smtClean="0">
                        <a:solidFill>
                          <a:srgbClr val="008080"/>
                        </a:solidFill>
                        <a:latin typeface="Cambria Math" panose="02040503050406030204" pitchFamily="18" charset="0"/>
                      </a:rPr>
                      <m:t>4</m:t>
                    </m:r>
                  </m:oMath>
                </a14:m>
                <a:r>
                  <a:rPr lang="en-US" sz="2000" dirty="0">
                    <a:solidFill>
                      <a:srgbClr val="008080"/>
                    </a:solidFill>
                  </a:rPr>
                  <a:t> is one of the restrictions. </a:t>
                </a:r>
                <a:endParaRPr lang="en-IN" sz="2000" dirty="0">
                  <a:solidFill>
                    <a:srgbClr val="008080"/>
                  </a:solidFill>
                </a:endParaRPr>
              </a:p>
            </p:txBody>
          </p:sp>
        </mc:Choice>
        <mc:Fallback xmlns="">
          <p:sp>
            <p:nvSpPr>
              <p:cNvPr id="24" name="Rectangle 23">
                <a:extLst>
                  <a:ext uri="{FF2B5EF4-FFF2-40B4-BE49-F238E27FC236}">
                    <a16:creationId xmlns:a16="http://schemas.microsoft.com/office/drawing/2014/main" id="{E3F129BE-30AA-4400-A066-14F5C2C48120}"/>
                  </a:ext>
                </a:extLst>
              </p:cNvPr>
              <p:cNvSpPr>
                <a:spLocks noRot="1" noChangeAspect="1" noMove="1" noResize="1" noEditPoints="1" noAdjustHandles="1" noChangeArrowheads="1" noChangeShapeType="1" noTextEdit="1"/>
              </p:cNvSpPr>
              <p:nvPr/>
            </p:nvSpPr>
            <p:spPr>
              <a:xfrm>
                <a:off x="4519375" y="4495800"/>
                <a:ext cx="4217629" cy="400110"/>
              </a:xfrm>
              <a:prstGeom prst="rect">
                <a:avLst/>
              </a:prstGeom>
              <a:blipFill>
                <a:blip r:embed="rId4"/>
                <a:stretch>
                  <a:fillRect l="-1445" t="-9231" b="-26154"/>
                </a:stretch>
              </a:blipFill>
            </p:spPr>
            <p:txBody>
              <a:bodyPr/>
              <a:lstStyle/>
              <a:p>
                <a:r>
                  <a:rPr lang="en-IN">
                    <a:noFill/>
                  </a:rPr>
                  <a:t> </a:t>
                </a:r>
              </a:p>
            </p:txBody>
          </p:sp>
        </mc:Fallback>
      </mc:AlternateContent>
      <p:cxnSp>
        <p:nvCxnSpPr>
          <p:cNvPr id="14" name="Straight Connector 13">
            <a:extLst>
              <a:ext uri="{FF2B5EF4-FFF2-40B4-BE49-F238E27FC236}">
                <a16:creationId xmlns:a16="http://schemas.microsoft.com/office/drawing/2014/main" id="{E70DACC9-158F-4769-9468-F488E8A95CE3}"/>
              </a:ext>
            </a:extLst>
          </p:cNvPr>
          <p:cNvCxnSpPr>
            <a:cxnSpLocks/>
          </p:cNvCxnSpPr>
          <p:nvPr/>
        </p:nvCxnSpPr>
        <p:spPr>
          <a:xfrm flipH="1">
            <a:off x="3810000" y="4570962"/>
            <a:ext cx="228600" cy="249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C394D4-0A1F-44B2-8AFB-312C6DABC278}"/>
              </a:ext>
            </a:extLst>
          </p:cNvPr>
          <p:cNvCxnSpPr>
            <a:cxnSpLocks/>
          </p:cNvCxnSpPr>
          <p:nvPr/>
        </p:nvCxnSpPr>
        <p:spPr>
          <a:xfrm>
            <a:off x="3822998" y="4588652"/>
            <a:ext cx="202604" cy="2144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34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Radical Equations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3280898"/>
              </a:xfrm>
            </p:spPr>
            <p:txBody>
              <a:bodyPr>
                <a:spAutoFit/>
              </a:bodyPr>
              <a:lstStyle/>
              <a:p>
                <a:r>
                  <a:rPr lang="en-US" b="1" dirty="0"/>
                  <a:t>Step 1:  </a:t>
                </a:r>
                <a:r>
                  <a:rPr lang="en-US" dirty="0"/>
                  <a:t>Begin by isolating the radical expression on one side of the equation. If there is more than one radical expression, choose one to isolate on one side.</a:t>
                </a:r>
              </a:p>
              <a:p>
                <a:endParaRPr lang="en-US" dirty="0"/>
              </a:p>
              <a:p>
                <a:r>
                  <a:rPr lang="en-US" b="1" dirty="0"/>
                  <a:t>Step 2:  </a:t>
                </a:r>
                <a:r>
                  <a:rPr lang="en-US" dirty="0"/>
                  <a:t>Raise both sides of the equation by the power necessary to "undo" the isolated radical. That is, if the radical is an </a:t>
                </a:r>
                <a14:m>
                  <m:oMath xmlns:m="http://schemas.openxmlformats.org/officeDocument/2006/math">
                    <m:r>
                      <a:rPr lang="en-US">
                        <a:latin typeface="Cambria Math" panose="02040503050406030204" pitchFamily="18" charset="0"/>
                      </a:rPr>
                      <m:t>𝑛</m:t>
                    </m:r>
                  </m:oMath>
                </a14:m>
                <a:r>
                  <a:rPr lang="en-US" baseline="30000" dirty="0" err="1"/>
                  <a:t>th</a:t>
                </a:r>
                <a:r>
                  <a:rPr lang="en-US" dirty="0"/>
                  <a:t> root, raise both sides to the </a:t>
                </a:r>
                <a14:m>
                  <m:oMath xmlns:m="http://schemas.openxmlformats.org/officeDocument/2006/math">
                    <m:r>
                      <a:rPr lang="en-US">
                        <a:latin typeface="Cambria Math" panose="02040503050406030204" pitchFamily="18" charset="0"/>
                      </a:rPr>
                      <m:t>𝑛</m:t>
                    </m:r>
                  </m:oMath>
                </a14:m>
                <a:r>
                  <a:rPr lang="en-US" baseline="30000" dirty="0" err="1"/>
                  <a:t>th</a:t>
                </a:r>
                <a:r>
                  <a:rPr lang="en-US" dirty="0"/>
                  <a:t> power.</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280898"/>
              </a:xfrm>
              <a:blipFill>
                <a:blip r:embed="rId2"/>
                <a:stretch>
                  <a:fillRect l="-1328" t="-1473" r="-1771" b="-386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Radical Equations (cont.)</a:t>
            </a:r>
          </a:p>
        </p:txBody>
      </p:sp>
      <p:sp>
        <p:nvSpPr>
          <p:cNvPr id="3" name="Text Placeholder 2"/>
          <p:cNvSpPr>
            <a:spLocks noGrp="1"/>
          </p:cNvSpPr>
          <p:nvPr>
            <p:ph type="body" sz="quarter" idx="10"/>
          </p:nvPr>
        </p:nvSpPr>
        <p:spPr>
          <a:xfrm>
            <a:off x="457200" y="1082078"/>
            <a:ext cx="8229600" cy="3711785"/>
          </a:xfrm>
        </p:spPr>
        <p:txBody>
          <a:bodyPr>
            <a:spAutoFit/>
          </a:bodyPr>
          <a:lstStyle/>
          <a:p>
            <a:r>
              <a:rPr lang="en-US" b="1" dirty="0"/>
              <a:t>Step 3:  </a:t>
            </a:r>
            <a:r>
              <a:rPr lang="en-US" dirty="0"/>
              <a:t>If any radical expressions remain, simplify the equation if possible and then repeat steps 1 and 2 until the result is a polynomial equation. When a polynomial equation has been obtained, solve the equation using polynomial methods.</a:t>
            </a:r>
          </a:p>
          <a:p>
            <a:endParaRPr lang="en-US" dirty="0"/>
          </a:p>
          <a:p>
            <a:r>
              <a:rPr lang="en-US" b="1" dirty="0"/>
              <a:t>Step 4: </a:t>
            </a:r>
            <a:r>
              <a:rPr lang="en-US" dirty="0"/>
              <a:t>Check your solutions in the original equation! Any extraneous solutions must be discarded.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445F30-6A17-40CF-80C8-2D3C46B5ED15}"/>
              </a:ext>
            </a:extLst>
          </p:cNvPr>
          <p:cNvSpPr>
            <a:spLocks noGrp="1"/>
          </p:cNvSpPr>
          <p:nvPr>
            <p:ph type="title"/>
          </p:nvPr>
        </p:nvSpPr>
        <p:spPr/>
        <p:txBody>
          <a:bodyPr/>
          <a:lstStyle/>
          <a:p>
            <a:r>
              <a:rPr lang="en-IN" dirty="0"/>
              <a:t>Example 3: Radical Equations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0855DBF-821F-4CF5-A984-4FD7ECBA53B6}"/>
                  </a:ext>
                </a:extLst>
              </p:cNvPr>
              <p:cNvSpPr>
                <a:spLocks noGrp="1"/>
              </p:cNvSpPr>
              <p:nvPr>
                <p:ph sz="quarter" idx="11"/>
              </p:nvPr>
            </p:nvSpPr>
            <p:spPr/>
            <p:txBody>
              <a:bodyPr/>
              <a:lstStyle/>
              <a:p>
                <a:r>
                  <a:rPr lang="en-US" dirty="0"/>
                  <a:t>Solve the following radical equations.</a:t>
                </a:r>
              </a:p>
              <a:p>
                <a:pPr marL="514350" indent="-514350">
                  <a:buFont typeface="+mj-lt"/>
                  <a:buAutoNum type="alphaLcPeriod"/>
                </a:pPr>
                <a:r>
                  <a:rPr lang="en-US" dirty="0"/>
                  <a:t>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4−</m:t>
                        </m:r>
                        <m:r>
                          <a:rPr lang="en-US" b="0" i="1" smtClean="0">
                            <a:latin typeface="Cambria Math" panose="02040503050406030204" pitchFamily="18" charset="0"/>
                          </a:rPr>
                          <m:t>𝑥</m:t>
                        </m:r>
                      </m:e>
                    </m:rad>
                    <m:r>
                      <a:rPr lang="en-US" b="0" i="1" smtClean="0">
                        <a:latin typeface="Cambria Math" panose="02040503050406030204" pitchFamily="18" charset="0"/>
                      </a:rPr>
                      <m:t>−2=</m:t>
                    </m:r>
                    <m:r>
                      <a:rPr lang="en-US" b="0" i="1" smtClean="0">
                        <a:latin typeface="Cambria Math" panose="02040503050406030204" pitchFamily="18" charset="0"/>
                      </a:rPr>
                      <m:t>𝑥</m:t>
                    </m:r>
                  </m:oMath>
                </a14:m>
                <a:endParaRPr lang="en-US" dirty="0"/>
              </a:p>
            </p:txBody>
          </p:sp>
        </mc:Choice>
        <mc:Fallback xmlns="">
          <p:sp>
            <p:nvSpPr>
              <p:cNvPr id="5" name="Content Placeholder 4">
                <a:extLst>
                  <a:ext uri="{FF2B5EF4-FFF2-40B4-BE49-F238E27FC236}">
                    <a16:creationId xmlns:a16="http://schemas.microsoft.com/office/drawing/2014/main" id="{10855DBF-821F-4CF5-A984-4FD7ECBA53B6}"/>
                  </a:ext>
                </a:extLst>
              </p:cNvPr>
              <p:cNvSpPr>
                <a:spLocks noGrp="1" noRot="1" noChangeAspect="1" noMove="1" noResize="1" noEditPoints="1" noAdjustHandles="1" noChangeArrowheads="1" noChangeShapeType="1" noTextEdit="1"/>
              </p:cNvSpPr>
              <p:nvPr>
                <p:ph sz="quarter" idx="11"/>
              </p:nvPr>
            </p:nvSpPr>
            <p:spPr>
              <a:blipFill>
                <a:blip r:embed="rId2"/>
                <a:stretch>
                  <a:fillRect l="-1926" t="-1633"/>
                </a:stretch>
              </a:blipFill>
            </p:spPr>
            <p:txBody>
              <a:bodyPr/>
              <a:lstStyle/>
              <a:p>
                <a:r>
                  <a:rPr lang="en-IN">
                    <a:noFill/>
                  </a:rPr>
                  <a:t> </a:t>
                </a:r>
              </a:p>
            </p:txBody>
          </p:sp>
        </mc:Fallback>
      </mc:AlternateContent>
    </p:spTree>
    <p:extLst>
      <p:ext uri="{BB962C8B-B14F-4D97-AF65-F5344CB8AC3E}">
        <p14:creationId xmlns:p14="http://schemas.microsoft.com/office/powerpoint/2010/main" val="384988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B407-8C1D-4605-B2D7-337EFAC905B8}"/>
              </a:ext>
            </a:extLst>
          </p:cNvPr>
          <p:cNvSpPr>
            <a:spLocks noGrp="1"/>
          </p:cNvSpPr>
          <p:nvPr>
            <p:ph type="title"/>
          </p:nvPr>
        </p:nvSpPr>
        <p:spPr/>
        <p:txBody>
          <a:bodyPr/>
          <a:lstStyle/>
          <a:p>
            <a:r>
              <a:rPr lang="en-IN" dirty="0"/>
              <a:t>Example 3: Radical Equations (cont.)</a:t>
            </a:r>
          </a:p>
        </p:txBody>
      </p:sp>
      <p:sp>
        <p:nvSpPr>
          <p:cNvPr id="3" name="Content Placeholder 2">
            <a:extLst>
              <a:ext uri="{FF2B5EF4-FFF2-40B4-BE49-F238E27FC236}">
                <a16:creationId xmlns:a16="http://schemas.microsoft.com/office/drawing/2014/main" id="{0E3016A1-E74A-438A-BC78-C27BD2ADB2D2}"/>
              </a:ext>
            </a:extLst>
          </p:cNvPr>
          <p:cNvSpPr>
            <a:spLocks noGrp="1"/>
          </p:cNvSpPr>
          <p:nvPr>
            <p:ph sz="quarter" idx="11"/>
          </p:nvPr>
        </p:nvSpPr>
        <p:spPr/>
        <p:txBody>
          <a:bodyPr/>
          <a:lstStyle/>
          <a:p>
            <a:r>
              <a:rPr lang="en-IN" b="1" dirty="0"/>
              <a:t>Solution</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8840FC59-1AC3-4CC2-945A-D967E7402EFD}"/>
                  </a:ext>
                </a:extLst>
              </p:cNvPr>
              <p:cNvGraphicFramePr>
                <a:graphicFrameLocks noGrp="1"/>
              </p:cNvGraphicFramePr>
              <p:nvPr>
                <p:extLst>
                  <p:ext uri="{D42A27DB-BD31-4B8C-83A1-F6EECF244321}">
                    <p14:modId xmlns:p14="http://schemas.microsoft.com/office/powerpoint/2010/main" val="2666489337"/>
                  </p:ext>
                </p:extLst>
              </p:nvPr>
            </p:nvGraphicFramePr>
            <p:xfrm>
              <a:off x="457200" y="1600200"/>
              <a:ext cx="8305800" cy="4387915"/>
            </p:xfrm>
            <a:graphic>
              <a:graphicData uri="http://schemas.openxmlformats.org/drawingml/2006/table">
                <a:tbl>
                  <a:tblPr>
                    <a:tableStyleId>{2D5ABB26-0587-4C30-8999-92F81FD0307C}</a:tableStyleId>
                  </a:tblPr>
                  <a:tblGrid>
                    <a:gridCol w="1438847">
                      <a:extLst>
                        <a:ext uri="{9D8B030D-6E8A-4147-A177-3AD203B41FA5}">
                          <a16:colId xmlns:a16="http://schemas.microsoft.com/office/drawing/2014/main" val="1549492706"/>
                        </a:ext>
                      </a:extLst>
                    </a:gridCol>
                    <a:gridCol w="1800415">
                      <a:extLst>
                        <a:ext uri="{9D8B030D-6E8A-4147-A177-3AD203B41FA5}">
                          <a16:colId xmlns:a16="http://schemas.microsoft.com/office/drawing/2014/main" val="1459347402"/>
                        </a:ext>
                      </a:extLst>
                    </a:gridCol>
                    <a:gridCol w="5066538">
                      <a:extLst>
                        <a:ext uri="{9D8B030D-6E8A-4147-A177-3AD203B41FA5}">
                          <a16:colId xmlns:a16="http://schemas.microsoft.com/office/drawing/2014/main" val="3938763763"/>
                        </a:ext>
                      </a:extLst>
                    </a:gridCol>
                  </a:tblGrid>
                  <a:tr h="370840">
                    <a:tc>
                      <a:txBody>
                        <a:bodyPr/>
                        <a:lstStyle/>
                        <a:p>
                          <a:pPr/>
                          <a14:m>
                            <m:oMathPara xmlns:m="http://schemas.openxmlformats.org/officeDocument/2006/math">
                              <m:oMathParaPr>
                                <m:jc m:val="right"/>
                              </m:oMathParaPr>
                              <m:oMath xmlns:m="http://schemas.openxmlformats.org/officeDocument/2006/math">
                                <m:rad>
                                  <m:radPr>
                                    <m:degHide m:val="on"/>
                                    <m:ctrlPr>
                                      <a:rPr lang="en-US" sz="2000" b="0" i="1" smtClean="0">
                                        <a:latin typeface="Cambria Math" panose="02040503050406030204" pitchFamily="18" charset="0"/>
                                      </a:rPr>
                                    </m:ctrlPr>
                                  </m:radPr>
                                  <m:deg/>
                                  <m:e>
                                    <m:r>
                                      <a:rPr lang="en-US" sz="2000" b="0" smtClean="0">
                                        <a:latin typeface="Cambria Math" panose="02040503050406030204" pitchFamily="18" charset="0"/>
                                      </a:rPr>
                                      <m:t>4−</m:t>
                                    </m:r>
                                    <m:r>
                                      <a:rPr lang="en-US" sz="2000" b="0" smtClean="0">
                                        <a:latin typeface="Cambria Math" panose="02040503050406030204" pitchFamily="18" charset="0"/>
                                      </a:rPr>
                                      <m:t>𝑥</m:t>
                                    </m:r>
                                  </m:e>
                                </m:rad>
                                <m:r>
                                  <a:rPr lang="en-US" sz="2000" b="0" smtClean="0">
                                    <a:latin typeface="Cambria Math" panose="02040503050406030204" pitchFamily="18" charset="0"/>
                                  </a:rPr>
                                  <m:t>−2</m:t>
                                </m:r>
                              </m:oMath>
                            </m:oMathPara>
                          </a14:m>
                          <a:endParaRPr lang="en-IN" sz="2000" dirty="0"/>
                        </a:p>
                      </a:txBody>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a:rPr lang="en-US" sz="2000" b="0" smtClean="0">
                                    <a:latin typeface="Cambria Math" panose="02040503050406030204" pitchFamily="18" charset="0"/>
                                  </a:rPr>
                                  <m:t>𝑥</m:t>
                                </m:r>
                              </m:oMath>
                            </m:oMathPara>
                          </a14:m>
                          <a:endParaRPr lang="en-IN" sz="2000" dirty="0"/>
                        </a:p>
                      </a:txBody>
                      <a:tcPr/>
                    </a:tc>
                    <a:tc>
                      <a:txBody>
                        <a:bodyPr/>
                        <a:lstStyle/>
                        <a:p>
                          <a:r>
                            <a:rPr lang="en-US" sz="1800" dirty="0">
                              <a:solidFill>
                                <a:srgbClr val="008080"/>
                              </a:solidFill>
                            </a:rPr>
                            <a:t>There is only one radical expression, so we isolate it and proceed to square both sides.</a:t>
                          </a:r>
                          <a:endParaRPr lang="en-IN" sz="1800" dirty="0">
                            <a:solidFill>
                              <a:srgbClr val="008080"/>
                            </a:solidFill>
                          </a:endParaRPr>
                        </a:p>
                      </a:txBody>
                      <a:tcPr/>
                    </a:tc>
                    <a:extLst>
                      <a:ext uri="{0D108BD9-81ED-4DB2-BD59-A6C34878D82A}">
                        <a16:rowId xmlns:a16="http://schemas.microsoft.com/office/drawing/2014/main" val="383106134"/>
                      </a:ext>
                    </a:extLst>
                  </a:tr>
                  <a:tr h="370840">
                    <a:tc>
                      <a:txBody>
                        <a:bodyPr/>
                        <a:lstStyle/>
                        <a:p>
                          <a:pPr/>
                          <a14:m>
                            <m:oMathPara xmlns:m="http://schemas.openxmlformats.org/officeDocument/2006/math">
                              <m:oMathParaPr>
                                <m:jc m:val="right"/>
                              </m:oMathParaPr>
                              <m:oMath xmlns:m="http://schemas.openxmlformats.org/officeDocument/2006/math">
                                <m:rad>
                                  <m:radPr>
                                    <m:degHide m:val="on"/>
                                    <m:ctrlPr>
                                      <a:rPr lang="en-US" sz="2000" b="0" i="1" smtClean="0">
                                        <a:latin typeface="Cambria Math" panose="02040503050406030204" pitchFamily="18" charset="0"/>
                                      </a:rPr>
                                    </m:ctrlPr>
                                  </m:radPr>
                                  <m:deg/>
                                  <m:e>
                                    <m:r>
                                      <a:rPr lang="en-US" sz="2000" b="0" smtClean="0">
                                        <a:latin typeface="Cambria Math" panose="02040503050406030204" pitchFamily="18" charset="0"/>
                                      </a:rPr>
                                      <m:t>4−</m:t>
                                    </m:r>
                                    <m:r>
                                      <a:rPr lang="en-US" sz="2000" b="0" smtClean="0">
                                        <a:latin typeface="Cambria Math" panose="02040503050406030204" pitchFamily="18" charset="0"/>
                                      </a:rPr>
                                      <m:t>𝑥</m:t>
                                    </m:r>
                                  </m:e>
                                </m:rad>
                              </m:oMath>
                            </m:oMathPara>
                          </a14:m>
                          <a:endParaRPr lang="en-IN" sz="2000" dirty="0"/>
                        </a:p>
                      </a:txBody>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a:rPr lang="en-US" sz="2000" b="0" smtClean="0">
                                    <a:latin typeface="Cambria Math" panose="02040503050406030204" pitchFamily="18" charset="0"/>
                                  </a:rPr>
                                  <m:t>𝑥</m:t>
                                </m:r>
                                <m:r>
                                  <a:rPr lang="en-US" sz="2000" b="0" smtClean="0">
                                    <a:latin typeface="Cambria Math" panose="02040503050406030204" pitchFamily="18" charset="0"/>
                                  </a:rPr>
                                  <m:t>+2</m:t>
                                </m:r>
                              </m:oMath>
                            </m:oMathPara>
                          </a14:m>
                          <a:endParaRPr lang="en-IN" sz="2000" dirty="0"/>
                        </a:p>
                      </a:txBody>
                      <a:tcPr/>
                    </a:tc>
                    <a:tc>
                      <a:txBody>
                        <a:bodyPr/>
                        <a:lstStyle/>
                        <a:p>
                          <a:endParaRPr lang="en-IN" sz="1800" dirty="0">
                            <a:solidFill>
                              <a:srgbClr val="008080"/>
                            </a:solidFill>
                          </a:endParaRPr>
                        </a:p>
                      </a:txBody>
                      <a:tcPr/>
                    </a:tc>
                    <a:extLst>
                      <a:ext uri="{0D108BD9-81ED-4DB2-BD59-A6C34878D82A}">
                        <a16:rowId xmlns:a16="http://schemas.microsoft.com/office/drawing/2014/main" val="3353866280"/>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ad>
                                          <m:radPr>
                                            <m:degHide m:val="on"/>
                                            <m:ctrlPr>
                                              <a:rPr lang="en-US" sz="2000" b="0" i="1" smtClean="0">
                                                <a:latin typeface="Cambria Math" panose="02040503050406030204" pitchFamily="18" charset="0"/>
                                              </a:rPr>
                                            </m:ctrlPr>
                                          </m:radPr>
                                          <m:deg/>
                                          <m:e>
                                            <m:r>
                                              <a:rPr lang="en-US" sz="2000" b="0" smtClean="0">
                                                <a:latin typeface="Cambria Math" panose="02040503050406030204" pitchFamily="18" charset="0"/>
                                              </a:rPr>
                                              <m:t>4−</m:t>
                                            </m:r>
                                            <m:r>
                                              <a:rPr lang="en-US" sz="2000" b="0" smtClean="0">
                                                <a:latin typeface="Cambria Math" panose="02040503050406030204" pitchFamily="18" charset="0"/>
                                              </a:rPr>
                                              <m:t>𝑥</m:t>
                                            </m:r>
                                          </m:e>
                                        </m:rad>
                                      </m:e>
                                    </m:d>
                                  </m:e>
                                  <m:sup>
                                    <m:r>
                                      <a:rPr lang="en-US" sz="2000" b="0" smtClean="0">
                                        <a:latin typeface="Cambria Math" panose="02040503050406030204" pitchFamily="18" charset="0"/>
                                      </a:rPr>
                                      <m:t>2</m:t>
                                    </m:r>
                                  </m:sup>
                                </m:sSup>
                              </m:oMath>
                            </m:oMathPara>
                          </a14:m>
                          <a:endParaRPr lang="en-IN" sz="2000" dirty="0"/>
                        </a:p>
                      </a:txBody>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smtClean="0">
                                            <a:latin typeface="Cambria Math" panose="02040503050406030204" pitchFamily="18" charset="0"/>
                                          </a:rPr>
                                          <m:t>𝑥</m:t>
                                        </m:r>
                                        <m:r>
                                          <a:rPr lang="en-US" sz="2000" b="0" smtClean="0">
                                            <a:latin typeface="Cambria Math" panose="02040503050406030204" pitchFamily="18" charset="0"/>
                                          </a:rPr>
                                          <m:t>+2</m:t>
                                        </m:r>
                                      </m:e>
                                    </m:d>
                                  </m:e>
                                  <m:sup>
                                    <m:r>
                                      <a:rPr lang="en-US" sz="2000" b="0" smtClean="0">
                                        <a:latin typeface="Cambria Math" panose="02040503050406030204" pitchFamily="18" charset="0"/>
                                      </a:rPr>
                                      <m:t>2</m:t>
                                    </m:r>
                                  </m:sup>
                                </m:sSup>
                                <m:r>
                                  <a:rPr lang="en-US" sz="2000" b="0" smtClean="0">
                                    <a:latin typeface="Cambria Math" panose="02040503050406030204" pitchFamily="18" charset="0"/>
                                  </a:rPr>
                                  <m:t> </m:t>
                                </m:r>
                              </m:oMath>
                            </m:oMathPara>
                          </a14:m>
                          <a:endParaRPr lang="en-IN" sz="2000" dirty="0"/>
                        </a:p>
                      </a:txBody>
                      <a:tcPr/>
                    </a:tc>
                    <a:tc>
                      <a:txBody>
                        <a:bodyPr/>
                        <a:lstStyle/>
                        <a:p>
                          <a:endParaRPr lang="en-IN" sz="1800" dirty="0">
                            <a:solidFill>
                              <a:srgbClr val="008080"/>
                            </a:solidFill>
                          </a:endParaRPr>
                        </a:p>
                      </a:txBody>
                      <a:tcPr/>
                    </a:tc>
                    <a:extLst>
                      <a:ext uri="{0D108BD9-81ED-4DB2-BD59-A6C34878D82A}">
                        <a16:rowId xmlns:a16="http://schemas.microsoft.com/office/drawing/2014/main" val="572987126"/>
                      </a:ext>
                    </a:extLst>
                  </a:tr>
                  <a:tr h="370840">
                    <a:tc>
                      <a:txBody>
                        <a:bodyPr/>
                        <a:lstStyle/>
                        <a:p>
                          <a:pPr/>
                          <a14:m>
                            <m:oMathPara xmlns:m="http://schemas.openxmlformats.org/officeDocument/2006/math">
                              <m:oMathParaPr>
                                <m:jc m:val="right"/>
                              </m:oMathParaPr>
                              <m:oMath xmlns:m="http://schemas.openxmlformats.org/officeDocument/2006/math">
                                <m:r>
                                  <a:rPr lang="en-US" sz="2000" b="0" smtClean="0">
                                    <a:latin typeface="Cambria Math" panose="02040503050406030204" pitchFamily="18" charset="0"/>
                                  </a:rPr>
                                  <m:t>4−</m:t>
                                </m:r>
                                <m:r>
                                  <a:rPr lang="en-US" sz="2000" b="0" smtClean="0">
                                    <a:latin typeface="Cambria Math" panose="02040503050406030204" pitchFamily="18" charset="0"/>
                                  </a:rPr>
                                  <m:t>𝑥</m:t>
                                </m:r>
                              </m:oMath>
                            </m:oMathPara>
                          </a14:m>
                          <a:endParaRPr lang="en-IN" sz="2000" dirty="0"/>
                        </a:p>
                      </a:txBody>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smtClean="0">
                                        <a:latin typeface="Cambria Math" panose="02040503050406030204" pitchFamily="18" charset="0"/>
                                      </a:rPr>
                                      <m:t>𝑥</m:t>
                                    </m:r>
                                  </m:e>
                                  <m:sup>
                                    <m:r>
                                      <a:rPr lang="en-US" sz="2000" b="0" smtClean="0">
                                        <a:latin typeface="Cambria Math" panose="02040503050406030204" pitchFamily="18" charset="0"/>
                                      </a:rPr>
                                      <m:t>2</m:t>
                                    </m:r>
                                  </m:sup>
                                </m:sSup>
                                <m:r>
                                  <a:rPr lang="en-US" sz="2000" b="0" smtClean="0">
                                    <a:latin typeface="Cambria Math" panose="02040503050406030204" pitchFamily="18" charset="0"/>
                                  </a:rPr>
                                  <m:t>+4</m:t>
                                </m:r>
                                <m:r>
                                  <a:rPr lang="en-US" sz="2000" b="0" smtClean="0">
                                    <a:latin typeface="Cambria Math" panose="02040503050406030204" pitchFamily="18" charset="0"/>
                                  </a:rPr>
                                  <m:t>𝑥</m:t>
                                </m:r>
                                <m:r>
                                  <a:rPr lang="en-US" sz="2000" b="0" i="0" smtClean="0">
                                    <a:latin typeface="Cambria Math" panose="02040503050406030204" pitchFamily="18" charset="0"/>
                                  </a:rPr>
                                  <m:t>+</m:t>
                                </m:r>
                                <m:r>
                                  <a:rPr lang="en-US" sz="2000" b="0" smtClean="0">
                                    <a:latin typeface="Cambria Math" panose="02040503050406030204" pitchFamily="18" charset="0"/>
                                  </a:rPr>
                                  <m:t>4</m:t>
                                </m:r>
                              </m:oMath>
                            </m:oMathPara>
                          </a14:m>
                          <a:endParaRPr lang="en-IN" sz="2000" dirty="0"/>
                        </a:p>
                      </a:txBody>
                      <a:tcPr/>
                    </a:tc>
                    <a:tc>
                      <a:txBody>
                        <a:bodyPr/>
                        <a:lstStyle/>
                        <a:p>
                          <a:r>
                            <a:rPr lang="en-US" sz="1800" dirty="0">
                              <a:solidFill>
                                <a:srgbClr val="008080"/>
                              </a:solidFill>
                            </a:rPr>
                            <a:t>The result is a second-degree polynomial equation that can be easily solved by factoring.</a:t>
                          </a:r>
                          <a:endParaRPr lang="en-IN" sz="1800" dirty="0">
                            <a:solidFill>
                              <a:srgbClr val="008080"/>
                            </a:solidFill>
                          </a:endParaRPr>
                        </a:p>
                      </a:txBody>
                      <a:tcPr/>
                    </a:tc>
                    <a:extLst>
                      <a:ext uri="{0D108BD9-81ED-4DB2-BD59-A6C34878D82A}">
                        <a16:rowId xmlns:a16="http://schemas.microsoft.com/office/drawing/2014/main" val="1021808848"/>
                      </a:ext>
                    </a:extLst>
                  </a:tr>
                  <a:tr h="370840">
                    <a:tc>
                      <a:txBody>
                        <a:bodyPr/>
                        <a:lstStyle/>
                        <a:p>
                          <a:pPr/>
                          <a14:m>
                            <m:oMathPara xmlns:m="http://schemas.openxmlformats.org/officeDocument/2006/math">
                              <m:oMathParaPr>
                                <m:jc m:val="right"/>
                              </m:oMathParaPr>
                              <m:oMath xmlns:m="http://schemas.openxmlformats.org/officeDocument/2006/math">
                                <m:r>
                                  <a:rPr lang="en-US" sz="2000" b="0" smtClean="0">
                                    <a:latin typeface="Cambria Math" panose="02040503050406030204" pitchFamily="18" charset="0"/>
                                  </a:rPr>
                                  <m:t>0</m:t>
                                </m:r>
                              </m:oMath>
                            </m:oMathPara>
                          </a14:m>
                          <a:endParaRPr lang="en-IN" sz="2000" dirty="0"/>
                        </a:p>
                      </a:txBody>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smtClean="0">
                                        <a:latin typeface="Cambria Math" panose="02040503050406030204" pitchFamily="18" charset="0"/>
                                      </a:rPr>
                                      <m:t>𝑥</m:t>
                                    </m:r>
                                  </m:e>
                                  <m:sup>
                                    <m:r>
                                      <a:rPr lang="en-US" sz="2000" b="0" smtClean="0">
                                        <a:latin typeface="Cambria Math" panose="02040503050406030204" pitchFamily="18" charset="0"/>
                                      </a:rPr>
                                      <m:t>2</m:t>
                                    </m:r>
                                  </m:sup>
                                </m:sSup>
                                <m:r>
                                  <a:rPr lang="en-US" sz="2000" b="0" smtClean="0">
                                    <a:latin typeface="Cambria Math" panose="02040503050406030204" pitchFamily="18" charset="0"/>
                                  </a:rPr>
                                  <m:t>+5</m:t>
                                </m:r>
                                <m:r>
                                  <a:rPr lang="en-US" sz="2000" b="0" smtClean="0">
                                    <a:latin typeface="Cambria Math" panose="02040503050406030204" pitchFamily="18" charset="0"/>
                                  </a:rPr>
                                  <m:t>𝑥</m:t>
                                </m:r>
                              </m:oMath>
                            </m:oMathPara>
                          </a14:m>
                          <a:endParaRPr lang="en-IN" sz="2000" dirty="0"/>
                        </a:p>
                      </a:txBody>
                      <a:tcPr/>
                    </a:tc>
                    <a:tc>
                      <a:txBody>
                        <a:bodyPr/>
                        <a:lstStyle/>
                        <a:p>
                          <a:endParaRPr lang="en-IN" sz="1800" dirty="0">
                            <a:solidFill>
                              <a:srgbClr val="008080"/>
                            </a:solidFill>
                          </a:endParaRPr>
                        </a:p>
                      </a:txBody>
                      <a:tcPr/>
                    </a:tc>
                    <a:extLst>
                      <a:ext uri="{0D108BD9-81ED-4DB2-BD59-A6C34878D82A}">
                        <a16:rowId xmlns:a16="http://schemas.microsoft.com/office/drawing/2014/main" val="2903726794"/>
                      </a:ext>
                    </a:extLst>
                  </a:tr>
                  <a:tr h="370840">
                    <a:tc>
                      <a:txBody>
                        <a:bodyPr/>
                        <a:lstStyle/>
                        <a:p>
                          <a:pPr/>
                          <a14:m>
                            <m:oMathPara xmlns:m="http://schemas.openxmlformats.org/officeDocument/2006/math">
                              <m:oMathParaPr>
                                <m:jc m:val="right"/>
                              </m:oMathParaPr>
                              <m:oMath xmlns:m="http://schemas.openxmlformats.org/officeDocument/2006/math">
                                <m:r>
                                  <a:rPr lang="en-US" sz="2000" b="0" smtClean="0">
                                    <a:latin typeface="Cambria Math" panose="02040503050406030204" pitchFamily="18" charset="0"/>
                                  </a:rPr>
                                  <m:t>0</m:t>
                                </m:r>
                              </m:oMath>
                            </m:oMathPara>
                          </a14:m>
                          <a:endParaRPr lang="en-IN" sz="2000" dirty="0"/>
                        </a:p>
                      </a:txBody>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a:rPr lang="en-US" sz="2000" b="0" smtClean="0">
                                    <a:latin typeface="Cambria Math" panose="02040503050406030204" pitchFamily="18" charset="0"/>
                                  </a:rPr>
                                  <m:t>𝑥</m:t>
                                </m:r>
                                <m:r>
                                  <a:rPr lang="en-US" sz="2000" b="0" smtClean="0">
                                    <a:latin typeface="Cambria Math" panose="02040503050406030204" pitchFamily="18" charset="0"/>
                                  </a:rPr>
                                  <m:t>(</m:t>
                                </m:r>
                                <m:r>
                                  <a:rPr lang="en-US" sz="2000" b="0" smtClean="0">
                                    <a:latin typeface="Cambria Math" panose="02040503050406030204" pitchFamily="18" charset="0"/>
                                  </a:rPr>
                                  <m:t>𝑥</m:t>
                                </m:r>
                                <m:r>
                                  <a:rPr lang="en-US" sz="2000" b="0" smtClean="0">
                                    <a:latin typeface="Cambria Math" panose="02040503050406030204" pitchFamily="18" charset="0"/>
                                  </a:rPr>
                                  <m:t>+5)</m:t>
                                </m:r>
                              </m:oMath>
                            </m:oMathPara>
                          </a14:m>
                          <a:endParaRPr lang="en-IN" sz="2000" dirty="0"/>
                        </a:p>
                      </a:txBody>
                      <a:tcPr/>
                    </a:tc>
                    <a:tc>
                      <a:txBody>
                        <a:bodyPr/>
                        <a:lstStyle/>
                        <a:p>
                          <a:endParaRPr lang="en-IN" sz="1800" dirty="0">
                            <a:solidFill>
                              <a:srgbClr val="008080"/>
                            </a:solidFill>
                          </a:endParaRPr>
                        </a:p>
                      </a:txBody>
                      <a:tcPr/>
                    </a:tc>
                    <a:extLst>
                      <a:ext uri="{0D108BD9-81ED-4DB2-BD59-A6C34878D82A}">
                        <a16:rowId xmlns:a16="http://schemas.microsoft.com/office/drawing/2014/main" val="1035891324"/>
                      </a:ext>
                    </a:extLst>
                  </a:tr>
                  <a:tr h="370840">
                    <a:tc>
                      <a:txBody>
                        <a:bodyPr/>
                        <a:lstStyle/>
                        <a:p>
                          <a:pPr/>
                          <a14:m>
                            <m:oMathPara xmlns:m="http://schemas.openxmlformats.org/officeDocument/2006/math">
                              <m:oMathParaPr>
                                <m:jc m:val="right"/>
                              </m:oMathParaPr>
                              <m:oMath xmlns:m="http://schemas.openxmlformats.org/officeDocument/2006/math">
                                <m:r>
                                  <a:rPr lang="en-US" sz="2000" b="0" smtClean="0">
                                    <a:latin typeface="Cambria Math" panose="02040503050406030204" pitchFamily="18" charset="0"/>
                                  </a:rPr>
                                  <m:t>𝑥</m:t>
                                </m:r>
                              </m:oMath>
                            </m:oMathPara>
                          </a14:m>
                          <a:endParaRPr lang="en-IN" sz="2000" dirty="0"/>
                        </a:p>
                      </a:txBody>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=0,−5</m:t>
                                </m:r>
                              </m:oMath>
                            </m:oMathPara>
                          </a14:m>
                          <a:endParaRPr lang="en-IN" sz="2000" dirty="0"/>
                        </a:p>
                      </a:txBody>
                      <a:tcPr/>
                    </a:tc>
                    <a:tc>
                      <a:txBody>
                        <a:bodyPr/>
                        <a:lstStyle/>
                        <a:p>
                          <a:r>
                            <a:rPr lang="en-US" sz="1800" dirty="0">
                              <a:solidFill>
                                <a:srgbClr val="008080"/>
                              </a:solidFill>
                            </a:rPr>
                            <a:t>Note, though, that </a:t>
                          </a:r>
                          <a14:m>
                            <m:oMath xmlns:m="http://schemas.openxmlformats.org/officeDocument/2006/math">
                              <m:rad>
                                <m:radPr>
                                  <m:degHide m:val="on"/>
                                  <m:ctrlPr>
                                    <a:rPr lang="en-US" sz="1800" i="1" smtClean="0">
                                      <a:solidFill>
                                        <a:srgbClr val="008080"/>
                                      </a:solidFill>
                                      <a:latin typeface="Cambria Math" panose="02040503050406030204" pitchFamily="18" charset="0"/>
                                    </a:rPr>
                                  </m:ctrlPr>
                                </m:radPr>
                                <m:deg/>
                                <m:e>
                                  <m:r>
                                    <a:rPr lang="en-US" sz="1800" b="0" smtClean="0">
                                      <a:solidFill>
                                        <a:srgbClr val="008080"/>
                                      </a:solidFill>
                                      <a:latin typeface="Cambria Math" panose="02040503050406030204" pitchFamily="18" charset="0"/>
                                    </a:rPr>
                                    <m:t>4−(−5)</m:t>
                                  </m:r>
                                </m:e>
                              </m:rad>
                              <m:r>
                                <a:rPr lang="en-US" sz="1800" smtClean="0">
                                  <a:solidFill>
                                    <a:srgbClr val="008080"/>
                                  </a:solidFill>
                                  <a:latin typeface="Cambria Math" panose="02040503050406030204" pitchFamily="18" charset="0"/>
                                </a:rPr>
                                <m:t>≠</m:t>
                              </m:r>
                              <m:r>
                                <a:rPr lang="en-US" sz="1800" b="0" smtClean="0">
                                  <a:solidFill>
                                    <a:srgbClr val="008080"/>
                                  </a:solidFill>
                                  <a:latin typeface="Cambria Math" panose="02040503050406030204" pitchFamily="18" charset="0"/>
                                </a:rPr>
                                <m:t>−5+2</m:t>
                              </m:r>
                            </m:oMath>
                          </a14:m>
                          <a:r>
                            <a:rPr lang="en-US" sz="1800" dirty="0">
                              <a:solidFill>
                                <a:srgbClr val="008080"/>
                              </a:solidFill>
                            </a:rPr>
                            <a:t>. So </a:t>
                          </a:r>
                          <a14:m>
                            <m:oMath xmlns:m="http://schemas.openxmlformats.org/officeDocument/2006/math">
                              <m:r>
                                <a:rPr lang="en-US" sz="1800" b="0" smtClean="0">
                                  <a:solidFill>
                                    <a:srgbClr val="008080"/>
                                  </a:solidFill>
                                  <a:latin typeface="Cambria Math" panose="02040503050406030204" pitchFamily="18" charset="0"/>
                                </a:rPr>
                                <m:t>−5</m:t>
                              </m:r>
                            </m:oMath>
                          </a14:m>
                          <a:r>
                            <a:rPr lang="en-US" sz="1800" dirty="0">
                              <a:solidFill>
                                <a:srgbClr val="008080"/>
                              </a:solidFill>
                            </a:rPr>
                            <a:t> must be discarded. The solution is the single number </a:t>
                          </a:r>
                          <a14:m>
                            <m:oMath xmlns:m="http://schemas.openxmlformats.org/officeDocument/2006/math">
                              <m:r>
                                <a:rPr lang="en-US" sz="1800" b="0" smtClean="0">
                                  <a:solidFill>
                                    <a:srgbClr val="008080"/>
                                  </a:solidFill>
                                  <a:latin typeface="Cambria Math" panose="02040503050406030204" pitchFamily="18" charset="0"/>
                                </a:rPr>
                                <m:t>0</m:t>
                              </m:r>
                            </m:oMath>
                          </a14:m>
                          <a:r>
                            <a:rPr lang="en-US" sz="1800" dirty="0">
                              <a:solidFill>
                                <a:srgbClr val="008080"/>
                              </a:solidFill>
                            </a:rPr>
                            <a:t>.</a:t>
                          </a:r>
                          <a:endParaRPr lang="en-IN" sz="1800" dirty="0">
                            <a:solidFill>
                              <a:srgbClr val="008080"/>
                            </a:solidFill>
                          </a:endParaRPr>
                        </a:p>
                      </a:txBody>
                      <a:tcPr/>
                    </a:tc>
                    <a:extLst>
                      <a:ext uri="{0D108BD9-81ED-4DB2-BD59-A6C34878D82A}">
                        <a16:rowId xmlns:a16="http://schemas.microsoft.com/office/drawing/2014/main" val="2222882106"/>
                      </a:ext>
                    </a:extLst>
                  </a:tr>
                  <a:tr h="370840">
                    <a:tc>
                      <a:txBody>
                        <a:bodyPr/>
                        <a:lstStyle/>
                        <a:p>
                          <a:pPr/>
                          <a14:m>
                            <m:oMathPara xmlns:m="http://schemas.openxmlformats.org/officeDocument/2006/math">
                              <m:oMathParaPr>
                                <m:jc m:val="right"/>
                              </m:oMathParaPr>
                              <m:oMath xmlns:m="http://schemas.openxmlformats.org/officeDocument/2006/math">
                                <m:r>
                                  <a:rPr lang="en-US" sz="2000" b="0" smtClean="0">
                                    <a:latin typeface="Cambria Math" panose="02040503050406030204" pitchFamily="18" charset="0"/>
                                  </a:rPr>
                                  <m:t>𝑥</m:t>
                                </m:r>
                              </m:oMath>
                            </m:oMathPara>
                          </a14:m>
                          <a:endParaRPr lang="en-IN" sz="2000" dirty="0"/>
                        </a:p>
                      </a:txBody>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=0</m:t>
                                </m:r>
                              </m:oMath>
                            </m:oMathPara>
                          </a14:m>
                          <a:endParaRPr lang="en-IN" sz="2000" dirty="0"/>
                        </a:p>
                      </a:txBody>
                      <a:tcPr/>
                    </a:tc>
                    <a:tc>
                      <a:txBody>
                        <a:bodyPr/>
                        <a:lstStyle/>
                        <a:p>
                          <a:endParaRPr lang="en-IN" sz="1800" dirty="0">
                            <a:solidFill>
                              <a:srgbClr val="008080"/>
                            </a:solidFill>
                          </a:endParaRPr>
                        </a:p>
                      </a:txBody>
                      <a:tcPr/>
                    </a:tc>
                    <a:extLst>
                      <a:ext uri="{0D108BD9-81ED-4DB2-BD59-A6C34878D82A}">
                        <a16:rowId xmlns:a16="http://schemas.microsoft.com/office/drawing/2014/main" val="3222577188"/>
                      </a:ext>
                    </a:extLst>
                  </a:tr>
                </a:tbl>
              </a:graphicData>
            </a:graphic>
          </p:graphicFrame>
        </mc:Choice>
        <mc:Fallback>
          <p:graphicFrame>
            <p:nvGraphicFramePr>
              <p:cNvPr id="4" name="Table 4">
                <a:extLst>
                  <a:ext uri="{FF2B5EF4-FFF2-40B4-BE49-F238E27FC236}">
                    <a16:creationId xmlns:a16="http://schemas.microsoft.com/office/drawing/2014/main" id="{8840FC59-1AC3-4CC2-945A-D967E7402EFD}"/>
                  </a:ext>
                </a:extLst>
              </p:cNvPr>
              <p:cNvGraphicFramePr>
                <a:graphicFrameLocks noGrp="1"/>
              </p:cNvGraphicFramePr>
              <p:nvPr>
                <p:extLst>
                  <p:ext uri="{D42A27DB-BD31-4B8C-83A1-F6EECF244321}">
                    <p14:modId xmlns:p14="http://schemas.microsoft.com/office/powerpoint/2010/main" val="2666489337"/>
                  </p:ext>
                </p:extLst>
              </p:nvPr>
            </p:nvGraphicFramePr>
            <p:xfrm>
              <a:off x="457200" y="1600200"/>
              <a:ext cx="8305800" cy="4387915"/>
            </p:xfrm>
            <a:graphic>
              <a:graphicData uri="http://schemas.openxmlformats.org/drawingml/2006/table">
                <a:tbl>
                  <a:tblPr>
                    <a:tableStyleId>{2D5ABB26-0587-4C30-8999-92F81FD0307C}</a:tableStyleId>
                  </a:tblPr>
                  <a:tblGrid>
                    <a:gridCol w="1438847">
                      <a:extLst>
                        <a:ext uri="{9D8B030D-6E8A-4147-A177-3AD203B41FA5}">
                          <a16:colId xmlns:a16="http://schemas.microsoft.com/office/drawing/2014/main" val="1549492706"/>
                        </a:ext>
                      </a:extLst>
                    </a:gridCol>
                    <a:gridCol w="1800415">
                      <a:extLst>
                        <a:ext uri="{9D8B030D-6E8A-4147-A177-3AD203B41FA5}">
                          <a16:colId xmlns:a16="http://schemas.microsoft.com/office/drawing/2014/main" val="1459347402"/>
                        </a:ext>
                      </a:extLst>
                    </a:gridCol>
                    <a:gridCol w="5066538">
                      <a:extLst>
                        <a:ext uri="{9D8B030D-6E8A-4147-A177-3AD203B41FA5}">
                          <a16:colId xmlns:a16="http://schemas.microsoft.com/office/drawing/2014/main" val="3938763763"/>
                        </a:ext>
                      </a:extLst>
                    </a:gridCol>
                  </a:tblGrid>
                  <a:tr h="640080">
                    <a:tc>
                      <a:txBody>
                        <a:bodyPr/>
                        <a:lstStyle/>
                        <a:p>
                          <a:endParaRPr lang="en-US"/>
                        </a:p>
                      </a:txBody>
                      <a:tcPr>
                        <a:blipFill>
                          <a:blip r:embed="rId2"/>
                          <a:stretch>
                            <a:fillRect t="-4762" r="-477542" b="-586667"/>
                          </a:stretch>
                        </a:blipFill>
                      </a:tcPr>
                    </a:tc>
                    <a:tc>
                      <a:txBody>
                        <a:bodyPr/>
                        <a:lstStyle/>
                        <a:p>
                          <a:endParaRPr lang="en-US"/>
                        </a:p>
                      </a:txBody>
                      <a:tcPr>
                        <a:blipFill>
                          <a:blip r:embed="rId2"/>
                          <a:stretch>
                            <a:fillRect l="-79730" t="-4762" r="-280743" b="-586667"/>
                          </a:stretch>
                        </a:blipFill>
                      </a:tcPr>
                    </a:tc>
                    <a:tc>
                      <a:txBody>
                        <a:bodyPr/>
                        <a:lstStyle/>
                        <a:p>
                          <a:r>
                            <a:rPr lang="en-US" sz="1800" dirty="0">
                              <a:solidFill>
                                <a:srgbClr val="008080"/>
                              </a:solidFill>
                            </a:rPr>
                            <a:t>There is only one radical expression, so we isolate it and proceed to square both sides.</a:t>
                          </a:r>
                          <a:endParaRPr lang="en-IN" sz="1800" dirty="0">
                            <a:solidFill>
                              <a:srgbClr val="008080"/>
                            </a:solidFill>
                          </a:endParaRPr>
                        </a:p>
                      </a:txBody>
                      <a:tcPr/>
                    </a:tc>
                    <a:extLst>
                      <a:ext uri="{0D108BD9-81ED-4DB2-BD59-A6C34878D82A}">
                        <a16:rowId xmlns:a16="http://schemas.microsoft.com/office/drawing/2014/main" val="383106134"/>
                      </a:ext>
                    </a:extLst>
                  </a:tr>
                  <a:tr h="431102">
                    <a:tc>
                      <a:txBody>
                        <a:bodyPr/>
                        <a:lstStyle/>
                        <a:p>
                          <a:endParaRPr lang="en-US"/>
                        </a:p>
                      </a:txBody>
                      <a:tcPr>
                        <a:blipFill>
                          <a:blip r:embed="rId2"/>
                          <a:stretch>
                            <a:fillRect t="-154930" r="-477542" b="-767606"/>
                          </a:stretch>
                        </a:blipFill>
                      </a:tcPr>
                    </a:tc>
                    <a:tc>
                      <a:txBody>
                        <a:bodyPr/>
                        <a:lstStyle/>
                        <a:p>
                          <a:endParaRPr lang="en-US"/>
                        </a:p>
                      </a:txBody>
                      <a:tcPr>
                        <a:blipFill>
                          <a:blip r:embed="rId2"/>
                          <a:stretch>
                            <a:fillRect l="-79730" t="-154930" r="-280743" b="-767606"/>
                          </a:stretch>
                        </a:blipFill>
                      </a:tcPr>
                    </a:tc>
                    <a:tc>
                      <a:txBody>
                        <a:bodyPr/>
                        <a:lstStyle/>
                        <a:p>
                          <a:endParaRPr lang="en-IN" sz="1800" dirty="0">
                            <a:solidFill>
                              <a:srgbClr val="008080"/>
                            </a:solidFill>
                          </a:endParaRPr>
                        </a:p>
                      </a:txBody>
                      <a:tcPr/>
                    </a:tc>
                    <a:extLst>
                      <a:ext uri="{0D108BD9-81ED-4DB2-BD59-A6C34878D82A}">
                        <a16:rowId xmlns:a16="http://schemas.microsoft.com/office/drawing/2014/main" val="3353866280"/>
                      </a:ext>
                    </a:extLst>
                  </a:tr>
                  <a:tr h="515684">
                    <a:tc>
                      <a:txBody>
                        <a:bodyPr/>
                        <a:lstStyle/>
                        <a:p>
                          <a:endParaRPr lang="en-US"/>
                        </a:p>
                      </a:txBody>
                      <a:tcPr>
                        <a:blipFill>
                          <a:blip r:embed="rId2"/>
                          <a:stretch>
                            <a:fillRect t="-212941" r="-477542" b="-541176"/>
                          </a:stretch>
                        </a:blipFill>
                      </a:tcPr>
                    </a:tc>
                    <a:tc>
                      <a:txBody>
                        <a:bodyPr/>
                        <a:lstStyle/>
                        <a:p>
                          <a:endParaRPr lang="en-US"/>
                        </a:p>
                      </a:txBody>
                      <a:tcPr>
                        <a:blipFill>
                          <a:blip r:embed="rId2"/>
                          <a:stretch>
                            <a:fillRect l="-79730" t="-212941" r="-280743" b="-541176"/>
                          </a:stretch>
                        </a:blipFill>
                      </a:tcPr>
                    </a:tc>
                    <a:tc>
                      <a:txBody>
                        <a:bodyPr/>
                        <a:lstStyle/>
                        <a:p>
                          <a:endParaRPr lang="en-IN" sz="1800" dirty="0">
                            <a:solidFill>
                              <a:srgbClr val="008080"/>
                            </a:solidFill>
                          </a:endParaRPr>
                        </a:p>
                      </a:txBody>
                      <a:tcPr/>
                    </a:tc>
                    <a:extLst>
                      <a:ext uri="{0D108BD9-81ED-4DB2-BD59-A6C34878D82A}">
                        <a16:rowId xmlns:a16="http://schemas.microsoft.com/office/drawing/2014/main" val="572987126"/>
                      </a:ext>
                    </a:extLst>
                  </a:tr>
                  <a:tr h="640080">
                    <a:tc>
                      <a:txBody>
                        <a:bodyPr/>
                        <a:lstStyle/>
                        <a:p>
                          <a:endParaRPr lang="en-US"/>
                        </a:p>
                      </a:txBody>
                      <a:tcPr>
                        <a:blipFill>
                          <a:blip r:embed="rId2"/>
                          <a:stretch>
                            <a:fillRect t="-253333" r="-477542" b="-338095"/>
                          </a:stretch>
                        </a:blipFill>
                      </a:tcPr>
                    </a:tc>
                    <a:tc>
                      <a:txBody>
                        <a:bodyPr/>
                        <a:lstStyle/>
                        <a:p>
                          <a:endParaRPr lang="en-US"/>
                        </a:p>
                      </a:txBody>
                      <a:tcPr>
                        <a:blipFill>
                          <a:blip r:embed="rId2"/>
                          <a:stretch>
                            <a:fillRect l="-79730" t="-253333" r="-280743" b="-338095"/>
                          </a:stretch>
                        </a:blipFill>
                      </a:tcPr>
                    </a:tc>
                    <a:tc>
                      <a:txBody>
                        <a:bodyPr/>
                        <a:lstStyle/>
                        <a:p>
                          <a:r>
                            <a:rPr lang="en-US" sz="1800" dirty="0">
                              <a:solidFill>
                                <a:srgbClr val="008080"/>
                              </a:solidFill>
                            </a:rPr>
                            <a:t>The result is a second-degree polynomial equation that can be easily solved by factoring.</a:t>
                          </a:r>
                          <a:endParaRPr lang="en-IN" sz="1800" dirty="0">
                            <a:solidFill>
                              <a:srgbClr val="008080"/>
                            </a:solidFill>
                          </a:endParaRPr>
                        </a:p>
                      </a:txBody>
                      <a:tcPr/>
                    </a:tc>
                    <a:extLst>
                      <a:ext uri="{0D108BD9-81ED-4DB2-BD59-A6C34878D82A}">
                        <a16:rowId xmlns:a16="http://schemas.microsoft.com/office/drawing/2014/main" val="1021808848"/>
                      </a:ext>
                    </a:extLst>
                  </a:tr>
                  <a:tr h="396240">
                    <a:tc>
                      <a:txBody>
                        <a:bodyPr/>
                        <a:lstStyle/>
                        <a:p>
                          <a:endParaRPr lang="en-US"/>
                        </a:p>
                      </a:txBody>
                      <a:tcPr>
                        <a:blipFill>
                          <a:blip r:embed="rId2"/>
                          <a:stretch>
                            <a:fillRect t="-570769" r="-477542" b="-446154"/>
                          </a:stretch>
                        </a:blipFill>
                      </a:tcPr>
                    </a:tc>
                    <a:tc>
                      <a:txBody>
                        <a:bodyPr/>
                        <a:lstStyle/>
                        <a:p>
                          <a:endParaRPr lang="en-US"/>
                        </a:p>
                      </a:txBody>
                      <a:tcPr>
                        <a:blipFill>
                          <a:blip r:embed="rId2"/>
                          <a:stretch>
                            <a:fillRect l="-79730" t="-570769" r="-280743" b="-446154"/>
                          </a:stretch>
                        </a:blipFill>
                      </a:tcPr>
                    </a:tc>
                    <a:tc>
                      <a:txBody>
                        <a:bodyPr/>
                        <a:lstStyle/>
                        <a:p>
                          <a:endParaRPr lang="en-IN" sz="1800" dirty="0">
                            <a:solidFill>
                              <a:srgbClr val="008080"/>
                            </a:solidFill>
                          </a:endParaRPr>
                        </a:p>
                      </a:txBody>
                      <a:tcPr/>
                    </a:tc>
                    <a:extLst>
                      <a:ext uri="{0D108BD9-81ED-4DB2-BD59-A6C34878D82A}">
                        <a16:rowId xmlns:a16="http://schemas.microsoft.com/office/drawing/2014/main" val="2903726794"/>
                      </a:ext>
                    </a:extLst>
                  </a:tr>
                  <a:tr h="396240">
                    <a:tc>
                      <a:txBody>
                        <a:bodyPr/>
                        <a:lstStyle/>
                        <a:p>
                          <a:endParaRPr lang="en-US"/>
                        </a:p>
                      </a:txBody>
                      <a:tcPr>
                        <a:blipFill>
                          <a:blip r:embed="rId2"/>
                          <a:stretch>
                            <a:fillRect t="-670769" r="-477542" b="-346154"/>
                          </a:stretch>
                        </a:blipFill>
                      </a:tcPr>
                    </a:tc>
                    <a:tc>
                      <a:txBody>
                        <a:bodyPr/>
                        <a:lstStyle/>
                        <a:p>
                          <a:endParaRPr lang="en-US"/>
                        </a:p>
                      </a:txBody>
                      <a:tcPr>
                        <a:blipFill>
                          <a:blip r:embed="rId2"/>
                          <a:stretch>
                            <a:fillRect l="-79730" t="-670769" r="-280743" b="-346154"/>
                          </a:stretch>
                        </a:blipFill>
                      </a:tcPr>
                    </a:tc>
                    <a:tc>
                      <a:txBody>
                        <a:bodyPr/>
                        <a:lstStyle/>
                        <a:p>
                          <a:endParaRPr lang="en-IN" sz="1800" dirty="0">
                            <a:solidFill>
                              <a:srgbClr val="008080"/>
                            </a:solidFill>
                          </a:endParaRPr>
                        </a:p>
                      </a:txBody>
                      <a:tcPr/>
                    </a:tc>
                    <a:extLst>
                      <a:ext uri="{0D108BD9-81ED-4DB2-BD59-A6C34878D82A}">
                        <a16:rowId xmlns:a16="http://schemas.microsoft.com/office/drawing/2014/main" val="1035891324"/>
                      </a:ext>
                    </a:extLst>
                  </a:tr>
                  <a:tr h="972249">
                    <a:tc>
                      <a:txBody>
                        <a:bodyPr/>
                        <a:lstStyle/>
                        <a:p>
                          <a:endParaRPr lang="en-US"/>
                        </a:p>
                      </a:txBody>
                      <a:tcPr>
                        <a:blipFill>
                          <a:blip r:embed="rId2"/>
                          <a:stretch>
                            <a:fillRect t="-313125" r="-477542" b="-40625"/>
                          </a:stretch>
                        </a:blipFill>
                      </a:tcPr>
                    </a:tc>
                    <a:tc>
                      <a:txBody>
                        <a:bodyPr/>
                        <a:lstStyle/>
                        <a:p>
                          <a:endParaRPr lang="en-US"/>
                        </a:p>
                      </a:txBody>
                      <a:tcPr>
                        <a:blipFill>
                          <a:blip r:embed="rId2"/>
                          <a:stretch>
                            <a:fillRect l="-79730" t="-313125" r="-280743" b="-40625"/>
                          </a:stretch>
                        </a:blipFill>
                      </a:tcPr>
                    </a:tc>
                    <a:tc>
                      <a:txBody>
                        <a:bodyPr/>
                        <a:lstStyle/>
                        <a:p>
                          <a:endParaRPr lang="en-US"/>
                        </a:p>
                      </a:txBody>
                      <a:tcPr>
                        <a:blipFill>
                          <a:blip r:embed="rId2"/>
                          <a:stretch>
                            <a:fillRect l="-64019" t="-313125" b="-40625"/>
                          </a:stretch>
                        </a:blipFill>
                      </a:tcPr>
                    </a:tc>
                    <a:extLst>
                      <a:ext uri="{0D108BD9-81ED-4DB2-BD59-A6C34878D82A}">
                        <a16:rowId xmlns:a16="http://schemas.microsoft.com/office/drawing/2014/main" val="2222882106"/>
                      </a:ext>
                    </a:extLst>
                  </a:tr>
                  <a:tr h="396240">
                    <a:tc>
                      <a:txBody>
                        <a:bodyPr/>
                        <a:lstStyle/>
                        <a:p>
                          <a:endParaRPr lang="en-US"/>
                        </a:p>
                      </a:txBody>
                      <a:tcPr>
                        <a:blipFill>
                          <a:blip r:embed="rId2"/>
                          <a:stretch>
                            <a:fillRect t="-1016923" r="-477542"/>
                          </a:stretch>
                        </a:blipFill>
                      </a:tcPr>
                    </a:tc>
                    <a:tc>
                      <a:txBody>
                        <a:bodyPr/>
                        <a:lstStyle/>
                        <a:p>
                          <a:endParaRPr lang="en-US"/>
                        </a:p>
                      </a:txBody>
                      <a:tcPr>
                        <a:blipFill>
                          <a:blip r:embed="rId2"/>
                          <a:stretch>
                            <a:fillRect l="-79730" t="-1016923" r="-280743"/>
                          </a:stretch>
                        </a:blipFill>
                      </a:tcPr>
                    </a:tc>
                    <a:tc>
                      <a:txBody>
                        <a:bodyPr/>
                        <a:lstStyle/>
                        <a:p>
                          <a:endParaRPr lang="en-IN" sz="1800" dirty="0">
                            <a:solidFill>
                              <a:srgbClr val="008080"/>
                            </a:solidFill>
                          </a:endParaRPr>
                        </a:p>
                      </a:txBody>
                      <a:tcPr/>
                    </a:tc>
                    <a:extLst>
                      <a:ext uri="{0D108BD9-81ED-4DB2-BD59-A6C34878D82A}">
                        <a16:rowId xmlns:a16="http://schemas.microsoft.com/office/drawing/2014/main" val="3222577188"/>
                      </a:ext>
                    </a:extLst>
                  </a:tr>
                </a:tbl>
              </a:graphicData>
            </a:graphic>
          </p:graphicFrame>
        </mc:Fallback>
      </mc:AlternateContent>
      <p:cxnSp>
        <p:nvCxnSpPr>
          <p:cNvPr id="7" name="Straight Connector 6">
            <a:extLst>
              <a:ext uri="{FF2B5EF4-FFF2-40B4-BE49-F238E27FC236}">
                <a16:creationId xmlns:a16="http://schemas.microsoft.com/office/drawing/2014/main" id="{D039880B-6A0A-48C4-8CAE-EE2BE760AB3A}"/>
              </a:ext>
            </a:extLst>
          </p:cNvPr>
          <p:cNvCxnSpPr/>
          <p:nvPr/>
        </p:nvCxnSpPr>
        <p:spPr>
          <a:xfrm flipH="1">
            <a:off x="2514600" y="4724400"/>
            <a:ext cx="38100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01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Proportion</a:t>
            </a:r>
          </a:p>
        </p:txBody>
      </p:sp>
      <p:sp>
        <p:nvSpPr>
          <p:cNvPr id="3" name="Text Placeholder 2"/>
          <p:cNvSpPr>
            <a:spLocks noGrp="1"/>
          </p:cNvSpPr>
          <p:nvPr>
            <p:ph type="body" sz="quarter" idx="10"/>
          </p:nvPr>
        </p:nvSpPr>
        <p:spPr>
          <a:xfrm>
            <a:off x="457200" y="1082078"/>
            <a:ext cx="8229600" cy="1471172"/>
          </a:xfrm>
        </p:spPr>
        <p:txBody>
          <a:bodyPr>
            <a:spAutoFit/>
          </a:bodyPr>
          <a:lstStyle/>
          <a:p>
            <a:pPr algn="ctr">
              <a:defRPr sz="2800" b="1"/>
            </a:pPr>
            <a:r>
              <a:rPr dirty="0"/>
              <a:t>Definition</a:t>
            </a:r>
          </a:p>
          <a:p>
            <a:r>
              <a:rPr sz="2800" dirty="0"/>
              <a:t>A </a:t>
            </a:r>
            <a:r>
              <a:rPr sz="2800" b="1" dirty="0"/>
              <a:t>proportion</a:t>
            </a:r>
            <a:r>
              <a:rPr sz="2800" dirty="0"/>
              <a:t> is an equation stating that two ratios are equal.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E05C-8A51-4907-9E07-62C6A07FF1FE}"/>
              </a:ext>
            </a:extLst>
          </p:cNvPr>
          <p:cNvSpPr>
            <a:spLocks noGrp="1"/>
          </p:cNvSpPr>
          <p:nvPr>
            <p:ph type="title"/>
          </p:nvPr>
        </p:nvSpPr>
        <p:spPr/>
        <p:txBody>
          <a:bodyPr/>
          <a:lstStyle/>
          <a:p>
            <a:r>
              <a:rPr lang="en-IN" dirty="0"/>
              <a:t>Example 3: Radical Equations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8674FC8-7556-423E-8685-F6138B612426}"/>
                  </a:ext>
                </a:extLst>
              </p:cNvPr>
              <p:cNvSpPr>
                <a:spLocks noGrp="1"/>
              </p:cNvSpPr>
              <p:nvPr>
                <p:ph sz="quarter" idx="11"/>
              </p:nvPr>
            </p:nvSpPr>
            <p:spPr/>
            <p:txBody>
              <a:bodyPr/>
              <a:lstStyle/>
              <a:p>
                <a:pPr marL="514350" indent="-514350">
                  <a:buFont typeface="+mj-lt"/>
                  <a:buAutoNum type="alphaLcPeriod" startAt="2"/>
                </a:pPr>
                <a:r>
                  <a:rPr lang="en-US" dirty="0"/>
                  <a:t> </a:t>
                </a:r>
                <a14:m>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3</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+21</m:t>
                        </m:r>
                      </m:e>
                    </m:rad>
                    <m:r>
                      <a:rPr lang="en-US" b="0" i="1" smtClean="0">
                        <a:latin typeface="Cambria Math" panose="02040503050406030204" pitchFamily="18" charset="0"/>
                      </a:rPr>
                      <m:t>−3=0</m:t>
                    </m:r>
                  </m:oMath>
                </a14:m>
                <a:endParaRPr lang="en-IN" dirty="0"/>
              </a:p>
              <a:p>
                <a:r>
                  <a:rPr lang="en-IN" b="1" dirty="0"/>
                  <a:t>Solution</a:t>
                </a:r>
              </a:p>
            </p:txBody>
          </p:sp>
        </mc:Choice>
        <mc:Fallback>
          <p:sp>
            <p:nvSpPr>
              <p:cNvPr id="3" name="Content Placeholder 2">
                <a:extLst>
                  <a:ext uri="{FF2B5EF4-FFF2-40B4-BE49-F238E27FC236}">
                    <a16:creationId xmlns:a16="http://schemas.microsoft.com/office/drawing/2014/main" id="{08674FC8-7556-423E-8685-F6138B612426}"/>
                  </a:ext>
                </a:extLst>
              </p:cNvPr>
              <p:cNvSpPr>
                <a:spLocks noGrp="1" noRot="1" noChangeAspect="1" noMove="1" noResize="1" noEditPoints="1" noAdjustHandles="1" noChangeArrowheads="1" noChangeShapeType="1" noTextEdit="1"/>
              </p:cNvSpPr>
              <p:nvPr>
                <p:ph sz="quarter" idx="11"/>
              </p:nvPr>
            </p:nvSpPr>
            <p:spPr>
              <a:blipFill>
                <a:blip r:embed="rId2"/>
                <a:stretch>
                  <a:fillRect l="-1926" t="-5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5A600D7C-9A3A-4121-8726-F97F63242B4C}"/>
                  </a:ext>
                </a:extLst>
              </p:cNvPr>
              <p:cNvGraphicFramePr>
                <a:graphicFrameLocks noGrp="1"/>
              </p:cNvGraphicFramePr>
              <p:nvPr>
                <p:extLst>
                  <p:ext uri="{D42A27DB-BD31-4B8C-83A1-F6EECF244321}">
                    <p14:modId xmlns:p14="http://schemas.microsoft.com/office/powerpoint/2010/main" val="3720128041"/>
                  </p:ext>
                </p:extLst>
              </p:nvPr>
            </p:nvGraphicFramePr>
            <p:xfrm>
              <a:off x="457200" y="2362200"/>
              <a:ext cx="8382000" cy="3547555"/>
            </p:xfrm>
            <a:graphic>
              <a:graphicData uri="http://schemas.openxmlformats.org/drawingml/2006/table">
                <a:tbl>
                  <a:tblPr>
                    <a:tableStyleId>{2D5ABB26-0587-4C30-8999-92F81FD0307C}</a:tableStyleId>
                  </a:tblPr>
                  <a:tblGrid>
                    <a:gridCol w="2341626">
                      <a:extLst>
                        <a:ext uri="{9D8B030D-6E8A-4147-A177-3AD203B41FA5}">
                          <a16:colId xmlns:a16="http://schemas.microsoft.com/office/drawing/2014/main" val="1549492706"/>
                        </a:ext>
                      </a:extLst>
                    </a:gridCol>
                    <a:gridCol w="1026541">
                      <a:extLst>
                        <a:ext uri="{9D8B030D-6E8A-4147-A177-3AD203B41FA5}">
                          <a16:colId xmlns:a16="http://schemas.microsoft.com/office/drawing/2014/main" val="1459347402"/>
                        </a:ext>
                      </a:extLst>
                    </a:gridCol>
                    <a:gridCol w="5013833">
                      <a:extLst>
                        <a:ext uri="{9D8B030D-6E8A-4147-A177-3AD203B41FA5}">
                          <a16:colId xmlns:a16="http://schemas.microsoft.com/office/drawing/2014/main" val="3938763763"/>
                        </a:ext>
                      </a:extLst>
                    </a:gridCol>
                  </a:tblGrid>
                  <a:tr h="370840">
                    <a:tc>
                      <a:txBody>
                        <a:bodyPr/>
                        <a:lstStyle/>
                        <a:p>
                          <a:pPr/>
                          <a14:m>
                            <m:oMathPara xmlns:m="http://schemas.openxmlformats.org/officeDocument/2006/math">
                              <m:oMathParaPr>
                                <m:jc m:val="right"/>
                              </m:oMathParaPr>
                              <m:oMath xmlns:m="http://schemas.openxmlformats.org/officeDocument/2006/math">
                                <m:rad>
                                  <m:radPr>
                                    <m:ctrlPr>
                                      <a:rPr lang="en-US" sz="2000" b="0" i="1" smtClean="0">
                                        <a:latin typeface="Cambria Math" panose="02040503050406030204" pitchFamily="18" charset="0"/>
                                      </a:rPr>
                                    </m:ctrlPr>
                                  </m:radPr>
                                  <m:deg>
                                    <m:r>
                                      <m:rPr>
                                        <m:brk m:alnAt="7"/>
                                      </m:rPr>
                                      <a:rPr lang="en-US" sz="2000" b="0" i="1" smtClean="0">
                                        <a:latin typeface="Cambria Math" panose="02040503050406030204" pitchFamily="18" charset="0"/>
                                      </a:rPr>
                                      <m:t>3</m:t>
                                    </m:r>
                                  </m:deg>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+5</m:t>
                                    </m:r>
                                    <m:r>
                                      <a:rPr lang="en-US" sz="2000" b="0" i="1" smtClean="0">
                                        <a:latin typeface="Cambria Math" panose="02040503050406030204" pitchFamily="18" charset="0"/>
                                      </a:rPr>
                                      <m:t>𝑥</m:t>
                                    </m:r>
                                    <m:r>
                                      <a:rPr lang="en-US" sz="2000" b="0" i="1" smtClean="0">
                                        <a:latin typeface="Cambria Math" panose="02040503050406030204" pitchFamily="18" charset="0"/>
                                      </a:rPr>
                                      <m:t>+21</m:t>
                                    </m:r>
                                  </m:e>
                                </m:rad>
                                <m:r>
                                  <a:rPr lang="en-US" sz="2000" b="0" i="1" smtClean="0">
                                    <a:latin typeface="Cambria Math" panose="02040503050406030204" pitchFamily="18" charset="0"/>
                                  </a:rPr>
                                  <m:t>−3</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a:rPr lang="en-US" sz="2000" b="0" i="0" smtClean="0">
                                    <a:latin typeface="Cambria Math" panose="02040503050406030204" pitchFamily="18" charset="0"/>
                                  </a:rPr>
                                  <m:t>0</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8080"/>
                              </a:solidFill>
                            </a:rPr>
                            <a:t>We first isolate the radical (a third root in this case) and then raise both sides to the third power.</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6134"/>
                      </a:ext>
                    </a:extLst>
                  </a:tr>
                  <a:tr h="370840">
                    <a:tc>
                      <a:txBody>
                        <a:bodyPr/>
                        <a:lstStyle/>
                        <a:p>
                          <a:pPr/>
                          <a14:m>
                            <m:oMathPara xmlns:m="http://schemas.openxmlformats.org/officeDocument/2006/math">
                              <m:oMathParaPr>
                                <m:jc m:val="right"/>
                              </m:oMathParaPr>
                              <m:oMath xmlns:m="http://schemas.openxmlformats.org/officeDocument/2006/math">
                                <m:rad>
                                  <m:radPr>
                                    <m:ctrlPr>
                                      <a:rPr lang="en-US" sz="2000" b="0" i="1" smtClean="0">
                                        <a:latin typeface="Cambria Math" panose="02040503050406030204" pitchFamily="18" charset="0"/>
                                      </a:rPr>
                                    </m:ctrlPr>
                                  </m:radPr>
                                  <m:deg>
                                    <m:r>
                                      <m:rPr>
                                        <m:brk m:alnAt="7"/>
                                      </m:rPr>
                                      <a:rPr lang="en-US" sz="2000" b="0" i="0" smtClean="0">
                                        <a:latin typeface="Cambria Math" panose="02040503050406030204" pitchFamily="18" charset="0"/>
                                      </a:rPr>
                                      <m:t>3</m:t>
                                    </m:r>
                                  </m:deg>
                                  <m:e>
                                    <m:sSup>
                                      <m:sSupPr>
                                        <m:ctrlPr>
                                          <a:rPr lang="en-US" sz="2000" b="0" i="1" smtClean="0">
                                            <a:latin typeface="Cambria Math" panose="02040503050406030204" pitchFamily="18" charset="0"/>
                                          </a:rPr>
                                        </m:ctrlPr>
                                      </m:sSupPr>
                                      <m:e>
                                        <m:r>
                                          <a:rPr lang="en-US" sz="2000" b="0" smtClean="0">
                                            <a:latin typeface="Cambria Math" panose="02040503050406030204" pitchFamily="18" charset="0"/>
                                          </a:rPr>
                                          <m:t>𝑥</m:t>
                                        </m:r>
                                      </m:e>
                                      <m:sup>
                                        <m:r>
                                          <a:rPr lang="en-US" sz="2000" b="0" i="0" smtClean="0">
                                            <a:latin typeface="Cambria Math" panose="02040503050406030204" pitchFamily="18" charset="0"/>
                                          </a:rPr>
                                          <m:t>2</m:t>
                                        </m:r>
                                      </m:sup>
                                    </m:sSup>
                                    <m:r>
                                      <a:rPr lang="en-US" sz="2000" b="0" i="0" smtClean="0">
                                        <a:latin typeface="Cambria Math" panose="02040503050406030204" pitchFamily="18" charset="0"/>
                                      </a:rPr>
                                      <m:t>+5</m:t>
                                    </m:r>
                                    <m:r>
                                      <a:rPr lang="en-US" sz="2000" b="0" i="1" smtClean="0">
                                        <a:latin typeface="Cambria Math" panose="02040503050406030204" pitchFamily="18" charset="0"/>
                                      </a:rPr>
                                      <m:t>𝑥</m:t>
                                    </m:r>
                                    <m:r>
                                      <a:rPr lang="en-US" sz="2000" b="0" i="0" smtClean="0">
                                        <a:latin typeface="Cambria Math" panose="02040503050406030204" pitchFamily="18" charset="0"/>
                                      </a:rPr>
                                      <m:t>+21</m:t>
                                    </m:r>
                                  </m:e>
                                </m:rad>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a:rPr lang="en-US" sz="2000" b="0" i="0" smtClean="0">
                                    <a:latin typeface="Cambria Math" panose="02040503050406030204" pitchFamily="18" charset="0"/>
                                  </a:rPr>
                                  <m:t>3</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866280"/>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ad>
                                          <m:radPr>
                                            <m:ctrlPr>
                                              <a:rPr lang="en-US" sz="2000" b="0" i="1" smtClean="0">
                                                <a:latin typeface="Cambria Math" panose="02040503050406030204" pitchFamily="18" charset="0"/>
                                              </a:rPr>
                                            </m:ctrlPr>
                                          </m:radPr>
                                          <m:deg>
                                            <m:r>
                                              <m:rPr>
                                                <m:brk m:alnAt="7"/>
                                              </m:rPr>
                                              <a:rPr lang="en-US" sz="2000" b="0" i="0" smtClean="0">
                                                <a:latin typeface="Cambria Math" panose="02040503050406030204" pitchFamily="18" charset="0"/>
                                              </a:rPr>
                                              <m:t>3</m:t>
                                            </m:r>
                                          </m:deg>
                                          <m:e>
                                            <m:sSup>
                                              <m:sSupPr>
                                                <m:ctrlPr>
                                                  <a:rPr lang="en-US" sz="2000" b="0" i="1" smtClean="0">
                                                    <a:latin typeface="Cambria Math" panose="02040503050406030204" pitchFamily="18" charset="0"/>
                                                  </a:rPr>
                                                </m:ctrlPr>
                                              </m:sSupPr>
                                              <m:e>
                                                <m:r>
                                                  <a:rPr lang="en-US" sz="2000" b="0" smtClean="0">
                                                    <a:latin typeface="Cambria Math" panose="02040503050406030204" pitchFamily="18" charset="0"/>
                                                  </a:rPr>
                                                  <m:t>𝑥</m:t>
                                                </m:r>
                                              </m:e>
                                              <m:sup>
                                                <m:r>
                                                  <a:rPr lang="en-US" sz="2000" b="0" i="0" smtClean="0">
                                                    <a:latin typeface="Cambria Math" panose="02040503050406030204" pitchFamily="18" charset="0"/>
                                                  </a:rPr>
                                                  <m:t>2</m:t>
                                                </m:r>
                                              </m:sup>
                                            </m:sSup>
                                            <m:r>
                                              <a:rPr lang="en-US" sz="2000" b="0" i="0" smtClean="0">
                                                <a:latin typeface="Cambria Math" panose="02040503050406030204" pitchFamily="18" charset="0"/>
                                              </a:rPr>
                                              <m:t>+5</m:t>
                                            </m:r>
                                            <m:r>
                                              <a:rPr lang="en-US" sz="2000" b="0" i="1" smtClean="0">
                                                <a:latin typeface="Cambria Math" panose="02040503050406030204" pitchFamily="18" charset="0"/>
                                              </a:rPr>
                                              <m:t>𝑥</m:t>
                                            </m:r>
                                            <m:r>
                                              <a:rPr lang="en-US" sz="2000" b="0" i="0" smtClean="0">
                                                <a:latin typeface="Cambria Math" panose="02040503050406030204" pitchFamily="18" charset="0"/>
                                              </a:rPr>
                                              <m:t>+21</m:t>
                                            </m:r>
                                          </m:e>
                                        </m:rad>
                                      </m:e>
                                    </m:d>
                                  </m:e>
                                  <m:sup>
                                    <m:r>
                                      <a:rPr lang="en-US" sz="2000" b="0" i="1" smtClean="0">
                                        <a:latin typeface="Cambria Math" panose="02040503050406030204" pitchFamily="18" charset="0"/>
                                      </a:rPr>
                                      <m:t>3</m:t>
                                    </m:r>
                                  </m:sup>
                                </m:sSup>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0" smtClean="0">
                                        <a:latin typeface="Cambria Math" panose="02040503050406030204" pitchFamily="18" charset="0"/>
                                      </a:rPr>
                                      <m:t>3</m:t>
                                    </m:r>
                                  </m:e>
                                  <m:sup>
                                    <m:r>
                                      <a:rPr lang="en-US" sz="2000" b="0" i="0" smtClean="0">
                                        <a:latin typeface="Cambria Math" panose="02040503050406030204" pitchFamily="18" charset="0"/>
                                      </a:rPr>
                                      <m:t>3</m:t>
                                    </m:r>
                                  </m:sup>
                                </m:sSup>
                                <m:r>
                                  <a:rPr lang="en-US" sz="2000" b="0" smtClean="0">
                                    <a:latin typeface="Cambria Math" panose="02040503050406030204" pitchFamily="18" charset="0"/>
                                  </a:rPr>
                                  <m:t> </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2987126"/>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0" smtClean="0">
                                        <a:latin typeface="Cambria Math" panose="02040503050406030204" pitchFamily="18" charset="0"/>
                                      </a:rPr>
                                      <m:t>2</m:t>
                                    </m:r>
                                  </m:sup>
                                </m:sSup>
                                <m:r>
                                  <a:rPr lang="en-US" sz="2000" b="0" i="0" smtClean="0">
                                    <a:latin typeface="Cambria Math" panose="02040503050406030204" pitchFamily="18" charset="0"/>
                                  </a:rPr>
                                  <m:t>+5</m:t>
                                </m:r>
                                <m:r>
                                  <a:rPr lang="en-US" sz="2000" b="0" i="1" smtClean="0">
                                    <a:latin typeface="Cambria Math" panose="02040503050406030204" pitchFamily="18" charset="0"/>
                                  </a:rPr>
                                  <m:t>𝑥</m:t>
                                </m:r>
                                <m:r>
                                  <a:rPr lang="en-US" sz="2000" b="0" i="0" smtClean="0">
                                    <a:latin typeface="Cambria Math" panose="02040503050406030204" pitchFamily="18" charset="0"/>
                                  </a:rPr>
                                  <m:t>+21</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a:rPr lang="en-US" sz="2000" b="0" i="0" smtClean="0">
                                    <a:latin typeface="Cambria Math" panose="02040503050406030204" pitchFamily="18" charset="0"/>
                                  </a:rPr>
                                  <m:t>27</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8080"/>
                              </a:solidFill>
                            </a:rPr>
                            <a:t>The resulting second-degree equation can again be solved by factoring.</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808848"/>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0" smtClean="0">
                                        <a:latin typeface="Cambria Math" panose="02040503050406030204" pitchFamily="18" charset="0"/>
                                      </a:rPr>
                                      <m:t>2</m:t>
                                    </m:r>
                                  </m:sup>
                                </m:sSup>
                                <m:r>
                                  <a:rPr lang="en-US" sz="2000" b="0" i="0" smtClean="0">
                                    <a:latin typeface="Cambria Math" panose="02040503050406030204" pitchFamily="18" charset="0"/>
                                  </a:rPr>
                                  <m:t>+5</m:t>
                                </m:r>
                                <m:r>
                                  <a:rPr lang="en-US" sz="2000" b="0" i="1" smtClean="0">
                                    <a:latin typeface="Cambria Math" panose="02040503050406030204" pitchFamily="18" charset="0"/>
                                  </a:rPr>
                                  <m:t>𝑥</m:t>
                                </m:r>
                                <m:r>
                                  <a:rPr lang="en-US" sz="2000" b="0" i="0" smtClean="0">
                                    <a:latin typeface="Cambria Math" panose="02040503050406030204" pitchFamily="18" charset="0"/>
                                  </a:rPr>
                                  <m:t>−6</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=0</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3726794"/>
                      </a:ext>
                    </a:extLst>
                  </a:tr>
                  <a:tr h="370840">
                    <a:tc>
                      <a:txBody>
                        <a:bodyPr/>
                        <a:lstStyle/>
                        <a:p>
                          <a:pPr/>
                          <a14:m>
                            <m:oMathPara xmlns:m="http://schemas.openxmlformats.org/officeDocument/2006/math">
                              <m:oMathParaPr>
                                <m:jc m:val="right"/>
                              </m:oMathParaPr>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𝑥</m:t>
                                </m:r>
                                <m:r>
                                  <a:rPr lang="en-US" sz="2000" b="0" i="0" smtClean="0">
                                    <a:latin typeface="Cambria Math" panose="02040503050406030204" pitchFamily="18" charset="0"/>
                                  </a:rPr>
                                  <m:t>+6)(</m:t>
                                </m:r>
                                <m:r>
                                  <a:rPr lang="en-US" sz="2000" b="0" i="1" smtClean="0">
                                    <a:latin typeface="Cambria Math" panose="02040503050406030204" pitchFamily="18" charset="0"/>
                                  </a:rPr>
                                  <m:t>𝑥</m:t>
                                </m:r>
                                <m:r>
                                  <a:rPr lang="en-US" sz="2000" b="0" i="0" smtClean="0">
                                    <a:latin typeface="Cambria Math" panose="02040503050406030204" pitchFamily="18" charset="0"/>
                                  </a:rPr>
                                  <m:t>−1)</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=0</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891324"/>
                      </a:ext>
                    </a:extLst>
                  </a:tr>
                  <a:tr h="370840">
                    <a:tc>
                      <a:txBody>
                        <a:bodyPr/>
                        <a:lstStyle/>
                        <a:p>
                          <a:pPr/>
                          <a14:m>
                            <m:oMathPara xmlns:m="http://schemas.openxmlformats.org/officeDocument/2006/math">
                              <m:oMathParaPr>
                                <m:jc m:val="right"/>
                              </m:oMathParaPr>
                              <m:oMath xmlns:m="http://schemas.openxmlformats.org/officeDocument/2006/math">
                                <m:r>
                                  <a:rPr lang="en-US" sz="2000" b="0" smtClean="0">
                                    <a:latin typeface="Cambria Math" panose="02040503050406030204" pitchFamily="18" charset="0"/>
                                  </a:rPr>
                                  <m:t>𝑥</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a:rPr lang="en-US" sz="2000" b="0" i="0" smtClean="0">
                                    <a:latin typeface="Cambria Math" panose="02040503050406030204" pitchFamily="18" charset="0"/>
                                  </a:rPr>
                                  <m:t>6,1</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8080"/>
                              </a:solidFill>
                            </a:rPr>
                            <a:t>Both roots solve the original equation.</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882106"/>
                      </a:ext>
                    </a:extLst>
                  </a:tr>
                </a:tbl>
              </a:graphicData>
            </a:graphic>
          </p:graphicFrame>
        </mc:Choice>
        <mc:Fallback>
          <p:graphicFrame>
            <p:nvGraphicFramePr>
              <p:cNvPr id="4" name="Table 4">
                <a:extLst>
                  <a:ext uri="{FF2B5EF4-FFF2-40B4-BE49-F238E27FC236}">
                    <a16:creationId xmlns:a16="http://schemas.microsoft.com/office/drawing/2014/main" id="{5A600D7C-9A3A-4121-8726-F97F63242B4C}"/>
                  </a:ext>
                </a:extLst>
              </p:cNvPr>
              <p:cNvGraphicFramePr>
                <a:graphicFrameLocks noGrp="1"/>
              </p:cNvGraphicFramePr>
              <p:nvPr>
                <p:extLst>
                  <p:ext uri="{D42A27DB-BD31-4B8C-83A1-F6EECF244321}">
                    <p14:modId xmlns:p14="http://schemas.microsoft.com/office/powerpoint/2010/main" val="3720128041"/>
                  </p:ext>
                </p:extLst>
              </p:nvPr>
            </p:nvGraphicFramePr>
            <p:xfrm>
              <a:off x="457200" y="2362200"/>
              <a:ext cx="8382000" cy="3547555"/>
            </p:xfrm>
            <a:graphic>
              <a:graphicData uri="http://schemas.openxmlformats.org/drawingml/2006/table">
                <a:tbl>
                  <a:tblPr>
                    <a:tableStyleId>{2D5ABB26-0587-4C30-8999-92F81FD0307C}</a:tableStyleId>
                  </a:tblPr>
                  <a:tblGrid>
                    <a:gridCol w="2341626">
                      <a:extLst>
                        <a:ext uri="{9D8B030D-6E8A-4147-A177-3AD203B41FA5}">
                          <a16:colId xmlns:a16="http://schemas.microsoft.com/office/drawing/2014/main" val="1549492706"/>
                        </a:ext>
                      </a:extLst>
                    </a:gridCol>
                    <a:gridCol w="1026541">
                      <a:extLst>
                        <a:ext uri="{9D8B030D-6E8A-4147-A177-3AD203B41FA5}">
                          <a16:colId xmlns:a16="http://schemas.microsoft.com/office/drawing/2014/main" val="1459347402"/>
                        </a:ext>
                      </a:extLst>
                    </a:gridCol>
                    <a:gridCol w="5013833">
                      <a:extLst>
                        <a:ext uri="{9D8B030D-6E8A-4147-A177-3AD203B41FA5}">
                          <a16:colId xmlns:a16="http://schemas.microsoft.com/office/drawing/2014/main" val="3938763763"/>
                        </a:ext>
                      </a:extLst>
                    </a:gridCol>
                  </a:tblGrid>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4762" r="-258073" b="-46476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27219" t="-4762" r="-486391" b="-464762"/>
                          </a:stretch>
                        </a:blipFill>
                      </a:tcPr>
                    </a:tc>
                    <a:tc>
                      <a:txBody>
                        <a:bodyPr/>
                        <a:lstStyle/>
                        <a:p>
                          <a:r>
                            <a:rPr lang="en-US" sz="1800" dirty="0">
                              <a:solidFill>
                                <a:srgbClr val="008080"/>
                              </a:solidFill>
                            </a:rPr>
                            <a:t>We first isolate the radical (a third root in this case) and then raise both sides to the third power.</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6134"/>
                      </a:ext>
                    </a:extLst>
                  </a:tr>
                  <a:tr h="469011">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42857" r="-258073" b="-53376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27219" t="-142857" r="-486391" b="-533766"/>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866280"/>
                      </a:ext>
                    </a:extLst>
                  </a:tr>
                  <a:tr h="609664">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87000" r="-258073" b="-311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27219" t="-187000" r="-486391" b="-311000"/>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2987126"/>
                      </a:ext>
                    </a:extLst>
                  </a:tr>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70755" r="-258073" b="-19339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27219" t="-270755" r="-486391" b="-193396"/>
                          </a:stretch>
                        </a:blipFill>
                      </a:tcPr>
                    </a:tc>
                    <a:tc>
                      <a:txBody>
                        <a:bodyPr/>
                        <a:lstStyle/>
                        <a:p>
                          <a:r>
                            <a:rPr lang="en-US" sz="1800" dirty="0">
                              <a:solidFill>
                                <a:srgbClr val="008080"/>
                              </a:solidFill>
                            </a:rPr>
                            <a:t>The resulting second-degree equation can again be solved by factoring.</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808848"/>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604615" r="-258073" b="-21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27219" t="-604615" r="-486391" b="-215385"/>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3726794"/>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704615" r="-258073" b="-11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27219" t="-704615" r="-486391" b="-115385"/>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891324"/>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804615" r="-258073" b="-1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27219" t="-804615" r="-486391" b="-15385"/>
                          </a:stretch>
                        </a:blipFill>
                      </a:tcPr>
                    </a:tc>
                    <a:tc>
                      <a:txBody>
                        <a:bodyPr/>
                        <a:lstStyle/>
                        <a:p>
                          <a:r>
                            <a:rPr lang="en-US" sz="1800" dirty="0">
                              <a:solidFill>
                                <a:srgbClr val="008080"/>
                              </a:solidFill>
                            </a:rPr>
                            <a:t>Both roots solve the original equation.</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882106"/>
                      </a:ext>
                    </a:extLst>
                  </a:tr>
                </a:tbl>
              </a:graphicData>
            </a:graphic>
          </p:graphicFrame>
        </mc:Fallback>
      </mc:AlternateContent>
    </p:spTree>
    <p:extLst>
      <p:ext uri="{BB962C8B-B14F-4D97-AF65-F5344CB8AC3E}">
        <p14:creationId xmlns:p14="http://schemas.microsoft.com/office/powerpoint/2010/main" val="410170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Equations with Positive Rational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Solve the following rational equations.</a:t>
                </a:r>
              </a:p>
              <a:p>
                <a:pPr marL="514350" indent="-514350">
                  <a:buFont typeface="+mj-lt"/>
                  <a:buAutoNum type="alphaLcPeriod"/>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up>
                    </m:sSup>
                    <m:r>
                      <a:rPr>
                        <a:latin typeface="Cambria Math" panose="02040503050406030204" pitchFamily="18" charset="0"/>
                      </a:rPr>
                      <m:t>−8=0</m:t>
                    </m:r>
                  </m:oMath>
                </a14:m>
                <a:endParaRPr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2E6A-68B5-433A-935D-DC230DBED718}"/>
              </a:ext>
            </a:extLst>
          </p:cNvPr>
          <p:cNvSpPr>
            <a:spLocks noGrp="1"/>
          </p:cNvSpPr>
          <p:nvPr>
            <p:ph type="title"/>
          </p:nvPr>
        </p:nvSpPr>
        <p:spPr/>
        <p:txBody>
          <a:bodyPr/>
          <a:lstStyle/>
          <a:p>
            <a:r>
              <a:rPr lang="en-US" dirty="0"/>
              <a:t>Example 4: Equations with Positive Rational Exponents (cont.)</a:t>
            </a:r>
            <a:endParaRPr lang="en-IN" dirty="0"/>
          </a:p>
        </p:txBody>
      </p:sp>
      <p:sp>
        <p:nvSpPr>
          <p:cNvPr id="3" name="Text Placeholder 2">
            <a:extLst>
              <a:ext uri="{FF2B5EF4-FFF2-40B4-BE49-F238E27FC236}">
                <a16:creationId xmlns:a16="http://schemas.microsoft.com/office/drawing/2014/main" id="{9C64110B-46FE-4AF7-876C-F52BC093C263}"/>
              </a:ext>
            </a:extLst>
          </p:cNvPr>
          <p:cNvSpPr>
            <a:spLocks noGrp="1"/>
          </p:cNvSpPr>
          <p:nvPr>
            <p:ph type="body" sz="quarter" idx="10"/>
          </p:nvPr>
        </p:nvSpPr>
        <p:spPr/>
        <p:txBody>
          <a:bodyPr/>
          <a:lstStyle/>
          <a:p>
            <a:r>
              <a:rPr lang="en-IN" b="1" dirty="0"/>
              <a:t>Solution</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BE0136E4-F8F4-4BA6-B281-BE7CDC74C9FA}"/>
                  </a:ext>
                </a:extLst>
              </p:cNvPr>
              <p:cNvGraphicFramePr>
                <a:graphicFrameLocks noGrp="1"/>
              </p:cNvGraphicFramePr>
              <p:nvPr>
                <p:extLst>
                  <p:ext uri="{D42A27DB-BD31-4B8C-83A1-F6EECF244321}">
                    <p14:modId xmlns:p14="http://schemas.microsoft.com/office/powerpoint/2010/main" val="4110978748"/>
                  </p:ext>
                </p:extLst>
              </p:nvPr>
            </p:nvGraphicFramePr>
            <p:xfrm>
              <a:off x="457200" y="1554543"/>
              <a:ext cx="8305800" cy="4426776"/>
            </p:xfrm>
            <a:graphic>
              <a:graphicData uri="http://schemas.openxmlformats.org/drawingml/2006/table">
                <a:tbl>
                  <a:tblPr>
                    <a:tableStyleId>{2D5ABB26-0587-4C30-8999-92F81FD0307C}</a:tableStyleId>
                  </a:tblPr>
                  <a:tblGrid>
                    <a:gridCol w="952055">
                      <a:extLst>
                        <a:ext uri="{9D8B030D-6E8A-4147-A177-3AD203B41FA5}">
                          <a16:colId xmlns:a16="http://schemas.microsoft.com/office/drawing/2014/main" val="1549492706"/>
                        </a:ext>
                      </a:extLst>
                    </a:gridCol>
                    <a:gridCol w="1107567">
                      <a:extLst>
                        <a:ext uri="{9D8B030D-6E8A-4147-A177-3AD203B41FA5}">
                          <a16:colId xmlns:a16="http://schemas.microsoft.com/office/drawing/2014/main" val="1459347402"/>
                        </a:ext>
                      </a:extLst>
                    </a:gridCol>
                    <a:gridCol w="6246178">
                      <a:extLst>
                        <a:ext uri="{9D8B030D-6E8A-4147-A177-3AD203B41FA5}">
                          <a16:colId xmlns:a16="http://schemas.microsoft.com/office/drawing/2014/main" val="3938763763"/>
                        </a:ext>
                      </a:extLst>
                    </a:gridCol>
                  </a:tblGrid>
                  <a:tr h="370840">
                    <a:tc>
                      <a:txBody>
                        <a:bodyPr/>
                        <a:lstStyle/>
                        <a:p>
                          <a:pPr/>
                          <a14:m>
                            <m:oMathPara xmlns:m="http://schemas.openxmlformats.org/officeDocument/2006/math">
                              <m:oMathParaPr>
                                <m:jc m:val="right"/>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4</m:t>
                                        </m:r>
                                      </m:den>
                                    </m:f>
                                  </m:sup>
                                </m:sSup>
                                <m:r>
                                  <a:rPr lang="en-US" sz="2000" b="0" i="1" smtClean="0">
                                    <a:latin typeface="Cambria Math" panose="02040503050406030204" pitchFamily="18" charset="0"/>
                                  </a:rPr>
                                  <m:t>−8</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a:rPr lang="en-US" sz="2000" b="0" i="0" smtClean="0">
                                    <a:latin typeface="Cambria Math" panose="02040503050406030204" pitchFamily="18" charset="0"/>
                                  </a:rPr>
                                  <m:t>0</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8080"/>
                              </a:solidFill>
                            </a:rPr>
                            <a:t>Since the term containing the rational exponent can be rewritten as a radical expression, we will begin by isolating that term.</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6134"/>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4</m:t>
                                        </m:r>
                                      </m:den>
                                    </m:f>
                                  </m:sup>
                                </m:sSup>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a:rPr lang="en-US" sz="2000" b="0" i="0" smtClean="0">
                                    <a:latin typeface="Cambria Math" panose="02040503050406030204" pitchFamily="18" charset="0"/>
                                  </a:rPr>
                                  <m:t>8</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866280"/>
                      </a:ext>
                    </a:extLst>
                  </a:tr>
                  <a:tr h="370840">
                    <a:tc>
                      <a:txBody>
                        <a:bodyPr/>
                        <a:lstStyle/>
                        <a:p>
                          <a:pPr/>
                          <a14:m>
                            <m:oMathPara xmlns:m="http://schemas.openxmlformats.org/officeDocument/2006/math">
                              <m:oMathParaPr>
                                <m:jc m:val="right"/>
                              </m:oMathParaPr>
                              <m:oMath xmlns:m="http://schemas.openxmlformats.org/officeDocument/2006/math">
                                <m:rad>
                                  <m:radPr>
                                    <m:ctrlPr>
                                      <a:rPr lang="en-US" sz="2000" b="0" i="1" smtClean="0">
                                        <a:latin typeface="Cambria Math" panose="02040503050406030204" pitchFamily="18" charset="0"/>
                                      </a:rPr>
                                    </m:ctrlPr>
                                  </m:radPr>
                                  <m:deg>
                                    <m:r>
                                      <m:rPr>
                                        <m:brk m:alnAt="7"/>
                                      </m:rPr>
                                      <a:rPr lang="en-US" sz="2000" b="0" i="1" smtClean="0">
                                        <a:latin typeface="Cambria Math" panose="02040503050406030204" pitchFamily="18" charset="0"/>
                                      </a:rPr>
                                      <m:t>4</m:t>
                                    </m:r>
                                  </m:deg>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3</m:t>
                                        </m:r>
                                      </m:sup>
                                    </m:sSup>
                                  </m:e>
                                </m:rad>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=8</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8080"/>
                              </a:solidFill>
                            </a:rPr>
                            <a:t>Raising both sides to the fourth power eliminates the fourth root.</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2987126"/>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3</m:t>
                                    </m:r>
                                  </m:sup>
                                </m:sSup>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8</m:t>
                                    </m:r>
                                  </m:e>
                                  <m:sup>
                                    <m:r>
                                      <a:rPr lang="en-US" sz="2000" b="0" i="1" smtClean="0">
                                        <a:latin typeface="Cambria Math" panose="02040503050406030204" pitchFamily="18" charset="0"/>
                                      </a:rPr>
                                      <m:t>4</m:t>
                                    </m:r>
                                  </m:sup>
                                </m:sSup>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808848"/>
                      </a:ext>
                    </a:extLst>
                  </a:tr>
                  <a:tr h="370840">
                    <a:tc>
                      <a:txBody>
                        <a:bodyPr/>
                        <a:lstStyle/>
                        <a:p>
                          <a:pPr>
                            <a:lnSpc>
                              <a:spcPct val="100000"/>
                            </a:lnSpc>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𝑥</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0" smtClean="0">
                                        <a:latin typeface="Cambria Math" panose="02040503050406030204" pitchFamily="18" charset="0"/>
                                      </a:rPr>
                                      <m:t>8</m:t>
                                    </m:r>
                                  </m:e>
                                  <m:sup>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4</m:t>
                                        </m:r>
                                      </m:num>
                                      <m:den>
                                        <m:r>
                                          <a:rPr lang="en-US" sz="2000" b="0" i="0" smtClean="0">
                                            <a:latin typeface="Cambria Math" panose="02040503050406030204" pitchFamily="18" charset="0"/>
                                          </a:rPr>
                                          <m:t>3</m:t>
                                        </m:r>
                                      </m:den>
                                    </m:f>
                                  </m:sup>
                                </m:sSup>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8080"/>
                              </a:solidFill>
                            </a:rPr>
                            <a:t>Raising both sides to the </a:t>
                          </a:r>
                          <a14:m>
                            <m:oMath xmlns:m="http://schemas.openxmlformats.org/officeDocument/2006/math">
                              <m:f>
                                <m:fPr>
                                  <m:ctrlPr>
                                    <a:rPr lang="en-US" sz="1800" b="0" i="1" smtClean="0">
                                      <a:solidFill>
                                        <a:srgbClr val="008080"/>
                                      </a:solidFill>
                                      <a:latin typeface="Cambria Math" panose="02040503050406030204" pitchFamily="18" charset="0"/>
                                    </a:rPr>
                                  </m:ctrlPr>
                                </m:fPr>
                                <m:num>
                                  <m:r>
                                    <a:rPr lang="en-US" sz="1800" b="0" i="1" smtClean="0">
                                      <a:solidFill>
                                        <a:srgbClr val="008080"/>
                                      </a:solidFill>
                                      <a:latin typeface="Cambria Math" panose="02040503050406030204" pitchFamily="18" charset="0"/>
                                    </a:rPr>
                                    <m:t>1</m:t>
                                  </m:r>
                                </m:num>
                                <m:den>
                                  <m:r>
                                    <a:rPr lang="en-US" sz="1800" b="0" i="1" smtClean="0">
                                      <a:solidFill>
                                        <a:srgbClr val="008080"/>
                                      </a:solidFill>
                                      <a:latin typeface="Cambria Math" panose="02040503050406030204" pitchFamily="18" charset="0"/>
                                    </a:rPr>
                                    <m:t>3</m:t>
                                  </m:r>
                                </m:den>
                              </m:f>
                            </m:oMath>
                          </a14:m>
                          <a:r>
                            <a:rPr lang="en-US" sz="1800" dirty="0">
                              <a:solidFill>
                                <a:srgbClr val="008080"/>
                              </a:solidFill>
                            </a:rPr>
                            <a:t> power solves the equation for </a:t>
                          </a:r>
                          <a14:m>
                            <m:oMath xmlns:m="http://schemas.openxmlformats.org/officeDocument/2006/math">
                              <m:r>
                                <a:rPr lang="en-US" sz="1800" b="0" i="1" smtClean="0">
                                  <a:solidFill>
                                    <a:srgbClr val="008080"/>
                                  </a:solidFill>
                                  <a:latin typeface="Cambria Math" panose="02040503050406030204" pitchFamily="18" charset="0"/>
                                </a:rPr>
                                <m:t>𝑥</m:t>
                              </m:r>
                            </m:oMath>
                          </a14:m>
                          <a:r>
                            <a:rPr lang="en-US" sz="1800" dirty="0">
                              <a:solidFill>
                                <a:srgbClr val="008080"/>
                              </a:solidFill>
                            </a:rPr>
                            <a:t>, but we can evaluate the expression on the right-hand side.</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3726794"/>
                      </a:ext>
                    </a:extLst>
                  </a:tr>
                  <a:tr h="370840">
                    <a:tc>
                      <a:txBody>
                        <a:bodyPr/>
                        <a:lstStyle/>
                        <a:p>
                          <a:pPr>
                            <a:lnSpc>
                              <a:spcPct val="150000"/>
                            </a:lnSpc>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𝑥</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8</m:t>
                                            </m:r>
                                          </m:e>
                                          <m:sup>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sup>
                                        </m:sSup>
                                      </m:e>
                                    </m:d>
                                  </m:e>
                                  <m:sup>
                                    <m:r>
                                      <a:rPr lang="en-US" sz="2000" b="0" i="1" smtClean="0">
                                        <a:latin typeface="Cambria Math" panose="02040503050406030204" pitchFamily="18" charset="0"/>
                                      </a:rPr>
                                      <m:t>4</m:t>
                                    </m:r>
                                  </m:sup>
                                </m:sSup>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891324"/>
                      </a:ext>
                    </a:extLst>
                  </a:tr>
                  <a:tr h="370840">
                    <a:tc>
                      <a:txBody>
                        <a:bodyPr/>
                        <a:lstStyle/>
                        <a:p>
                          <a:pPr/>
                          <a14:m>
                            <m:oMathPara xmlns:m="http://schemas.openxmlformats.org/officeDocument/2006/math">
                              <m:oMathParaPr>
                                <m:jc m:val="right"/>
                              </m:oMathParaPr>
                              <m:oMath xmlns:m="http://schemas.openxmlformats.org/officeDocument/2006/math">
                                <m:r>
                                  <a:rPr lang="en-US" sz="2000" b="0" smtClean="0">
                                    <a:latin typeface="Cambria Math" panose="02040503050406030204" pitchFamily="18" charset="0"/>
                                  </a:rPr>
                                  <m:t>𝑥</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e>
                                    </m:d>
                                  </m:e>
                                  <m:sup>
                                    <m:r>
                                      <a:rPr lang="en-US" sz="2000" b="0" i="1" smtClean="0">
                                        <a:latin typeface="Cambria Math" panose="02040503050406030204" pitchFamily="18" charset="0"/>
                                      </a:rPr>
                                      <m:t>4</m:t>
                                    </m:r>
                                  </m:sup>
                                </m:sSup>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8821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000" b="0" smtClean="0">
                                    <a:latin typeface="Cambria Math" panose="02040503050406030204" pitchFamily="18" charset="0"/>
                                  </a:rPr>
                                  <m:t>𝑥</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=16</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8080"/>
                              </a:solidFill>
                            </a:rPr>
                            <a:t>Verify that this number solves the original equation.</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6762696"/>
                      </a:ext>
                    </a:extLst>
                  </a:tr>
                </a:tbl>
              </a:graphicData>
            </a:graphic>
          </p:graphicFrame>
        </mc:Choice>
        <mc:Fallback>
          <p:graphicFrame>
            <p:nvGraphicFramePr>
              <p:cNvPr id="4" name="Table 4">
                <a:extLst>
                  <a:ext uri="{FF2B5EF4-FFF2-40B4-BE49-F238E27FC236}">
                    <a16:creationId xmlns:a16="http://schemas.microsoft.com/office/drawing/2014/main" id="{BE0136E4-F8F4-4BA6-B281-BE7CDC74C9FA}"/>
                  </a:ext>
                </a:extLst>
              </p:cNvPr>
              <p:cNvGraphicFramePr>
                <a:graphicFrameLocks noGrp="1"/>
              </p:cNvGraphicFramePr>
              <p:nvPr>
                <p:extLst>
                  <p:ext uri="{D42A27DB-BD31-4B8C-83A1-F6EECF244321}">
                    <p14:modId xmlns:p14="http://schemas.microsoft.com/office/powerpoint/2010/main" val="4110978748"/>
                  </p:ext>
                </p:extLst>
              </p:nvPr>
            </p:nvGraphicFramePr>
            <p:xfrm>
              <a:off x="457200" y="1554543"/>
              <a:ext cx="8305800" cy="4426776"/>
            </p:xfrm>
            <a:graphic>
              <a:graphicData uri="http://schemas.openxmlformats.org/drawingml/2006/table">
                <a:tbl>
                  <a:tblPr>
                    <a:tableStyleId>{2D5ABB26-0587-4C30-8999-92F81FD0307C}</a:tableStyleId>
                  </a:tblPr>
                  <a:tblGrid>
                    <a:gridCol w="952055">
                      <a:extLst>
                        <a:ext uri="{9D8B030D-6E8A-4147-A177-3AD203B41FA5}">
                          <a16:colId xmlns:a16="http://schemas.microsoft.com/office/drawing/2014/main" val="1549492706"/>
                        </a:ext>
                      </a:extLst>
                    </a:gridCol>
                    <a:gridCol w="1107567">
                      <a:extLst>
                        <a:ext uri="{9D8B030D-6E8A-4147-A177-3AD203B41FA5}">
                          <a16:colId xmlns:a16="http://schemas.microsoft.com/office/drawing/2014/main" val="1459347402"/>
                        </a:ext>
                      </a:extLst>
                    </a:gridCol>
                    <a:gridCol w="6246178">
                      <a:extLst>
                        <a:ext uri="{9D8B030D-6E8A-4147-A177-3AD203B41FA5}">
                          <a16:colId xmlns:a16="http://schemas.microsoft.com/office/drawing/2014/main" val="3938763763"/>
                        </a:ext>
                      </a:extLst>
                    </a:gridCol>
                  </a:tblGrid>
                  <a:tr h="7010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348" r="-773718" b="-54087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5714" t="-4348" r="-563187" b="-540870"/>
                          </a:stretch>
                        </a:blipFill>
                      </a:tcPr>
                    </a:tc>
                    <a:tc>
                      <a:txBody>
                        <a:bodyPr/>
                        <a:lstStyle/>
                        <a:p>
                          <a:r>
                            <a:rPr lang="en-US" sz="1800" dirty="0">
                              <a:solidFill>
                                <a:srgbClr val="008080"/>
                              </a:solidFill>
                            </a:rPr>
                            <a:t>Since the term containing the rational exponent can be rewritten as a radical expression, we will begin by isolating that term.</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6134"/>
                      </a:ext>
                    </a:extLst>
                  </a:tr>
                  <a:tr h="5486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33333" r="-773718" b="-59111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5714" t="-133333" r="-563187" b="-591111"/>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866280"/>
                      </a:ext>
                    </a:extLst>
                  </a:tr>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00000" r="-773718" b="-40666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5714" t="-200000" r="-563187" b="-406667"/>
                          </a:stretch>
                        </a:blipFill>
                      </a:tcPr>
                    </a:tc>
                    <a:tc>
                      <a:txBody>
                        <a:bodyPr/>
                        <a:lstStyle/>
                        <a:p>
                          <a:r>
                            <a:rPr lang="en-US" sz="1800" dirty="0">
                              <a:solidFill>
                                <a:srgbClr val="008080"/>
                              </a:solidFill>
                            </a:rPr>
                            <a:t>Raising both sides to the fourth power eliminates the fourth root.</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2987126"/>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84615" r="-773718" b="-55692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5714" t="-484615" r="-563187" b="-556923"/>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808848"/>
                      </a:ext>
                    </a:extLst>
                  </a:tr>
                  <a:tr h="754507">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06452" r="-773718" b="-19193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5714" t="-306452" r="-563187" b="-19193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2976" t="-306452" b="-191935"/>
                          </a:stretch>
                        </a:blipFill>
                      </a:tcPr>
                    </a:tc>
                    <a:extLst>
                      <a:ext uri="{0D108BD9-81ED-4DB2-BD59-A6C34878D82A}">
                        <a16:rowId xmlns:a16="http://schemas.microsoft.com/office/drawing/2014/main" val="2903726794"/>
                      </a:ext>
                    </a:extLst>
                  </a:tr>
                  <a:tr h="593789">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514286" r="-773718" b="-142857"/>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5714" t="-514286" r="-563187" b="-142857"/>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891324"/>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926154" r="-773718" b="-11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5714" t="-926154" r="-563187" b="-115385"/>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882106"/>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026154" r="-773718" b="-1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5714" t="-1026154" r="-563187" b="-15385"/>
                          </a:stretch>
                        </a:blipFill>
                      </a:tcPr>
                    </a:tc>
                    <a:tc>
                      <a:txBody>
                        <a:bodyPr/>
                        <a:lstStyle/>
                        <a:p>
                          <a:r>
                            <a:rPr lang="en-US" sz="1800" dirty="0">
                              <a:solidFill>
                                <a:srgbClr val="008080"/>
                              </a:solidFill>
                            </a:rPr>
                            <a:t>Verify that this number solves the original equation.</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6762696"/>
                      </a:ext>
                    </a:extLst>
                  </a:tr>
                </a:tbl>
              </a:graphicData>
            </a:graphic>
          </p:graphicFrame>
        </mc:Fallback>
      </mc:AlternateContent>
    </p:spTree>
    <p:extLst>
      <p:ext uri="{BB962C8B-B14F-4D97-AF65-F5344CB8AC3E}">
        <p14:creationId xmlns:p14="http://schemas.microsoft.com/office/powerpoint/2010/main" val="455382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Equations with Positive Rational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76533"/>
                <a:ext cx="8229600" cy="4967067"/>
              </a:xfrm>
            </p:spPr>
            <p:txBody>
              <a:bodyPr>
                <a:normAutofit/>
              </a:bodyPr>
              <a:lstStyle/>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18</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−54</m:t>
                            </m:r>
                            <m:r>
                              <a:rPr>
                                <a:latin typeface="Cambria Math" panose="02040503050406030204" pitchFamily="18" charset="0"/>
                              </a:rPr>
                              <m:t>𝑥</m:t>
                            </m:r>
                            <m:r>
                              <a:rPr>
                                <a:latin typeface="Cambria Math" panose="02040503050406030204" pitchFamily="18" charset="0"/>
                              </a:rPr>
                              <m:t>−8</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6</m:t>
                            </m:r>
                          </m:den>
                        </m:f>
                      </m:sup>
                    </m:sSup>
                    <m:r>
                      <a:rPr>
                        <a:latin typeface="Cambria Math" panose="02040503050406030204" pitchFamily="18" charset="0"/>
                      </a:rPr>
                      <m:t>=2</m:t>
                    </m:r>
                  </m:oMath>
                </a14:m>
                <a:endParaRPr dirty="0"/>
              </a:p>
              <a:p>
                <a:r>
                  <a:rPr dirty="0"/>
                  <a:t>​</a:t>
                </a:r>
                <a:r>
                  <a:rPr sz="2800" b="1" dirty="0"/>
                  <a:t>Solution</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76533"/>
                <a:ext cx="8229600" cy="4967067"/>
              </a:xfrm>
              <a:blipFill>
                <a:blip r:embed="rId2"/>
                <a:stretch>
                  <a:fillRect l="-1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0B62366-A500-45A6-B207-E8B04AD571E5}"/>
                  </a:ext>
                </a:extLst>
              </p:cNvPr>
              <p:cNvGraphicFramePr>
                <a:graphicFrameLocks noGrp="1"/>
              </p:cNvGraphicFramePr>
              <p:nvPr>
                <p:extLst>
                  <p:ext uri="{D42A27DB-BD31-4B8C-83A1-F6EECF244321}">
                    <p14:modId xmlns:p14="http://schemas.microsoft.com/office/powerpoint/2010/main" val="2274865072"/>
                  </p:ext>
                </p:extLst>
              </p:nvPr>
            </p:nvGraphicFramePr>
            <p:xfrm>
              <a:off x="152400" y="1828800"/>
              <a:ext cx="8915400" cy="4243896"/>
            </p:xfrm>
            <a:graphic>
              <a:graphicData uri="http://schemas.openxmlformats.org/drawingml/2006/table">
                <a:tbl>
                  <a:tblPr>
                    <a:tableStyleId>{2D5ABB26-0587-4C30-8999-92F81FD0307C}</a:tableStyleId>
                  </a:tblPr>
                  <a:tblGrid>
                    <a:gridCol w="2292540">
                      <a:extLst>
                        <a:ext uri="{9D8B030D-6E8A-4147-A177-3AD203B41FA5}">
                          <a16:colId xmlns:a16="http://schemas.microsoft.com/office/drawing/2014/main" val="1549492706"/>
                        </a:ext>
                      </a:extLst>
                    </a:gridCol>
                    <a:gridCol w="1107567">
                      <a:extLst>
                        <a:ext uri="{9D8B030D-6E8A-4147-A177-3AD203B41FA5}">
                          <a16:colId xmlns:a16="http://schemas.microsoft.com/office/drawing/2014/main" val="1459347402"/>
                        </a:ext>
                      </a:extLst>
                    </a:gridCol>
                    <a:gridCol w="5515293">
                      <a:extLst>
                        <a:ext uri="{9D8B030D-6E8A-4147-A177-3AD203B41FA5}">
                          <a16:colId xmlns:a16="http://schemas.microsoft.com/office/drawing/2014/main" val="3938763763"/>
                        </a:ext>
                      </a:extLst>
                    </a:gridCol>
                  </a:tblGrid>
                  <a:tr h="492760">
                    <a:tc>
                      <a:txBody>
                        <a:bodyPr/>
                        <a:lstStyle/>
                        <a:p>
                          <a:pPr/>
                          <a14:m>
                            <m:oMathPara xmlns:m="http://schemas.openxmlformats.org/officeDocument/2006/math">
                              <m:oMathParaPr>
                                <m:jc m:val="right"/>
                              </m:oMathParaPr>
                              <m:oMath xmlns:m="http://schemas.openxmlformats.org/officeDocument/2006/math">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18</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−54</m:t>
                                        </m:r>
                                        <m:r>
                                          <a:rPr lang="en-US" sz="2000" b="0" i="1" smtClean="0">
                                            <a:latin typeface="Cambria Math" panose="02040503050406030204" pitchFamily="18" charset="0"/>
                                          </a:rPr>
                                          <m:t>𝑥</m:t>
                                        </m:r>
                                        <m:r>
                                          <a:rPr lang="en-US" sz="2000" b="0" i="1" smtClean="0">
                                            <a:latin typeface="Cambria Math" panose="02040503050406030204" pitchFamily="18" charset="0"/>
                                          </a:rPr>
                                          <m:t>−8</m:t>
                                        </m:r>
                                      </m:e>
                                    </m:d>
                                  </m:e>
                                  <m:sup>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6</m:t>
                                        </m:r>
                                      </m:den>
                                    </m:f>
                                  </m:sup>
                                </m:sSup>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a:rPr lang="en-US" sz="2000" b="0" i="0" smtClean="0">
                                    <a:latin typeface="Cambria Math" panose="02040503050406030204" pitchFamily="18" charset="0"/>
                                  </a:rPr>
                                  <m:t>2</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8080"/>
                              </a:solidFill>
                            </a:rPr>
                            <a:t>The exponent of </a:t>
                          </a:r>
                          <a14:m>
                            <m:oMath xmlns:m="http://schemas.openxmlformats.org/officeDocument/2006/math">
                              <m:f>
                                <m:fPr>
                                  <m:ctrlPr>
                                    <a:rPr lang="en-US" sz="1800" b="0" i="1" smtClean="0">
                                      <a:solidFill>
                                        <a:srgbClr val="008080"/>
                                      </a:solidFill>
                                      <a:latin typeface="Cambria Math" panose="02040503050406030204" pitchFamily="18" charset="0"/>
                                    </a:rPr>
                                  </m:ctrlPr>
                                </m:fPr>
                                <m:num>
                                  <m:r>
                                    <a:rPr lang="en-US" sz="1800" b="0" i="1" smtClean="0">
                                      <a:solidFill>
                                        <a:srgbClr val="008080"/>
                                      </a:solidFill>
                                      <a:latin typeface="Cambria Math" panose="02040503050406030204" pitchFamily="18" charset="0"/>
                                    </a:rPr>
                                    <m:t>1</m:t>
                                  </m:r>
                                </m:num>
                                <m:den>
                                  <m:r>
                                    <a:rPr lang="en-US" sz="1800" b="0" i="1" smtClean="0">
                                      <a:solidFill>
                                        <a:srgbClr val="008080"/>
                                      </a:solidFill>
                                      <a:latin typeface="Cambria Math" panose="02040503050406030204" pitchFamily="18" charset="0"/>
                                    </a:rPr>
                                    <m:t>6</m:t>
                                  </m:r>
                                </m:den>
                              </m:f>
                            </m:oMath>
                          </a14:m>
                          <a:r>
                            <a:rPr lang="en-US" sz="1800" dirty="0">
                              <a:solidFill>
                                <a:srgbClr val="008080"/>
                              </a:solidFill>
                            </a:rPr>
                            <a:t> indicates we should raise both sides to the sixth power in order to eliminate the radical.</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6134"/>
                      </a:ext>
                    </a:extLst>
                  </a:tr>
                  <a:tr h="370840">
                    <a:tc>
                      <a:txBody>
                        <a:bodyPr/>
                        <a:lstStyle/>
                        <a:p>
                          <a:pPr/>
                          <a14:m>
                            <m:oMathPara xmlns:m="http://schemas.openxmlformats.org/officeDocument/2006/math">
                              <m:oMathParaPr>
                                <m:jc m:val="right"/>
                              </m:oMathParaPr>
                              <m:oMath xmlns:m="http://schemas.openxmlformats.org/officeDocument/2006/math">
                                <m:rad>
                                  <m:radPr>
                                    <m:ctrlPr>
                                      <a:rPr lang="en-US" sz="2000" b="0" i="1" smtClean="0">
                                        <a:latin typeface="Cambria Math" panose="02040503050406030204" pitchFamily="18" charset="0"/>
                                      </a:rPr>
                                    </m:ctrlPr>
                                  </m:radPr>
                                  <m:deg>
                                    <m:r>
                                      <m:rPr>
                                        <m:brk m:alnAt="7"/>
                                      </m:rPr>
                                      <a:rPr lang="en-US" sz="2000" b="0" i="1" smtClean="0">
                                        <a:latin typeface="Cambria Math" panose="02040503050406030204" pitchFamily="18" charset="0"/>
                                      </a:rPr>
                                      <m:t>6</m:t>
                                    </m:r>
                                  </m:deg>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18</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−54</m:t>
                                    </m:r>
                                    <m:r>
                                      <a:rPr lang="en-US" sz="2000" b="0" i="1" smtClean="0">
                                        <a:latin typeface="Cambria Math" panose="02040503050406030204" pitchFamily="18" charset="0"/>
                                      </a:rPr>
                                      <m:t>𝑥</m:t>
                                    </m:r>
                                    <m:r>
                                      <a:rPr lang="en-US" sz="2000" b="0" i="1" smtClean="0">
                                        <a:latin typeface="Cambria Math" panose="02040503050406030204" pitchFamily="18" charset="0"/>
                                      </a:rPr>
                                      <m:t>−8</m:t>
                                    </m:r>
                                  </m:e>
                                </m:rad>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=2</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866280"/>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18</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−54</m:t>
                                </m:r>
                                <m:r>
                                  <a:rPr lang="en-US" sz="2000" b="0" i="1" smtClean="0">
                                    <a:latin typeface="Cambria Math" panose="02040503050406030204" pitchFamily="18" charset="0"/>
                                  </a:rPr>
                                  <m:t>𝑥</m:t>
                                </m:r>
                                <m:r>
                                  <a:rPr lang="en-US" sz="2000" b="0" i="1" smtClean="0">
                                    <a:latin typeface="Cambria Math" panose="02040503050406030204" pitchFamily="18" charset="0"/>
                                  </a:rPr>
                                  <m:t>−8</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0" i="1" smtClean="0">
                                        <a:latin typeface="Cambria Math" panose="02040503050406030204" pitchFamily="18" charset="0"/>
                                      </a:rPr>
                                      <m:t>6</m:t>
                                    </m:r>
                                  </m:sup>
                                </m:sSup>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2987126"/>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18</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−54</m:t>
                                </m:r>
                                <m:r>
                                  <a:rPr lang="en-US" sz="2000" b="0" i="1" smtClean="0">
                                    <a:latin typeface="Cambria Math" panose="02040503050406030204" pitchFamily="18" charset="0"/>
                                  </a:rPr>
                                  <m:t>𝑥</m:t>
                                </m:r>
                                <m:r>
                                  <a:rPr lang="en-US" sz="2000" b="0" i="1" smtClean="0">
                                    <a:latin typeface="Cambria Math" panose="02040503050406030204" pitchFamily="18" charset="0"/>
                                  </a:rPr>
                                  <m:t>−8</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=64</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808848"/>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18</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−54</m:t>
                                </m:r>
                                <m:r>
                                  <a:rPr lang="en-US" sz="2000" b="0" i="1" smtClean="0">
                                    <a:latin typeface="Cambria Math" panose="02040503050406030204" pitchFamily="18" charset="0"/>
                                  </a:rPr>
                                  <m:t>𝑥</m:t>
                                </m:r>
                                <m:r>
                                  <a:rPr lang="en-US" sz="2000" b="0" i="1" smtClean="0">
                                    <a:latin typeface="Cambria Math" panose="02040503050406030204" pitchFamily="18" charset="0"/>
                                  </a:rPr>
                                  <m:t>−72</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=0</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3726794"/>
                      </a:ext>
                    </a:extLst>
                  </a:tr>
                  <a:tr h="370840">
                    <a:tc>
                      <a:txBody>
                        <a:bodyPr/>
                        <a:lstStyle/>
                        <a:p>
                          <a:pPr>
                            <a:lnSpc>
                              <a:spcPct val="150000"/>
                            </a:lnSpc>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18(</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−3</m:t>
                                </m:r>
                                <m:r>
                                  <a:rPr lang="en-US" sz="2000" b="0" i="1" smtClean="0">
                                    <a:latin typeface="Cambria Math" panose="02040503050406030204" pitchFamily="18" charset="0"/>
                                  </a:rPr>
                                  <m:t>𝑥</m:t>
                                </m:r>
                                <m:r>
                                  <a:rPr lang="en-US" sz="2000" b="0" i="1" smtClean="0">
                                    <a:latin typeface="Cambria Math" panose="02040503050406030204" pitchFamily="18" charset="0"/>
                                  </a:rPr>
                                  <m:t>−4)</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=0</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8080"/>
                              </a:solidFill>
                            </a:rPr>
                            <a:t>We are left with a second-degree polynomial equation that can be solved by factoring.</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891324"/>
                      </a:ext>
                    </a:extLst>
                  </a:tr>
                  <a:tr h="370840">
                    <a:tc>
                      <a:txBody>
                        <a:bodyPr/>
                        <a:lstStyle/>
                        <a:p>
                          <a:pPr/>
                          <a14:m>
                            <m:oMathPara xmlns:m="http://schemas.openxmlformats.org/officeDocument/2006/math">
                              <m:oMathParaPr>
                                <m:jc m:val="right"/>
                              </m:oMathParaPr>
                              <m:oMath xmlns:m="http://schemas.openxmlformats.org/officeDocument/2006/math">
                                <m:sSup>
                                  <m:sSupPr>
                                    <m:ctrlPr>
                                      <a:rPr lang="en-US" sz="2000" b="0" i="1" smtClean="0">
                                        <a:latin typeface="Cambria Math" panose="02040503050406030204" pitchFamily="18" charset="0"/>
                                      </a:rPr>
                                    </m:ctrlPr>
                                  </m:sSupPr>
                                  <m:e>
                                    <m:r>
                                      <a:rPr lang="en-US" sz="2000" b="0" smtClean="0">
                                        <a:latin typeface="Cambria Math" panose="02040503050406030204" pitchFamily="18" charset="0"/>
                                      </a:rPr>
                                      <m:t>𝑥</m:t>
                                    </m:r>
                                  </m:e>
                                  <m:sup>
                                    <m:r>
                                      <a:rPr lang="en-US" sz="2000" b="0" i="0" smtClean="0">
                                        <a:latin typeface="Cambria Math" panose="02040503050406030204" pitchFamily="18" charset="0"/>
                                      </a:rPr>
                                      <m:t>2</m:t>
                                    </m:r>
                                  </m:sup>
                                </m:sSup>
                                <m:r>
                                  <a:rPr lang="en-US" sz="2000" b="0" i="0" smtClean="0">
                                    <a:latin typeface="Cambria Math" panose="02040503050406030204" pitchFamily="18" charset="0"/>
                                  </a:rPr>
                                  <m:t>−3</m:t>
                                </m:r>
                                <m:r>
                                  <a:rPr lang="en-US" sz="2000" b="0" i="1" smtClean="0">
                                    <a:latin typeface="Cambria Math" panose="02040503050406030204" pitchFamily="18" charset="0"/>
                                  </a:rPr>
                                  <m:t>𝑥</m:t>
                                </m:r>
                                <m:r>
                                  <a:rPr lang="en-US" sz="2000" b="0" i="0" smtClean="0">
                                    <a:latin typeface="Cambria Math" panose="02040503050406030204" pitchFamily="18" charset="0"/>
                                  </a:rPr>
                                  <m:t>−4</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=0</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8821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𝑥</m:t>
                                </m:r>
                                <m:r>
                                  <a:rPr lang="en-US" sz="2000" b="0" i="0" smtClean="0">
                                    <a:latin typeface="Cambria Math" panose="02040503050406030204" pitchFamily="18" charset="0"/>
                                  </a:rPr>
                                  <m:t>−4)(</m:t>
                                </m:r>
                                <m:r>
                                  <a:rPr lang="en-US" sz="2000" b="0" i="1" smtClean="0">
                                    <a:latin typeface="Cambria Math" panose="02040503050406030204" pitchFamily="18" charset="0"/>
                                  </a:rPr>
                                  <m:t>𝑥</m:t>
                                </m:r>
                                <m:r>
                                  <a:rPr lang="en-US" sz="2000" b="0" i="0" smtClean="0">
                                    <a:latin typeface="Cambria Math" panose="02040503050406030204" pitchFamily="18" charset="0"/>
                                  </a:rPr>
                                  <m:t>+1)</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=6</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67626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𝑥</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=4,−1</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8080"/>
                              </a:solidFill>
                            </a:rPr>
                            <a:t>Note that both solutions solve the original equation.</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8923224"/>
                      </a:ext>
                    </a:extLst>
                  </a:tr>
                </a:tbl>
              </a:graphicData>
            </a:graphic>
          </p:graphicFrame>
        </mc:Choice>
        <mc:Fallback xmlns="">
          <p:graphicFrame>
            <p:nvGraphicFramePr>
              <p:cNvPr id="5" name="Table 4">
                <a:extLst>
                  <a:ext uri="{FF2B5EF4-FFF2-40B4-BE49-F238E27FC236}">
                    <a16:creationId xmlns:a16="http://schemas.microsoft.com/office/drawing/2014/main" id="{B0B62366-A500-45A6-B207-E8B04AD571E5}"/>
                  </a:ext>
                </a:extLst>
              </p:cNvPr>
              <p:cNvGraphicFramePr>
                <a:graphicFrameLocks noGrp="1"/>
              </p:cNvGraphicFramePr>
              <p:nvPr>
                <p:extLst>
                  <p:ext uri="{D42A27DB-BD31-4B8C-83A1-F6EECF244321}">
                    <p14:modId xmlns:p14="http://schemas.microsoft.com/office/powerpoint/2010/main" val="2274865072"/>
                  </p:ext>
                </p:extLst>
              </p:nvPr>
            </p:nvGraphicFramePr>
            <p:xfrm>
              <a:off x="152400" y="1828800"/>
              <a:ext cx="8915400" cy="4243896"/>
            </p:xfrm>
            <a:graphic>
              <a:graphicData uri="http://schemas.openxmlformats.org/drawingml/2006/table">
                <a:tbl>
                  <a:tblPr>
                    <a:tableStyleId>{2D5ABB26-0587-4C30-8999-92F81FD0307C}</a:tableStyleId>
                  </a:tblPr>
                  <a:tblGrid>
                    <a:gridCol w="2292540">
                      <a:extLst>
                        <a:ext uri="{9D8B030D-6E8A-4147-A177-3AD203B41FA5}">
                          <a16:colId xmlns:a16="http://schemas.microsoft.com/office/drawing/2014/main" val="1549492706"/>
                        </a:ext>
                      </a:extLst>
                    </a:gridCol>
                    <a:gridCol w="1107567">
                      <a:extLst>
                        <a:ext uri="{9D8B030D-6E8A-4147-A177-3AD203B41FA5}">
                          <a16:colId xmlns:a16="http://schemas.microsoft.com/office/drawing/2014/main" val="1459347402"/>
                        </a:ext>
                      </a:extLst>
                    </a:gridCol>
                    <a:gridCol w="5515293">
                      <a:extLst>
                        <a:ext uri="{9D8B030D-6E8A-4147-A177-3AD203B41FA5}">
                          <a16:colId xmlns:a16="http://schemas.microsoft.com/office/drawing/2014/main" val="3938763763"/>
                        </a:ext>
                      </a:extLst>
                    </a:gridCol>
                  </a:tblGrid>
                  <a:tr h="754825">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289096" b="-47016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6593" r="-497253" b="-47016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61657" b="-470161"/>
                          </a:stretch>
                        </a:blipFill>
                      </a:tcPr>
                    </a:tc>
                    <a:extLst>
                      <a:ext uri="{0D108BD9-81ED-4DB2-BD59-A6C34878D82A}">
                        <a16:rowId xmlns:a16="http://schemas.microsoft.com/office/drawing/2014/main" val="383106134"/>
                      </a:ext>
                    </a:extLst>
                  </a:tr>
                  <a:tr h="471551">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61039" r="-289096" b="-657143"/>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6593" t="-161039" r="-497253" b="-657143"/>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866280"/>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09231" r="-289096" b="-67846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6593" t="-309231" r="-497253" b="-678462"/>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2987126"/>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403030" r="-289096" b="-56818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6593" t="-403030" r="-497253" b="-568182"/>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808848"/>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510769" r="-289096" b="-47692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6593" t="-510769" r="-497253" b="-476923"/>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3726794"/>
                      </a:ext>
                    </a:extLst>
                  </a:tr>
                  <a:tr h="64008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78095" r="-289096" b="-19523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6593" t="-378095" r="-497253" b="-195238"/>
                          </a:stretch>
                        </a:blipFill>
                      </a:tcPr>
                    </a:tc>
                    <a:tc>
                      <a:txBody>
                        <a:bodyPr/>
                        <a:lstStyle/>
                        <a:p>
                          <a:r>
                            <a:rPr lang="en-US" sz="1800" dirty="0">
                              <a:solidFill>
                                <a:srgbClr val="008080"/>
                              </a:solidFill>
                            </a:rPr>
                            <a:t>We are left with a second-degree polynomial equation that can be solved by factoring.</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5891324"/>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772308" r="-289096" b="-21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6593" t="-772308" r="-497253" b="-215385"/>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882106"/>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872308" r="-289096" b="-11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6593" t="-872308" r="-497253" b="-115385"/>
                          </a:stretch>
                        </a:blipFill>
                      </a:tcPr>
                    </a:tc>
                    <a:tc>
                      <a:txBody>
                        <a:bodyPr/>
                        <a:lstStyle/>
                        <a:p>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6762696"/>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972308" r="-289096" b="-1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06593" t="-972308" r="-497253" b="-15385"/>
                          </a:stretch>
                        </a:blipFill>
                      </a:tcPr>
                    </a:tc>
                    <a:tc>
                      <a:txBody>
                        <a:bodyPr/>
                        <a:lstStyle/>
                        <a:p>
                          <a:r>
                            <a:rPr lang="en-US" sz="1800" dirty="0">
                              <a:solidFill>
                                <a:srgbClr val="008080"/>
                              </a:solidFill>
                            </a:rPr>
                            <a:t>Note that both solutions solve the original equation.</a:t>
                          </a:r>
                          <a:endParaRPr lang="en-IN" sz="1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8923224"/>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Proportions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Solve the following proportions.</a:t>
                </a:r>
              </a:p>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−2</m:t>
                        </m:r>
                      </m:num>
                      <m:den>
                        <m:r>
                          <a:rPr>
                            <a:latin typeface="Cambria Math" panose="02040503050406030204" pitchFamily="18" charset="0"/>
                          </a:rPr>
                          <m:t>5</m:t>
                        </m:r>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3</m:t>
                        </m:r>
                        <m:r>
                          <a:rPr>
                            <a:latin typeface="Cambria Math" panose="02040503050406030204" pitchFamily="18" charset="0"/>
                          </a:rPr>
                          <m:t>𝑥</m:t>
                        </m:r>
                      </m:den>
                    </m:f>
                  </m:oMath>
                </a14:m>
                <a:endParaRPr dirty="0"/>
              </a:p>
              <a:p>
                <a:r>
                  <a:rPr dirty="0"/>
                  <a:t>​</a:t>
                </a:r>
                <a:r>
                  <a:rPr sz="2800" b="1" dirty="0"/>
                  <a:t>Solution</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graphicFrame>
            <p:nvGraphicFramePr>
              <p:cNvPr id="8" name="Table 8">
                <a:extLst>
                  <a:ext uri="{FF2B5EF4-FFF2-40B4-BE49-F238E27FC236}">
                    <a16:creationId xmlns:a16="http://schemas.microsoft.com/office/drawing/2014/main" id="{69E52EF8-419B-4A29-9EBE-E2AC7BEF7941}"/>
                  </a:ext>
                </a:extLst>
              </p:cNvPr>
              <p:cNvGraphicFramePr>
                <a:graphicFrameLocks noGrp="1"/>
              </p:cNvGraphicFramePr>
              <p:nvPr>
                <p:extLst>
                  <p:ext uri="{D42A27DB-BD31-4B8C-83A1-F6EECF244321}">
                    <p14:modId xmlns:p14="http://schemas.microsoft.com/office/powerpoint/2010/main" val="718046521"/>
                  </p:ext>
                </p:extLst>
              </p:nvPr>
            </p:nvGraphicFramePr>
            <p:xfrm>
              <a:off x="457200" y="2971800"/>
              <a:ext cx="8330629" cy="2802700"/>
            </p:xfrm>
            <a:graphic>
              <a:graphicData uri="http://schemas.openxmlformats.org/drawingml/2006/table">
                <a:tbl>
                  <a:tblPr>
                    <a:tableStyleId>{2D5ABB26-0587-4C30-8999-92F81FD0307C}</a:tableStyleId>
                  </a:tblPr>
                  <a:tblGrid>
                    <a:gridCol w="3124200">
                      <a:extLst>
                        <a:ext uri="{9D8B030D-6E8A-4147-A177-3AD203B41FA5}">
                          <a16:colId xmlns:a16="http://schemas.microsoft.com/office/drawing/2014/main" val="362500732"/>
                        </a:ext>
                      </a:extLst>
                    </a:gridCol>
                    <a:gridCol w="5206429">
                      <a:extLst>
                        <a:ext uri="{9D8B030D-6E8A-4147-A177-3AD203B41FA5}">
                          <a16:colId xmlns:a16="http://schemas.microsoft.com/office/drawing/2014/main" val="2308198163"/>
                        </a:ext>
                      </a:extLst>
                    </a:gridCol>
                  </a:tblGrid>
                  <a:tr h="370840">
                    <a:tc>
                      <a:txBody>
                        <a:bodyPr/>
                        <a:lstStyle/>
                        <a:p>
                          <a:pPr algn="r"/>
                          <a14:m>
                            <m:oMath xmlns:m="http://schemas.openxmlformats.org/officeDocument/2006/math">
                              <m:r>
                                <a:rPr lang="en-US" sz="2800" b="0" i="1" dirty="0" smtClean="0">
                                  <a:latin typeface="Cambria Math" panose="02040503050406030204" pitchFamily="18" charset="0"/>
                                </a:rPr>
                                <m:t>15</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 ∙ </m:t>
                              </m:r>
                              <m:d>
                                <m:dPr>
                                  <m:ctrlPr>
                                    <a:rPr lang="en-US" sz="2800" b="0" i="1" smtClean="0">
                                      <a:latin typeface="Cambria Math" panose="02040503050406030204" pitchFamily="18" charset="0"/>
                                      <a:ea typeface="Cambria Math" panose="02040503050406030204" pitchFamily="18" charset="0"/>
                                    </a:rPr>
                                  </m:ctrlPr>
                                </m:dPr>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−2</m:t>
                                      </m:r>
                                    </m:num>
                                    <m:den>
                                      <m:r>
                                        <a:rPr lang="en-US" sz="2800" b="0" i="1" smtClean="0">
                                          <a:latin typeface="Cambria Math" panose="02040503050406030204" pitchFamily="18" charset="0"/>
                                          <a:ea typeface="Cambria Math" panose="02040503050406030204" pitchFamily="18" charset="0"/>
                                        </a:rPr>
                                        <m:t>5</m:t>
                                      </m:r>
                                      <m:r>
                                        <a:rPr lang="en-US" sz="2800" b="0" i="1" smtClean="0">
                                          <a:latin typeface="Cambria Math" panose="02040503050406030204" pitchFamily="18" charset="0"/>
                                          <a:ea typeface="Cambria Math" panose="02040503050406030204" pitchFamily="18" charset="0"/>
                                        </a:rPr>
                                        <m:t>𝑥</m:t>
                                      </m:r>
                                    </m:den>
                                  </m:f>
                                </m:e>
                              </m:d>
                            </m:oMath>
                          </a14:m>
                          <a:r>
                            <a:rPr lang="en-IN" sz="2800" dirty="0"/>
                            <a:t> </a:t>
                          </a:r>
                        </a:p>
                      </a:txBody>
                      <a:tcPr/>
                    </a:tc>
                    <a:tc>
                      <a:txBody>
                        <a:bodyPr/>
                        <a:lstStyle/>
                        <a:p>
                          <a14:m>
                            <m:oMath xmlns:m="http://schemas.openxmlformats.org/officeDocument/2006/math">
                              <m:r>
                                <a:rPr lang="en-US" sz="2800" b="0" i="1" smtClean="0">
                                  <a:latin typeface="Cambria Math" panose="02040503050406030204" pitchFamily="18" charset="0"/>
                                </a:rPr>
                                <m:t>=</m:t>
                              </m:r>
                              <m:r>
                                <a:rPr lang="en-US" sz="2800" b="0" i="1" dirty="0" smtClean="0">
                                  <a:latin typeface="Cambria Math" panose="02040503050406030204" pitchFamily="18" charset="0"/>
                                </a:rPr>
                                <m:t>15</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 ∙ </m:t>
                              </m:r>
                              <m:d>
                                <m:dPr>
                                  <m:ctrlPr>
                                    <a:rPr lang="en-US" sz="2800" b="0" i="1" smtClean="0">
                                      <a:latin typeface="Cambria Math" panose="02040503050406030204" pitchFamily="18" charset="0"/>
                                      <a:ea typeface="Cambria Math" panose="02040503050406030204" pitchFamily="18" charset="0"/>
                                    </a:rPr>
                                  </m:ctrlPr>
                                </m:dPr>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6</m:t>
                                      </m:r>
                                    </m:num>
                                    <m:den>
                                      <m:r>
                                        <a:rPr lang="en-US" sz="2800" b="0" i="1" smtClean="0">
                                          <a:latin typeface="Cambria Math" panose="02040503050406030204" pitchFamily="18" charset="0"/>
                                          <a:ea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𝑥</m:t>
                                      </m:r>
                                    </m:den>
                                  </m:f>
                                </m:e>
                              </m:d>
                            </m:oMath>
                          </a14:m>
                          <a:r>
                            <a:rPr lang="en-IN" sz="2800" dirty="0"/>
                            <a:t>  </a:t>
                          </a:r>
                          <a14:m>
                            <m:oMath xmlns:m="http://schemas.openxmlformats.org/officeDocument/2006/math">
                              <m:r>
                                <a:rPr lang="en-US" sz="2400" b="0" i="0" dirty="0" smtClean="0">
                                  <a:latin typeface="Cambria Math" panose="02040503050406030204" pitchFamily="18" charset="0"/>
                                </a:rPr>
                                <m:t>    </m:t>
                              </m:r>
                              <m:r>
                                <a:rPr lang="en-US" sz="2400" b="0" i="1" dirty="0" smtClean="0">
                                  <a:latin typeface="Cambria Math" panose="02040503050406030204" pitchFamily="18" charset="0"/>
                                </a:rPr>
                                <m:t>𝑥</m:t>
                              </m:r>
                              <m:r>
                                <a:rPr lang="en-US" sz="2400" b="0" i="1" dirty="0" smtClean="0">
                                  <a:latin typeface="Cambria Math" panose="02040503050406030204" pitchFamily="18" charset="0"/>
                                  <a:ea typeface="Cambria Math" panose="02040503050406030204" pitchFamily="18" charset="0"/>
                                </a:rPr>
                                <m:t>≠0;</m:t>
                              </m:r>
                              <m:r>
                                <m:rPr>
                                  <m:sty m:val="p"/>
                                </m:rPr>
                                <a:rPr lang="en-US" sz="2400" b="0" i="0" dirty="0" smtClean="0">
                                  <a:latin typeface="Cambria Math" panose="02040503050406030204" pitchFamily="18" charset="0"/>
                                  <a:ea typeface="Cambria Math" panose="02040503050406030204" pitchFamily="18" charset="0"/>
                                </a:rPr>
                                <m:t>LCM</m:t>
                              </m:r>
                              <m:r>
                                <a:rPr lang="en-US" sz="2400" b="0" i="1" dirty="0" smtClean="0">
                                  <a:latin typeface="Cambria Math" panose="02040503050406030204" pitchFamily="18" charset="0"/>
                                  <a:ea typeface="Cambria Math" panose="02040503050406030204" pitchFamily="18" charset="0"/>
                                </a:rPr>
                                <m:t>=15</m:t>
                              </m:r>
                              <m:r>
                                <a:rPr lang="en-US" sz="2400" b="0" i="1" dirty="0" smtClean="0">
                                  <a:latin typeface="Cambria Math" panose="02040503050406030204" pitchFamily="18" charset="0"/>
                                  <a:ea typeface="Cambria Math" panose="02040503050406030204" pitchFamily="18" charset="0"/>
                                </a:rPr>
                                <m:t>𝑥</m:t>
                              </m:r>
                            </m:oMath>
                          </a14:m>
                          <a:endParaRPr lang="en-IN" sz="2400" dirty="0"/>
                        </a:p>
                      </a:txBody>
                      <a:tcPr/>
                    </a:tc>
                    <a:extLst>
                      <a:ext uri="{0D108BD9-81ED-4DB2-BD59-A6C34878D82A}">
                        <a16:rowId xmlns:a16="http://schemas.microsoft.com/office/drawing/2014/main" val="12406033"/>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3</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−2</m:t>
                                    </m:r>
                                  </m:e>
                                </m:d>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=5</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6</m:t>
                                    </m:r>
                                  </m:e>
                                </m:d>
                              </m:oMath>
                            </m:oMathPara>
                          </a14:m>
                          <a:endParaRPr lang="en-IN" sz="2800" dirty="0"/>
                        </a:p>
                      </a:txBody>
                      <a:tcPr/>
                    </a:tc>
                    <a:extLst>
                      <a:ext uri="{0D108BD9-81ED-4DB2-BD59-A6C34878D82A}">
                        <a16:rowId xmlns:a16="http://schemas.microsoft.com/office/drawing/2014/main" val="1297561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−6</m:t>
                                </m:r>
                              </m:oMath>
                            </m:oMathPara>
                          </a14:m>
                          <a:endParaRPr lang="en-IN"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=30</m:t>
                                </m:r>
                              </m:oMath>
                            </m:oMathPara>
                          </a14:m>
                          <a:endParaRPr lang="en-IN" sz="2800" dirty="0"/>
                        </a:p>
                      </a:txBody>
                      <a:tcPr/>
                    </a:tc>
                    <a:extLst>
                      <a:ext uri="{0D108BD9-81ED-4DB2-BD59-A6C34878D82A}">
                        <a16:rowId xmlns:a16="http://schemas.microsoft.com/office/drawing/2014/main" val="25457414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3</m:t>
                                </m:r>
                                <m:r>
                                  <a:rPr lang="en-US" sz="2800" b="0" i="1" smtClean="0">
                                    <a:latin typeface="Cambria Math" panose="02040503050406030204" pitchFamily="18" charset="0"/>
                                  </a:rPr>
                                  <m:t>𝑥</m:t>
                                </m:r>
                              </m:oMath>
                            </m:oMathPara>
                          </a14:m>
                          <a:endParaRPr lang="en-IN"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=36</m:t>
                                </m:r>
                              </m:oMath>
                            </m:oMathPara>
                          </a14:m>
                          <a:endParaRPr lang="en-IN" sz="2800" dirty="0"/>
                        </a:p>
                      </a:txBody>
                      <a:tcPr/>
                    </a:tc>
                    <a:extLst>
                      <a:ext uri="{0D108BD9-81ED-4DB2-BD59-A6C34878D82A}">
                        <a16:rowId xmlns:a16="http://schemas.microsoft.com/office/drawing/2014/main" val="15832339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𝑥</m:t>
                                </m:r>
                              </m:oMath>
                            </m:oMathPara>
                          </a14:m>
                          <a:endParaRPr lang="en-IN"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=12</m:t>
                                </m:r>
                              </m:oMath>
                            </m:oMathPara>
                          </a14:m>
                          <a:endParaRPr lang="en-IN" sz="2800" dirty="0"/>
                        </a:p>
                      </a:txBody>
                      <a:tcPr/>
                    </a:tc>
                    <a:extLst>
                      <a:ext uri="{0D108BD9-81ED-4DB2-BD59-A6C34878D82A}">
                        <a16:rowId xmlns:a16="http://schemas.microsoft.com/office/drawing/2014/main" val="3923595529"/>
                      </a:ext>
                    </a:extLst>
                  </a:tr>
                </a:tbl>
              </a:graphicData>
            </a:graphic>
          </p:graphicFrame>
        </mc:Choice>
        <mc:Fallback>
          <p:graphicFrame>
            <p:nvGraphicFramePr>
              <p:cNvPr id="8" name="Table 8">
                <a:extLst>
                  <a:ext uri="{FF2B5EF4-FFF2-40B4-BE49-F238E27FC236}">
                    <a16:creationId xmlns:a16="http://schemas.microsoft.com/office/drawing/2014/main" id="{69E52EF8-419B-4A29-9EBE-E2AC7BEF7941}"/>
                  </a:ext>
                </a:extLst>
              </p:cNvPr>
              <p:cNvGraphicFramePr>
                <a:graphicFrameLocks noGrp="1"/>
              </p:cNvGraphicFramePr>
              <p:nvPr>
                <p:extLst>
                  <p:ext uri="{D42A27DB-BD31-4B8C-83A1-F6EECF244321}">
                    <p14:modId xmlns:p14="http://schemas.microsoft.com/office/powerpoint/2010/main" val="718046521"/>
                  </p:ext>
                </p:extLst>
              </p:nvPr>
            </p:nvGraphicFramePr>
            <p:xfrm>
              <a:off x="457200" y="2971800"/>
              <a:ext cx="8330629" cy="2802700"/>
            </p:xfrm>
            <a:graphic>
              <a:graphicData uri="http://schemas.openxmlformats.org/drawingml/2006/table">
                <a:tbl>
                  <a:tblPr>
                    <a:tableStyleId>{2D5ABB26-0587-4C30-8999-92F81FD0307C}</a:tableStyleId>
                  </a:tblPr>
                  <a:tblGrid>
                    <a:gridCol w="3124200">
                      <a:extLst>
                        <a:ext uri="{9D8B030D-6E8A-4147-A177-3AD203B41FA5}">
                          <a16:colId xmlns:a16="http://schemas.microsoft.com/office/drawing/2014/main" val="362500732"/>
                        </a:ext>
                      </a:extLst>
                    </a:gridCol>
                    <a:gridCol w="5206429">
                      <a:extLst>
                        <a:ext uri="{9D8B030D-6E8A-4147-A177-3AD203B41FA5}">
                          <a16:colId xmlns:a16="http://schemas.microsoft.com/office/drawing/2014/main" val="2308198163"/>
                        </a:ext>
                      </a:extLst>
                    </a:gridCol>
                  </a:tblGrid>
                  <a:tr h="730060">
                    <a:tc>
                      <a:txBody>
                        <a:bodyPr/>
                        <a:lstStyle/>
                        <a:p>
                          <a:endParaRPr lang="en-US"/>
                        </a:p>
                      </a:txBody>
                      <a:tcPr>
                        <a:blipFill>
                          <a:blip r:embed="rId3"/>
                          <a:stretch>
                            <a:fillRect r="-166472" b="-284167"/>
                          </a:stretch>
                        </a:blipFill>
                      </a:tcPr>
                    </a:tc>
                    <a:tc>
                      <a:txBody>
                        <a:bodyPr/>
                        <a:lstStyle/>
                        <a:p>
                          <a:endParaRPr lang="en-US"/>
                        </a:p>
                      </a:txBody>
                      <a:tcPr>
                        <a:blipFill>
                          <a:blip r:embed="rId3"/>
                          <a:stretch>
                            <a:fillRect l="-60070" b="-284167"/>
                          </a:stretch>
                        </a:blipFill>
                      </a:tcPr>
                    </a:tc>
                    <a:extLst>
                      <a:ext uri="{0D108BD9-81ED-4DB2-BD59-A6C34878D82A}">
                        <a16:rowId xmlns:a16="http://schemas.microsoft.com/office/drawing/2014/main" val="12406033"/>
                      </a:ext>
                    </a:extLst>
                  </a:tr>
                  <a:tr h="518160">
                    <a:tc>
                      <a:txBody>
                        <a:bodyPr/>
                        <a:lstStyle/>
                        <a:p>
                          <a:endParaRPr lang="en-US"/>
                        </a:p>
                      </a:txBody>
                      <a:tcPr>
                        <a:blipFill>
                          <a:blip r:embed="rId3"/>
                          <a:stretch>
                            <a:fillRect t="-141176" r="-166472" b="-301176"/>
                          </a:stretch>
                        </a:blipFill>
                      </a:tcPr>
                    </a:tc>
                    <a:tc>
                      <a:txBody>
                        <a:bodyPr/>
                        <a:lstStyle/>
                        <a:p>
                          <a:endParaRPr lang="en-US"/>
                        </a:p>
                      </a:txBody>
                      <a:tcPr>
                        <a:blipFill>
                          <a:blip r:embed="rId3"/>
                          <a:stretch>
                            <a:fillRect l="-60070" t="-141176" b="-301176"/>
                          </a:stretch>
                        </a:blipFill>
                      </a:tcPr>
                    </a:tc>
                    <a:extLst>
                      <a:ext uri="{0D108BD9-81ED-4DB2-BD59-A6C34878D82A}">
                        <a16:rowId xmlns:a16="http://schemas.microsoft.com/office/drawing/2014/main" val="1297561103"/>
                      </a:ext>
                    </a:extLst>
                  </a:tr>
                  <a:tr h="518160">
                    <a:tc>
                      <a:txBody>
                        <a:bodyPr/>
                        <a:lstStyle/>
                        <a:p>
                          <a:endParaRPr lang="en-US"/>
                        </a:p>
                      </a:txBody>
                      <a:tcPr>
                        <a:blipFill>
                          <a:blip r:embed="rId3"/>
                          <a:stretch>
                            <a:fillRect t="-238372" r="-166472" b="-197674"/>
                          </a:stretch>
                        </a:blipFill>
                      </a:tcPr>
                    </a:tc>
                    <a:tc>
                      <a:txBody>
                        <a:bodyPr/>
                        <a:lstStyle/>
                        <a:p>
                          <a:endParaRPr lang="en-US"/>
                        </a:p>
                      </a:txBody>
                      <a:tcPr>
                        <a:blipFill>
                          <a:blip r:embed="rId3"/>
                          <a:stretch>
                            <a:fillRect l="-60070" t="-238372" b="-197674"/>
                          </a:stretch>
                        </a:blipFill>
                      </a:tcPr>
                    </a:tc>
                    <a:extLst>
                      <a:ext uri="{0D108BD9-81ED-4DB2-BD59-A6C34878D82A}">
                        <a16:rowId xmlns:a16="http://schemas.microsoft.com/office/drawing/2014/main" val="2545741458"/>
                      </a:ext>
                    </a:extLst>
                  </a:tr>
                  <a:tr h="518160">
                    <a:tc>
                      <a:txBody>
                        <a:bodyPr/>
                        <a:lstStyle/>
                        <a:p>
                          <a:endParaRPr lang="en-US"/>
                        </a:p>
                      </a:txBody>
                      <a:tcPr>
                        <a:blipFill>
                          <a:blip r:embed="rId3"/>
                          <a:stretch>
                            <a:fillRect t="-342353" r="-166472" b="-100000"/>
                          </a:stretch>
                        </a:blipFill>
                      </a:tcPr>
                    </a:tc>
                    <a:tc>
                      <a:txBody>
                        <a:bodyPr/>
                        <a:lstStyle/>
                        <a:p>
                          <a:endParaRPr lang="en-US"/>
                        </a:p>
                      </a:txBody>
                      <a:tcPr>
                        <a:blipFill>
                          <a:blip r:embed="rId3"/>
                          <a:stretch>
                            <a:fillRect l="-60070" t="-342353" b="-100000"/>
                          </a:stretch>
                        </a:blipFill>
                      </a:tcPr>
                    </a:tc>
                    <a:extLst>
                      <a:ext uri="{0D108BD9-81ED-4DB2-BD59-A6C34878D82A}">
                        <a16:rowId xmlns:a16="http://schemas.microsoft.com/office/drawing/2014/main" val="1583233971"/>
                      </a:ext>
                    </a:extLst>
                  </a:tr>
                  <a:tr h="518160">
                    <a:tc>
                      <a:txBody>
                        <a:bodyPr/>
                        <a:lstStyle/>
                        <a:p>
                          <a:endParaRPr lang="en-US"/>
                        </a:p>
                      </a:txBody>
                      <a:tcPr>
                        <a:blipFill>
                          <a:blip r:embed="rId3"/>
                          <a:stretch>
                            <a:fillRect t="-442353" r="-166472"/>
                          </a:stretch>
                        </a:blipFill>
                      </a:tcPr>
                    </a:tc>
                    <a:tc>
                      <a:txBody>
                        <a:bodyPr/>
                        <a:lstStyle/>
                        <a:p>
                          <a:endParaRPr lang="en-US"/>
                        </a:p>
                      </a:txBody>
                      <a:tcPr>
                        <a:blipFill>
                          <a:blip r:embed="rId3"/>
                          <a:stretch>
                            <a:fillRect l="-60070" t="-442353"/>
                          </a:stretch>
                        </a:blipFill>
                      </a:tcPr>
                    </a:tc>
                    <a:extLst>
                      <a:ext uri="{0D108BD9-81ED-4DB2-BD59-A6C34878D82A}">
                        <a16:rowId xmlns:a16="http://schemas.microsoft.com/office/drawing/2014/main" val="3923595529"/>
                      </a:ext>
                    </a:extLst>
                  </a:tr>
                </a:tbl>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17E4E26-4018-4270-8076-B71266E92C33}"/>
                  </a:ext>
                </a:extLst>
              </p:cNvPr>
              <p:cNvSpPr txBox="1"/>
              <p:nvPr/>
            </p:nvSpPr>
            <p:spPr>
              <a:xfrm>
                <a:off x="1447800" y="2819400"/>
                <a:ext cx="990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IN" dirty="0"/>
              </a:p>
            </p:txBody>
          </p:sp>
        </mc:Choice>
        <mc:Fallback xmlns="">
          <p:sp>
            <p:nvSpPr>
              <p:cNvPr id="10" name="TextBox 9">
                <a:extLst>
                  <a:ext uri="{FF2B5EF4-FFF2-40B4-BE49-F238E27FC236}">
                    <a16:creationId xmlns:a16="http://schemas.microsoft.com/office/drawing/2014/main" xmlns="" xmlns:a14="http://schemas.microsoft.com/office/drawing/2010/main" id="{517E4E26-4018-4270-8076-B71266E92C33}"/>
                  </a:ext>
                </a:extLst>
              </p:cNvPr>
              <p:cNvSpPr txBox="1">
                <a:spLocks noRot="1" noChangeAspect="1" noMove="1" noResize="1" noEditPoints="1" noAdjustHandles="1" noChangeArrowheads="1" noChangeShapeType="1" noTextEdit="1"/>
              </p:cNvSpPr>
              <p:nvPr/>
            </p:nvSpPr>
            <p:spPr>
              <a:xfrm>
                <a:off x="1447800" y="2819400"/>
                <a:ext cx="990600" cy="369332"/>
              </a:xfrm>
              <a:prstGeom prst="rect">
                <a:avLst/>
              </a:prstGeom>
              <a:blipFill>
                <a:blip r:embed="rId4" cstate="print"/>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10D4A9B-EDF0-497B-9AA2-B7EBEF44CA5B}"/>
                  </a:ext>
                </a:extLst>
              </p:cNvPr>
              <p:cNvSpPr txBox="1"/>
              <p:nvPr/>
            </p:nvSpPr>
            <p:spPr>
              <a:xfrm>
                <a:off x="3810000" y="2819400"/>
                <a:ext cx="990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IN" dirty="0"/>
              </a:p>
            </p:txBody>
          </p:sp>
        </mc:Choice>
        <mc:Fallback xmlns="">
          <p:sp>
            <p:nvSpPr>
              <p:cNvPr id="11" name="TextBox 10">
                <a:extLst>
                  <a:ext uri="{FF2B5EF4-FFF2-40B4-BE49-F238E27FC236}">
                    <a16:creationId xmlns:a16="http://schemas.microsoft.com/office/drawing/2014/main" xmlns="" xmlns:a14="http://schemas.microsoft.com/office/drawing/2010/main" id="{110D4A9B-EDF0-497B-9AA2-B7EBEF44CA5B}"/>
                  </a:ext>
                </a:extLst>
              </p:cNvPr>
              <p:cNvSpPr txBox="1">
                <a:spLocks noRot="1" noChangeAspect="1" noMove="1" noResize="1" noEditPoints="1" noAdjustHandles="1" noChangeArrowheads="1" noChangeShapeType="1" noTextEdit="1"/>
              </p:cNvSpPr>
              <p:nvPr/>
            </p:nvSpPr>
            <p:spPr>
              <a:xfrm>
                <a:off x="3810000" y="2819400"/>
                <a:ext cx="990600" cy="369332"/>
              </a:xfrm>
              <a:prstGeom prst="rect">
                <a:avLst/>
              </a:prstGeom>
              <a:blipFill>
                <a:blip r:embed="rId5" cstate="print"/>
                <a:stretch>
                  <a:fillRect/>
                </a:stretch>
              </a:blipFill>
            </p:spPr>
            <p:txBody>
              <a:bodyPr/>
              <a:lstStyle/>
              <a:p>
                <a:r>
                  <a:rPr lang="en-IN">
                    <a:noFill/>
                  </a:rPr>
                  <a:t> </a:t>
                </a:r>
              </a:p>
            </p:txBody>
          </p:sp>
        </mc:Fallback>
      </mc:AlternateContent>
      <p:cxnSp>
        <p:nvCxnSpPr>
          <p:cNvPr id="13" name="Straight Connector 12">
            <a:extLst>
              <a:ext uri="{FF2B5EF4-FFF2-40B4-BE49-F238E27FC236}">
                <a16:creationId xmlns:a16="http://schemas.microsoft.com/office/drawing/2014/main" id="{4775F460-2908-4D7E-B958-0997A2C745A3}"/>
              </a:ext>
            </a:extLst>
          </p:cNvPr>
          <p:cNvCxnSpPr/>
          <p:nvPr/>
        </p:nvCxnSpPr>
        <p:spPr>
          <a:xfrm flipH="1">
            <a:off x="1600200" y="3188732"/>
            <a:ext cx="609600" cy="324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9DBFAA-2FC8-499A-BF1E-F7ADE158A051}"/>
              </a:ext>
            </a:extLst>
          </p:cNvPr>
          <p:cNvCxnSpPr/>
          <p:nvPr/>
        </p:nvCxnSpPr>
        <p:spPr>
          <a:xfrm flipH="1">
            <a:off x="4119372" y="3184859"/>
            <a:ext cx="609600" cy="324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35A4F2-328A-4498-B98E-8D6D372037D4}"/>
              </a:ext>
            </a:extLst>
          </p:cNvPr>
          <p:cNvCxnSpPr>
            <a:cxnSpLocks/>
          </p:cNvCxnSpPr>
          <p:nvPr/>
        </p:nvCxnSpPr>
        <p:spPr>
          <a:xfrm flipH="1">
            <a:off x="2814828" y="3458957"/>
            <a:ext cx="464058" cy="248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EE45CE-43F5-44DA-96A6-63F7DCFC74AA}"/>
              </a:ext>
            </a:extLst>
          </p:cNvPr>
          <p:cNvCxnSpPr>
            <a:cxnSpLocks/>
          </p:cNvCxnSpPr>
          <p:nvPr/>
        </p:nvCxnSpPr>
        <p:spPr>
          <a:xfrm flipH="1">
            <a:off x="5172456" y="3429000"/>
            <a:ext cx="464058" cy="24878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Proportions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b="1" dirty="0"/>
                  <a:t>Check:</a:t>
                </a:r>
              </a:p>
              <a:p>
                <a:r>
                  <a:rPr dirty="0"/>
                  <a:t>​</a:t>
                </a:r>
                <a:endParaRPr lang="en-US" dirty="0"/>
              </a:p>
              <a:p>
                <a:endParaRPr lang="en-IN" dirty="0"/>
              </a:p>
              <a:p>
                <a:endParaRPr lang="en-IN" dirty="0"/>
              </a:p>
              <a:p>
                <a:endParaRPr lang="en-IN" dirty="0"/>
              </a:p>
              <a:p>
                <a:endParaRPr lang="en-IN" dirty="0"/>
              </a:p>
              <a:p>
                <a:pPr algn="l">
                  <a:defRPr sz="2800"/>
                </a:pPr>
                <a:r>
                  <a:rPr dirty="0"/>
                  <a:t>​</a:t>
                </a:r>
                <a:r>
                  <a:rPr sz="2800" dirty="0"/>
                  <a:t>Thus, the solution is </a:t>
                </a:r>
                <a14:m>
                  <m:oMath xmlns:m="http://schemas.openxmlformats.org/officeDocument/2006/math">
                    <m:r>
                      <a:rPr>
                        <a:latin typeface="Cambria Math" panose="02040503050406030204" pitchFamily="18" charset="0"/>
                      </a:rPr>
                      <m:t>𝑥</m:t>
                    </m:r>
                    <m:r>
                      <a:rPr>
                        <a:latin typeface="Cambria Math" panose="02040503050406030204" pitchFamily="18" charset="0"/>
                      </a:rPr>
                      <m:t>=12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788695912"/>
                  </p:ext>
                </p:extLst>
              </p:nvPr>
            </p:nvGraphicFramePr>
            <p:xfrm>
              <a:off x="2743200" y="1600200"/>
              <a:ext cx="3657600" cy="2036699"/>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12−2</m:t>
                                  </m:r>
                                </m:num>
                                <m:den>
                                  <m:r>
                                    <a:rPr sz="2800">
                                      <a:latin typeface="Cambria Math"/>
                                    </a:rPr>
                                    <m:t>5·12</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6</m:t>
                                  </m:r>
                                </m:num>
                                <m:den>
                                  <m:r>
                                    <a:rPr sz="2800">
                                      <a:latin typeface="Cambria Math"/>
                                    </a:rPr>
                                    <m:t>3·12</m:t>
                                  </m:r>
                                </m:den>
                              </m:f>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10</m:t>
                                  </m:r>
                                </m:num>
                                <m:den>
                                  <m:r>
                                    <a:rPr sz="2800">
                                      <a:latin typeface="Cambria Math"/>
                                    </a:rPr>
                                    <m:t>60</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6</m:t>
                                  </m:r>
                                </m:num>
                                <m:den>
                                  <m:r>
                                    <a:rPr sz="2800">
                                      <a:latin typeface="Cambria Math"/>
                                    </a:rPr>
                                    <m:t>36</m:t>
                                  </m:r>
                                </m:den>
                              </m:f>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f>
                                <m:fPr>
                                  <m:ctrlPr>
                                    <a:rPr sz="2800" i="1">
                                      <a:latin typeface="Cambria Math" panose="02040503050406030204" pitchFamily="18" charset="0"/>
                                    </a:rPr>
                                  </m:ctrlPr>
                                </m:fPr>
                                <m:num>
                                  <m:r>
                                    <a:rPr sz="2800">
                                      <a:latin typeface="Cambria Math"/>
                                    </a:rPr>
                                    <m:t>1</m:t>
                                  </m:r>
                                </m:num>
                                <m:den>
                                  <m:r>
                                    <a:rPr sz="2800">
                                      <a:latin typeface="Cambria Math"/>
                                    </a:rPr>
                                    <m:t>6</m:t>
                                  </m:r>
                                </m:den>
                              </m:f>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6</m:t>
                                  </m:r>
                                </m:den>
                              </m:f>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788695912"/>
                  </p:ext>
                </p:extLst>
              </p:nvPr>
            </p:nvGraphicFramePr>
            <p:xfrm>
              <a:off x="2743200" y="1600200"/>
              <a:ext cx="3657600" cy="2036699"/>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xmlns="" xmlns:a14="http://schemas.microsoft.com/office/drawing/2010/main" val="20000"/>
                        </a:ext>
                      </a:extLst>
                    </a:gridCol>
                    <a:gridCol w="1828800">
                      <a:extLst>
                        <a:ext uri="{9D8B030D-6E8A-4147-A177-3AD203B41FA5}">
                          <a16:colId xmlns:a16="http://schemas.microsoft.com/office/drawing/2014/main" xmlns="" xmlns:a14="http://schemas.microsoft.com/office/drawing/2010/main" val="20001"/>
                        </a:ext>
                      </a:extLst>
                    </a:gridCol>
                  </a:tblGrid>
                  <a:tr h="679196">
                    <a:tc>
                      <a:txBody>
                        <a:bodyPr/>
                        <a:lstStyle/>
                        <a:p>
                          <a:endParaRPr lang="en-US"/>
                        </a:p>
                      </a:txBody>
                      <a:tcPr marL="36576" marR="36576" marT="36576" marB="36576" anchor="ctr">
                        <a:blipFill>
                          <a:blip r:embed="rId3"/>
                          <a:stretch>
                            <a:fillRect r="-100000" b="-213393"/>
                          </a:stretch>
                        </a:blipFill>
                      </a:tcPr>
                    </a:tc>
                    <a:tc>
                      <a:txBody>
                        <a:bodyPr/>
                        <a:lstStyle/>
                        <a:p>
                          <a:endParaRPr lang="en-US"/>
                        </a:p>
                      </a:txBody>
                      <a:tcPr marL="36576" marR="36576" marT="36576" marB="36576" anchor="ctr">
                        <a:blipFill>
                          <a:blip r:embed="rId3"/>
                          <a:stretch>
                            <a:fillRect l="-100000" b="-213393"/>
                          </a:stretch>
                        </a:blipFill>
                      </a:tcPr>
                    </a:tc>
                    <a:extLst>
                      <a:ext uri="{0D108BD9-81ED-4DB2-BD59-A6C34878D82A}">
                        <a16:rowId xmlns:a16="http://schemas.microsoft.com/office/drawing/2014/main" xmlns="" xmlns:a14="http://schemas.microsoft.com/office/drawing/2010/main" val="10000"/>
                      </a:ext>
                    </a:extLst>
                  </a:tr>
                  <a:tr h="679196">
                    <a:tc>
                      <a:txBody>
                        <a:bodyPr/>
                        <a:lstStyle/>
                        <a:p>
                          <a:endParaRPr lang="en-US"/>
                        </a:p>
                      </a:txBody>
                      <a:tcPr marL="36576" marR="36576" marT="36576" marB="36576" anchor="ctr">
                        <a:blipFill>
                          <a:blip r:embed="rId3"/>
                          <a:stretch>
                            <a:fillRect t="-100901" r="-100000" b="-115315"/>
                          </a:stretch>
                        </a:blipFill>
                      </a:tcPr>
                    </a:tc>
                    <a:tc>
                      <a:txBody>
                        <a:bodyPr/>
                        <a:lstStyle/>
                        <a:p>
                          <a:endParaRPr lang="en-US"/>
                        </a:p>
                      </a:txBody>
                      <a:tcPr marL="36576" marR="36576" marT="36576" marB="36576" anchor="ctr">
                        <a:blipFill>
                          <a:blip r:embed="rId3"/>
                          <a:stretch>
                            <a:fillRect l="-100000" t="-100901" b="-115315"/>
                          </a:stretch>
                        </a:blipFill>
                      </a:tcPr>
                    </a:tc>
                    <a:extLst>
                      <a:ext uri="{0D108BD9-81ED-4DB2-BD59-A6C34878D82A}">
                        <a16:rowId xmlns:a16="http://schemas.microsoft.com/office/drawing/2014/main" xmlns="" xmlns:a14="http://schemas.microsoft.com/office/drawing/2010/main" val="10001"/>
                      </a:ext>
                    </a:extLst>
                  </a:tr>
                  <a:tr h="678307">
                    <a:tc>
                      <a:txBody>
                        <a:bodyPr/>
                        <a:lstStyle/>
                        <a:p>
                          <a:endParaRPr lang="en-US"/>
                        </a:p>
                      </a:txBody>
                      <a:tcPr marL="36576" marR="36576" marT="36576" marB="36576" anchor="ctr">
                        <a:blipFill>
                          <a:blip r:embed="rId3"/>
                          <a:stretch>
                            <a:fillRect t="-199107" r="-100000" b="-14286"/>
                          </a:stretch>
                        </a:blipFill>
                      </a:tcPr>
                    </a:tc>
                    <a:tc>
                      <a:txBody>
                        <a:bodyPr/>
                        <a:lstStyle/>
                        <a:p>
                          <a:endParaRPr lang="en-US"/>
                        </a:p>
                      </a:txBody>
                      <a:tcPr marL="36576" marR="36576" marT="36576" marB="36576" anchor="ctr">
                        <a:blipFill>
                          <a:blip r:embed="rId3"/>
                          <a:stretch>
                            <a:fillRect l="-100000" t="-199107" b="-14286"/>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Tree>
    <p:extLst>
      <p:ext uri="{BB962C8B-B14F-4D97-AF65-F5344CB8AC3E}">
        <p14:creationId xmlns:p14="http://schemas.microsoft.com/office/powerpoint/2010/main" val="338814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Proportions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𝑥</m:t>
                        </m:r>
                      </m:den>
                    </m:f>
                  </m:oMath>
                </a14:m>
                <a:endParaRPr dirty="0"/>
              </a:p>
              <a:p>
                <a:r>
                  <a:rPr dirty="0"/>
                  <a:t>​</a:t>
                </a:r>
                <a:r>
                  <a:rPr sz="2800" b="1" dirty="0"/>
                  <a:t>Solution</a:t>
                </a:r>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graphicFrame>
            <p:nvGraphicFramePr>
              <p:cNvPr id="6" name="Table 8">
                <a:extLst>
                  <a:ext uri="{FF2B5EF4-FFF2-40B4-BE49-F238E27FC236}">
                    <a16:creationId xmlns:a16="http://schemas.microsoft.com/office/drawing/2014/main" id="{4D4329C2-D7EE-450D-9710-4CE1EDF254A9}"/>
                  </a:ext>
                </a:extLst>
              </p:cNvPr>
              <p:cNvGraphicFramePr>
                <a:graphicFrameLocks noGrp="1"/>
              </p:cNvGraphicFramePr>
              <p:nvPr>
                <p:extLst>
                  <p:ext uri="{D42A27DB-BD31-4B8C-83A1-F6EECF244321}">
                    <p14:modId xmlns:p14="http://schemas.microsoft.com/office/powerpoint/2010/main" val="538766941"/>
                  </p:ext>
                </p:extLst>
              </p:nvPr>
            </p:nvGraphicFramePr>
            <p:xfrm>
              <a:off x="304800" y="2438400"/>
              <a:ext cx="8740776" cy="2775839"/>
            </p:xfrm>
            <a:graphic>
              <a:graphicData uri="http://schemas.openxmlformats.org/drawingml/2006/table">
                <a:tbl>
                  <a:tblPr>
                    <a:tableStyleId>{2D5ABB26-0587-4C30-8999-92F81FD0307C}</a:tableStyleId>
                  </a:tblPr>
                  <a:tblGrid>
                    <a:gridCol w="2418017">
                      <a:extLst>
                        <a:ext uri="{9D8B030D-6E8A-4147-A177-3AD203B41FA5}">
                          <a16:colId xmlns:a16="http://schemas.microsoft.com/office/drawing/2014/main" val="362500732"/>
                        </a:ext>
                      </a:extLst>
                    </a:gridCol>
                    <a:gridCol w="6322759">
                      <a:extLst>
                        <a:ext uri="{9D8B030D-6E8A-4147-A177-3AD203B41FA5}">
                          <a16:colId xmlns:a16="http://schemas.microsoft.com/office/drawing/2014/main" val="2308198163"/>
                        </a:ext>
                      </a:extLst>
                    </a:gridCol>
                  </a:tblGrid>
                  <a:tr h="353441">
                    <a:tc>
                      <a:txBody>
                        <a:bodyPr/>
                        <a:lstStyle/>
                        <a:p>
                          <a:pPr algn="r"/>
                          <a14:m>
                            <m:oMath xmlns:m="http://schemas.openxmlformats.org/officeDocument/2006/math">
                              <m:r>
                                <a:rPr lang="en-US" sz="2800" b="0" i="1" smtClean="0">
                                  <a:latin typeface="Cambria Math" panose="02040503050406030204" pitchFamily="18" charset="0"/>
                                </a:rPr>
                                <m:t>𝑥</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−2</m:t>
                                  </m:r>
                                </m:e>
                              </m:d>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7</m:t>
                                  </m:r>
                                </m:num>
                                <m:den>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−2</m:t>
                                  </m:r>
                                </m:den>
                              </m:f>
                            </m:oMath>
                          </a14:m>
                          <a:r>
                            <a:rPr lang="en-IN" sz="2800" dirty="0"/>
                            <a:t> </a:t>
                          </a:r>
                        </a:p>
                      </a:txBody>
                      <a:tcPr/>
                    </a:tc>
                    <a:tc>
                      <a:txBody>
                        <a:bodyPr/>
                        <a:lstStyle/>
                        <a:p>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−2</m:t>
                                  </m:r>
                                </m:e>
                              </m:d>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5</m:t>
                                  </m:r>
                                </m:num>
                                <m:den>
                                  <m:r>
                                    <a:rPr lang="en-US" sz="2800" b="0" i="1" smtClean="0">
                                      <a:latin typeface="Cambria Math" panose="02040503050406030204" pitchFamily="18" charset="0"/>
                                      <a:ea typeface="Cambria Math" panose="02040503050406030204" pitchFamily="18" charset="0"/>
                                    </a:rPr>
                                    <m:t>𝑥</m:t>
                                  </m:r>
                                </m:den>
                              </m:f>
                            </m:oMath>
                          </a14:m>
                          <a:r>
                            <a:rPr lang="en-IN" sz="2800" dirty="0"/>
                            <a:t>  </a:t>
                          </a:r>
                          <a14:m>
                            <m:oMath xmlns:m="http://schemas.openxmlformats.org/officeDocument/2006/math">
                              <m:r>
                                <a:rPr lang="en-US" sz="2400" b="0" i="0" dirty="0" smtClean="0">
                                  <a:latin typeface="Cambria Math" panose="02040503050406030204" pitchFamily="18" charset="0"/>
                                </a:rPr>
                                <m:t>       </m:t>
                              </m:r>
                              <m:r>
                                <a:rPr lang="en-US" sz="2400" b="0" i="1" dirty="0" smtClean="0">
                                  <a:latin typeface="Cambria Math" panose="02040503050406030204" pitchFamily="18" charset="0"/>
                                </a:rPr>
                                <m:t>𝑥</m:t>
                              </m:r>
                              <m:r>
                                <a:rPr lang="en-US" sz="2400" b="0" i="1" dirty="0" smtClean="0">
                                  <a:latin typeface="Cambria Math" panose="02040503050406030204" pitchFamily="18" charset="0"/>
                                  <a:ea typeface="Cambria Math" panose="02040503050406030204" pitchFamily="18" charset="0"/>
                                </a:rPr>
                                <m:t>≠0, 2;</m:t>
                              </m:r>
                              <m:r>
                                <m:rPr>
                                  <m:sty m:val="p"/>
                                </m:rPr>
                                <a:rPr lang="en-US" sz="2400" b="0" i="0" dirty="0" smtClean="0">
                                  <a:latin typeface="Cambria Math" panose="02040503050406030204" pitchFamily="18" charset="0"/>
                                  <a:ea typeface="Cambria Math" panose="02040503050406030204" pitchFamily="18" charset="0"/>
                                </a:rPr>
                                <m:t>LCM</m:t>
                              </m:r>
                              <m:r>
                                <a:rPr lang="en-US" sz="2400" b="0" i="1" dirty="0"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𝑥</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−2</m:t>
                                  </m:r>
                                </m:e>
                              </m:d>
                            </m:oMath>
                          </a14:m>
                          <a:endParaRPr lang="en-IN" sz="2400" dirty="0"/>
                        </a:p>
                      </a:txBody>
                      <a:tcPr/>
                    </a:tc>
                    <a:extLst>
                      <a:ext uri="{0D108BD9-81ED-4DB2-BD59-A6C34878D82A}">
                        <a16:rowId xmlns:a16="http://schemas.microsoft.com/office/drawing/2014/main" val="12406033"/>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7</m:t>
                                </m:r>
                                <m:r>
                                  <a:rPr lang="en-US" sz="2800" b="0" i="1" smtClean="0">
                                    <a:latin typeface="Cambria Math" panose="02040503050406030204" pitchFamily="18" charset="0"/>
                                  </a:rPr>
                                  <m:t>𝑥</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=5</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−2</m:t>
                                    </m:r>
                                  </m:e>
                                </m:d>
                              </m:oMath>
                            </m:oMathPara>
                          </a14:m>
                          <a:endParaRPr lang="en-IN" sz="2800" dirty="0"/>
                        </a:p>
                      </a:txBody>
                      <a:tcPr/>
                    </a:tc>
                    <a:extLst>
                      <a:ext uri="{0D108BD9-81ED-4DB2-BD59-A6C34878D82A}">
                        <a16:rowId xmlns:a16="http://schemas.microsoft.com/office/drawing/2014/main" val="1297561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7</m:t>
                                </m:r>
                                <m:r>
                                  <a:rPr lang="en-US" sz="2800" b="0" i="1" smtClean="0">
                                    <a:latin typeface="Cambria Math" panose="02040503050406030204" pitchFamily="18" charset="0"/>
                                  </a:rPr>
                                  <m:t>𝑥</m:t>
                                </m:r>
                              </m:oMath>
                            </m:oMathPara>
                          </a14:m>
                          <a:endParaRPr lang="en-IN"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=5</m:t>
                                </m:r>
                                <m:r>
                                  <a:rPr lang="en-US" sz="2800" b="0" i="1" smtClean="0">
                                    <a:latin typeface="Cambria Math" panose="02040503050406030204" pitchFamily="18" charset="0"/>
                                  </a:rPr>
                                  <m:t>𝑥</m:t>
                                </m:r>
                                <m:r>
                                  <a:rPr lang="en-US" sz="2800" b="0" i="1" smtClean="0">
                                    <a:latin typeface="Cambria Math" panose="02040503050406030204" pitchFamily="18" charset="0"/>
                                  </a:rPr>
                                  <m:t>−10</m:t>
                                </m:r>
                              </m:oMath>
                            </m:oMathPara>
                          </a14:m>
                          <a:endParaRPr lang="en-IN" sz="2800" dirty="0"/>
                        </a:p>
                      </a:txBody>
                      <a:tcPr/>
                    </a:tc>
                    <a:extLst>
                      <a:ext uri="{0D108BD9-81ED-4DB2-BD59-A6C34878D82A}">
                        <a16:rowId xmlns:a16="http://schemas.microsoft.com/office/drawing/2014/main" val="25457414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𝑥</m:t>
                                </m:r>
                              </m:oMath>
                            </m:oMathPara>
                          </a14:m>
                          <a:endParaRPr lang="en-IN"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=−10</m:t>
                                </m:r>
                              </m:oMath>
                            </m:oMathPara>
                          </a14:m>
                          <a:endParaRPr lang="en-IN" sz="2800" dirty="0"/>
                        </a:p>
                      </a:txBody>
                      <a:tcPr/>
                    </a:tc>
                    <a:extLst>
                      <a:ext uri="{0D108BD9-81ED-4DB2-BD59-A6C34878D82A}">
                        <a16:rowId xmlns:a16="http://schemas.microsoft.com/office/drawing/2014/main" val="15832339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𝑥</m:t>
                                </m:r>
                              </m:oMath>
                            </m:oMathPara>
                          </a14:m>
                          <a:endParaRPr lang="en-IN"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=−5</m:t>
                                </m:r>
                              </m:oMath>
                            </m:oMathPara>
                          </a14:m>
                          <a:endParaRPr lang="en-IN" sz="2800" dirty="0"/>
                        </a:p>
                      </a:txBody>
                      <a:tcPr/>
                    </a:tc>
                    <a:extLst>
                      <a:ext uri="{0D108BD9-81ED-4DB2-BD59-A6C34878D82A}">
                        <a16:rowId xmlns:a16="http://schemas.microsoft.com/office/drawing/2014/main" val="3923595529"/>
                      </a:ext>
                    </a:extLst>
                  </a:tr>
                </a:tbl>
              </a:graphicData>
            </a:graphic>
          </p:graphicFrame>
        </mc:Choice>
        <mc:Fallback>
          <p:graphicFrame>
            <p:nvGraphicFramePr>
              <p:cNvPr id="6" name="Table 8">
                <a:extLst>
                  <a:ext uri="{FF2B5EF4-FFF2-40B4-BE49-F238E27FC236}">
                    <a16:creationId xmlns:a16="http://schemas.microsoft.com/office/drawing/2014/main" id="{4D4329C2-D7EE-450D-9710-4CE1EDF254A9}"/>
                  </a:ext>
                </a:extLst>
              </p:cNvPr>
              <p:cNvGraphicFramePr>
                <a:graphicFrameLocks noGrp="1"/>
              </p:cNvGraphicFramePr>
              <p:nvPr>
                <p:extLst>
                  <p:ext uri="{D42A27DB-BD31-4B8C-83A1-F6EECF244321}">
                    <p14:modId xmlns:p14="http://schemas.microsoft.com/office/powerpoint/2010/main" val="538766941"/>
                  </p:ext>
                </p:extLst>
              </p:nvPr>
            </p:nvGraphicFramePr>
            <p:xfrm>
              <a:off x="304800" y="2438400"/>
              <a:ext cx="8740776" cy="2775839"/>
            </p:xfrm>
            <a:graphic>
              <a:graphicData uri="http://schemas.openxmlformats.org/drawingml/2006/table">
                <a:tbl>
                  <a:tblPr>
                    <a:tableStyleId>{2D5ABB26-0587-4C30-8999-92F81FD0307C}</a:tableStyleId>
                  </a:tblPr>
                  <a:tblGrid>
                    <a:gridCol w="2418017">
                      <a:extLst>
                        <a:ext uri="{9D8B030D-6E8A-4147-A177-3AD203B41FA5}">
                          <a16:colId xmlns:a16="http://schemas.microsoft.com/office/drawing/2014/main" val="362500732"/>
                        </a:ext>
                      </a:extLst>
                    </a:gridCol>
                    <a:gridCol w="6322759">
                      <a:extLst>
                        <a:ext uri="{9D8B030D-6E8A-4147-A177-3AD203B41FA5}">
                          <a16:colId xmlns:a16="http://schemas.microsoft.com/office/drawing/2014/main" val="2308198163"/>
                        </a:ext>
                      </a:extLst>
                    </a:gridCol>
                  </a:tblGrid>
                  <a:tr h="703199">
                    <a:tc>
                      <a:txBody>
                        <a:bodyPr/>
                        <a:lstStyle/>
                        <a:p>
                          <a:endParaRPr lang="en-US"/>
                        </a:p>
                      </a:txBody>
                      <a:tcPr>
                        <a:blipFill>
                          <a:blip r:embed="rId3"/>
                          <a:stretch>
                            <a:fillRect r="-261209" b="-293103"/>
                          </a:stretch>
                        </a:blipFill>
                      </a:tcPr>
                    </a:tc>
                    <a:tc>
                      <a:txBody>
                        <a:bodyPr/>
                        <a:lstStyle/>
                        <a:p>
                          <a:endParaRPr lang="en-US"/>
                        </a:p>
                      </a:txBody>
                      <a:tcPr>
                        <a:blipFill>
                          <a:blip r:embed="rId3"/>
                          <a:stretch>
                            <a:fillRect l="-38284" b="-293103"/>
                          </a:stretch>
                        </a:blipFill>
                      </a:tcPr>
                    </a:tc>
                    <a:extLst>
                      <a:ext uri="{0D108BD9-81ED-4DB2-BD59-A6C34878D82A}">
                        <a16:rowId xmlns:a16="http://schemas.microsoft.com/office/drawing/2014/main" val="12406033"/>
                      </a:ext>
                    </a:extLst>
                  </a:tr>
                  <a:tr h="518160">
                    <a:tc>
                      <a:txBody>
                        <a:bodyPr/>
                        <a:lstStyle/>
                        <a:p>
                          <a:endParaRPr lang="en-US"/>
                        </a:p>
                      </a:txBody>
                      <a:tcPr>
                        <a:blipFill>
                          <a:blip r:embed="rId3"/>
                          <a:stretch>
                            <a:fillRect t="-136471" r="-261209" b="-300000"/>
                          </a:stretch>
                        </a:blipFill>
                      </a:tcPr>
                    </a:tc>
                    <a:tc>
                      <a:txBody>
                        <a:bodyPr/>
                        <a:lstStyle/>
                        <a:p>
                          <a:endParaRPr lang="en-US"/>
                        </a:p>
                      </a:txBody>
                      <a:tcPr>
                        <a:blipFill>
                          <a:blip r:embed="rId3"/>
                          <a:stretch>
                            <a:fillRect l="-38284" t="-136471" b="-300000"/>
                          </a:stretch>
                        </a:blipFill>
                      </a:tcPr>
                    </a:tc>
                    <a:extLst>
                      <a:ext uri="{0D108BD9-81ED-4DB2-BD59-A6C34878D82A}">
                        <a16:rowId xmlns:a16="http://schemas.microsoft.com/office/drawing/2014/main" val="1297561103"/>
                      </a:ext>
                    </a:extLst>
                  </a:tr>
                  <a:tr h="518160">
                    <a:tc>
                      <a:txBody>
                        <a:bodyPr/>
                        <a:lstStyle/>
                        <a:p>
                          <a:endParaRPr lang="en-US"/>
                        </a:p>
                      </a:txBody>
                      <a:tcPr>
                        <a:blipFill>
                          <a:blip r:embed="rId3"/>
                          <a:stretch>
                            <a:fillRect t="-236471" r="-261209" b="-200000"/>
                          </a:stretch>
                        </a:blipFill>
                      </a:tcPr>
                    </a:tc>
                    <a:tc>
                      <a:txBody>
                        <a:bodyPr/>
                        <a:lstStyle/>
                        <a:p>
                          <a:endParaRPr lang="en-US"/>
                        </a:p>
                      </a:txBody>
                      <a:tcPr>
                        <a:blipFill>
                          <a:blip r:embed="rId3"/>
                          <a:stretch>
                            <a:fillRect l="-38284" t="-236471" b="-200000"/>
                          </a:stretch>
                        </a:blipFill>
                      </a:tcPr>
                    </a:tc>
                    <a:extLst>
                      <a:ext uri="{0D108BD9-81ED-4DB2-BD59-A6C34878D82A}">
                        <a16:rowId xmlns:a16="http://schemas.microsoft.com/office/drawing/2014/main" val="2545741458"/>
                      </a:ext>
                    </a:extLst>
                  </a:tr>
                  <a:tr h="518160">
                    <a:tc>
                      <a:txBody>
                        <a:bodyPr/>
                        <a:lstStyle/>
                        <a:p>
                          <a:endParaRPr lang="en-US"/>
                        </a:p>
                      </a:txBody>
                      <a:tcPr>
                        <a:blipFill>
                          <a:blip r:embed="rId3"/>
                          <a:stretch>
                            <a:fillRect t="-336471" r="-261209" b="-100000"/>
                          </a:stretch>
                        </a:blipFill>
                      </a:tcPr>
                    </a:tc>
                    <a:tc>
                      <a:txBody>
                        <a:bodyPr/>
                        <a:lstStyle/>
                        <a:p>
                          <a:endParaRPr lang="en-US"/>
                        </a:p>
                      </a:txBody>
                      <a:tcPr>
                        <a:blipFill>
                          <a:blip r:embed="rId3"/>
                          <a:stretch>
                            <a:fillRect l="-38284" t="-336471" b="-100000"/>
                          </a:stretch>
                        </a:blipFill>
                      </a:tcPr>
                    </a:tc>
                    <a:extLst>
                      <a:ext uri="{0D108BD9-81ED-4DB2-BD59-A6C34878D82A}">
                        <a16:rowId xmlns:a16="http://schemas.microsoft.com/office/drawing/2014/main" val="1583233971"/>
                      </a:ext>
                    </a:extLst>
                  </a:tr>
                  <a:tr h="518160">
                    <a:tc>
                      <a:txBody>
                        <a:bodyPr/>
                        <a:lstStyle/>
                        <a:p>
                          <a:endParaRPr lang="en-US"/>
                        </a:p>
                      </a:txBody>
                      <a:tcPr>
                        <a:blipFill>
                          <a:blip r:embed="rId3"/>
                          <a:stretch>
                            <a:fillRect t="-436471" r="-261209"/>
                          </a:stretch>
                        </a:blipFill>
                      </a:tcPr>
                    </a:tc>
                    <a:tc>
                      <a:txBody>
                        <a:bodyPr/>
                        <a:lstStyle/>
                        <a:p>
                          <a:endParaRPr lang="en-US"/>
                        </a:p>
                      </a:txBody>
                      <a:tcPr>
                        <a:blipFill>
                          <a:blip r:embed="rId3"/>
                          <a:stretch>
                            <a:fillRect l="-38284" t="-436471"/>
                          </a:stretch>
                        </a:blipFill>
                      </a:tcPr>
                    </a:tc>
                    <a:extLst>
                      <a:ext uri="{0D108BD9-81ED-4DB2-BD59-A6C34878D82A}">
                        <a16:rowId xmlns:a16="http://schemas.microsoft.com/office/drawing/2014/main" val="3923595529"/>
                      </a:ext>
                    </a:extLst>
                  </a:tr>
                </a:tbl>
              </a:graphicData>
            </a:graphic>
          </p:graphicFrame>
        </mc:Fallback>
      </mc:AlternateContent>
      <p:cxnSp>
        <p:nvCxnSpPr>
          <p:cNvPr id="11" name="Straight Connector 10">
            <a:extLst>
              <a:ext uri="{FF2B5EF4-FFF2-40B4-BE49-F238E27FC236}">
                <a16:creationId xmlns:a16="http://schemas.microsoft.com/office/drawing/2014/main" id="{C2668D4D-7BE7-4BA8-B884-C4945D8FDE47}"/>
              </a:ext>
            </a:extLst>
          </p:cNvPr>
          <p:cNvCxnSpPr/>
          <p:nvPr/>
        </p:nvCxnSpPr>
        <p:spPr>
          <a:xfrm flipH="1">
            <a:off x="762000" y="2667000"/>
            <a:ext cx="1219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7A7CA0-2DBA-456A-BD4F-80A37CEB79EB}"/>
              </a:ext>
            </a:extLst>
          </p:cNvPr>
          <p:cNvCxnSpPr/>
          <p:nvPr/>
        </p:nvCxnSpPr>
        <p:spPr>
          <a:xfrm flipH="1">
            <a:off x="2133600" y="2857500"/>
            <a:ext cx="60960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DA63E5-053C-4B5F-B7E4-2E8D35645CC6}"/>
              </a:ext>
            </a:extLst>
          </p:cNvPr>
          <p:cNvCxnSpPr/>
          <p:nvPr/>
        </p:nvCxnSpPr>
        <p:spPr>
          <a:xfrm flipH="1">
            <a:off x="4675188" y="2857500"/>
            <a:ext cx="277812"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7047A5-8649-4E56-8AFD-75B98D0B0DCD}"/>
              </a:ext>
            </a:extLst>
          </p:cNvPr>
          <p:cNvCxnSpPr/>
          <p:nvPr/>
        </p:nvCxnSpPr>
        <p:spPr>
          <a:xfrm flipH="1">
            <a:off x="3124200" y="2667000"/>
            <a:ext cx="304800" cy="3238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22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Proportions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b="1" dirty="0"/>
                  <a:t>Check:</a:t>
                </a:r>
              </a:p>
              <a:p>
                <a:r>
                  <a:rPr dirty="0"/>
                  <a:t>​</a:t>
                </a:r>
                <a:endParaRPr lang="en-US" dirty="0"/>
              </a:p>
              <a:p>
                <a:endParaRPr lang="en-IN" dirty="0"/>
              </a:p>
              <a:p>
                <a:endParaRPr lang="en-IN" dirty="0"/>
              </a:p>
              <a:p>
                <a:endParaRPr dirty="0"/>
              </a:p>
              <a:p>
                <a:pPr algn="l">
                  <a:defRPr sz="2800"/>
                </a:pPr>
                <a:r>
                  <a:rPr sz="2800" dirty="0"/>
                  <a:t>Thus, the solution is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820171508"/>
                  </p:ext>
                </p:extLst>
              </p:nvPr>
            </p:nvGraphicFramePr>
            <p:xfrm>
              <a:off x="2743200" y="1524000"/>
              <a:ext cx="3657600" cy="1980184"/>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f>
                                <m:fPr>
                                  <m:ctrlPr>
                                    <a:rPr sz="2800" i="1">
                                      <a:latin typeface="Cambria Math" panose="02040503050406030204" pitchFamily="18" charset="0"/>
                                    </a:rPr>
                                  </m:ctrlPr>
                                </m:fPr>
                                <m:num>
                                  <m:r>
                                    <a:rPr sz="2800">
                                      <a:latin typeface="Cambria Math"/>
                                    </a:rPr>
                                    <m:t>7</m:t>
                                  </m:r>
                                </m:num>
                                <m:den>
                                  <m:r>
                                    <a:rPr sz="2800">
                                      <a:latin typeface="Cambria Math"/>
                                    </a:rPr>
                                    <m:t>−5−2</m:t>
                                  </m:r>
                                </m:den>
                              </m:f>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5</m:t>
                                  </m:r>
                                </m:num>
                                <m:den>
                                  <m:r>
                                    <a:rPr sz="2800">
                                      <a:latin typeface="Cambria Math"/>
                                    </a:rPr>
                                    <m:t>−5</m:t>
                                  </m:r>
                                </m:den>
                              </m:f>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a:t>​</a:t>
                          </a:r>
                          <a14:m>
                            <m:oMath xmlns:m="http://schemas.openxmlformats.org/officeDocument/2006/math">
                              <m:f>
                                <m:fPr>
                                  <m:ctrlPr>
                                    <a:rPr sz="2800" i="1">
                                      <a:latin typeface="Cambria Math" panose="02040503050406030204" pitchFamily="18" charset="0"/>
                                    </a:rPr>
                                  </m:ctrlPr>
                                </m:fPr>
                                <m:num>
                                  <m:r>
                                    <a:rPr sz="2800">
                                      <a:latin typeface="Cambria Math"/>
                                    </a:rPr>
                                    <m:t>7</m:t>
                                  </m:r>
                                </m:num>
                                <m:den>
                                  <m:r>
                                    <a:rPr sz="2800">
                                      <a:latin typeface="Cambria Math"/>
                                    </a:rPr>
                                    <m:t>−7</m:t>
                                  </m:r>
                                </m:den>
                              </m:f>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5</m:t>
                                  </m:r>
                                </m:num>
                                <m:den>
                                  <m:r>
                                    <a:rPr sz="2800">
                                      <a:latin typeface="Cambria Math"/>
                                    </a:rPr>
                                    <m:t>−5</m:t>
                                  </m:r>
                                </m:den>
                              </m:f>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−1</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xmlns="" xmlns:a14="http://schemas.microsoft.com/office/drawing/2010/main" val="1820171508"/>
                  </p:ext>
                </p:extLst>
              </p:nvPr>
            </p:nvGraphicFramePr>
            <p:xfrm>
              <a:off x="2743200" y="1524000"/>
              <a:ext cx="3657600" cy="1980184"/>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xmlns="" xmlns:a14="http://schemas.microsoft.com/office/drawing/2010/main" val="20000"/>
                        </a:ext>
                      </a:extLst>
                    </a:gridCol>
                    <a:gridCol w="1828800">
                      <a:extLst>
                        <a:ext uri="{9D8B030D-6E8A-4147-A177-3AD203B41FA5}">
                          <a16:colId xmlns:a16="http://schemas.microsoft.com/office/drawing/2014/main" xmlns="" xmlns:a14="http://schemas.microsoft.com/office/drawing/2010/main" val="20001"/>
                        </a:ext>
                      </a:extLst>
                    </a:gridCol>
                  </a:tblGrid>
                  <a:tr h="685292">
                    <a:tc>
                      <a:txBody>
                        <a:bodyPr/>
                        <a:lstStyle/>
                        <a:p>
                          <a:endParaRPr lang="en-US"/>
                        </a:p>
                      </a:txBody>
                      <a:tcPr marL="36576" marR="36576" marT="36576" marB="36576" anchor="ctr">
                        <a:blipFill>
                          <a:blip r:embed="rId3"/>
                          <a:stretch>
                            <a:fillRect r="-100000" b="-208929"/>
                          </a:stretch>
                        </a:blipFill>
                      </a:tcPr>
                    </a:tc>
                    <a:tc>
                      <a:txBody>
                        <a:bodyPr/>
                        <a:lstStyle/>
                        <a:p>
                          <a:endParaRPr lang="en-US"/>
                        </a:p>
                      </a:txBody>
                      <a:tcPr marL="36576" marR="36576" marT="36576" marB="36576" anchor="ctr">
                        <a:blipFill>
                          <a:blip r:embed="rId3"/>
                          <a:stretch>
                            <a:fillRect l="-100000" b="-208929"/>
                          </a:stretch>
                        </a:blipFill>
                      </a:tcPr>
                    </a:tc>
                    <a:extLst>
                      <a:ext uri="{0D108BD9-81ED-4DB2-BD59-A6C34878D82A}">
                        <a16:rowId xmlns:a16="http://schemas.microsoft.com/office/drawing/2014/main" xmlns="" xmlns:a14="http://schemas.microsoft.com/office/drawing/2010/main" val="10000"/>
                      </a:ext>
                    </a:extLst>
                  </a:tr>
                  <a:tr h="685292">
                    <a:tc>
                      <a:txBody>
                        <a:bodyPr/>
                        <a:lstStyle/>
                        <a:p>
                          <a:endParaRPr lang="en-US"/>
                        </a:p>
                      </a:txBody>
                      <a:tcPr marL="36576" marR="36576" marT="36576" marB="36576" anchor="ctr">
                        <a:blipFill>
                          <a:blip r:embed="rId3"/>
                          <a:stretch>
                            <a:fillRect t="-99115" r="-100000" b="-107080"/>
                          </a:stretch>
                        </a:blipFill>
                      </a:tcPr>
                    </a:tc>
                    <a:tc>
                      <a:txBody>
                        <a:bodyPr/>
                        <a:lstStyle/>
                        <a:p>
                          <a:endParaRPr lang="en-US"/>
                        </a:p>
                      </a:txBody>
                      <a:tcPr marL="36576" marR="36576" marT="36576" marB="36576" anchor="ctr">
                        <a:blipFill>
                          <a:blip r:embed="rId3"/>
                          <a:stretch>
                            <a:fillRect l="-100000" t="-99115" b="-107080"/>
                          </a:stretch>
                        </a:blipFill>
                      </a:tcPr>
                    </a:tc>
                    <a:extLst>
                      <a:ext uri="{0D108BD9-81ED-4DB2-BD59-A6C34878D82A}">
                        <a16:rowId xmlns:a16="http://schemas.microsoft.com/office/drawing/2014/main" xmlns="" xmlns:a14="http://schemas.microsoft.com/office/drawing/2010/main" val="10001"/>
                      </a:ext>
                    </a:extLst>
                  </a:tr>
                  <a:tr h="609600">
                    <a:tc>
                      <a:txBody>
                        <a:bodyPr/>
                        <a:lstStyle/>
                        <a:p>
                          <a:endParaRPr lang="en-US"/>
                        </a:p>
                      </a:txBody>
                      <a:tcPr marL="36576" marR="36576" marT="36576" marB="36576" anchor="ctr">
                        <a:blipFill>
                          <a:blip r:embed="rId3"/>
                          <a:stretch>
                            <a:fillRect t="-225000" r="-100000" b="-21000"/>
                          </a:stretch>
                        </a:blipFill>
                      </a:tcPr>
                    </a:tc>
                    <a:tc>
                      <a:txBody>
                        <a:bodyPr/>
                        <a:lstStyle/>
                        <a:p>
                          <a:endParaRPr lang="en-US"/>
                        </a:p>
                      </a:txBody>
                      <a:tcPr marL="36576" marR="36576" marT="36576" marB="36576" anchor="ctr">
                        <a:blipFill>
                          <a:blip r:embed="rId3"/>
                          <a:stretch>
                            <a:fillRect l="-100000" t="-225000" b="-21000"/>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Tree>
    <p:extLst>
      <p:ext uri="{BB962C8B-B14F-4D97-AF65-F5344CB8AC3E}">
        <p14:creationId xmlns:p14="http://schemas.microsoft.com/office/powerpoint/2010/main" val="3453241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p>
        </p:txBody>
      </p:sp>
      <p:sp>
        <p:nvSpPr>
          <p:cNvPr id="3" name="Text Placeholder 2"/>
          <p:cNvSpPr>
            <a:spLocks noGrp="1"/>
          </p:cNvSpPr>
          <p:nvPr>
            <p:ph type="body" sz="quarter" idx="10"/>
          </p:nvPr>
        </p:nvSpPr>
        <p:spPr>
          <a:xfrm>
            <a:off x="457200" y="1082078"/>
            <a:ext cx="8229600" cy="3711785"/>
          </a:xfrm>
        </p:spPr>
        <p:txBody>
          <a:bodyPr>
            <a:spAutoFit/>
          </a:bodyPr>
          <a:lstStyle/>
          <a:p>
            <a:r>
              <a:rPr sz="2800"/>
              <a:t>Proportions can be used to solve many everyday types of word problems. Using the correct ratios of units on both sides of the proportion is critical. One of the following conditions must be true:</a:t>
            </a:r>
          </a:p>
          <a:p>
            <a:pPr marL="514350" indent="-514350">
              <a:buFont typeface="+mj-lt"/>
              <a:buAutoNum type="arabicPeriod"/>
              <a:defRPr sz="2800"/>
            </a:pPr>
            <a:r>
              <a:t>​</a:t>
            </a:r>
            <a:r>
              <a:rPr sz="2800"/>
              <a:t>The numerators agree in type and the denominators agree in type.</a:t>
            </a:r>
          </a:p>
          <a:p>
            <a:pPr marL="514350" indent="-514350">
              <a:buFont typeface="+mj-lt"/>
              <a:buAutoNum type="arabicPeriod" startAt="2"/>
              <a:defRPr sz="2800"/>
            </a:pPr>
            <a:r>
              <a:t>​</a:t>
            </a:r>
            <a:r>
              <a:rPr sz="2800"/>
              <a:t>The numerators correspond and the denominators correspond.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Solving</a:t>
            </a:r>
            <a:r>
              <a:rPr dirty="0"/>
              <a:t> Equation</a:t>
            </a:r>
            <a:r>
              <a:rPr lang="en-US" dirty="0"/>
              <a:t>s</a:t>
            </a:r>
            <a:r>
              <a:rPr dirty="0"/>
              <a:t> Containing Rational Expressions</a:t>
            </a:r>
          </a:p>
        </p:txBody>
      </p:sp>
      <p:sp>
        <p:nvSpPr>
          <p:cNvPr id="3" name="Text Placeholder 2"/>
          <p:cNvSpPr>
            <a:spLocks noGrp="1"/>
          </p:cNvSpPr>
          <p:nvPr>
            <p:ph type="body" sz="quarter" idx="10"/>
          </p:nvPr>
        </p:nvSpPr>
        <p:spPr>
          <a:xfrm>
            <a:off x="457200" y="1082078"/>
            <a:ext cx="8229600" cy="4228850"/>
          </a:xfrm>
        </p:spPr>
        <p:txBody>
          <a:bodyPr>
            <a:spAutoFit/>
          </a:bodyPr>
          <a:lstStyle/>
          <a:p>
            <a:pPr marL="514350" indent="-514350">
              <a:buFont typeface="+mj-lt"/>
              <a:buAutoNum type="arabicPeriod"/>
              <a:defRPr sz="2800"/>
            </a:pPr>
            <a:r>
              <a:rPr dirty="0"/>
              <a:t>​</a:t>
            </a:r>
            <a:r>
              <a:rPr sz="2800" dirty="0"/>
              <a:t>Find the LCM of the denominators.</a:t>
            </a:r>
          </a:p>
          <a:p>
            <a:pPr marL="514350" indent="-514350">
              <a:buFont typeface="+mj-lt"/>
              <a:buAutoNum type="arabicPeriod" startAt="2"/>
              <a:defRPr sz="2800"/>
            </a:pPr>
            <a:r>
              <a:rPr dirty="0"/>
              <a:t>​</a:t>
            </a:r>
            <a:r>
              <a:rPr sz="2800" dirty="0"/>
              <a:t>Multiply both sides of the equation by this LCM and simplify.</a:t>
            </a:r>
          </a:p>
          <a:p>
            <a:pPr marL="514350" indent="-514350">
              <a:buFont typeface="+mj-lt"/>
              <a:buAutoNum type="arabicPeriod" startAt="3"/>
              <a:defRPr sz="2800"/>
            </a:pPr>
            <a:r>
              <a:rPr dirty="0"/>
              <a:t>​</a:t>
            </a:r>
            <a:r>
              <a:rPr sz="2800" dirty="0"/>
              <a:t>Solve the resulting equation. (This equation will have only polynomials on both sides.)</a:t>
            </a:r>
          </a:p>
          <a:p>
            <a:pPr marL="514350" indent="-514350">
              <a:buFont typeface="+mj-lt"/>
              <a:buAutoNum type="arabicPeriod" startAt="4"/>
              <a:defRPr sz="2800"/>
            </a:pPr>
            <a:r>
              <a:rPr dirty="0"/>
              <a:t>​</a:t>
            </a:r>
            <a:r>
              <a:rPr sz="2800" dirty="0"/>
              <a:t>Check each solution in the </a:t>
            </a:r>
            <a:r>
              <a:rPr sz="2800" b="1" dirty="0"/>
              <a:t>original equation</a:t>
            </a:r>
            <a:r>
              <a:rPr sz="2800" dirty="0"/>
              <a:t>. (Remember that no denominator can be </a:t>
            </a:r>
            <a:r>
              <a:rPr sz="2800" dirty="0">
                <a:latin typeface="Cambria Math"/>
              </a:rPr>
              <a:t>0</a:t>
            </a:r>
            <a:r>
              <a:rPr sz="2800" dirty="0"/>
              <a:t> and any solution that gives a </a:t>
            </a:r>
            <a:r>
              <a:rPr sz="2800" dirty="0">
                <a:latin typeface="Cambria Math"/>
              </a:rPr>
              <a:t>0</a:t>
            </a:r>
            <a:r>
              <a:rPr sz="2800" dirty="0"/>
              <a:t> denominator is to be discarded.)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Equations Involving Rational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State any restrictions on the variable, and then solve the equation.</a:t>
                </a:r>
              </a:p>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r>
                          <a:rPr>
                            <a:latin typeface="Cambria Math" panose="02040503050406030204" pitchFamily="18" charset="0"/>
                          </a:rPr>
                          <m:t>+5</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den>
                    </m:f>
                  </m:oMath>
                </a14:m>
                <a:endParaRPr dirty="0"/>
              </a:p>
              <a:p>
                <a:r>
                  <a:rPr dirty="0"/>
                  <a:t>​</a:t>
                </a:r>
                <a:r>
                  <a:rPr sz="2800" b="1" dirty="0"/>
                  <a:t>Solution</a:t>
                </a:r>
              </a:p>
              <a:p>
                <a:r>
                  <a:rPr dirty="0"/>
                  <a:t>​</a:t>
                </a:r>
                <a:r>
                  <a:rPr sz="2800" dirty="0"/>
                  <a:t>The restrictions on the variable occur for values of the variable that will make the rational expressions undefined.</a:t>
                </a:r>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1463</Words>
  <Application>Microsoft Office PowerPoint</Application>
  <PresentationFormat>On-screen Show (4:3)</PresentationFormat>
  <Paragraphs>268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Courier New</vt:lpstr>
      <vt:lpstr>Cambria Math</vt:lpstr>
      <vt:lpstr>Arial</vt:lpstr>
      <vt:lpstr>Office Theme</vt:lpstr>
      <vt:lpstr>Section 1.6</vt:lpstr>
      <vt:lpstr>Proportion</vt:lpstr>
      <vt:lpstr>Example 1: Proportions</vt:lpstr>
      <vt:lpstr>Example 1: Proportions (cont.)</vt:lpstr>
      <vt:lpstr>Example 1: Proportions (cont.)</vt:lpstr>
      <vt:lpstr>Example 1: Proportions (cont.)</vt:lpstr>
      <vt:lpstr>Note</vt:lpstr>
      <vt:lpstr>Solving Equations Containing Rational Expressions</vt:lpstr>
      <vt:lpstr>Example 2: Solving Equations Involving Rational Expressions</vt:lpstr>
      <vt:lpstr>Example 2: Solving Equations Involving Rational Expressions (cont.)</vt:lpstr>
      <vt:lpstr>Example 2: Solving Equations Involving Rational Expressions (cont.)</vt:lpstr>
      <vt:lpstr>Example 2: Solving Equations Involving Rational Expressions (cont.)</vt:lpstr>
      <vt:lpstr>Example 2: Solving Equations Involving Rational Expressions (cont.)</vt:lpstr>
      <vt:lpstr>Example 2: Solving Equations Involving Rational Expressions (cont.)</vt:lpstr>
      <vt:lpstr>Example 2: Solving Equations Involving Rational Expressions (cont.)</vt:lpstr>
      <vt:lpstr>Solving Radical Equations</vt:lpstr>
      <vt:lpstr>Solving Radical Equations (cont.)</vt:lpstr>
      <vt:lpstr>Example 3: Radical Equations</vt:lpstr>
      <vt:lpstr>Example 3: Radical Equations (cont.)</vt:lpstr>
      <vt:lpstr>Example 3: Radical Equations (cont.)</vt:lpstr>
      <vt:lpstr>Example 4: Equations with Positive Rational Exponents</vt:lpstr>
      <vt:lpstr>Example 4: Equations with Positive Rational Exponents (cont.)</vt:lpstr>
      <vt:lpstr>Example 4: Equations with Positive Rational Exponents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Business and Social Sciences</dc:title>
  <dc:creator>Hawkes Learning</dc:creator>
  <cp:lastModifiedBy>Claudia Vance</cp:lastModifiedBy>
  <cp:revision>158</cp:revision>
  <dcterms:created xsi:type="dcterms:W3CDTF">2013-04-26T14:43:13Z</dcterms:created>
  <dcterms:modified xsi:type="dcterms:W3CDTF">2021-11-22T16:12:58Z</dcterms:modified>
</cp:coreProperties>
</file>