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0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8080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20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12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231C-E0BA-4BD0-82C3-68AE35D8BF76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E35FB-0EE0-4077-B867-EE6E08B4D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6.bin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wmf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wmf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4.bin"/><Relationship Id="rId2" Type="http://schemas.openxmlformats.org/officeDocument/2006/relationships/tags" Target="../tags/tag2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6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9.wmf"/><Relationship Id="rId2" Type="http://schemas.openxmlformats.org/officeDocument/2006/relationships/tags" Target="../tags/tag23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tags" Target="../tags/tag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5.wmf"/><Relationship Id="rId2" Type="http://schemas.openxmlformats.org/officeDocument/2006/relationships/tags" Target="../tags/tag8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w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One-Sided Limits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One-Sided Limits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Find the values of each of the following one-sided limits. </a:t>
            </a:r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r>
              <a:rPr lang="en-US" b="1" dirty="0"/>
              <a:t>Solutions: 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Since each function is a polynomial function, the one-sided limits can be found by substituting </a:t>
            </a:r>
            <a:r>
              <a:rPr lang="en-US" i="1" dirty="0"/>
              <a:t>a</a:t>
            </a:r>
            <a:r>
              <a:rPr lang="en-US" dirty="0"/>
              <a:t> for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pPr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8638" y="2286000"/>
          <a:ext cx="842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8420100" imgH="635000" progId="Equation.DSMT4">
                  <p:embed/>
                </p:oleObj>
              </mc:Choice>
              <mc:Fallback>
                <p:oleObj name="Equation" r:id="rId4" imgW="8420100" imgH="635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286000"/>
                        <a:ext cx="84201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373504" y="4904096"/>
            <a:ext cx="2454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FF00FF"/>
                </a:solidFill>
              </a:rPr>
              <a:t>a</a:t>
            </a:r>
            <a:r>
              <a:rPr lang="en-US" sz="2000" dirty="0">
                <a:solidFill>
                  <a:srgbClr val="FF00FF"/>
                </a:solidFill>
              </a:rPr>
              <a:t> = 3</a:t>
            </a:r>
            <a:r>
              <a:rPr lang="en-US" sz="2000" dirty="0">
                <a:solidFill>
                  <a:srgbClr val="008080"/>
                </a:solidFill>
              </a:rPr>
              <a:t>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47048" y="4814248"/>
          <a:ext cx="276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6" imgW="2768400" imgH="634680" progId="Equation.DSMT4">
                  <p:embed/>
                </p:oleObj>
              </mc:Choice>
              <mc:Fallback>
                <p:oleObj name="Equation" r:id="rId6" imgW="276840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4814248"/>
                        <a:ext cx="2768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66448" y="4849504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8" imgW="1866600" imgH="380880" progId="Equation.DSMT4">
                  <p:embed/>
                </p:oleObj>
              </mc:Choice>
              <mc:Fallback>
                <p:oleObj name="Equation" r:id="rId8" imgW="18666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448" y="4849504"/>
                        <a:ext cx="186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5285096" y="49530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0" imgW="634680" imgH="279360" progId="Equation.DSMT4">
                  <p:embed/>
                </p:oleObj>
              </mc:Choice>
              <mc:Fallback>
                <p:oleObj name="Equation" r:id="rId10" imgW="63468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096" y="49530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One-Sided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1412544"/>
            <a:ext cx="2448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FF00FF"/>
                </a:solidFill>
              </a:rPr>
              <a:t>a</a:t>
            </a:r>
            <a:r>
              <a:rPr lang="en-US" sz="2000" dirty="0">
                <a:solidFill>
                  <a:srgbClr val="FF00FF"/>
                </a:solidFill>
              </a:rPr>
              <a:t> = 2</a:t>
            </a:r>
            <a:r>
              <a:rPr lang="en-US" sz="2000" dirty="0">
                <a:solidFill>
                  <a:srgbClr val="008080"/>
                </a:solidFill>
              </a:rPr>
              <a:t>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6184" y="2452048"/>
            <a:ext cx="2390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FF00FF"/>
                </a:solidFill>
              </a:rPr>
              <a:t>a</a:t>
            </a:r>
            <a:r>
              <a:rPr lang="en-US" sz="2000" dirty="0">
                <a:solidFill>
                  <a:srgbClr val="FF00FF"/>
                </a:solidFill>
              </a:rPr>
              <a:t> = 0</a:t>
            </a:r>
            <a:r>
              <a:rPr lang="en-US" sz="2000" dirty="0">
                <a:solidFill>
                  <a:srgbClr val="008080"/>
                </a:solidFill>
              </a:rPr>
              <a:t>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33400" y="1295400"/>
          <a:ext cx="229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4" imgW="2298600" imgH="634680" progId="Equation.DSMT4">
                  <p:embed/>
                </p:oleObj>
              </mc:Choice>
              <mc:Fallback>
                <p:oleObj name="Equation" r:id="rId4" imgW="229860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2298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891808" y="1344304"/>
          <a:ext cx="139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6" imgW="1396800" imgH="380880" progId="Equation.DSMT4">
                  <p:embed/>
                </p:oleObj>
              </mc:Choice>
              <mc:Fallback>
                <p:oleObj name="Equation" r:id="rId6" imgW="13968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808" y="1344304"/>
                        <a:ext cx="1397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329752" y="1434152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8" imgW="685800" imgH="279360" progId="Equation.DSMT4">
                  <p:embed/>
                </p:oleObj>
              </mc:Choice>
              <mc:Fallback>
                <p:oleObj name="Equation" r:id="rId8" imgW="6858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752" y="1434152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47048" y="2362200"/>
          <a:ext cx="2971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10" imgW="2971800" imgH="634680" progId="Equation.DSMT4">
                  <p:embed/>
                </p:oleObj>
              </mc:Choice>
              <mc:Fallback>
                <p:oleObj name="Equation" r:id="rId10" imgW="297180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362200"/>
                        <a:ext cx="2971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581400" y="2405416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2" imgW="2247840" imgH="380880" progId="Equation.DSMT4">
                  <p:embed/>
                </p:oleObj>
              </mc:Choice>
              <mc:Fallback>
                <p:oleObj name="Equation" r:id="rId12" imgW="224784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05416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881048" y="2487304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14" imgW="469800" imgH="291960" progId="Equation.DSMT4">
                  <p:embed/>
                </p:oleObj>
              </mc:Choice>
              <mc:Fallback>
                <p:oleObj name="Equation" r:id="rId14" imgW="4698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48" y="2487304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Unbounded Limits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r>
              <a:rPr lang="en-US" dirty="0">
                <a:solidFill>
                  <a:srgbClr val="000000"/>
                </a:solidFill>
              </a:rPr>
              <a:t>If a limit is indicated to be +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sym typeface="Symbol"/>
              </a:rPr>
              <a:t></a:t>
            </a:r>
            <a:r>
              <a:rPr lang="en-US" dirty="0">
                <a:solidFill>
                  <a:srgbClr val="000000"/>
                </a:solidFill>
              </a:rPr>
              <a:t> or −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sym typeface="Symbol"/>
              </a:rPr>
              <a:t></a:t>
            </a:r>
            <a:r>
              <a:rPr lang="en-US" dirty="0">
                <a:solidFill>
                  <a:srgbClr val="000000"/>
                </a:solidFill>
              </a:rPr>
              <a:t>, then it </a:t>
            </a:r>
            <a:r>
              <a:rPr lang="en-US" b="1" dirty="0">
                <a:solidFill>
                  <a:srgbClr val="C00000"/>
                </a:solidFill>
              </a:rPr>
              <a:t>does not exist</a:t>
            </a:r>
            <a:r>
              <a:rPr lang="en-US" dirty="0">
                <a:solidFill>
                  <a:srgbClr val="000000"/>
                </a:solidFill>
              </a:rPr>
              <a:t>. These symbols are used only to indicate the direction of unboundedness.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Unbounded Limits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Infinite One-Sided Limits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(Unbounded One-Sided Limits)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Limits </a:t>
            </a:r>
          </a:p>
          <a:p>
            <a:pPr marL="463550"/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increases without bound as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approaches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from the left (or from the right), then we say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approaches positive infinity, +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sym typeface="Symbol"/>
              </a:rPr>
              <a:t></a:t>
            </a:r>
            <a:r>
              <a:rPr lang="en-US" dirty="0">
                <a:solidFill>
                  <a:srgbClr val="000000"/>
                </a:solidFill>
              </a:rPr>
              <a:t>. (See Figure 2.1.5(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) and (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).) We write </a:t>
            </a: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45090" name="Object 2"/>
          <p:cNvGraphicFramePr>
            <a:graphicFrameLocks noChangeAspect="1"/>
          </p:cNvGraphicFramePr>
          <p:nvPr/>
        </p:nvGraphicFramePr>
        <p:xfrm>
          <a:off x="1289050" y="4724400"/>
          <a:ext cx="6565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4" imgW="6565900" imgH="609600" progId="Equation.DSMT4">
                  <p:embed/>
                </p:oleObj>
              </mc:Choice>
              <mc:Fallback>
                <p:oleObj name="Equation" r:id="rId4" imgW="6565900" imgH="609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724400"/>
                        <a:ext cx="6565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Unbounded Limits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49640"/>
            <a:ext cx="3657600" cy="367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1349642"/>
            <a:ext cx="3657600" cy="361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58343" y="5181600"/>
            <a:ext cx="1427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Figure 2.1.5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Unbounded Limits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06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Infinite One-Sided Limits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(Unbounded One-Sided Limits) (cont.)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C00000"/>
                </a:solidFill>
              </a:rPr>
              <a:t>−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Limits </a:t>
            </a:r>
          </a:p>
          <a:p>
            <a:pPr marL="463550"/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decreases without bound as</a:t>
            </a:r>
            <a:r>
              <a:rPr lang="en-US" i="1" dirty="0">
                <a:solidFill>
                  <a:srgbClr val="000000"/>
                </a:solidFill>
              </a:rPr>
              <a:t> x </a:t>
            </a:r>
            <a:r>
              <a:rPr lang="en-US" dirty="0">
                <a:solidFill>
                  <a:srgbClr val="000000"/>
                </a:solidFill>
              </a:rPr>
              <a:t>approaches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from the left (or from the right), then we say that </a:t>
            </a:r>
          </a:p>
          <a:p>
            <a:pPr marL="463550">
              <a:spcBef>
                <a:spcPts val="0"/>
              </a:spcBef>
            </a:pP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approaches negative infinity, −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sym typeface="Symbol"/>
              </a:rPr>
              <a:t></a:t>
            </a:r>
            <a:r>
              <a:rPr lang="en-US" dirty="0">
                <a:solidFill>
                  <a:srgbClr val="000000"/>
                </a:solidFill>
              </a:rPr>
              <a:t>. (See Figure 2.1.5(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and (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).) We write </a:t>
            </a:r>
          </a:p>
          <a:p>
            <a:pPr>
              <a:spcBef>
                <a:spcPts val="672"/>
              </a:spcBef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72"/>
              </a:spcBef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72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46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41565"/>
              </p:ext>
            </p:extLst>
          </p:nvPr>
        </p:nvGraphicFramePr>
        <p:xfrm>
          <a:off x="1295400" y="4710752"/>
          <a:ext cx="6565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6565900" imgH="609600" progId="Equation.DSMT4">
                  <p:embed/>
                </p:oleObj>
              </mc:Choice>
              <mc:Fallback>
                <p:oleObj name="Equation" r:id="rId4" imgW="6565900" imgH="609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10752"/>
                        <a:ext cx="6565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Unbounded Limits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1447800"/>
            <a:ext cx="3657600" cy="355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3657600" cy="35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58343" y="5181600"/>
            <a:ext cx="1427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Figure 2.1.5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Infinite One-Sided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Find</a:t>
            </a:r>
          </a:p>
          <a:p>
            <a:pPr>
              <a:spcBef>
                <a:spcPts val="3000"/>
              </a:spcBef>
              <a:tabLst>
                <a:tab pos="463550" algn="l"/>
              </a:tabLst>
            </a:pPr>
            <a:r>
              <a:rPr lang="en-US" b="1" dirty="0"/>
              <a:t>Solution: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dirty="0"/>
              <a:t>As </a:t>
            </a:r>
            <a:r>
              <a:rPr lang="en-US" i="1" dirty="0"/>
              <a:t>x</a:t>
            </a:r>
            <a:r>
              <a:rPr lang="en-US" dirty="0"/>
              <a:t> approaches −3 from the left, the denominator will always be negative but will approach 0; the absolute value of the denominator will get smaller and smaller. For example, </a:t>
            </a:r>
            <a:r>
              <a:rPr lang="en-US" dirty="0">
                <a:solidFill>
                  <a:srgbClr val="000099"/>
                </a:solidFill>
              </a:rPr>
              <a:t>−3.1 + 3 = −0.1</a:t>
            </a:r>
            <a:r>
              <a:rPr lang="en-US" dirty="0"/>
              <a:t>, </a:t>
            </a:r>
            <a:r>
              <a:rPr lang="en-US" dirty="0">
                <a:solidFill>
                  <a:srgbClr val="000099"/>
                </a:solidFill>
              </a:rPr>
              <a:t>−3.01 + 3 = −0.01</a:t>
            </a:r>
            <a:r>
              <a:rPr lang="en-US" dirty="0"/>
              <a:t>, and so on.  Meanwhile, the numerator will approach 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dirty="0">
                <a:solidFill>
                  <a:srgbClr val="000099"/>
                </a:solidFill>
              </a:rPr>
              <a:t>−3 + 5 = 2</a:t>
            </a:r>
            <a:r>
              <a:rPr lang="en-US" dirty="0"/>
              <a:t>. </a:t>
            </a:r>
          </a:p>
        </p:txBody>
      </p:sp>
      <p:graphicFrame>
        <p:nvGraphicFramePr>
          <p:cNvPr id="347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48272"/>
              </p:ext>
            </p:extLst>
          </p:nvPr>
        </p:nvGraphicFramePr>
        <p:xfrm>
          <a:off x="1730375" y="1094096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1955520" imgH="939600" progId="Equation.DSMT4">
                  <p:embed/>
                </p:oleObj>
              </mc:Choice>
              <mc:Fallback>
                <p:oleObj name="Equation" r:id="rId4" imgW="195552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094096"/>
                        <a:ext cx="1955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Infinite One-Sided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Thus the fraction 	        will become very large in the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dirty="0"/>
              <a:t>negative sense (or unbounded in the negative direction).  So </a:t>
            </a:r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38049"/>
              </p:ext>
            </p:extLst>
          </p:nvPr>
        </p:nvGraphicFramePr>
        <p:xfrm>
          <a:off x="3058758" y="11430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4" imgW="761669" imgH="837836" progId="Equation.DSMT4">
                  <p:embed/>
                </p:oleObj>
              </mc:Choice>
              <mc:Fallback>
                <p:oleObj name="Equation" r:id="rId4" imgW="761669" imgH="83783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758" y="11430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200400" y="2971800"/>
          <a:ext cx="1790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6" imgW="1790640" imgH="927000" progId="Equation.DSMT4">
                  <p:embed/>
                </p:oleObj>
              </mc:Choice>
              <mc:Fallback>
                <p:oleObj name="Equation" r:id="rId6" imgW="179064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790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029200" y="3358488"/>
          <a:ext cx="838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8" imgW="838080" imgH="203040" progId="Equation.DSMT4">
                  <p:embed/>
                </p:oleObj>
              </mc:Choice>
              <mc:Fallback>
                <p:oleObj name="Equation" r:id="rId8" imgW="8380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8488"/>
                        <a:ext cx="838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Infinite One-Sided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Find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/>
              <a:t>Solution: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dirty="0"/>
              <a:t>Here, as </a:t>
            </a:r>
            <a:r>
              <a:rPr lang="en-US" i="1" dirty="0"/>
              <a:t>x </a:t>
            </a:r>
            <a:r>
              <a:rPr lang="en-US" dirty="0"/>
              <a:t>approaches −3 from the right, </a:t>
            </a:r>
            <a:r>
              <a:rPr lang="en-US" i="1" dirty="0"/>
              <a:t>x</a:t>
            </a:r>
            <a:r>
              <a:rPr lang="en-US" dirty="0"/>
              <a:t> + 3 will always be positive.  For example, </a:t>
            </a:r>
            <a:r>
              <a:rPr lang="en-US" dirty="0">
                <a:solidFill>
                  <a:srgbClr val="000099"/>
                </a:solidFill>
              </a:rPr>
              <a:t>−2.9 + 3 = +0.1</a:t>
            </a:r>
            <a:r>
              <a:rPr lang="en-US" dirty="0"/>
              <a:t>,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>
                <a:solidFill>
                  <a:srgbClr val="000099"/>
                </a:solidFill>
              </a:rPr>
              <a:t>−2.99 + 3 = +0.01</a:t>
            </a:r>
            <a:r>
              <a:rPr lang="en-US" dirty="0"/>
              <a:t>, and so on.  Thus the denominator will approach 0 through positive values, and the numerator will approach </a:t>
            </a:r>
            <a:r>
              <a:rPr lang="en-US" dirty="0">
                <a:solidFill>
                  <a:srgbClr val="000099"/>
                </a:solidFill>
              </a:rPr>
              <a:t>−3 + 5 = 2</a:t>
            </a:r>
            <a:r>
              <a:rPr lang="en-US" dirty="0"/>
              <a:t>. </a:t>
            </a:r>
          </a:p>
        </p:txBody>
      </p:sp>
      <p:graphicFrame>
        <p:nvGraphicFramePr>
          <p:cNvPr id="348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095"/>
              </p:ext>
            </p:extLst>
          </p:nvPr>
        </p:nvGraphicFramePr>
        <p:xfrm>
          <a:off x="1662113" y="1420504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1955520" imgH="939600" progId="Equation.DSMT4">
                  <p:embed/>
                </p:oleObj>
              </mc:Choice>
              <mc:Fallback>
                <p:oleObj name="Equation" r:id="rId4" imgW="1955520" imgH="93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1420504"/>
                        <a:ext cx="1955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Determine left- and right-hand limits of functions.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Infinite One-Sided Limits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dirty="0"/>
              <a:t>Therefore, the fraction 	      will become unbounded in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dirty="0"/>
              <a:t>the positive direction, and we have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endParaRPr lang="en-US" dirty="0"/>
          </a:p>
          <a:p>
            <a:pPr>
              <a:spcBef>
                <a:spcPts val="1800"/>
              </a:spcBef>
              <a:tabLst>
                <a:tab pos="463550" algn="l"/>
              </a:tabLst>
            </a:pPr>
            <a:endParaRPr lang="en-US" dirty="0"/>
          </a:p>
          <a:p>
            <a:pPr>
              <a:spcBef>
                <a:spcPts val="1800"/>
              </a:spcBef>
              <a:tabLst>
                <a:tab pos="463550" algn="l"/>
              </a:tabLst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49186" name="Object 2"/>
          <p:cNvGraphicFramePr>
            <a:graphicFrameLocks noChangeAspect="1"/>
          </p:cNvGraphicFramePr>
          <p:nvPr/>
        </p:nvGraphicFramePr>
        <p:xfrm>
          <a:off x="3837296" y="11430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4" imgW="761669" imgH="837836" progId="Equation.DSMT4">
                  <p:embed/>
                </p:oleObj>
              </mc:Choice>
              <mc:Fallback>
                <p:oleObj name="Equation" r:id="rId4" imgW="761669" imgH="83783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296" y="11430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249304" y="2674960"/>
          <a:ext cx="1790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6" imgW="1790640" imgH="927000" progId="Equation.DSMT4">
                  <p:embed/>
                </p:oleObj>
              </mc:Choice>
              <mc:Fallback>
                <p:oleObj name="Equation" r:id="rId6" imgW="179064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304" y="2674960"/>
                        <a:ext cx="1790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056496" y="3007056"/>
          <a:ext cx="83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496" y="3007056"/>
                        <a:ext cx="838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0"/>
            <a:ext cx="38326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One-Sided Limits Using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graph shown for </a:t>
            </a:r>
          </a:p>
          <a:p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find the following one-sided limits.</a:t>
            </a:r>
            <a:endParaRPr lang="en-US" b="1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47048" y="2471384"/>
          <a:ext cx="1727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5" imgW="1726920" imgH="583920" progId="Equation.DSMT4">
                  <p:embed/>
                </p:oleObj>
              </mc:Choice>
              <mc:Fallback>
                <p:oleObj name="Equation" r:id="rId5" imgW="17269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471384"/>
                        <a:ext cx="1727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3400" y="3262952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7" imgW="1384200" imgH="304560" progId="Equation.DSMT4">
                  <p:embed/>
                </p:oleObj>
              </mc:Choice>
              <mc:Fallback>
                <p:oleObj name="Equation" r:id="rId7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62952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084696" y="3173104"/>
          <a:ext cx="124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9" imgW="1244520" imgH="583920" progId="Equation.DSMT4">
                  <p:embed/>
                </p:oleObj>
              </mc:Choice>
              <mc:Fallback>
                <p:oleObj name="Equation" r:id="rId9" imgW="124452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696" y="3173104"/>
                        <a:ext cx="1244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366448" y="3290248"/>
          <a:ext cx="762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11" imgW="761760" imgH="241200" progId="Equation.DSMT4">
                  <p:embed/>
                </p:oleObj>
              </mc:Choice>
              <mc:Fallback>
                <p:oleObj name="Equation" r:id="rId11" imgW="76176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448" y="3290248"/>
                        <a:ext cx="762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47048" y="4114800"/>
          <a:ext cx="1727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13" imgW="1726920" imgH="583920" progId="Equation.DSMT4">
                  <p:embed/>
                </p:oleObj>
              </mc:Choice>
              <mc:Fallback>
                <p:oleObj name="Equation" r:id="rId13" imgW="172692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4114800"/>
                        <a:ext cx="1727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33400" y="4890448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15" imgW="1384200" imgH="304560" progId="Equation.DSMT4">
                  <p:embed/>
                </p:oleObj>
              </mc:Choice>
              <mc:Fallback>
                <p:oleObj name="Equation" r:id="rId15" imgW="138420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90448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084696" y="4814248"/>
          <a:ext cx="124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17" imgW="1244520" imgH="583920" progId="Equation.DSMT4">
                  <p:embed/>
                </p:oleObj>
              </mc:Choice>
              <mc:Fallback>
                <p:oleObj name="Equation" r:id="rId17" imgW="1244520" imgH="583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696" y="4814248"/>
                        <a:ext cx="1244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3352800" y="4890448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19" imgW="469800" imgH="291960" progId="Equation.DSMT4">
                  <p:embed/>
                </p:oleObj>
              </mc:Choice>
              <mc:Fallback>
                <p:oleObj name="Equation" r:id="rId19" imgW="4698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90448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One-Sided Limits Using a Graph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(2) = 1 according to the graph, but this fact does not affect either the left or right-hand limits in </a:t>
            </a:r>
            <a:r>
              <a:rPr lang="en-US" b="1" dirty="0"/>
              <a:t>a. </a:t>
            </a:r>
            <a:r>
              <a:rPr lang="en-US" dirty="0"/>
              <a:t>and </a:t>
            </a:r>
            <a:r>
              <a:rPr lang="en-US" b="1" dirty="0"/>
              <a:t>b.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47048" y="2313296"/>
          <a:ext cx="1739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4" imgW="1739880" imgH="583920" progId="Equation.DSMT4">
                  <p:embed/>
                </p:oleObj>
              </mc:Choice>
              <mc:Fallback>
                <p:oleObj name="Equation" r:id="rId4" imgW="173988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313296"/>
                        <a:ext cx="1739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33400" y="3096904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6" imgW="1384200" imgH="304560" progId="Equation.DSMT4">
                  <p:embed/>
                </p:oleObj>
              </mc:Choice>
              <mc:Fallback>
                <p:oleObj name="Equation" r:id="rId6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96904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092656" y="3034352"/>
          <a:ext cx="1257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8" imgW="1257120" imgH="583920" progId="Equation.DSMT4">
                  <p:embed/>
                </p:oleObj>
              </mc:Choice>
              <mc:Fallback>
                <p:oleObj name="Equation" r:id="rId8" imgW="125712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656" y="3034352"/>
                        <a:ext cx="1257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352800" y="3110552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10" imgW="469800" imgH="291960" progId="Equation.DSMT4">
                  <p:embed/>
                </p:oleObj>
              </mc:Choice>
              <mc:Fallback>
                <p:oleObj name="Equation" r:id="rId10" imgW="4698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110552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47048" y="3981736"/>
          <a:ext cx="1739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12" imgW="1739880" imgH="583920" progId="Equation.DSMT4">
                  <p:embed/>
                </p:oleObj>
              </mc:Choice>
              <mc:Fallback>
                <p:oleObj name="Equation" r:id="rId12" imgW="173988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3981736"/>
                        <a:ext cx="1739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33400" y="4738048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14" imgW="1384200" imgH="304560" progId="Equation.DSMT4">
                  <p:embed/>
                </p:oleObj>
              </mc:Choice>
              <mc:Fallback>
                <p:oleObj name="Equation" r:id="rId14" imgW="138420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38048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084696" y="4675496"/>
          <a:ext cx="1257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16" imgW="1257120" imgH="583920" progId="Equation.DSMT4">
                  <p:embed/>
                </p:oleObj>
              </mc:Choice>
              <mc:Fallback>
                <p:oleObj name="Equation" r:id="rId16" imgW="1257120" imgH="583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696" y="4675496"/>
                        <a:ext cx="1257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74408" y="4738048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18" imgW="469800" imgH="291960" progId="Equation.DSMT4">
                  <p:embed/>
                </p:oleObj>
              </mc:Choice>
              <mc:Fallback>
                <p:oleObj name="Equation" r:id="rId18" imgW="4698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408" y="4738048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Limits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06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463550" indent="-463550" algn="ctr"/>
            <a:r>
              <a:rPr lang="en-US" b="1" dirty="0">
                <a:solidFill>
                  <a:srgbClr val="000000"/>
                </a:solidFill>
              </a:rPr>
              <a:t>One-Sided Limits Defined Informally</a:t>
            </a:r>
          </a:p>
          <a:p>
            <a:pPr marL="463550" indent="-463550">
              <a:lnSpc>
                <a:spcPct val="15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b="1" dirty="0">
                <a:solidFill>
                  <a:srgbClr val="C00000"/>
                </a:solidFill>
              </a:rPr>
              <a:t>Left-hand Limits </a:t>
            </a:r>
          </a:p>
          <a:p>
            <a:pPr marL="463550" indent="-463550"/>
            <a:r>
              <a:rPr lang="en-US" dirty="0">
                <a:solidFill>
                  <a:srgbClr val="000000"/>
                </a:solidFill>
              </a:rPr>
              <a:t>	If the values of a function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get closer and closer to some number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as values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that are smaller than some number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get closer and closer to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then we say that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is the </a:t>
            </a:r>
            <a:r>
              <a:rPr lang="en-US" b="1" dirty="0">
                <a:solidFill>
                  <a:srgbClr val="C00000"/>
                </a:solidFill>
              </a:rPr>
              <a:t>limit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) as</a:t>
            </a:r>
            <a:r>
              <a:rPr lang="en-US" b="1" i="1" dirty="0">
                <a:solidFill>
                  <a:srgbClr val="C00000"/>
                </a:solidFill>
              </a:rPr>
              <a:t> x </a:t>
            </a:r>
            <a:r>
              <a:rPr lang="en-US" b="1" dirty="0">
                <a:solidFill>
                  <a:srgbClr val="C00000"/>
                </a:solidFill>
              </a:rPr>
              <a:t>approaches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C00000"/>
                </a:solidFill>
              </a:rPr>
              <a:t> from the left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We write</a:t>
            </a:r>
          </a:p>
          <a:p>
            <a:pPr marL="463550" indent="-46355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112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04172"/>
              </p:ext>
            </p:extLst>
          </p:nvPr>
        </p:nvGraphicFramePr>
        <p:xfrm>
          <a:off x="3625850" y="4738048"/>
          <a:ext cx="1892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892160" imgH="583920" progId="Equation.DSMT4">
                  <p:embed/>
                </p:oleObj>
              </mc:Choice>
              <mc:Fallback>
                <p:oleObj name="Equation" r:id="rId4" imgW="1892160" imgH="583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738048"/>
                        <a:ext cx="1892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endParaRPr lang="en-US" dirty="0">
              <a:solidFill>
                <a:srgbClr val="00808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808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808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808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434888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63550" marR="0" lvl="0" indent="-4635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One-Sided Limits Defined Informally (cont.)</a:t>
            </a:r>
          </a:p>
          <a:p>
            <a:pPr marL="463550" indent="-463550">
              <a:lnSpc>
                <a:spcPct val="150000"/>
              </a:lnSpc>
              <a:tabLst>
                <a:tab pos="46355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Right-hand Limits </a:t>
            </a:r>
          </a:p>
          <a:p>
            <a:pPr marL="463550" indent="-463550">
              <a:spcBef>
                <a:spcPts val="627"/>
              </a:spcBef>
            </a:pPr>
            <a:r>
              <a:rPr lang="en-US" sz="2800" dirty="0">
                <a:solidFill>
                  <a:srgbClr val="000000"/>
                </a:solidFill>
              </a:rPr>
              <a:t>	If the values of a function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 get closer and closer to some number </a:t>
            </a:r>
            <a:r>
              <a:rPr lang="en-US" sz="2800" i="1" dirty="0">
                <a:solidFill>
                  <a:srgbClr val="000000"/>
                </a:solidFill>
              </a:rPr>
              <a:t>M </a:t>
            </a:r>
            <a:r>
              <a:rPr lang="en-US" sz="2800" dirty="0">
                <a:solidFill>
                  <a:srgbClr val="000000"/>
                </a:solidFill>
              </a:rPr>
              <a:t>as values of 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, that are larger than some number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, get closer and closer to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, then we say that </a:t>
            </a:r>
            <a:r>
              <a:rPr lang="en-US" sz="2800" i="1" dirty="0">
                <a:solidFill>
                  <a:srgbClr val="000000"/>
                </a:solidFill>
              </a:rPr>
              <a:t>M</a:t>
            </a:r>
            <a:r>
              <a:rPr lang="en-US" sz="2800" dirty="0">
                <a:solidFill>
                  <a:srgbClr val="000000"/>
                </a:solidFill>
              </a:rPr>
              <a:t> is </a:t>
            </a:r>
            <a:r>
              <a:rPr lang="en-US" sz="2800" b="1" dirty="0">
                <a:solidFill>
                  <a:srgbClr val="C00000"/>
                </a:solidFill>
              </a:rPr>
              <a:t>the limit of </a:t>
            </a:r>
            <a:r>
              <a:rPr lang="en-US" sz="2800" b="1" i="1" dirty="0">
                <a:solidFill>
                  <a:srgbClr val="C00000"/>
                </a:solidFill>
              </a:rPr>
              <a:t>f</a:t>
            </a:r>
            <a:r>
              <a:rPr lang="en-US" sz="2800" b="1" dirty="0">
                <a:solidFill>
                  <a:srgbClr val="C00000"/>
                </a:solidFill>
              </a:rPr>
              <a:t> (</a:t>
            </a:r>
            <a:r>
              <a:rPr lang="en-US" sz="2800" b="1" i="1" dirty="0">
                <a:solidFill>
                  <a:srgbClr val="C00000"/>
                </a:solidFill>
              </a:rPr>
              <a:t>x</a:t>
            </a:r>
            <a:r>
              <a:rPr lang="en-US" sz="2800" b="1" dirty="0">
                <a:solidFill>
                  <a:srgbClr val="C00000"/>
                </a:solidFill>
              </a:rPr>
              <a:t>) as </a:t>
            </a:r>
            <a:r>
              <a:rPr lang="en-US" sz="2800" b="1" i="1" dirty="0">
                <a:solidFill>
                  <a:srgbClr val="C00000"/>
                </a:solidFill>
              </a:rPr>
              <a:t>x</a:t>
            </a:r>
            <a:r>
              <a:rPr lang="en-US" sz="2800" b="1" dirty="0">
                <a:solidFill>
                  <a:srgbClr val="C00000"/>
                </a:solidFill>
              </a:rPr>
              <a:t> approaches </a:t>
            </a:r>
            <a:r>
              <a:rPr lang="en-US" sz="2800" b="1" i="1" dirty="0">
                <a:solidFill>
                  <a:srgbClr val="C00000"/>
                </a:solidFill>
              </a:rPr>
              <a:t>a</a:t>
            </a:r>
            <a:r>
              <a:rPr lang="en-US" sz="2800" b="1" dirty="0">
                <a:solidFill>
                  <a:srgbClr val="C00000"/>
                </a:solidFill>
              </a:rPr>
              <a:t> from the right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We write 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indent="-463550"/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0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74463"/>
              </p:ext>
            </p:extLst>
          </p:nvPr>
        </p:nvGraphicFramePr>
        <p:xfrm>
          <a:off x="3568700" y="4800600"/>
          <a:ext cx="2006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2006280" imgH="583920" progId="Equation.DSMT4">
                  <p:embed/>
                </p:oleObj>
              </mc:Choice>
              <mc:Fallback>
                <p:oleObj name="Equation" r:id="rId4" imgW="2006280" imgH="583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800600"/>
                        <a:ext cx="2006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275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One-Sided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The graph of the function</a:t>
            </a:r>
          </a:p>
          <a:p>
            <a:pPr>
              <a:tabLst>
                <a:tab pos="463550" algn="l"/>
              </a:tabLst>
            </a:pPr>
            <a:endParaRPr lang="en-US" b="1" dirty="0"/>
          </a:p>
          <a:p>
            <a:pPr>
              <a:tabLst>
                <a:tab pos="463550" algn="l"/>
              </a:tabLst>
            </a:pPr>
            <a:endParaRPr lang="en-US" b="1" dirty="0"/>
          </a:p>
          <a:p>
            <a:pPr>
              <a:tabLst>
                <a:tab pos="463550" algn="l"/>
              </a:tabLst>
            </a:pPr>
            <a:endParaRPr lang="en-US" b="1" dirty="0"/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b="1" dirty="0"/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762000" y="1943100"/>
          <a:ext cx="3238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3238500" imgH="1638300" progId="Equation.DSMT4">
                  <p:embed/>
                </p:oleObj>
              </mc:Choice>
              <mc:Fallback>
                <p:oleObj name="Equation" r:id="rId5" imgW="3238500" imgH="1638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43100"/>
                        <a:ext cx="3238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3657600"/>
            <a:ext cx="441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sz="2800" dirty="0"/>
              <a:t>is shown in the figure at the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800" dirty="0"/>
              <a:t>right. Find the following one-sided limits by inspecting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800" dirty="0"/>
              <a:t>the graph.</a:t>
            </a: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62400" y="1365250"/>
            <a:ext cx="512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Remarks concerning the graph: </a:t>
            </a:r>
          </a:p>
          <a:p>
            <a:pPr marL="457200" indent="-457200">
              <a:tabLst>
                <a:tab pos="341313" algn="l"/>
              </a:tabLst>
            </a:pPr>
            <a:r>
              <a:rPr lang="en-US" sz="2000" b="1" dirty="0">
                <a:solidFill>
                  <a:srgbClr val="008080"/>
                </a:solidFill>
              </a:rPr>
              <a:t>1.</a:t>
            </a:r>
            <a:r>
              <a:rPr lang="en-US" sz="2000" dirty="0">
                <a:solidFill>
                  <a:srgbClr val="008080"/>
                </a:solidFill>
              </a:rPr>
              <a:t>	The value of the left and right-hand </a:t>
            </a:r>
          </a:p>
          <a:p>
            <a:pPr marL="457200" indent="-457200">
              <a:tabLst>
                <a:tab pos="341313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	limits as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approaches 2 is independent </a:t>
            </a:r>
          </a:p>
          <a:p>
            <a:pPr marL="457200" indent="-457200">
              <a:tabLst>
                <a:tab pos="341313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	of the actual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-value at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= 2, if there is one.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One-Sided Limits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08235" name="Object 11"/>
          <p:cNvGraphicFramePr>
            <a:graphicFrameLocks noChangeAspect="1"/>
          </p:cNvGraphicFramePr>
          <p:nvPr/>
        </p:nvGraphicFramePr>
        <p:xfrm>
          <a:off x="547048" y="2985162"/>
          <a:ext cx="1739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4" imgW="1739900" imgH="584200" progId="Equation.DSMT4">
                  <p:embed/>
                </p:oleObj>
              </mc:Choice>
              <mc:Fallback>
                <p:oleObj name="Equation" r:id="rId4" imgW="1739900" imgH="5842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985162"/>
                        <a:ext cx="1739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7" name="Object 13"/>
          <p:cNvGraphicFramePr>
            <a:graphicFrameLocks noChangeAspect="1"/>
          </p:cNvGraphicFramePr>
          <p:nvPr/>
        </p:nvGraphicFramePr>
        <p:xfrm>
          <a:off x="528638" y="4605338"/>
          <a:ext cx="175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6" imgW="1752600" imgH="584200" progId="Equation.DSMT4">
                  <p:embed/>
                </p:oleObj>
              </mc:Choice>
              <mc:Fallback>
                <p:oleObj name="Equation" r:id="rId6" imgW="1752600" imgH="5842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605338"/>
                        <a:ext cx="1752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41" name="Object 17"/>
          <p:cNvGraphicFramePr>
            <a:graphicFrameLocks noChangeAspect="1"/>
          </p:cNvGraphicFramePr>
          <p:nvPr/>
        </p:nvGraphicFramePr>
        <p:xfrm>
          <a:off x="528638" y="1289050"/>
          <a:ext cx="1739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8" imgW="1739900" imgH="584200" progId="Equation.DSMT4">
                  <p:embed/>
                </p:oleObj>
              </mc:Choice>
              <mc:Fallback>
                <p:oleObj name="Equation" r:id="rId8" imgW="1739900" imgH="5842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289050"/>
                        <a:ext cx="1739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962400" y="2965450"/>
            <a:ext cx="5029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000" b="1" dirty="0">
                <a:solidFill>
                  <a:srgbClr val="008080"/>
                </a:solidFill>
              </a:rPr>
              <a:t>2.</a:t>
            </a:r>
            <a:r>
              <a:rPr lang="en-US" sz="2000" dirty="0">
                <a:solidFill>
                  <a:srgbClr val="008080"/>
                </a:solidFill>
              </a:rPr>
              <a:t>	There is no 			    since the </a:t>
            </a:r>
          </a:p>
          <a:p>
            <a:pPr>
              <a:spcBef>
                <a:spcPts val="600"/>
              </a:spcBef>
              <a:tabLst>
                <a:tab pos="341313" algn="l"/>
              </a:tabLst>
            </a:pPr>
            <a:r>
              <a:rPr lang="en-US" sz="2000" dirty="0">
                <a:solidFill>
                  <a:srgbClr val="008080"/>
                </a:solidFill>
              </a:rPr>
              <a:t>	function is not defined 	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-values  	approaching these numbers from the 	indicated directions. </a:t>
            </a:r>
          </a:p>
        </p:txBody>
      </p:sp>
      <p:graphicFrame>
        <p:nvGraphicFramePr>
          <p:cNvPr id="308243" name="Object 19"/>
          <p:cNvGraphicFramePr>
            <a:graphicFrameLocks noChangeAspect="1"/>
          </p:cNvGraphicFramePr>
          <p:nvPr/>
        </p:nvGraphicFramePr>
        <p:xfrm>
          <a:off x="5562600" y="3007137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0" imgW="2298700" imgH="444500" progId="Equation.DSMT4">
                  <p:embed/>
                </p:oleObj>
              </mc:Choice>
              <mc:Fallback>
                <p:oleObj name="Equation" r:id="rId10" imgW="2298700" imgH="4445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07137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33400" y="2106304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12" imgW="1384200" imgH="304560" progId="Equation.DSMT4">
                  <p:embed/>
                </p:oleObj>
              </mc:Choice>
              <mc:Fallback>
                <p:oleObj name="Equation" r:id="rId12" imgW="1384200" imgH="304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06304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092656" y="2057400"/>
          <a:ext cx="124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4" imgW="1244520" imgH="583920" progId="Equation.DSMT4">
                  <p:embed/>
                </p:oleObj>
              </mc:Choice>
              <mc:Fallback>
                <p:oleObj name="Equation" r:id="rId14" imgW="1244520" imgH="583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656" y="2057400"/>
                        <a:ext cx="1244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347112" y="2119952"/>
          <a:ext cx="495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6" imgW="495000" imgH="279360" progId="Equation.DSMT4">
                  <p:embed/>
                </p:oleObj>
              </mc:Choice>
              <mc:Fallback>
                <p:oleObj name="Equation" r:id="rId16" imgW="4950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112" y="2119952"/>
                        <a:ext cx="495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33400" y="3804312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8" imgW="1384200" imgH="304560" progId="Equation.DSMT4">
                  <p:embed/>
                </p:oleObj>
              </mc:Choice>
              <mc:Fallback>
                <p:oleObj name="Equation" r:id="rId18" imgW="138420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04312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2098344" y="3755408"/>
          <a:ext cx="124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20" imgW="1244520" imgH="583920" progId="Equation.DSMT4">
                  <p:embed/>
                </p:oleObj>
              </mc:Choice>
              <mc:Fallback>
                <p:oleObj name="Equation" r:id="rId20" imgW="1244520" imgH="5839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344" y="3755408"/>
                        <a:ext cx="1244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3374408" y="3845256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22" imgW="469800" imgH="279360" progId="Equation.DSMT4">
                  <p:embed/>
                </p:oleObj>
              </mc:Choice>
              <mc:Fallback>
                <p:oleObj name="Equation" r:id="rId22" imgW="4698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408" y="3845256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33400" y="5355608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24" imgW="1384200" imgH="304560" progId="Equation.DSMT4">
                  <p:embed/>
                </p:oleObj>
              </mc:Choice>
              <mc:Fallback>
                <p:oleObj name="Equation" r:id="rId24" imgW="138420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55608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2106304" y="5285096"/>
          <a:ext cx="1257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26" imgW="1257120" imgH="583920" progId="Equation.DSMT4">
                  <p:embed/>
                </p:oleObj>
              </mc:Choice>
              <mc:Fallback>
                <p:oleObj name="Equation" r:id="rId26" imgW="1257120" imgH="5839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04" y="5285096"/>
                        <a:ext cx="1257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3388056" y="5355608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28" imgW="469800" imgH="279360" progId="Equation.DSMT4">
                  <p:embed/>
                </p:oleObj>
              </mc:Choice>
              <mc:Fallback>
                <p:oleObj name="Equation" r:id="rId28" imgW="469800" imgH="2793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056" y="5355608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One-Sided Limits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084696" y="2082800"/>
          <a:ext cx="1257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4" imgW="1257120" imgH="583920" progId="Equation.DSMT4">
                  <p:embed/>
                </p:oleObj>
              </mc:Choice>
              <mc:Fallback>
                <p:oleObj name="Equation" r:id="rId4" imgW="12571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696" y="2082800"/>
                        <a:ext cx="1257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380096" y="2147248"/>
          <a:ext cx="495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6" imgW="495000" imgH="279360" progId="Equation.DSMT4">
                  <p:embed/>
                </p:oleObj>
              </mc:Choice>
              <mc:Fallback>
                <p:oleObj name="Equation" r:id="rId6" imgW="4950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096" y="2147248"/>
                        <a:ext cx="495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33400" y="3761096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8" imgW="1384200" imgH="304560" progId="Equation.DSMT4">
                  <p:embed/>
                </p:oleObj>
              </mc:Choice>
              <mc:Fallback>
                <p:oleObj name="Equation" r:id="rId8" imgW="1384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61096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084696" y="3706504"/>
          <a:ext cx="1257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0" imgW="1257120" imgH="583920" progId="Equation.DSMT4">
                  <p:embed/>
                </p:oleObj>
              </mc:Choice>
              <mc:Fallback>
                <p:oleObj name="Equation" r:id="rId10" imgW="125712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696" y="3706504"/>
                        <a:ext cx="1257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380096" y="378270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2" imgW="482400" imgH="291960" progId="Equation.DSMT4">
                  <p:embed/>
                </p:oleObj>
              </mc:Choice>
              <mc:Fallback>
                <p:oleObj name="Equation" r:id="rId12" imgW="4824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096" y="3782704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25440" y="1390936"/>
          <a:ext cx="1739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4" imgW="1739880" imgH="583920" progId="Equation.DSMT4">
                  <p:embed/>
                </p:oleObj>
              </mc:Choice>
              <mc:Fallback>
                <p:oleObj name="Equation" r:id="rId14" imgW="1739880" imgH="583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0" y="1390936"/>
                        <a:ext cx="1739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33400" y="3012744"/>
          <a:ext cx="1739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6" imgW="1739880" imgH="583920" progId="Equation.DSMT4">
                  <p:embed/>
                </p:oleObj>
              </mc:Choice>
              <mc:Fallback>
                <p:oleObj name="Equation" r:id="rId16" imgW="1739880" imgH="583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12744"/>
                        <a:ext cx="1739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33400" y="21336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18" imgW="1384200" imgH="304560" progId="Equation.DSMT4">
                  <p:embed/>
                </p:oleObj>
              </mc:Choice>
              <mc:Fallback>
                <p:oleObj name="Equation" r:id="rId18" imgW="1384200" imgH="304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Functions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361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Polynomial Function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polynomial function </a:t>
            </a:r>
            <a:r>
              <a:rPr lang="en-US" dirty="0">
                <a:solidFill>
                  <a:srgbClr val="000000"/>
                </a:solidFill>
              </a:rPr>
              <a:t>is a function of the form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where each exponent is a positive integer and </a:t>
            </a:r>
          </a:p>
          <a:p>
            <a:r>
              <a:rPr lang="en-US" dirty="0">
                <a:solidFill>
                  <a:srgbClr val="000000"/>
                </a:solidFill>
              </a:rPr>
              <a:t>		  are real numbers. </a:t>
            </a:r>
          </a:p>
        </p:txBody>
      </p:sp>
      <p:graphicFrame>
        <p:nvGraphicFramePr>
          <p:cNvPr id="344066" name="Object 2"/>
          <p:cNvGraphicFramePr>
            <a:graphicFrameLocks noChangeAspect="1"/>
          </p:cNvGraphicFramePr>
          <p:nvPr/>
        </p:nvGraphicFramePr>
        <p:xfrm>
          <a:off x="1524000" y="2438400"/>
          <a:ext cx="609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6096000" imgH="482600" progId="Equation.DSMT4">
                  <p:embed/>
                </p:oleObj>
              </mc:Choice>
              <mc:Fallback>
                <p:oleObj name="Equation" r:id="rId4" imgW="60960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609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7" name="Object 3"/>
          <p:cNvGraphicFramePr>
            <a:graphicFrameLocks noChangeAspect="1"/>
          </p:cNvGraphicFramePr>
          <p:nvPr/>
        </p:nvGraphicFramePr>
        <p:xfrm>
          <a:off x="541338" y="3530600"/>
          <a:ext cx="1968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6" imgW="1968480" imgH="431640" progId="Equation.DSMT4">
                  <p:embed/>
                </p:oleObj>
              </mc:Choice>
              <mc:Fallback>
                <p:oleObj name="Equation" r:id="rId6" imgW="196848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530600"/>
                        <a:ext cx="1968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Functions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One-Sided Limits of Polynomial Functions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is a polynomial function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a real number, then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22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573627"/>
              </p:ext>
            </p:extLst>
          </p:nvPr>
        </p:nvGraphicFramePr>
        <p:xfrm>
          <a:off x="1530350" y="2819400"/>
          <a:ext cx="608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6083280" imgH="609480" progId="Equation.DSMT4">
                  <p:embed/>
                </p:oleObj>
              </mc:Choice>
              <mc:Fallback>
                <p:oleObj name="Equation" r:id="rId4" imgW="6083280" imgH="609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819400"/>
                        <a:ext cx="6083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386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Courier New</vt:lpstr>
      <vt:lpstr>Symbol</vt:lpstr>
      <vt:lpstr>Calibri</vt:lpstr>
      <vt:lpstr>Office Theme</vt:lpstr>
      <vt:lpstr>Equation</vt:lpstr>
      <vt:lpstr>Section 10.1</vt:lpstr>
      <vt:lpstr>Objectives</vt:lpstr>
      <vt:lpstr>One-Sided Limits</vt:lpstr>
      <vt:lpstr>One-Sided Limits</vt:lpstr>
      <vt:lpstr>Example 1: Finding One-Sided Limits</vt:lpstr>
      <vt:lpstr>Example 1: Finding One-Sided Limits (cont.)</vt:lpstr>
      <vt:lpstr>Example 1: Finding One-Sided Limits (cont.)</vt:lpstr>
      <vt:lpstr>Polynomial Functions</vt:lpstr>
      <vt:lpstr>Polynomial Functions</vt:lpstr>
      <vt:lpstr>Example 2: Finding One-Sided Limits</vt:lpstr>
      <vt:lpstr>Example 2: Finding One-Sided Limits (cont.)</vt:lpstr>
      <vt:lpstr>Unbounded Limits </vt:lpstr>
      <vt:lpstr>Unbounded Limits </vt:lpstr>
      <vt:lpstr>Unbounded Limits </vt:lpstr>
      <vt:lpstr>Unbounded Limits </vt:lpstr>
      <vt:lpstr>Unbounded Limits</vt:lpstr>
      <vt:lpstr>Example 3: Finding Infinite One-Sided Limits</vt:lpstr>
      <vt:lpstr>Example 3: Finding Infinite One-Sided Limits (cont.)</vt:lpstr>
      <vt:lpstr>Example 3: Finding Infinite One-Sided Limits (cont.)</vt:lpstr>
      <vt:lpstr>Example 3: Finding Infinite One-Sided Limits (cont.)</vt:lpstr>
      <vt:lpstr>Example 4: Finding One-Sided Limits Using a Graph</vt:lpstr>
      <vt:lpstr>Example 4: Finding One-Sided Limits Using a Graph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Adam Flaherty</cp:lastModifiedBy>
  <cp:revision>44</cp:revision>
  <dcterms:created xsi:type="dcterms:W3CDTF">2013-04-26T14:43:13Z</dcterms:created>
  <dcterms:modified xsi:type="dcterms:W3CDTF">2020-03-26T13:50:10Z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BF3B47C5-E26D-4345-9C6B-2E4D0C0CC63E</vt:lpwstr>
  </property>
  <property fmtid="{D5CDD505-2E9C-101B-9397-08002B2CF9AE}" pid="3" name="ArticulatePath">
    <vt:lpwstr>ESC_2_1</vt:lpwstr>
  </property>
</Properties>
</file>