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91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4231C-E0BA-4BD0-82C3-68AE35D8BF76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E35FB-0EE0-4077-B867-EE6E08B4D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7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3.wmf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7.bin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6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" Type="http://schemas.openxmlformats.org/officeDocument/2006/relationships/tags" Target="../tags/tag13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5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7.wmf"/><Relationship Id="rId2" Type="http://schemas.openxmlformats.org/officeDocument/2006/relationships/tags" Target="../tags/tag15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0.wmf"/><Relationship Id="rId2" Type="http://schemas.openxmlformats.org/officeDocument/2006/relationships/tags" Target="../tags/tag1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wmf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w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9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1.wmf"/><Relationship Id="rId2" Type="http://schemas.openxmlformats.org/officeDocument/2006/relationships/tags" Target="../tags/tag10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Limits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Limits Algebraically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Determine 			by using an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	algebraically equivalent expression.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Solution: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We first factor the numerator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simplify the fraction: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3563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339090"/>
              </p:ext>
            </p:extLst>
          </p:nvPr>
        </p:nvGraphicFramePr>
        <p:xfrm>
          <a:off x="2660650" y="990600"/>
          <a:ext cx="2349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4" imgW="2349360" imgH="1218960" progId="Equation.DSMT4">
                  <p:embed/>
                </p:oleObj>
              </mc:Choice>
              <mc:Fallback>
                <p:oleObj name="Equation" r:id="rId4" imgW="2349360" imgH="1218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990600"/>
                        <a:ext cx="23495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638800" y="3327737"/>
            <a:ext cx="3291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numerical approach, with a table of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-values converging to 2, suggests a limit exists. 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09600" y="4432300"/>
          <a:ext cx="1511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6" imgW="1511280" imgH="977760" progId="Equation.DSMT4">
                  <p:embed/>
                </p:oleObj>
              </mc:Choice>
              <mc:Fallback>
                <p:oleObj name="Equation" r:id="rId6" imgW="151128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432300"/>
                        <a:ext cx="15113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219325" y="450054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8" imgW="2577960" imgH="876240" progId="Equation.DSMT4">
                  <p:embed/>
                </p:oleObj>
              </mc:Choice>
              <mc:Fallback>
                <p:oleObj name="Equation" r:id="rId8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450054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876800" y="4756436"/>
          <a:ext cx="166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10" imgW="1663560" imgH="469800" progId="Equation.DSMT4">
                  <p:embed/>
                </p:oleObj>
              </mc:Choice>
              <mc:Fallback>
                <p:oleObj name="Equation" r:id="rId10" imgW="1663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56436"/>
                        <a:ext cx="166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3810000" y="450054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14048" y="511014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Limits 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Since, for any number </a:t>
            </a:r>
            <a:r>
              <a:rPr lang="en-US" i="1" dirty="0"/>
              <a:t>x</a:t>
            </a:r>
            <a:r>
              <a:rPr lang="en-US" dirty="0"/>
              <a:t> (where </a:t>
            </a:r>
            <a:r>
              <a:rPr lang="en-US" i="1" dirty="0"/>
              <a:t>x</a:t>
            </a:r>
            <a:r>
              <a:rPr lang="en-US" dirty="0"/>
              <a:t> ≠ 2), the fractions </a:t>
            </a:r>
          </a:p>
          <a:p>
            <a:pPr>
              <a:lnSpc>
                <a:spcPct val="150000"/>
              </a:lnSpc>
            </a:pPr>
            <a:r>
              <a:rPr lang="en-US" dirty="0"/>
              <a:t>	         and </a:t>
            </a:r>
            <a:r>
              <a:rPr lang="en-US" dirty="0">
                <a:solidFill>
                  <a:srgbClr val="000099"/>
                </a:solidFill>
              </a:rPr>
              <a:t>10(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+ 2)</a:t>
            </a:r>
            <a:r>
              <a:rPr lang="en-US" dirty="0"/>
              <a:t> will be equal, we may replace the given expression with the simplified one. Thus</a:t>
            </a:r>
          </a:p>
        </p:txBody>
      </p:sp>
      <p:graphicFrame>
        <p:nvGraphicFramePr>
          <p:cNvPr id="357378" name="Object 2"/>
          <p:cNvGraphicFramePr>
            <a:graphicFrameLocks noChangeAspect="1"/>
          </p:cNvGraphicFramePr>
          <p:nvPr/>
        </p:nvGraphicFramePr>
        <p:xfrm>
          <a:off x="574344" y="1512624"/>
          <a:ext cx="1524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4" imgW="1524000" imgH="977900" progId="Equation.DSMT4">
                  <p:embed/>
                </p:oleObj>
              </mc:Choice>
              <mc:Fallback>
                <p:oleObj name="Equation" r:id="rId4" imgW="1524000" imgH="977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1512624"/>
                        <a:ext cx="1524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357952" y="2958152"/>
          <a:ext cx="2324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6" imgW="2323800" imgH="1206360" progId="Equation.DSMT4">
                  <p:embed/>
                </p:oleObj>
              </mc:Choice>
              <mc:Fallback>
                <p:oleObj name="Equation" r:id="rId6" imgW="2323800" imgH="1206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952" y="2958152"/>
                        <a:ext cx="2324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763963" y="3071813"/>
          <a:ext cx="3390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8" imgW="3390840" imgH="1028520" progId="Equation.DSMT4">
                  <p:embed/>
                </p:oleObj>
              </mc:Choice>
              <mc:Fallback>
                <p:oleObj name="Equation" r:id="rId8" imgW="33908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3071813"/>
                        <a:ext cx="3390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745552" y="4335440"/>
          <a:ext cx="226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10" imgW="2260440" imgH="609480" progId="Equation.DSMT4">
                  <p:embed/>
                </p:oleObj>
              </mc:Choice>
              <mc:Fallback>
                <p:oleObj name="Equation" r:id="rId10" imgW="22604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552" y="4335440"/>
                        <a:ext cx="2260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733800" y="5056496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12" imgW="1549080" imgH="469800" progId="Equation.DSMT4">
                  <p:embed/>
                </p:oleObj>
              </mc:Choice>
              <mc:Fallback>
                <p:oleObj name="Equation" r:id="rId12" imgW="15490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56496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3720152" y="570135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14" imgW="736560" imgH="291960" progId="Equation.DSMT4">
                  <p:embed/>
                </p:oleObj>
              </mc:Choice>
              <mc:Fallback>
                <p:oleObj name="Equation" r:id="rId14" imgW="736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570135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6019800" y="3151496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5437496" y="3657600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Limits 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Determine 		       algebraically.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Solution:</a:t>
            </a:r>
            <a:r>
              <a:rPr lang="en-US" dirty="0"/>
              <a:t> We factor the numerator: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58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906256"/>
              </p:ext>
            </p:extLst>
          </p:nvPr>
        </p:nvGraphicFramePr>
        <p:xfrm>
          <a:off x="2644775" y="990600"/>
          <a:ext cx="2032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4" imgW="2031840" imgH="1193760" progId="Equation.DSMT4">
                  <p:embed/>
                </p:oleObj>
              </mc:Choice>
              <mc:Fallback>
                <p:oleObj name="Equation" r:id="rId4" imgW="2031840" imgH="11937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990600"/>
                        <a:ext cx="20320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791200" y="3886200"/>
            <a:ext cx="3291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numerator is a difference of two cubes: 	        that can be factored into </a:t>
            </a:r>
          </a:p>
        </p:txBody>
      </p:sp>
      <p:graphicFrame>
        <p:nvGraphicFramePr>
          <p:cNvPr id="358404" name="Object 4"/>
          <p:cNvGraphicFramePr>
            <a:graphicFrameLocks noChangeAspect="1"/>
          </p:cNvGraphicFramePr>
          <p:nvPr/>
        </p:nvGraphicFramePr>
        <p:xfrm>
          <a:off x="7335860" y="4239904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Equation" r:id="rId6" imgW="749300" imgH="279400" progId="Equation.DSMT4">
                  <p:embed/>
                </p:oleObj>
              </mc:Choice>
              <mc:Fallback>
                <p:oleObj name="Equation" r:id="rId6" imgW="749300" imgH="279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5860" y="4239904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80480"/>
              </p:ext>
            </p:extLst>
          </p:nvPr>
        </p:nvGraphicFramePr>
        <p:xfrm>
          <a:off x="5894696" y="4876800"/>
          <a:ext cx="2247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8" imgW="2247900" imgH="419100" progId="Equation.DSMT4">
                  <p:embed/>
                </p:oleObj>
              </mc:Choice>
              <mc:Fallback>
                <p:oleObj name="Equation" r:id="rId8" imgW="2247900" imgH="4191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696" y="4876800"/>
                        <a:ext cx="2247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143000" y="2729552"/>
          <a:ext cx="1231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10" imgW="1231560" imgH="1028520" progId="Equation.DSMT4">
                  <p:embed/>
                </p:oleObj>
              </mc:Choice>
              <mc:Fallback>
                <p:oleObj name="Equation" r:id="rId10" imgW="12315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29552"/>
                        <a:ext cx="1231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424752" y="2715904"/>
          <a:ext cx="1397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Equation" r:id="rId12" imgW="1396800" imgH="1028520" progId="Equation.DSMT4">
                  <p:embed/>
                </p:oleObj>
              </mc:Choice>
              <mc:Fallback>
                <p:oleObj name="Equation" r:id="rId12" imgW="139680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2715904"/>
                        <a:ext cx="1397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424752" y="3787775"/>
          <a:ext cx="31877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Equation" r:id="rId14" imgW="3187440" imgH="1130040" progId="Equation.DSMT4">
                  <p:embed/>
                </p:oleObj>
              </mc:Choice>
              <mc:Fallback>
                <p:oleObj name="Equation" r:id="rId14" imgW="3187440" imgH="1130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3787775"/>
                        <a:ext cx="31877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411104" y="5001904"/>
          <a:ext cx="2082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7" name="Equation" r:id="rId16" imgW="2082600" imgH="1028520" progId="Equation.DSMT4">
                  <p:embed/>
                </p:oleObj>
              </mc:Choice>
              <mc:Fallback>
                <p:oleObj name="Equation" r:id="rId16" imgW="2082600" imgH="1028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104" y="5001904"/>
                        <a:ext cx="2082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4710752" y="4419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8" name="Equation" r:id="rId18" imgW="139680" imgH="190440" progId="Equation.DSMT4">
                  <p:embed/>
                </p:oleObj>
              </mc:Choice>
              <mc:Fallback>
                <p:oleObj name="Equation" r:id="rId18" imgW="1396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4419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2667000" y="3810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461926" y="4453043"/>
            <a:ext cx="228600" cy="76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Limits 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the given limit, if it exists, is equivalent to  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		             However, the numerator does not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have a limit of zero, but the limit of the denominator is zero.  </a:t>
            </a:r>
            <a:r>
              <a:rPr lang="en-US" dirty="0">
                <a:solidFill>
                  <a:srgbClr val="FF0000"/>
                </a:solidFill>
              </a:rPr>
              <a:t>Thus the limit fails to exist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endParaRPr lang="en-US" b="1" dirty="0"/>
          </a:p>
        </p:txBody>
      </p:sp>
      <p:graphicFrame>
        <p:nvGraphicFramePr>
          <p:cNvPr id="3594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072732"/>
              </p:ext>
            </p:extLst>
          </p:nvPr>
        </p:nvGraphicFramePr>
        <p:xfrm>
          <a:off x="600075" y="1854200"/>
          <a:ext cx="26289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4" imgW="2628720" imgH="1193760" progId="Equation.DSMT4">
                  <p:embed/>
                </p:oleObj>
              </mc:Choice>
              <mc:Fallback>
                <p:oleObj name="Equation" r:id="rId4" imgW="2628720" imgH="11937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1854200"/>
                        <a:ext cx="26289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Limits 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Determine 			   algebraically.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Solution:</a:t>
            </a:r>
            <a:r>
              <a:rPr lang="en-US" dirty="0"/>
              <a:t> We factor first:</a:t>
            </a:r>
          </a:p>
        </p:txBody>
      </p:sp>
      <p:graphicFrame>
        <p:nvGraphicFramePr>
          <p:cNvPr id="3604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21790"/>
              </p:ext>
            </p:extLst>
          </p:nvPr>
        </p:nvGraphicFramePr>
        <p:xfrm>
          <a:off x="2644775" y="1088408"/>
          <a:ext cx="2641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" name="Equation" r:id="rId4" imgW="2641320" imgH="1015920" progId="Equation.DSMT4">
                  <p:embed/>
                </p:oleObj>
              </mc:Choice>
              <mc:Fallback>
                <p:oleObj name="Equation" r:id="rId4" imgW="2641320" imgH="10159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1088408"/>
                        <a:ext cx="2641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850408" y="2993408"/>
          <a:ext cx="171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1" name="Equation" r:id="rId6" imgW="1714320" imgH="876240" progId="Equation.DSMT4">
                  <p:embed/>
                </p:oleObj>
              </mc:Choice>
              <mc:Fallback>
                <p:oleObj name="Equation" r:id="rId6" imgW="17143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408" y="2993408"/>
                        <a:ext cx="1714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652838" y="2963863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Equation" r:id="rId8" imgW="2361960" imgH="876240" progId="Equation.DSMT4">
                  <p:embed/>
                </p:oleObj>
              </mc:Choice>
              <mc:Fallback>
                <p:oleObj name="Equation" r:id="rId8" imgW="23619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2963863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6096000" y="3303896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3" name="Equation" r:id="rId10" imgW="1206360" imgH="279360" progId="Equation.DSMT4">
                  <p:embed/>
                </p:oleObj>
              </mc:Choice>
              <mc:Fallback>
                <p:oleObj name="Equation" r:id="rId10" imgW="12063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03896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560696" y="4329752"/>
          <a:ext cx="3454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4" name="Equation" r:id="rId12" imgW="3454200" imgH="1028520" progId="Equation.DSMT4">
                  <p:embed/>
                </p:oleObj>
              </mc:Choice>
              <mc:Fallback>
                <p:oleObj name="Equation" r:id="rId12" imgW="3454200" imgH="1028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4329752"/>
                        <a:ext cx="3454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4038600" y="4612944"/>
          <a:ext cx="191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Equation" r:id="rId14" imgW="1917360" imgH="571320" progId="Equation.DSMT4">
                  <p:embed/>
                </p:oleObj>
              </mc:Choice>
              <mc:Fallback>
                <p:oleObj name="Equation" r:id="rId14" imgW="19173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12944"/>
                        <a:ext cx="191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6006152" y="4607256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6" name="Equation" r:id="rId16" imgW="1574640" imgH="469800" progId="Equation.DSMT4">
                  <p:embed/>
                </p:oleObj>
              </mc:Choice>
              <mc:Fallback>
                <p:oleObj name="Equation" r:id="rId16" imgW="15746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152" y="4607256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7633648" y="4689144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7" name="Equation" r:id="rId18" imgW="774360" imgH="279360" progId="Equation.DSMT4">
                  <p:embed/>
                </p:oleObj>
              </mc:Choice>
              <mc:Fallback>
                <p:oleObj name="Equation" r:id="rId18" imgW="7743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3648" y="4689144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5029200" y="2971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4572000" y="35052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Indeterminate Forms and Algebraic Solutions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Indeterminate Form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A limit expression of the type 		      is called an </a:t>
            </a:r>
          </a:p>
          <a:p>
            <a:pPr>
              <a:lnSpc>
                <a:spcPct val="1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C00000"/>
                </a:solidFill>
              </a:rPr>
              <a:t>indeterminate form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b="1" dirty="0">
                <a:solidFill>
                  <a:srgbClr val="C00000"/>
                </a:solidFill>
              </a:rPr>
              <a:t>type</a:t>
            </a:r>
            <a:r>
              <a:rPr lang="en-US" dirty="0">
                <a:solidFill>
                  <a:srgbClr val="000000"/>
                </a:solidFill>
              </a:rPr>
              <a:t>     if                          and</a:t>
            </a:r>
          </a:p>
        </p:txBody>
      </p:sp>
      <p:graphicFrame>
        <p:nvGraphicFramePr>
          <p:cNvPr id="3614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458928"/>
              </p:ext>
            </p:extLst>
          </p:nvPr>
        </p:nvGraphicFramePr>
        <p:xfrm>
          <a:off x="4876800" y="1839935"/>
          <a:ext cx="175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name="Equation" r:id="rId4" imgW="1752480" imgH="1091880" progId="Equation.DSMT4">
                  <p:embed/>
                </p:oleObj>
              </mc:Choice>
              <mc:Fallback>
                <p:oleObj name="Equation" r:id="rId4" imgW="1752480" imgH="1091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839935"/>
                        <a:ext cx="175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231426"/>
              </p:ext>
            </p:extLst>
          </p:nvPr>
        </p:nvGraphicFramePr>
        <p:xfrm>
          <a:off x="4646304" y="289879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name="Equation" r:id="rId6" imgW="279360" imgH="838080" progId="Equation.DSMT4">
                  <p:embed/>
                </p:oleObj>
              </mc:Choice>
              <mc:Fallback>
                <p:oleObj name="Equation" r:id="rId6" imgW="279360" imgH="8380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304" y="289879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15556"/>
              </p:ext>
            </p:extLst>
          </p:nvPr>
        </p:nvGraphicFramePr>
        <p:xfrm>
          <a:off x="515938" y="366556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2" name="Equation" r:id="rId8" imgW="2070000" imgH="609480" progId="Equation.DSMT4">
                  <p:embed/>
                </p:oleObj>
              </mc:Choice>
              <mc:Fallback>
                <p:oleObj name="Equation" r:id="rId8" imgW="2070000" imgH="609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366556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7" name="Object 5"/>
          <p:cNvGraphicFramePr>
            <a:graphicFrameLocks noChangeAspect="1"/>
          </p:cNvGraphicFramePr>
          <p:nvPr/>
        </p:nvGraphicFramePr>
        <p:xfrm>
          <a:off x="5281304" y="3045179"/>
          <a:ext cx="193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Equation" r:id="rId10" imgW="1930400" imgH="609600" progId="Equation.DSMT4">
                  <p:embed/>
                </p:oleObj>
              </mc:Choice>
              <mc:Fallback>
                <p:oleObj name="Equation" r:id="rId10" imgW="1930400" imgH="609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304" y="3045179"/>
                        <a:ext cx="193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Determine if a limit of a function exists as </a:t>
            </a:r>
            <a:r>
              <a:rPr lang="en-US" i="1" dirty="0"/>
              <a:t>x</a:t>
            </a:r>
            <a:r>
              <a:rPr lang="en-US" dirty="0"/>
              <a:t> approaches a real number </a:t>
            </a:r>
            <a:r>
              <a:rPr lang="en-US" i="1" dirty="0"/>
              <a:t>a</a:t>
            </a:r>
            <a:r>
              <a:rPr lang="en-US" dirty="0"/>
              <a:t>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Limit Defined Informally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If the values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get closer and closer to some number </a:t>
            </a:r>
            <a:r>
              <a:rPr lang="en-US" i="1" dirty="0">
                <a:solidFill>
                  <a:srgbClr val="000000"/>
                </a:solidFill>
              </a:rPr>
              <a:t>L</a:t>
            </a:r>
            <a:r>
              <a:rPr lang="en-US" dirty="0">
                <a:solidFill>
                  <a:srgbClr val="000000"/>
                </a:solidFill>
              </a:rPr>
              <a:t> as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that are smaller than some number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and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that are larger than </a:t>
            </a:r>
            <a:r>
              <a:rPr lang="en-US" i="1" dirty="0">
                <a:solidFill>
                  <a:srgbClr val="000000"/>
                </a:solidFill>
              </a:rPr>
              <a:t>t </a:t>
            </a:r>
            <a:r>
              <a:rPr lang="en-US" dirty="0">
                <a:solidFill>
                  <a:srgbClr val="000000"/>
                </a:solidFill>
              </a:rPr>
              <a:t>get closer and closer to</a:t>
            </a:r>
            <a:r>
              <a:rPr lang="en-US" i="1" dirty="0">
                <a:solidFill>
                  <a:srgbClr val="000000"/>
                </a:solidFill>
              </a:rPr>
              <a:t> t </a:t>
            </a:r>
            <a:r>
              <a:rPr lang="en-US" dirty="0">
                <a:solidFill>
                  <a:srgbClr val="000000"/>
                </a:solidFill>
              </a:rPr>
              <a:t>(but not equal to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), then </a:t>
            </a:r>
            <a:r>
              <a:rPr lang="en-US" b="1" i="1" dirty="0">
                <a:solidFill>
                  <a:srgbClr val="C00000"/>
                </a:solidFill>
              </a:rPr>
              <a:t>L</a:t>
            </a:r>
            <a:r>
              <a:rPr lang="en-US" b="1" dirty="0">
                <a:solidFill>
                  <a:srgbClr val="C00000"/>
                </a:solidFill>
              </a:rPr>
              <a:t> is the limit of </a:t>
            </a:r>
            <a:r>
              <a:rPr lang="en-US" b="1" i="1" dirty="0">
                <a:solidFill>
                  <a:srgbClr val="C00000"/>
                </a:solidFill>
              </a:rPr>
              <a:t>f</a:t>
            </a:r>
            <a:r>
              <a:rPr lang="en-US" b="1" dirty="0">
                <a:solidFill>
                  <a:srgbClr val="C00000"/>
                </a:solidFill>
              </a:rPr>
              <a:t>(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dirty="0">
                <a:solidFill>
                  <a:srgbClr val="C00000"/>
                </a:solidFill>
              </a:rPr>
              <a:t>) as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dirty="0">
                <a:solidFill>
                  <a:srgbClr val="C00000"/>
                </a:solidFill>
              </a:rPr>
              <a:t> approaches </a:t>
            </a:r>
            <a:r>
              <a:rPr lang="en-US" b="1" i="1" dirty="0">
                <a:solidFill>
                  <a:srgbClr val="C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Limit Defined Symbolically</a:t>
            </a:r>
          </a:p>
          <a:p>
            <a:r>
              <a:rPr lang="en-US" dirty="0">
                <a:solidFill>
                  <a:srgbClr val="000000"/>
                </a:solidFill>
              </a:rPr>
              <a:t>For a function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a real number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, if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</a:t>
            </a:r>
            <a:r>
              <a:rPr lang="en-US" i="1" dirty="0">
                <a:solidFill>
                  <a:srgbClr val="000000"/>
                </a:solidFill>
              </a:rPr>
              <a:t> L </a:t>
            </a:r>
            <a:r>
              <a:rPr lang="en-US" dirty="0">
                <a:solidFill>
                  <a:srgbClr val="000000"/>
                </a:solidFill>
              </a:rPr>
              <a:t>is a real number, then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522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578625"/>
              </p:ext>
            </p:extLst>
          </p:nvPr>
        </p:nvGraphicFramePr>
        <p:xfrm>
          <a:off x="2203450" y="2514600"/>
          <a:ext cx="4737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4" imgW="4736880" imgH="609480" progId="Equation.DSMT4">
                  <p:embed/>
                </p:oleObj>
              </mc:Choice>
              <mc:Fallback>
                <p:oleObj name="Equation" r:id="rId4" imgW="4736880" imgH="609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2514600"/>
                        <a:ext cx="4737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22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048483"/>
              </p:ext>
            </p:extLst>
          </p:nvPr>
        </p:nvGraphicFramePr>
        <p:xfrm>
          <a:off x="3689350" y="4011612"/>
          <a:ext cx="176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6" imgW="1765080" imgH="571320" progId="Equation.DSMT4">
                  <p:embed/>
                </p:oleObj>
              </mc:Choice>
              <mc:Fallback>
                <p:oleObj name="Equation" r:id="rId6" imgW="1765080" imgH="5713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4011612"/>
                        <a:ext cx="176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Existence of a Limit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We say that the limit of a function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approaches 	a real number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exists</a:t>
            </a:r>
            <a:r>
              <a:rPr lang="en-US" dirty="0">
                <a:solidFill>
                  <a:srgbClr val="000000"/>
                </a:solidFill>
              </a:rPr>
              <a:t> if and only if 	 	where </a:t>
            </a:r>
            <a:r>
              <a:rPr lang="en-US" i="1" dirty="0">
                <a:solidFill>
                  <a:srgbClr val="000000"/>
                </a:solidFill>
              </a:rPr>
              <a:t>L</a:t>
            </a:r>
            <a:r>
              <a:rPr lang="en-US" dirty="0">
                <a:solidFill>
                  <a:srgbClr val="000000"/>
                </a:solidFill>
              </a:rPr>
              <a:t> is a real number.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				 		    </a:t>
            </a:r>
            <a:r>
              <a:rPr lang="en-US" b="1" dirty="0">
                <a:solidFill>
                  <a:srgbClr val="000000"/>
                </a:solidFill>
              </a:rPr>
              <a:t>does not exist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If 				 				 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does not exist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353282" name="Object 2"/>
          <p:cNvGraphicFramePr>
            <a:graphicFrameLocks noChangeAspect="1"/>
          </p:cNvGraphicFramePr>
          <p:nvPr/>
        </p:nvGraphicFramePr>
        <p:xfrm>
          <a:off x="6053138" y="2258704"/>
          <a:ext cx="175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4" imgW="1752600" imgH="571500" progId="Equation.DSMT4">
                  <p:embed/>
                </p:oleObj>
              </mc:Choice>
              <mc:Fallback>
                <p:oleObj name="Equation" r:id="rId4" imgW="1752600" imgH="5715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2258704"/>
                        <a:ext cx="175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3" name="Object 3"/>
          <p:cNvGraphicFramePr>
            <a:graphicFrameLocks noChangeAspect="1"/>
          </p:cNvGraphicFramePr>
          <p:nvPr/>
        </p:nvGraphicFramePr>
        <p:xfrm>
          <a:off x="1230313" y="3354079"/>
          <a:ext cx="506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6" imgW="5067300" imgH="584200" progId="Equation.DSMT4">
                  <p:embed/>
                </p:oleObj>
              </mc:Choice>
              <mc:Fallback>
                <p:oleObj name="Equation" r:id="rId6" imgW="5067300" imgH="584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3354079"/>
                        <a:ext cx="506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611708"/>
              </p:ext>
            </p:extLst>
          </p:nvPr>
        </p:nvGraphicFramePr>
        <p:xfrm>
          <a:off x="1308100" y="4433579"/>
          <a:ext cx="692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8" imgW="6921360" imgH="571320" progId="Equation.DSMT4">
                  <p:embed/>
                </p:oleObj>
              </mc:Choice>
              <mc:Fallback>
                <p:oleObj name="Equation" r:id="rId8" imgW="6921360" imgH="5713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433579"/>
                        <a:ext cx="6921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a Limit Using a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graph of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in the figure to find </a:t>
            </a:r>
          </a:p>
          <a:p>
            <a:endParaRPr lang="en-US" dirty="0"/>
          </a:p>
          <a:p>
            <a:pPr>
              <a:lnSpc>
                <a:spcPct val="150000"/>
              </a:lnSpc>
              <a:tabLst>
                <a:tab pos="1938338" algn="l"/>
              </a:tabLst>
            </a:pPr>
            <a:endParaRPr lang="en-US" dirty="0"/>
          </a:p>
        </p:txBody>
      </p:sp>
      <p:graphicFrame>
        <p:nvGraphicFramePr>
          <p:cNvPr id="354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334107"/>
              </p:ext>
            </p:extLst>
          </p:nvPr>
        </p:nvGraphicFramePr>
        <p:xfrm>
          <a:off x="533400" y="1864056"/>
          <a:ext cx="402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4" imgW="4025900" imgH="571500" progId="Equation.DSMT4">
                  <p:embed/>
                </p:oleObj>
              </mc:Choice>
              <mc:Fallback>
                <p:oleObj name="Equation" r:id="rId4" imgW="4025900" imgH="571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64056"/>
                        <a:ext cx="402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CH_2_Sec2.1-_Example_6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87862" y="2321256"/>
            <a:ext cx="3768276" cy="36576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a Limit Using a Graph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Solutions: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We see that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/>
              <a:t>	Therefore,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We see that 		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/>
              <a:t>	So, even though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(0) = 2</a:t>
            </a:r>
            <a:r>
              <a:rPr lang="en-US" dirty="0"/>
              <a:t>, </a:t>
            </a:r>
          </a:p>
        </p:txBody>
      </p:sp>
      <p:graphicFrame>
        <p:nvGraphicFramePr>
          <p:cNvPr id="3543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011739"/>
              </p:ext>
            </p:extLst>
          </p:nvPr>
        </p:nvGraphicFramePr>
        <p:xfrm>
          <a:off x="2836863" y="2209800"/>
          <a:ext cx="4394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4" imgW="4394160" imgH="583920" progId="Equation.DSMT4">
                  <p:embed/>
                </p:oleObj>
              </mc:Choice>
              <mc:Fallback>
                <p:oleObj name="Equation" r:id="rId4" imgW="4394160" imgH="58392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2209800"/>
                        <a:ext cx="4394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177267"/>
              </p:ext>
            </p:extLst>
          </p:nvPr>
        </p:nvGraphicFramePr>
        <p:xfrm>
          <a:off x="2630488" y="2952750"/>
          <a:ext cx="175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6" imgW="1752480" imgH="571320" progId="Equation.DSMT4">
                  <p:embed/>
                </p:oleObj>
              </mc:Choice>
              <mc:Fallback>
                <p:oleObj name="Equation" r:id="rId6" imgW="1752480" imgH="57132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2952750"/>
                        <a:ext cx="175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166660"/>
              </p:ext>
            </p:extLst>
          </p:nvPr>
        </p:nvGraphicFramePr>
        <p:xfrm>
          <a:off x="2822575" y="3810000"/>
          <a:ext cx="4381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8" imgW="4381200" imgH="583920" progId="Equation.DSMT4">
                  <p:embed/>
                </p:oleObj>
              </mc:Choice>
              <mc:Fallback>
                <p:oleObj name="Equation" r:id="rId8" imgW="4381200" imgH="58392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3810000"/>
                        <a:ext cx="4381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326466"/>
              </p:ext>
            </p:extLst>
          </p:nvPr>
        </p:nvGraphicFramePr>
        <p:xfrm>
          <a:off x="4635500" y="4591050"/>
          <a:ext cx="175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10" imgW="1752480" imgH="571320" progId="Equation.DSMT4">
                  <p:embed/>
                </p:oleObj>
              </mc:Choice>
              <mc:Fallback>
                <p:oleObj name="Equation" r:id="rId10" imgW="1752480" imgH="57132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591050"/>
                        <a:ext cx="175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a Limit Using a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graph of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in the figure to find </a:t>
            </a:r>
          </a:p>
          <a:p>
            <a:r>
              <a:rPr lang="en-US" dirty="0"/>
              <a:t>				         if the limits exist.</a:t>
            </a:r>
          </a:p>
          <a:p>
            <a:endParaRPr lang="en-US" dirty="0"/>
          </a:p>
        </p:txBody>
      </p:sp>
      <p:graphicFrame>
        <p:nvGraphicFramePr>
          <p:cNvPr id="355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370501"/>
              </p:ext>
            </p:extLst>
          </p:nvPr>
        </p:nvGraphicFramePr>
        <p:xfrm>
          <a:off x="533400" y="1807192"/>
          <a:ext cx="4318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4" imgW="4317840" imgH="1015920" progId="Equation.DSMT4">
                  <p:embed/>
                </p:oleObj>
              </mc:Choice>
              <mc:Fallback>
                <p:oleObj name="Equation" r:id="rId4" imgW="4317840" imgH="10159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07192"/>
                        <a:ext cx="4318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CH_2_Sec2.1-_Example_7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87862" y="2305050"/>
            <a:ext cx="3768277" cy="36576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a Limit Using a Graph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Solutions:</a:t>
            </a:r>
            <a:endParaRPr lang="en-US" dirty="0"/>
          </a:p>
        </p:txBody>
      </p:sp>
      <p:graphicFrame>
        <p:nvGraphicFramePr>
          <p:cNvPr id="3553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756723"/>
              </p:ext>
            </p:extLst>
          </p:nvPr>
        </p:nvGraphicFramePr>
        <p:xfrm>
          <a:off x="960438" y="3657600"/>
          <a:ext cx="5549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Equation" r:id="rId4" imgW="5549760" imgH="571320" progId="Equation.DSMT4">
                  <p:embed/>
                </p:oleObj>
              </mc:Choice>
              <mc:Fallback>
                <p:oleObj name="Equation" r:id="rId4" imgW="5549760" imgH="5713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657600"/>
                        <a:ext cx="5549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36244" y="19050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Equation" r:id="rId6" imgW="1714320" imgH="571320" progId="Equation.DSMT4">
                  <p:embed/>
                </p:oleObj>
              </mc:Choice>
              <mc:Fallback>
                <p:oleObj name="Equation" r:id="rId6" imgW="17143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44" y="19050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272352" y="19812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19812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33400" y="2770496"/>
          <a:ext cx="171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10" imgW="1714320" imgH="583920" progId="Equation.DSMT4">
                  <p:embed/>
                </p:oleObj>
              </mc:Choice>
              <mc:Fallback>
                <p:oleObj name="Equation" r:id="rId10" imgW="171432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70496"/>
                        <a:ext cx="171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2286000" y="2846696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12" imgW="685800" imgH="279360" progId="Equation.DSMT4">
                  <p:embed/>
                </p:oleObj>
              </mc:Choice>
              <mc:Fallback>
                <p:oleObj name="Equation" r:id="rId12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46696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034352" y="2790208"/>
          <a:ext cx="1892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14" imgW="1892160" imgH="583920" progId="Equation.DSMT4">
                  <p:embed/>
                </p:oleObj>
              </mc:Choice>
              <mc:Fallback>
                <p:oleObj name="Equation" r:id="rId14" imgW="189216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2790208"/>
                        <a:ext cx="1892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972336" y="284669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Equation" r:id="rId16" imgW="558720" imgH="291960" progId="Equation.DSMT4">
                  <p:embed/>
                </p:oleObj>
              </mc:Choice>
              <mc:Fallback>
                <p:oleObj name="Equation" r:id="rId16" imgW="55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336" y="284669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310</Words>
  <Application>Microsoft Office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Courier New</vt:lpstr>
      <vt:lpstr>Calibri</vt:lpstr>
      <vt:lpstr>Office Theme</vt:lpstr>
      <vt:lpstr>Equation</vt:lpstr>
      <vt:lpstr>Section 10.2</vt:lpstr>
      <vt:lpstr>Objectives</vt:lpstr>
      <vt:lpstr>Limits</vt:lpstr>
      <vt:lpstr>Limits</vt:lpstr>
      <vt:lpstr>Limits</vt:lpstr>
      <vt:lpstr>Example 1: Finding a Limit Using a Graph</vt:lpstr>
      <vt:lpstr>Example 1: Finding a Limit Using a Graph (cont.)</vt:lpstr>
      <vt:lpstr>Example 2: Finding a Limit Using a Graph</vt:lpstr>
      <vt:lpstr>Example 2: Finding a Limit Using a Graph (cont.)</vt:lpstr>
      <vt:lpstr>Example 3: Finding Limits Algebraically</vt:lpstr>
      <vt:lpstr>Example 3: Finding Limits Algebraically (cont.)</vt:lpstr>
      <vt:lpstr>Example 3: Finding Limits Algebraically (cont.)</vt:lpstr>
      <vt:lpstr>Example 3: Finding Limits Algebraically (cont.)</vt:lpstr>
      <vt:lpstr>Example 3: Finding Limits Algebraically (cont.)</vt:lpstr>
      <vt:lpstr>Indeterminate Forms and Algebraic Solutions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Adam Flaherty</cp:lastModifiedBy>
  <cp:revision>43</cp:revision>
  <dcterms:created xsi:type="dcterms:W3CDTF">2013-04-26T14:43:13Z</dcterms:created>
  <dcterms:modified xsi:type="dcterms:W3CDTF">2020-03-26T13:42:45Z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C9445011-7A85-475B-B7ED-1B1B767915BA</vt:lpwstr>
  </property>
  <property fmtid="{D5CDD505-2E9C-101B-9397-08002B2CF9AE}" pid="3" name="ArticulatePath">
    <vt:lpwstr>ESC_2_1 - Copy</vt:lpwstr>
  </property>
</Properties>
</file>