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20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1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34946-D288-47DE-B82B-1781FC91B3DD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40F-FD10-4DF9-834E-1045D7712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7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w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wmf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7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3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2.wmf"/><Relationship Id="rId4" Type="http://schemas.openxmlformats.org/officeDocument/2006/relationships/image" Target="../media/image74.jpeg"/><Relationship Id="rId9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7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wmf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wmf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9.wmf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8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1.wmf"/><Relationship Id="rId2" Type="http://schemas.openxmlformats.org/officeDocument/2006/relationships/tags" Target="../tags/tag2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tags" Target="../tags/tag8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6.wmf"/><Relationship Id="rId2" Type="http://schemas.openxmlformats.org/officeDocument/2006/relationships/tags" Target="../tags/tag9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3.wmf"/><Relationship Id="rId2" Type="http://schemas.openxmlformats.org/officeDocument/2006/relationships/tags" Target="../tags/tag10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More About Limits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Undefined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Solution: </a:t>
            </a:r>
            <a:r>
              <a:rPr lang="en-US" dirty="0"/>
              <a:t>For                                             which is not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defined, and further, is not of the form       The </a:t>
            </a:r>
          </a:p>
          <a:p>
            <a:pPr>
              <a:spcBef>
                <a:spcPts val="1200"/>
              </a:spcBef>
            </a:pPr>
            <a:r>
              <a:rPr lang="en-US" dirty="0"/>
              <a:t>expression            cannot be simplified as the expression </a:t>
            </a:r>
          </a:p>
          <a:p>
            <a:pPr>
              <a:spcBef>
                <a:spcPts val="1800"/>
              </a:spcBef>
            </a:pPr>
            <a:r>
              <a:rPr lang="en-US" dirty="0"/>
              <a:t>in Example 2 was. When the limit of the denominator is 0 and the limit of the numerator is some number other than 0, then the limit of the function does not exist. </a:t>
            </a: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548640" y="1191904"/>
          <a:ext cx="448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4483100" imgH="838200" progId="Equation.DSMT4">
                  <p:embed/>
                </p:oleObj>
              </mc:Choice>
              <mc:Fallback>
                <p:oleObj name="Equation" r:id="rId4" imgW="4483100" imgH="838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191904"/>
                        <a:ext cx="448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6870"/>
              </p:ext>
            </p:extLst>
          </p:nvPr>
        </p:nvGraphicFramePr>
        <p:xfrm>
          <a:off x="2546350" y="2144305"/>
          <a:ext cx="339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3390840" imgH="838080" progId="Equation.DSMT4">
                  <p:embed/>
                </p:oleObj>
              </mc:Choice>
              <mc:Fallback>
                <p:oleObj name="Equation" r:id="rId6" imgW="3390840" imgH="8380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144305"/>
                        <a:ext cx="339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6197600" y="2855505"/>
          <a:ext cx="36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8" imgW="368300" imgH="838200" progId="Equation.DSMT4">
                  <p:embed/>
                </p:oleObj>
              </mc:Choice>
              <mc:Fallback>
                <p:oleObj name="Equation" r:id="rId8" imgW="368300" imgH="838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2855505"/>
                        <a:ext cx="36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2182504" y="3541305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0" imgW="761669" imgH="837836" progId="Equation.DSMT4">
                  <p:embed/>
                </p:oleObj>
              </mc:Choice>
              <mc:Fallback>
                <p:oleObj name="Equation" r:id="rId10" imgW="761669" imgH="83783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504" y="3541305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Undefined Limit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show this and to determine the nature of the graph of the function near </a:t>
            </a:r>
            <a:r>
              <a:rPr lang="en-US" i="1" dirty="0"/>
              <a:t>x</a:t>
            </a:r>
            <a:r>
              <a:rPr lang="en-US" dirty="0"/>
              <a:t> = 5, we analyze the left- and right-hand limits: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148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02737"/>
              </p:ext>
            </p:extLst>
          </p:nvPr>
        </p:nvGraphicFramePr>
        <p:xfrm>
          <a:off x="1479550" y="2756848"/>
          <a:ext cx="6184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4" imgW="6184800" imgH="939600" progId="Equation.DSMT4">
                  <p:embed/>
                </p:oleObj>
              </mc:Choice>
              <mc:Fallback>
                <p:oleObj name="Equation" r:id="rId4" imgW="6184800" imgH="939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756848"/>
                        <a:ext cx="6184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906198"/>
            <a:ext cx="82296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we see that                 does not exist and that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of the function is unbounded in the negative direction as              and unbounded in the positive direction as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070860" y="3969480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6" imgW="1143000" imgH="571500" progId="Equation.DSMT4">
                  <p:embed/>
                </p:oleObj>
              </mc:Choice>
              <mc:Fallback>
                <p:oleObj name="Equation" r:id="rId6" imgW="1143000" imgH="5715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60" y="3969480"/>
                        <a:ext cx="1143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2270760" y="489658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8" imgW="990170" imgH="380835" progId="Equation.DSMT4">
                  <p:embed/>
                </p:oleObj>
              </mc:Choice>
              <mc:Fallback>
                <p:oleObj name="Equation" r:id="rId8" imgW="990170" imgH="380835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760" y="489658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2321560" y="532838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0" imgW="1066800" imgH="381000" progId="Equation.DSMT4">
                  <p:embed/>
                </p:oleObj>
              </mc:Choice>
              <mc:Fallback>
                <p:oleObj name="Equation" r:id="rId10" imgW="1066800" imgH="3810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560" y="5328380"/>
                        <a:ext cx="106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Piecewise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defined piecewise as follows: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Find                if it exists.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01170"/>
              </p:ext>
            </p:extLst>
          </p:nvPr>
        </p:nvGraphicFramePr>
        <p:xfrm>
          <a:off x="2927350" y="1927842"/>
          <a:ext cx="3289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4" imgW="3288960" imgH="1015920" progId="Equation.DSMT4">
                  <p:embed/>
                </p:oleObj>
              </mc:Choice>
              <mc:Fallback>
                <p:oleObj name="Equation" r:id="rId4" imgW="3288960" imgH="10159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927842"/>
                        <a:ext cx="3289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1244600" y="3143160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6" imgW="1143000" imgH="571500" progId="Equation.DSMT4">
                  <p:embed/>
                </p:oleObj>
              </mc:Choice>
              <mc:Fallback>
                <p:oleObj name="Equation" r:id="rId6" imgW="1143000" imgH="5715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143160"/>
                        <a:ext cx="1143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4787900" y="4702792"/>
          <a:ext cx="3975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8" imgW="3975100" imgH="368300" progId="Equation.DSMT4">
                  <p:embed/>
                </p:oleObj>
              </mc:Choice>
              <mc:Fallback>
                <p:oleObj name="Equation" r:id="rId8" imgW="3975100" imgH="3683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702792"/>
                        <a:ext cx="3975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33400" y="4648200"/>
          <a:ext cx="127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10" imgW="1269720" imgH="609480" progId="Equation.DSMT4">
                  <p:embed/>
                </p:oleObj>
              </mc:Choice>
              <mc:Fallback>
                <p:oleObj name="Equation" r:id="rId10" imgW="1269720" imgH="609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127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1828800" y="4673600"/>
          <a:ext cx="124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12" imgW="1244520" imgH="583920" progId="Equation.DSMT4">
                  <p:embed/>
                </p:oleObj>
              </mc:Choice>
              <mc:Fallback>
                <p:oleObj name="Equation" r:id="rId12" imgW="124452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73600"/>
                        <a:ext cx="1244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124200" y="4634552"/>
          <a:ext cx="90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4" imgW="901440" imgH="469800" progId="Equation.DSMT4">
                  <p:embed/>
                </p:oleObj>
              </mc:Choice>
              <mc:Fallback>
                <p:oleObj name="Equation" r:id="rId14" imgW="9014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34552"/>
                        <a:ext cx="901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4038600" y="47244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6" imgW="482400" imgH="291960" progId="Equation.DSMT4">
                  <p:embed/>
                </p:oleObj>
              </mc:Choice>
              <mc:Fallback>
                <p:oleObj name="Equation" r:id="rId16" imgW="4824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Piecewise Function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4483100" y="1917700"/>
          <a:ext cx="420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4" imgW="4203700" imgH="368300" progId="Equation.DSMT4">
                  <p:embed/>
                </p:oleObj>
              </mc:Choice>
              <mc:Fallback>
                <p:oleObj name="Equation" r:id="rId4" imgW="4203700" imgH="368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17700"/>
                        <a:ext cx="420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51704"/>
              </p:ext>
            </p:extLst>
          </p:nvPr>
        </p:nvGraphicFramePr>
        <p:xfrm>
          <a:off x="503238" y="2743200"/>
          <a:ext cx="755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6" imgW="7556400" imgH="609480" progId="Equation.DSMT4">
                  <p:embed/>
                </p:oleObj>
              </mc:Choice>
              <mc:Fallback>
                <p:oleObj name="Equation" r:id="rId6" imgW="7556400" imgH="609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43200"/>
                        <a:ext cx="7556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33400" y="1295400"/>
          <a:ext cx="127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8" imgW="1269720" imgH="609480" progId="Equation.DSMT4">
                  <p:embed/>
                </p:oleObj>
              </mc:Choice>
              <mc:Fallback>
                <p:oleObj name="Equation" r:id="rId8" imgW="126972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127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828800" y="1295400"/>
          <a:ext cx="1790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0" imgW="1790640" imgH="609480" progId="Equation.DSMT4">
                  <p:embed/>
                </p:oleObj>
              </mc:Choice>
              <mc:Fallback>
                <p:oleObj name="Equation" r:id="rId10" imgW="1790640" imgH="609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1790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657600" y="1371600"/>
          <a:ext cx="95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2" imgW="952200" imgH="291960" progId="Equation.DSMT4">
                  <p:embed/>
                </p:oleObj>
              </mc:Choice>
              <mc:Fallback>
                <p:oleObj name="Equation" r:id="rId12" imgW="9522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95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648200" y="13716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4" imgW="482400" imgH="291960" progId="Equation.DSMT4">
                  <p:embed/>
                </p:oleObj>
              </mc:Choice>
              <mc:Fallback>
                <p:oleObj name="Equation" r:id="rId14" imgW="482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Rational Functions as </a:t>
            </a:r>
            <a:br>
              <a:rPr lang="en-US" dirty="0"/>
            </a:b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+</a:t>
            </a:r>
            <a:r>
              <a:rPr lang="en-US" dirty="0">
                <a:latin typeface="Symbol" pitchFamily="18" charset="2"/>
                <a:sym typeface="Symbol"/>
              </a:rPr>
              <a:t></a:t>
            </a:r>
            <a:r>
              <a:rPr lang="en-US" dirty="0"/>
              <a:t> or </a:t>
            </a: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−</a:t>
            </a:r>
            <a:r>
              <a:rPr lang="en-US" dirty="0">
                <a:latin typeface="Symbol" pitchFamily="18" charset="2"/>
                <a:sym typeface="Symbol"/>
              </a:rPr>
              <a:t>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0692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Rational Function 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rational function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function of the form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are polynomials.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156089"/>
              </p:ext>
            </p:extLst>
          </p:nvPr>
        </p:nvGraphicFramePr>
        <p:xfrm>
          <a:off x="3619500" y="2438400"/>
          <a:ext cx="1905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1904760" imgH="1015920" progId="Equation.DSMT4">
                  <p:embed/>
                </p:oleObj>
              </mc:Choice>
              <mc:Fallback>
                <p:oleObj name="Equation" r:id="rId4" imgW="1904760" imgH="1015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38400"/>
                        <a:ext cx="1905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Solution: </a:t>
            </a:r>
            <a:r>
              <a:rPr lang="en-US" dirty="0"/>
              <a:t>Use a graphing utility and graph the function </a:t>
            </a:r>
          </a:p>
          <a:p>
            <a:pPr>
              <a:spcBef>
                <a:spcPts val="1800"/>
              </a:spcBef>
            </a:pPr>
            <a:r>
              <a:rPr lang="en-US" dirty="0"/>
              <a:t>                             On the TI-84 Plus, use a window of</a:t>
            </a:r>
          </a:p>
          <a:p>
            <a:pPr>
              <a:spcBef>
                <a:spcPts val="1900"/>
              </a:spcBef>
            </a:pPr>
            <a:r>
              <a:rPr lang="en-US" dirty="0"/>
              <a:t>[−10, 10] by [−3, 3].   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93940"/>
              </p:ext>
            </p:extLst>
          </p:nvPr>
        </p:nvGraphicFramePr>
        <p:xfrm>
          <a:off x="587375" y="1295400"/>
          <a:ext cx="4152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4152600" imgH="939600" progId="Equation.DSMT4">
                  <p:embed/>
                </p:oleObj>
              </mc:Choice>
              <mc:Fallback>
                <p:oleObj name="Equation" r:id="rId4" imgW="4152600" imgH="93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295400"/>
                        <a:ext cx="4152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548640" y="2743770"/>
          <a:ext cx="226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6" imgW="2260600" imgH="990600" progId="Equation.DSMT4">
                  <p:embed/>
                </p:oleObj>
              </mc:Choice>
              <mc:Fallback>
                <p:oleObj name="Equation" r:id="rId6" imgW="2260600" imgH="990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743770"/>
                        <a:ext cx="226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42811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As </a:t>
            </a:r>
            <a:r>
              <a:rPr lang="en-US" sz="2800" i="1" dirty="0"/>
              <a:t>x</a:t>
            </a:r>
            <a:r>
              <a:rPr lang="en-US" sz="2800" dirty="0"/>
              <a:t> gets larger we see the </a:t>
            </a:r>
          </a:p>
          <a:p>
            <a:pPr>
              <a:spcBef>
                <a:spcPts val="0"/>
              </a:spcBef>
            </a:pPr>
            <a:r>
              <a:rPr lang="en-US" sz="2800" i="1" dirty="0"/>
              <a:t>y</a:t>
            </a:r>
            <a:r>
              <a:rPr lang="en-US" sz="2800" dirty="0"/>
              <a:t>-values level off just above the </a:t>
            </a:r>
            <a:r>
              <a:rPr lang="en-US" sz="2800" i="1" dirty="0"/>
              <a:t>x</a:t>
            </a:r>
            <a:r>
              <a:rPr lang="en-US" sz="2800" dirty="0"/>
              <a:t>-axis (see Figure).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565525"/>
            <a:ext cx="2667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Properties of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There is a natural way to investigate this algebraically.</a:t>
            </a:r>
          </a:p>
          <a:p>
            <a:pPr>
              <a:spcBef>
                <a:spcPts val="1200"/>
              </a:spcBef>
            </a:pPr>
            <a:r>
              <a:rPr lang="en-US" dirty="0"/>
              <a:t>Individually, both the numerator and denominator get very large. That is, they both approach +</a:t>
            </a:r>
            <a:r>
              <a:rPr lang="en-US" dirty="0">
                <a:latin typeface="Symbol" pitchFamily="18" charset="2"/>
                <a:sym typeface="Symbol"/>
              </a:rPr>
              <a:t></a:t>
            </a:r>
            <a:r>
              <a:rPr lang="en-US" dirty="0"/>
              <a:t>.  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1479550" y="2971800"/>
          <a:ext cx="6184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4" imgW="6184900" imgH="571500" progId="Equation.DSMT4">
                  <p:embed/>
                </p:oleObj>
              </mc:Choice>
              <mc:Fallback>
                <p:oleObj name="Equation" r:id="rId4" imgW="6184900" imgH="571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971800"/>
                        <a:ext cx="6184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776651"/>
            <a:ext cx="822960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this approach leads to an expression of the form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which is called an indeterminate form. We still 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know what the limit is or even if the limit exists.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3400" y="4112843"/>
          <a:ext cx="66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6" imgW="660400" imgH="838200" progId="Equation.DSMT4">
                  <p:embed/>
                </p:oleObj>
              </mc:Choice>
              <mc:Fallback>
                <p:oleObj name="Equation" r:id="rId6" imgW="660400" imgH="838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2843"/>
                        <a:ext cx="660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Properties of Limits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10319" y="3117790"/>
            <a:ext cx="2495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each term by </a:t>
            </a:r>
            <a:r>
              <a:rPr lang="en-US" sz="2000" i="1" dirty="0">
                <a:solidFill>
                  <a:srgbClr val="008080"/>
                </a:solidFill>
              </a:rPr>
              <a:t>x.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0319" y="496570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1200"/>
              </a:spcBef>
              <a:defRPr/>
            </a:pPr>
            <a:r>
              <a:rPr lang="en-US" sz="2800" dirty="0"/>
              <a:t>Now, if we divide each term in the numerator and denominator by </a:t>
            </a:r>
            <a:r>
              <a:rPr lang="en-US" sz="2800" i="1" dirty="0"/>
              <a:t>x</a:t>
            </a:r>
            <a:r>
              <a:rPr lang="en-US" sz="2800" dirty="0"/>
              <a:t>, we will have an expression with fractions whose limits we can find. 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90600" y="2854656"/>
          <a:ext cx="1892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4" imgW="1892160" imgH="927000" progId="Equation.DSMT4">
                  <p:embed/>
                </p:oleObj>
              </mc:Choice>
              <mc:Fallback>
                <p:oleObj name="Equation" r:id="rId4" imgW="18921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54656"/>
                        <a:ext cx="1892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909248" y="2452048"/>
          <a:ext cx="2298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6" imgW="2298600" imgH="1714320" progId="Equation.DSMT4">
                  <p:embed/>
                </p:oleObj>
              </mc:Choice>
              <mc:Fallback>
                <p:oleObj name="Equation" r:id="rId6" imgW="2298600" imgH="1714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248" y="2452048"/>
                        <a:ext cx="22987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909248" y="4294496"/>
          <a:ext cx="2044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8" imgW="2044440" imgH="1714320" progId="Equation.DSMT4">
                  <p:embed/>
                </p:oleObj>
              </mc:Choice>
              <mc:Fallback>
                <p:oleObj name="Equation" r:id="rId8" imgW="2044440" imgH="1714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248" y="4294496"/>
                        <a:ext cx="20447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Properties of Limits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2703" y="1809690"/>
            <a:ext cx="2323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Use limit Property 6.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2703" y="2356512"/>
            <a:ext cx="3134897" cy="88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Use limit Properties 4 and 7.</a:t>
            </a:r>
          </a:p>
          <a:p>
            <a:pPr>
              <a:spcBef>
                <a:spcPts val="1350"/>
              </a:spcBef>
            </a:pPr>
            <a:r>
              <a:rPr lang="en-US" sz="2000" dirty="0">
                <a:solidFill>
                  <a:srgbClr val="008080"/>
                </a:solidFill>
              </a:rPr>
              <a:t>Also, use  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29514"/>
              </p:ext>
            </p:extLst>
          </p:nvPr>
        </p:nvGraphicFramePr>
        <p:xfrm>
          <a:off x="5378450" y="2737512"/>
          <a:ext cx="135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4" imgW="1358900" imgH="685800" progId="Equation.DSMT4">
                  <p:embed/>
                </p:oleObj>
              </mc:Choice>
              <mc:Fallback>
                <p:oleObj name="Equation" r:id="rId4" imgW="1358900" imgH="685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737512"/>
                        <a:ext cx="1358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324350" y="3423312"/>
          <a:ext cx="3314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6" imgW="3314700" imgH="723900" progId="Equation.DSMT4">
                  <p:embed/>
                </p:oleObj>
              </mc:Choice>
              <mc:Fallback>
                <p:oleObj name="Equation" r:id="rId6" imgW="3314700" imgH="7239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423312"/>
                        <a:ext cx="3314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516040" y="1219200"/>
          <a:ext cx="20447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8" imgW="2044440" imgH="1866600" progId="Equation.DSMT4">
                  <p:embed/>
                </p:oleObj>
              </mc:Choice>
              <mc:Fallback>
                <p:oleObj name="Equation" r:id="rId8" imgW="2044440" imgH="1866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40" y="1219200"/>
                        <a:ext cx="20447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512248" y="3208360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10" imgW="1015920" imgH="838080" progId="Equation.DSMT4">
                  <p:embed/>
                </p:oleObj>
              </mc:Choice>
              <mc:Fallback>
                <p:oleObj name="Equation" r:id="rId10" imgW="10159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248" y="3208360"/>
                        <a:ext cx="101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548908" y="3222008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12" imgW="520560" imgH="838080" progId="Equation.DSMT4">
                  <p:embed/>
                </p:oleObj>
              </mc:Choice>
              <mc:Fallback>
                <p:oleObj name="Equation" r:id="rId12" imgW="5205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908" y="3222008"/>
                        <a:ext cx="52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258" y="2035792"/>
            <a:ext cx="36431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Properties of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the constants +5 and –1 will have little effect on the fraction for very large values of </a:t>
            </a:r>
          </a:p>
          <a:p>
            <a:pPr>
              <a:spcBef>
                <a:spcPts val="0"/>
              </a:spcBef>
            </a:pPr>
            <a:r>
              <a:rPr lang="en-US" i="1" dirty="0"/>
              <a:t>x</a:t>
            </a:r>
            <a:r>
              <a:rPr lang="en-US" dirty="0"/>
              <a:t> (i.e., in the millions), then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            is approximately the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same as                Thus the limit </a:t>
            </a:r>
          </a:p>
          <a:p>
            <a:pPr>
              <a:spcBef>
                <a:spcPts val="1200"/>
              </a:spcBef>
            </a:pPr>
            <a:r>
              <a:rPr lang="en-US" dirty="0"/>
              <a:t>of     seems quite reasonable </a:t>
            </a:r>
          </a:p>
          <a:p>
            <a:pPr>
              <a:spcBef>
                <a:spcPts val="1200"/>
              </a:spcBef>
            </a:pPr>
            <a:r>
              <a:rPr lang="en-US" dirty="0"/>
              <a:t>from this point of view. The </a:t>
            </a:r>
          </a:p>
          <a:p>
            <a:pPr>
              <a:spcBef>
                <a:spcPts val="1200"/>
              </a:spcBef>
            </a:pPr>
            <a:r>
              <a:rPr lang="en-US" dirty="0"/>
              <a:t>graph shows that the line    </a:t>
            </a:r>
          </a:p>
          <a:p>
            <a:pPr>
              <a:spcBef>
                <a:spcPts val="1200"/>
              </a:spcBef>
            </a:pPr>
            <a:r>
              <a:rPr lang="en-US" dirty="0"/>
              <a:t>is indeed a horizontal asymptote.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548640" y="243044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5" imgW="927100" imgH="838200" progId="Equation.DSMT4">
                  <p:embed/>
                </p:oleObj>
              </mc:Choice>
              <mc:Fallback>
                <p:oleObj name="Equation" r:id="rId5" imgW="927100" imgH="838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430440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7403"/>
              </p:ext>
            </p:extLst>
          </p:nvPr>
        </p:nvGraphicFramePr>
        <p:xfrm>
          <a:off x="1809750" y="2997486"/>
          <a:ext cx="1079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7" imgW="1079280" imgH="825480" progId="Equation.DSMT4">
                  <p:embed/>
                </p:oleObj>
              </mc:Choice>
              <mc:Fallback>
                <p:oleObj name="Equation" r:id="rId7" imgW="1079280" imgH="825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997486"/>
                        <a:ext cx="1079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12458" y="3534492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9" imgW="253890" imgH="837836" progId="Equation.DSMT4">
                  <p:embed/>
                </p:oleObj>
              </mc:Choice>
              <mc:Fallback>
                <p:oleObj name="Equation" r:id="rId9" imgW="253890" imgH="837836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458" y="3534492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4254500" y="4597024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1" imgW="761669" imgH="837836" progId="Equation.DSMT4">
                  <p:embed/>
                </p:oleObj>
              </mc:Choice>
              <mc:Fallback>
                <p:oleObj name="Equation" r:id="rId11" imgW="761669" imgH="837836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4597024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Use the properties of limits to determine limits of functions.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Find limits of rational functions.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Solution: </a:t>
            </a:r>
          </a:p>
          <a:p>
            <a:r>
              <a:rPr lang="en-US" dirty="0"/>
              <a:t>In Example 5 we divided each term in the numerator and denominator by </a:t>
            </a:r>
            <a:r>
              <a:rPr lang="en-US" i="1" dirty="0"/>
              <a:t>x</a:t>
            </a:r>
            <a:r>
              <a:rPr lang="en-US" dirty="0"/>
              <a:t>. In this example, we will divide each term by</a:t>
            </a:r>
            <a:r>
              <a:rPr lang="en-US" i="1" dirty="0"/>
              <a:t> x</a:t>
            </a:r>
            <a:r>
              <a:rPr lang="en-US" baseline="30000" dirty="0"/>
              <a:t>3</a:t>
            </a:r>
            <a:r>
              <a:rPr lang="en-US" dirty="0"/>
              <a:t>, since the technique is to divide by the highest power of </a:t>
            </a:r>
            <a:r>
              <a:rPr lang="en-US" i="1" dirty="0"/>
              <a:t>x</a:t>
            </a:r>
            <a:r>
              <a:rPr lang="en-US" dirty="0"/>
              <a:t> present in the function. </a:t>
            </a: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43677"/>
              </p:ext>
            </p:extLst>
          </p:nvPr>
        </p:nvGraphicFramePr>
        <p:xfrm>
          <a:off x="517525" y="1344304"/>
          <a:ext cx="4229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4" imgW="4228920" imgH="939600" progId="Equation.DSMT4">
                  <p:embed/>
                </p:oleObj>
              </mc:Choice>
              <mc:Fallback>
                <p:oleObj name="Equation" r:id="rId4" imgW="422892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344304"/>
                        <a:ext cx="4229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Properties of Limits (cont.)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12080" y="1898650"/>
            <a:ext cx="2682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each term by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30000" dirty="0">
                <a:solidFill>
                  <a:srgbClr val="008080"/>
                </a:solidFill>
              </a:rPr>
              <a:t>3</a:t>
            </a:r>
            <a:r>
              <a:rPr lang="en-US" sz="2000" i="1" dirty="0">
                <a:solidFill>
                  <a:srgbClr val="008080"/>
                </a:solidFill>
              </a:rPr>
              <a:t>. 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2080" y="380365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2080" y="479425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the numerator is 0 and the denominator is not 0, the fraction has the value 0.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06104" y="1668440"/>
          <a:ext cx="1879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4" imgW="1879560" imgH="927000" progId="Equation.DSMT4">
                  <p:embed/>
                </p:oleObj>
              </mc:Choice>
              <mc:Fallback>
                <p:oleObj name="Equation" r:id="rId4" imgW="18795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04" y="1668440"/>
                        <a:ext cx="1879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411104" y="1203280"/>
          <a:ext cx="24257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6" imgW="2425680" imgH="1815840" progId="Equation.DSMT4">
                  <p:embed/>
                </p:oleObj>
              </mc:Choice>
              <mc:Fallback>
                <p:oleObj name="Equation" r:id="rId6" imgW="2425680" imgH="1815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104" y="1203280"/>
                        <a:ext cx="24257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416792" y="3159456"/>
          <a:ext cx="2400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8" imgW="2400120" imgH="1714320" progId="Equation.DSMT4">
                  <p:embed/>
                </p:oleObj>
              </mc:Choice>
              <mc:Fallback>
                <p:oleObj name="Equation" r:id="rId8" imgW="2400120" imgH="1714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792" y="3159456"/>
                        <a:ext cx="24003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411104" y="5015552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10" imgW="1028520" imgH="838080" progId="Equation.DSMT4">
                  <p:embed/>
                </p:oleObj>
              </mc:Choice>
              <mc:Fallback>
                <p:oleObj name="Equation" r:id="rId10" imgW="10285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104" y="5015552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477904" y="5001904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2" imgW="545760" imgH="838080" progId="Equation.DSMT4">
                  <p:embed/>
                </p:oleObj>
              </mc:Choice>
              <mc:Fallback>
                <p:oleObj name="Equation" r:id="rId12" imgW="5457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904" y="5001904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024952" y="527144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14" imgW="482400" imgH="291960" progId="Equation.DSMT4">
                  <p:embed/>
                </p:oleObj>
              </mc:Choice>
              <mc:Fallback>
                <p:oleObj name="Equation" r:id="rId14" imgW="482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952" y="5271448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58657"/>
              </p:ext>
            </p:extLst>
          </p:nvPr>
        </p:nvGraphicFramePr>
        <p:xfrm>
          <a:off x="530225" y="1205552"/>
          <a:ext cx="530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4" imgW="5308560" imgH="1015920" progId="Equation.DSMT4">
                  <p:embed/>
                </p:oleObj>
              </mc:Choice>
              <mc:Fallback>
                <p:oleObj name="Equation" r:id="rId4" imgW="5308560" imgH="10159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205552"/>
                        <a:ext cx="5308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62400" y="4778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each by the highest power of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present, which in this function is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baseline="30000" dirty="0">
                <a:solidFill>
                  <a:srgbClr val="008080"/>
                </a:solidFill>
              </a:rPr>
              <a:t>3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15704" y="3151496"/>
          <a:ext cx="2971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6" imgW="2971800" imgH="1028520" progId="Equation.DSMT4">
                  <p:embed/>
                </p:oleObj>
              </mc:Choice>
              <mc:Fallback>
                <p:oleObj name="Equation" r:id="rId6" imgW="297180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704" y="3151496"/>
                        <a:ext cx="2971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114800" y="2737512"/>
          <a:ext cx="37719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8" imgW="3771720" imgH="1815840" progId="Equation.DSMT4">
                  <p:embed/>
                </p:oleObj>
              </mc:Choice>
              <mc:Fallback>
                <p:oleObj name="Equation" r:id="rId8" imgW="3771720" imgH="1815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37512"/>
                        <a:ext cx="37719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Properties of Limits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433204" y="1453488"/>
          <a:ext cx="3416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4" imgW="3416040" imgH="1714320" progId="Equation.DSMT4">
                  <p:embed/>
                </p:oleObj>
              </mc:Choice>
              <mc:Fallback>
                <p:oleObj name="Equation" r:id="rId4" imgW="3416040" imgH="1714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204" y="1453488"/>
                        <a:ext cx="34163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426192" y="3276600"/>
          <a:ext cx="67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6" imgW="672840" imgH="838080" progId="Equation.DSMT4">
                  <p:embed/>
                </p:oleObj>
              </mc:Choice>
              <mc:Fallback>
                <p:oleObj name="Equation" r:id="rId6" imgW="6728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92" y="3276600"/>
                        <a:ext cx="67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162300" y="343558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     is undefined, the limit is either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+</a:t>
            </a:r>
            <a:r>
              <a:rPr lang="en-US" sz="2000" dirty="0">
                <a:solidFill>
                  <a:srgbClr val="008080"/>
                </a:solidFill>
                <a:sym typeface="Symbol"/>
              </a:rPr>
              <a:t></a:t>
            </a:r>
            <a:r>
              <a:rPr lang="en-US" sz="2000" dirty="0">
                <a:solidFill>
                  <a:srgbClr val="008080"/>
                </a:solidFill>
              </a:rPr>
              <a:t> or −</a:t>
            </a:r>
            <a:r>
              <a:rPr lang="en-US" sz="2000" dirty="0">
                <a:solidFill>
                  <a:srgbClr val="008080"/>
                </a:solidFill>
                <a:sym typeface="Symbol"/>
              </a:rPr>
              <a:t></a:t>
            </a:r>
            <a:r>
              <a:rPr lang="en-US" sz="2000" dirty="0">
                <a:solidFill>
                  <a:srgbClr val="008080"/>
                </a:solidFill>
              </a:rPr>
              <a:t>. (See Example 3.)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4500" y="2068452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891888" y="3311856"/>
          <a:ext cx="304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8" imgW="304560" imgH="622080" progId="Equation.DSMT4">
                  <p:embed/>
                </p:oleObj>
              </mc:Choice>
              <mc:Fallback>
                <p:oleObj name="Equation" r:id="rId8" imgW="30456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888" y="3311856"/>
                        <a:ext cx="304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Properties of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Investigating the expression shows that the highest power is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. This term will dominate for very large values of </a:t>
            </a:r>
            <a:r>
              <a:rPr lang="en-US" i="1" dirty="0"/>
              <a:t>x</a:t>
            </a:r>
            <a:r>
              <a:rPr lang="en-US" dirty="0"/>
              <a:t> and will be negative for negative values of </a:t>
            </a:r>
            <a:r>
              <a:rPr lang="en-US" i="1" dirty="0"/>
              <a:t>x</a:t>
            </a:r>
            <a:r>
              <a:rPr lang="en-US" dirty="0"/>
              <a:t>. Thus 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645392" y="3110552"/>
          <a:ext cx="2971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4" imgW="2971800" imgH="1028520" progId="Equation.DSMT4">
                  <p:embed/>
                </p:oleObj>
              </mc:Choice>
              <mc:Fallback>
                <p:oleObj name="Equation" r:id="rId4" imgW="2971800" imgH="1028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392" y="3110552"/>
                        <a:ext cx="2971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679744" y="3546144"/>
          <a:ext cx="838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6" imgW="838080" imgH="203040" progId="Equation.DSMT4">
                  <p:embed/>
                </p:oleObj>
              </mc:Choice>
              <mc:Fallback>
                <p:oleObj name="Equation" r:id="rId6" imgW="8380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744" y="3546144"/>
                        <a:ext cx="838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Rational Functions as </a:t>
            </a:r>
            <a:br>
              <a:rPr lang="en-US" dirty="0"/>
            </a:b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 or </a:t>
            </a: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Summary of Limits for Rational Functions as </a:t>
            </a:r>
          </a:p>
          <a:p>
            <a:pPr algn="ctr">
              <a:spcBef>
                <a:spcPts val="0"/>
              </a:spcBef>
            </a:pP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000000"/>
                </a:solidFill>
              </a:rPr>
              <a:t> or </a:t>
            </a: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−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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Consider the function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273300" y="2797792"/>
          <a:ext cx="459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4" imgW="4597400" imgH="965200" progId="Equation.DSMT4">
                  <p:embed/>
                </p:oleObj>
              </mc:Choice>
              <mc:Fallback>
                <p:oleObj name="Equation" r:id="rId4" imgW="4597400" imgH="965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797792"/>
                        <a:ext cx="4597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48640" y="4016992"/>
          <a:ext cx="361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6" imgW="3619500" imgH="431800" progId="Equation.DSMT4">
                  <p:embed/>
                </p:oleObj>
              </mc:Choice>
              <mc:Fallback>
                <p:oleObj name="Equation" r:id="rId6" imgW="3619500" imgH="431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016992"/>
                        <a:ext cx="361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558800" y="4626592"/>
          <a:ext cx="5003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8" imgW="5003800" imgH="927100" progId="Equation.DSMT4">
                  <p:embed/>
                </p:oleObj>
              </mc:Choice>
              <mc:Fallback>
                <p:oleObj name="Equation" r:id="rId8" imgW="5003800" imgH="927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626592"/>
                        <a:ext cx="5003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Rational Functions as </a:t>
            </a:r>
            <a:br>
              <a:rPr lang="en-US" dirty="0"/>
            </a:br>
            <a:r>
              <a:rPr lang="en-US" i="1" dirty="0"/>
              <a:t> x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 or </a:t>
            </a: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39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Summary of Limits for Rational Functions as </a:t>
            </a:r>
          </a:p>
          <a:p>
            <a:pPr algn="ctr">
              <a:spcBef>
                <a:spcPts val="0"/>
              </a:spcBef>
            </a:pP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000000"/>
                </a:solidFill>
              </a:rPr>
              <a:t> or </a:t>
            </a: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−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53921"/>
              </p:ext>
            </p:extLst>
          </p:nvPr>
        </p:nvGraphicFramePr>
        <p:xfrm>
          <a:off x="533400" y="2438400"/>
          <a:ext cx="7734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4" imgW="7734300" imgH="1778000" progId="Equation.DSMT4">
                  <p:embed/>
                </p:oleObj>
              </mc:Choice>
              <mc:Fallback>
                <p:oleObj name="Equation" r:id="rId4" imgW="7734300" imgH="177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7734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Limits as </a:t>
            </a: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i="1" dirty="0">
                <a:solidFill>
                  <a:srgbClr val="000000"/>
                </a:solidFill>
              </a:rPr>
              <a:t> a</a:t>
            </a:r>
          </a:p>
          <a:p>
            <a:r>
              <a:rPr lang="en-US" dirty="0">
                <a:solidFill>
                  <a:srgbClr val="000000"/>
                </a:solidFill>
              </a:rPr>
              <a:t>Suppose that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any constant,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a positive integer,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is a real number,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are real numbers.</a:t>
            </a:r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3048000" y="2345212"/>
          <a:ext cx="438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4381500" imgH="571500" progId="Equation.DSMT4">
                  <p:embed/>
                </p:oleObj>
              </mc:Choice>
              <mc:Fallback>
                <p:oleObj name="Equation" r:id="rId4" imgW="4381500" imgH="5715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45212"/>
                        <a:ext cx="4381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3505200"/>
          <a:ext cx="6324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a constant is the constant itself.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1423988" y="465455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282700" imgH="406400" progId="Equation.DSMT4">
                  <p:embed/>
                </p:oleObj>
              </mc:Choice>
              <mc:Fallback>
                <p:oleObj name="Equation" r:id="rId6" imgW="1282700" imgH="406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4654550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1423988" y="5245100"/>
          <a:ext cx="148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1485900" imgH="431800" progId="Equation.DSMT4">
                  <p:embed/>
                </p:oleObj>
              </mc:Choice>
              <mc:Fallback>
                <p:oleObj name="Equation" r:id="rId8" imgW="1485900" imgH="431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5245100"/>
                        <a:ext cx="1485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1428750" y="403225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0" imgW="1244060" imgH="406224" progId="Equation.DSMT4">
                  <p:embed/>
                </p:oleObj>
              </mc:Choice>
              <mc:Fallback>
                <p:oleObj name="Equation" r:id="rId10" imgW="1244060" imgH="406224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03225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Limits as </a:t>
            </a: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i="1" dirty="0">
                <a:solidFill>
                  <a:srgbClr val="000000"/>
                </a:solidFill>
              </a:rPr>
              <a:t> a </a:t>
            </a:r>
            <a:r>
              <a:rPr lang="en-US" b="1" dirty="0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815152"/>
          <a:ext cx="7924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a sum (or difference) of two functions is the sum (or difference) of the limits.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a product is the product of the limits provided these limits exist.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a quotient is the quotient of the limits as long as the limit of the denominator is not 0.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649596" y="3339152"/>
          <a:ext cx="3517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3517900" imgH="990600" progId="Equation.DSMT4">
                  <p:embed/>
                </p:oleObj>
              </mc:Choice>
              <mc:Fallback>
                <p:oleObj name="Equation" r:id="rId4" imgW="3517900" imgH="990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96" y="3339152"/>
                        <a:ext cx="3517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648009" y="4507552"/>
          <a:ext cx="3086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3086100" imgH="1206500" progId="Equation.DSMT4">
                  <p:embed/>
                </p:oleObj>
              </mc:Choice>
              <mc:Fallback>
                <p:oleObj name="Equation" r:id="rId6" imgW="3086100" imgH="12065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9" y="4507552"/>
                        <a:ext cx="30861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648009" y="2285052"/>
          <a:ext cx="3314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3314700" imgH="876300" progId="Equation.DSMT4">
                  <p:embed/>
                </p:oleObj>
              </mc:Choice>
              <mc:Fallback>
                <p:oleObj name="Equation" r:id="rId8" imgW="3314700" imgH="876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09" y="2285052"/>
                        <a:ext cx="3314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Limits as </a:t>
            </a: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i="1" dirty="0">
                <a:solidFill>
                  <a:srgbClr val="000000"/>
                </a:solidFill>
              </a:rPr>
              <a:t> a </a:t>
            </a:r>
            <a:r>
              <a:rPr lang="en-US" b="1" dirty="0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945944"/>
          <a:ext cx="79248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a constant times a function can be found by first finding the limit of the function and then multiplying this limit by the constant.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the </a:t>
                      </a:r>
                      <a:r>
                        <a:rPr lang="en-US" sz="20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i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root of a function can be found by calculating the limit of the function first and then taking the </a:t>
                      </a:r>
                      <a:r>
                        <a:rPr lang="en-US" sz="20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i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root of the limit. </a:t>
                      </a:r>
                    </a:p>
                    <a:p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  <a:r>
                        <a:rPr lang="en-US" sz="20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20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must be defined on intervals to the left of </a:t>
                      </a:r>
                      <a:r>
                        <a:rPr lang="en-US" sz="20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to the right of </a:t>
                      </a:r>
                      <a:r>
                        <a:rPr lang="en-US" sz="20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357" name="Object 2"/>
          <p:cNvGraphicFramePr>
            <a:graphicFrameLocks noChangeAspect="1"/>
          </p:cNvGraphicFramePr>
          <p:nvPr/>
        </p:nvGraphicFramePr>
        <p:xfrm>
          <a:off x="684213" y="3927144"/>
          <a:ext cx="28702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870200" imgH="1460500" progId="Equation.DSMT4">
                  <p:embed/>
                </p:oleObj>
              </mc:Choice>
              <mc:Fallback>
                <p:oleObj name="Equation" r:id="rId4" imgW="2870200" imgH="14605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927144"/>
                        <a:ext cx="28702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4"/>
          <p:cNvGraphicFramePr>
            <a:graphicFrameLocks noChangeAspect="1"/>
          </p:cNvGraphicFramePr>
          <p:nvPr/>
        </p:nvGraphicFramePr>
        <p:xfrm>
          <a:off x="684213" y="2542844"/>
          <a:ext cx="2311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2311400" imgH="927100" progId="Equation.DSMT4">
                  <p:embed/>
                </p:oleObj>
              </mc:Choice>
              <mc:Fallback>
                <p:oleObj name="Equation" r:id="rId6" imgW="2311400" imgH="927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42844"/>
                        <a:ext cx="2311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4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Limits as </a:t>
            </a:r>
            <a:r>
              <a:rPr lang="en-US" b="1" i="1" dirty="0">
                <a:solidFill>
                  <a:srgbClr val="000000"/>
                </a:solidFill>
              </a:rPr>
              <a:t>x </a:t>
            </a:r>
            <a:r>
              <a:rPr lang="en-US" b="1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b="1" i="1" dirty="0">
                <a:solidFill>
                  <a:srgbClr val="000000"/>
                </a:solidFill>
              </a:rPr>
              <a:t> a </a:t>
            </a:r>
            <a:r>
              <a:rPr lang="en-US" b="1" dirty="0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59049"/>
              </p:ext>
            </p:extLst>
          </p:nvPr>
        </p:nvGraphicFramePr>
        <p:xfrm>
          <a:off x="609600" y="1965960"/>
          <a:ext cx="79248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limit of a polynomial can be found by substituting </a:t>
                      </a:r>
                      <a:r>
                        <a:rPr lang="en-US" sz="20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20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This result is particularly useful and follows directly from Properties 1 through 5.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357" name="Object 2"/>
          <p:cNvGraphicFramePr>
            <a:graphicFrameLocks noChangeAspect="1"/>
          </p:cNvGraphicFramePr>
          <p:nvPr/>
        </p:nvGraphicFramePr>
        <p:xfrm>
          <a:off x="704850" y="2575560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3429000" imgH="787400" progId="Equation.DSMT4">
                  <p:embed/>
                </p:oleObj>
              </mc:Choice>
              <mc:Fallback>
                <p:oleObj name="Equation" r:id="rId4" imgW="3429000" imgH="787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75560"/>
                        <a:ext cx="3429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Properties of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properties of limits to find each of the following limits.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Solution:</a:t>
            </a:r>
          </a:p>
          <a:p>
            <a:pPr>
              <a:spcBef>
                <a:spcPts val="1200"/>
              </a:spcBef>
            </a:pPr>
            <a:endParaRPr lang="en-US" b="1" dirty="0"/>
          </a:p>
          <a:p>
            <a:pPr>
              <a:spcBef>
                <a:spcPts val="3000"/>
              </a:spcBef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548640" y="2278040"/>
          <a:ext cx="1333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1333500" imgH="546100" progId="Equation.DSMT4">
                  <p:embed/>
                </p:oleObj>
              </mc:Choice>
              <mc:Fallback>
                <p:oleObj name="Equation" r:id="rId4" imgW="1333500" imgH="5461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78040"/>
                        <a:ext cx="1333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994848" y="2886075"/>
          <a:ext cx="838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6" imgW="838080" imgH="545760" progId="Equation.DSMT4">
                  <p:embed/>
                </p:oleObj>
              </mc:Choice>
              <mc:Fallback>
                <p:oleObj name="Equation" r:id="rId6" imgW="838080" imgH="5457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848" y="2886075"/>
                        <a:ext cx="838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548640" y="3560740"/>
          <a:ext cx="275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8" imgW="2755900" imgH="622300" progId="Equation.DSMT4">
                  <p:embed/>
                </p:oleObj>
              </mc:Choice>
              <mc:Fallback>
                <p:oleObj name="Equation" r:id="rId8" imgW="2755900" imgH="622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560740"/>
                        <a:ext cx="2755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23058" y="2906630"/>
            <a:ext cx="1344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Property 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1800" y="4313354"/>
            <a:ext cx="1854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Property 9.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= 3.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049440" y="4191000"/>
          <a:ext cx="218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0" imgW="2184120" imgH="622080" progId="Equation.DSMT4">
                  <p:embed/>
                </p:oleObj>
              </mc:Choice>
              <mc:Fallback>
                <p:oleObj name="Equation" r:id="rId10" imgW="218412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40" y="4191000"/>
                        <a:ext cx="2184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280848" y="4226256"/>
          <a:ext cx="199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2" imgW="1993680" imgH="482400" progId="Equation.DSMT4">
                  <p:embed/>
                </p:oleObj>
              </mc:Choice>
              <mc:Fallback>
                <p:oleObj name="Equation" r:id="rId12" imgW="19936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848" y="4226256"/>
                        <a:ext cx="1993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267200" y="4980296"/>
          <a:ext cx="160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4" imgW="1600200" imgH="291960" progId="Equation.DSMT4">
                  <p:embed/>
                </p:oleObj>
              </mc:Choice>
              <mc:Fallback>
                <p:oleObj name="Equation" r:id="rId14" imgW="16002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80296"/>
                        <a:ext cx="1600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267200" y="5500048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6" imgW="647640" imgH="291960" progId="Equation.DSMT4">
                  <p:embed/>
                </p:oleObj>
              </mc:Choice>
              <mc:Fallback>
                <p:oleObj name="Equation" r:id="rId16" imgW="6476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00048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933700" y="2936544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8" imgW="647640" imgH="291960" progId="Equation.DSMT4">
                  <p:embed/>
                </p:oleObj>
              </mc:Choice>
              <mc:Fallback>
                <p:oleObj name="Equation" r:id="rId18" imgW="64764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936544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Properties of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b="1" dirty="0"/>
          </a:p>
          <a:p>
            <a:pPr>
              <a:spcBef>
                <a:spcPts val="1200"/>
              </a:spcBef>
            </a:pPr>
            <a:endParaRPr lang="en-US" b="1" dirty="0"/>
          </a:p>
          <a:p>
            <a:pPr>
              <a:spcBef>
                <a:spcPts val="1200"/>
              </a:spcBef>
            </a:pPr>
            <a:r>
              <a:rPr lang="en-US" b="1" dirty="0"/>
              <a:t>Solution: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548640" y="1143000"/>
          <a:ext cx="203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2032000" imgH="939800" progId="Equation.DSMT4">
                  <p:embed/>
                </p:oleObj>
              </mc:Choice>
              <mc:Fallback>
                <p:oleObj name="Equation" r:id="rId4" imgW="2032000" imgH="939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143000"/>
                        <a:ext cx="2032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86600" y="2432712"/>
            <a:ext cx="1344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Property 8.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4871112"/>
            <a:ext cx="1854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Property 9.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= 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600" y="3728112"/>
            <a:ext cx="1344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Property 6.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994848" y="2204112"/>
          <a:ext cx="1473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6" imgW="1473120" imgH="939600" progId="Equation.DSMT4">
                  <p:embed/>
                </p:oleObj>
              </mc:Choice>
              <mc:Fallback>
                <p:oleObj name="Equation" r:id="rId6" imgW="14731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848" y="2204112"/>
                        <a:ext cx="1473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526808" y="2188192"/>
          <a:ext cx="2108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8" imgW="2108160" imgH="1028520" progId="Equation.DSMT4">
                  <p:embed/>
                </p:oleObj>
              </mc:Choice>
              <mc:Fallback>
                <p:oleObj name="Equation" r:id="rId8" imgW="210816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808" y="2188192"/>
                        <a:ext cx="2108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518848" y="3336880"/>
          <a:ext cx="1993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0" imgW="1993680" imgH="1282680" progId="Equation.DSMT4">
                  <p:embed/>
                </p:oleObj>
              </mc:Choice>
              <mc:Fallback>
                <p:oleObj name="Equation" r:id="rId10" imgW="1993680" imgH="1282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848" y="3336880"/>
                        <a:ext cx="19939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526808" y="4732360"/>
          <a:ext cx="1511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2" imgW="1511280" imgH="1091880" progId="Equation.DSMT4">
                  <p:embed/>
                </p:oleObj>
              </mc:Choice>
              <mc:Fallback>
                <p:oleObj name="Equation" r:id="rId12" imgW="1511280" imgH="1091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808" y="4732360"/>
                        <a:ext cx="1511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078104" y="4759656"/>
          <a:ext cx="1003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4" imgW="1002960" imgH="939600" progId="Equation.DSMT4">
                  <p:embed/>
                </p:oleObj>
              </mc:Choice>
              <mc:Fallback>
                <p:oleObj name="Equation" r:id="rId14" imgW="100296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4759656"/>
                        <a:ext cx="1003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6109648" y="4849504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16" imgW="761760" imgH="838080" progId="Equation.DSMT4">
                  <p:embed/>
                </p:oleObj>
              </mc:Choice>
              <mc:Fallback>
                <p:oleObj name="Equation" r:id="rId16" imgW="7617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648" y="4849504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Indeterminate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Solution:			    </a:t>
            </a:r>
            <a:r>
              <a:rPr lang="en-US" dirty="0"/>
              <a:t>so we simplify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first and </a:t>
            </a:r>
          </a:p>
          <a:p>
            <a:pPr>
              <a:spcBef>
                <a:spcPts val="1800"/>
              </a:spcBef>
            </a:pPr>
            <a:r>
              <a:rPr lang="en-US" dirty="0"/>
              <a:t>then find the limit.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548640" y="1121392"/>
          <a:ext cx="433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4330700" imgH="876300" progId="Equation.DSMT4">
                  <p:embed/>
                </p:oleObj>
              </mc:Choice>
              <mc:Fallback>
                <p:oleObj name="Equation" r:id="rId4" imgW="4330700" imgH="876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121392"/>
                        <a:ext cx="433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981200" y="2128198"/>
          <a:ext cx="2501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6" imgW="2501900" imgH="876300" progId="Equation.DSMT4">
                  <p:embed/>
                </p:oleObj>
              </mc:Choice>
              <mc:Fallback>
                <p:oleObj name="Equation" r:id="rId6" imgW="2501900" imgH="8763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28198"/>
                        <a:ext cx="2501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968992" y="3989696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8" imgW="1143000" imgH="571320" progId="Equation.DSMT4">
                  <p:embed/>
                </p:oleObj>
              </mc:Choice>
              <mc:Fallback>
                <p:oleObj name="Equation" r:id="rId8" imgW="114300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992" y="3989696"/>
                        <a:ext cx="1143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168856" y="3698544"/>
          <a:ext cx="1955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0" imgW="1955520" imgH="1028520" progId="Equation.DSMT4">
                  <p:embed/>
                </p:oleObj>
              </mc:Choice>
              <mc:Fallback>
                <p:oleObj name="Equation" r:id="rId10" imgW="1955520" imgH="1028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856" y="3698544"/>
                        <a:ext cx="1955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201473" y="3606800"/>
          <a:ext cx="3594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2" imgW="3593880" imgH="1206360" progId="Equation.DSMT4">
                  <p:embed/>
                </p:oleObj>
              </mc:Choice>
              <mc:Fallback>
                <p:oleObj name="Equation" r:id="rId12" imgW="3593880" imgH="1206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473" y="3606800"/>
                        <a:ext cx="35941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168856" y="4974608"/>
          <a:ext cx="227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14" imgW="2273040" imgH="622080" progId="Equation.DSMT4">
                  <p:embed/>
                </p:oleObj>
              </mc:Choice>
              <mc:Fallback>
                <p:oleObj name="Equation" r:id="rId14" imgW="227304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856" y="4974608"/>
                        <a:ext cx="2273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517408" y="5009864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6" imgW="1511280" imgH="368280" progId="Equation.DSMT4">
                  <p:embed/>
                </p:oleObj>
              </mc:Choice>
              <mc:Fallback>
                <p:oleObj name="Equation" r:id="rId16" imgW="1511280" imgH="368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408" y="5009864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6041408" y="510540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18" imgW="469800" imgH="291960" progId="Equation.DSMT4">
                  <p:embed/>
                </p:oleObj>
              </mc:Choice>
              <mc:Fallback>
                <p:oleObj name="Equation" r:id="rId18" imgW="4698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408" y="510540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5105400" y="3657600"/>
            <a:ext cx="9144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867400" y="42672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1043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Symbol</vt:lpstr>
      <vt:lpstr>Calibri</vt:lpstr>
      <vt:lpstr>Office Theme</vt:lpstr>
      <vt:lpstr>Equation</vt:lpstr>
      <vt:lpstr>Section 10.3</vt:lpstr>
      <vt:lpstr>Objectives</vt:lpstr>
      <vt:lpstr>Properties of Limits</vt:lpstr>
      <vt:lpstr>Properties of Limits</vt:lpstr>
      <vt:lpstr>Properties of Limits</vt:lpstr>
      <vt:lpstr>Properties of Limits</vt:lpstr>
      <vt:lpstr>Example 1: Properties of Limits</vt:lpstr>
      <vt:lpstr>Example 1: Properties of Limits (cont.)</vt:lpstr>
      <vt:lpstr>Example 2: Indeterminate Form</vt:lpstr>
      <vt:lpstr>Example 3: Undefined Limit</vt:lpstr>
      <vt:lpstr>Example 3: Undefined Limit (cont.)</vt:lpstr>
      <vt:lpstr>Example 4: Piecewise Function</vt:lpstr>
      <vt:lpstr>Example 4: Piecewise Function (cont.)</vt:lpstr>
      <vt:lpstr>Limits of Rational Functions as  x  + or x  −</vt:lpstr>
      <vt:lpstr>Example 5: Properties of Limits</vt:lpstr>
      <vt:lpstr>Example 5: Properties of Limits (cont.)</vt:lpstr>
      <vt:lpstr>Example 5: Properties of Limits (cont.)</vt:lpstr>
      <vt:lpstr>Example 5: Properties of Limits (cont.)</vt:lpstr>
      <vt:lpstr>Example 5: Properties of Limits (cont.)</vt:lpstr>
      <vt:lpstr>Example 6: Properties of Limits</vt:lpstr>
      <vt:lpstr>Example 6: Properties of Limits (cont.)</vt:lpstr>
      <vt:lpstr>Example 7: Properties of Limits</vt:lpstr>
      <vt:lpstr>Example 7: Properties of Limits (cont.)</vt:lpstr>
      <vt:lpstr>Example 7: Properties of Limits (cont.)</vt:lpstr>
      <vt:lpstr>Limits of Rational Functions as  x  + or x  −</vt:lpstr>
      <vt:lpstr>Limits of Rational Functions as   x  + or x  −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Adam Flaherty</cp:lastModifiedBy>
  <cp:revision>48</cp:revision>
  <dcterms:created xsi:type="dcterms:W3CDTF">2013-04-26T14:43:13Z</dcterms:created>
  <dcterms:modified xsi:type="dcterms:W3CDTF">2020-03-26T14:05:30Z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644A9F35-5C41-42A6-9CD9-1D9F4EED1CC3</vt:lpwstr>
  </property>
  <property fmtid="{D5CDD505-2E9C-101B-9397-08002B2CF9AE}" pid="3" name="ArticulatePath">
    <vt:lpwstr>ESC_2_5</vt:lpwstr>
  </property>
</Properties>
</file>