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20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51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34946-D288-47DE-B82B-1781FC91B3DD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5340F-FD10-4DF9-834E-1045D77120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772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9.wmf"/><Relationship Id="rId2" Type="http://schemas.openxmlformats.org/officeDocument/2006/relationships/tags" Target="../tags/tag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wmf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" Type="http://schemas.openxmlformats.org/officeDocument/2006/relationships/tags" Target="../tags/tag6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20.jpeg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2.wmf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2.bin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Continuity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Analysis shows, polynomial functions have no points of discontinuity. That is, for a polynomial function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</a:rPr>
              <a:t>                            for every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130050" name="Object 2"/>
          <p:cNvGraphicFramePr>
            <a:graphicFrameLocks noChangeAspect="1"/>
          </p:cNvGraphicFramePr>
          <p:nvPr/>
        </p:nvGraphicFramePr>
        <p:xfrm>
          <a:off x="548640" y="2778456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Equation" r:id="rId4" imgW="2120900" imgH="571500" progId="Equation.DSMT4">
                  <p:embed/>
                </p:oleObj>
              </mc:Choice>
              <mc:Fallback>
                <p:oleObj name="Equation" r:id="rId4" imgW="2120900" imgH="571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778456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4855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Greatest-Integer Function</a:t>
            </a:r>
          </a:p>
          <a:p>
            <a:r>
              <a:rPr lang="en-US" dirty="0">
                <a:solidFill>
                  <a:srgbClr val="000000"/>
                </a:solidFill>
              </a:rPr>
              <a:t>The function 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[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dirty="0">
                <a:solidFill>
                  <a:srgbClr val="000000"/>
                </a:solidFill>
              </a:rPr>
              <a:t> is called the greatest-integer function and is defined as follows: </a:t>
            </a:r>
          </a:p>
          <a:p>
            <a:pPr algn="ctr">
              <a:spcBef>
                <a:spcPts val="1200"/>
              </a:spcBef>
            </a:pP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[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dirty="0">
                <a:solidFill>
                  <a:srgbClr val="000000"/>
                </a:solidFill>
              </a:rPr>
              <a:t> = the greatest integer ≤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Informally, 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[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] </a:t>
            </a:r>
            <a:r>
              <a:rPr lang="en-US" dirty="0">
                <a:solidFill>
                  <a:srgbClr val="000000"/>
                </a:solidFill>
              </a:rPr>
              <a:t>is the integer closest to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but still less than or equal to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Making a Function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 value for </a:t>
            </a:r>
            <a:r>
              <a:rPr lang="en-US" i="1" dirty="0"/>
              <a:t>k </a:t>
            </a:r>
            <a:r>
              <a:rPr lang="en-US" dirty="0"/>
              <a:t>so that the function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will be continuous at 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2</a:t>
            </a:r>
            <a:r>
              <a:rPr lang="en-US" dirty="0"/>
              <a:t>.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Solution:</a:t>
            </a:r>
          </a:p>
          <a:p>
            <a:pPr>
              <a:spcBef>
                <a:spcPts val="1800"/>
              </a:spcBef>
            </a:pP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is defined in pieces, and each piece is a polynomial function. We must determine a value for </a:t>
            </a:r>
            <a:r>
              <a:rPr lang="en-US" i="1" dirty="0"/>
              <a:t>k</a:t>
            </a:r>
            <a:r>
              <a:rPr lang="en-US" dirty="0"/>
              <a:t> so that both pieces will have the same value when </a:t>
            </a:r>
            <a:r>
              <a:rPr lang="en-US" i="1" dirty="0"/>
              <a:t>x</a:t>
            </a:r>
            <a:r>
              <a:rPr lang="en-US" dirty="0"/>
              <a:t> = 2.</a:t>
            </a:r>
          </a:p>
        </p:txBody>
      </p:sp>
      <p:graphicFrame>
        <p:nvGraphicFramePr>
          <p:cNvPr id="132098" name="Object 2"/>
          <p:cNvGraphicFramePr>
            <a:graphicFrameLocks noChangeAspect="1"/>
          </p:cNvGraphicFramePr>
          <p:nvPr/>
        </p:nvGraphicFramePr>
        <p:xfrm>
          <a:off x="2819400" y="1842448"/>
          <a:ext cx="35052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Equation" r:id="rId4" imgW="3505200" imgH="1054100" progId="Equation.DSMT4">
                  <p:embed/>
                </p:oleObj>
              </mc:Choice>
              <mc:Fallback>
                <p:oleObj name="Equation" r:id="rId4" imgW="3505200" imgH="1054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42448"/>
                        <a:ext cx="35052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Making a Function Continuous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= −3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+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and substitute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9900CC"/>
                </a:solidFill>
              </a:rPr>
              <a:t>2</a:t>
            </a:r>
            <a:r>
              <a:rPr lang="en-US" dirty="0"/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6576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Thus the function </a:t>
            </a:r>
            <a:r>
              <a:rPr lang="en-US" sz="2800" i="1" dirty="0">
                <a:solidFill>
                  <a:srgbClr val="FF0000"/>
                </a:solidFill>
              </a:rPr>
              <a:t>f </a:t>
            </a:r>
            <a:r>
              <a:rPr lang="en-US" sz="2800" dirty="0">
                <a:solidFill>
                  <a:srgbClr val="FF0000"/>
                </a:solidFill>
              </a:rPr>
              <a:t>is continuous at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2</a:t>
            </a:r>
            <a:r>
              <a:rPr lang="en-US" sz="2800" dirty="0"/>
              <a:t>.</a:t>
            </a: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3608696" y="1905000"/>
          <a:ext cx="195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Equation" r:id="rId4" imgW="1955520" imgH="482400" progId="Equation.DSMT4">
                  <p:embed/>
                </p:oleObj>
              </mc:Choice>
              <mc:Fallback>
                <p:oleObj name="Equation" r:id="rId4" imgW="195552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696" y="1905000"/>
                        <a:ext cx="1955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3720152" y="2541896"/>
          <a:ext cx="1422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name="Equation" r:id="rId6" imgW="1422360" imgH="304560" progId="Equation.DSMT4">
                  <p:embed/>
                </p:oleObj>
              </mc:Choice>
              <mc:Fallback>
                <p:oleObj name="Equation" r:id="rId6" imgW="142236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152" y="2541896"/>
                        <a:ext cx="1422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567752" y="3075296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8" imgW="952200" imgH="304560" progId="Equation.DSMT4">
                  <p:embed/>
                </p:oleObj>
              </mc:Choice>
              <mc:Fallback>
                <p:oleObj name="Equation" r:id="rId8" imgW="952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752" y="3075296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9037" y="2286000"/>
            <a:ext cx="386592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Making a Function Continuous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Graphically, we see that the two pieces “fit” together at the point </a:t>
            </a:r>
            <a:r>
              <a:rPr lang="en-US" dirty="0">
                <a:solidFill>
                  <a:srgbClr val="000099"/>
                </a:solidFill>
              </a:rPr>
              <a:t>(2, 4)</a:t>
            </a:r>
            <a:r>
              <a:rPr lang="en-US" dirty="0"/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Categorize types of discontinuities.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Identify continuous functions.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25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Continuity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</a:t>
            </a:r>
            <a:r>
              <a:rPr lang="en-US" b="1" dirty="0">
                <a:solidFill>
                  <a:srgbClr val="C00000"/>
                </a:solidFill>
              </a:rPr>
              <a:t>continuous</a:t>
            </a:r>
            <a:r>
              <a:rPr lang="en-US" dirty="0">
                <a:solidFill>
                  <a:srgbClr val="000000"/>
                </a:solidFill>
              </a:rPr>
              <a:t> at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if all of the following conditions are true:</a:t>
            </a:r>
          </a:p>
          <a:p>
            <a:pPr>
              <a:tabLst>
                <a:tab pos="457200" algn="l"/>
                <a:tab pos="3259138" algn="l"/>
              </a:tabLst>
            </a:pPr>
            <a:r>
              <a:rPr lang="en-US" b="1" dirty="0">
                <a:solidFill>
                  <a:srgbClr val="000000"/>
                </a:solidFill>
              </a:rPr>
              <a:t>1. 	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) exists.	(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) is a real number.)</a:t>
            </a:r>
          </a:p>
          <a:p>
            <a:pPr>
              <a:tabLst>
                <a:tab pos="457200" algn="l"/>
              </a:tabLst>
            </a:pPr>
            <a:endParaRPr lang="en-US" sz="1000" b="1" dirty="0">
              <a:solidFill>
                <a:srgbClr val="000000"/>
              </a:solidFill>
            </a:endParaRPr>
          </a:p>
          <a:p>
            <a:pPr>
              <a:tabLst>
                <a:tab pos="457200" algn="l"/>
                <a:tab pos="3259138" algn="l"/>
              </a:tabLst>
            </a:pPr>
            <a:r>
              <a:rPr lang="en-US" b="1" dirty="0">
                <a:solidFill>
                  <a:srgbClr val="000000"/>
                </a:solidFill>
              </a:rPr>
              <a:t>2.                              	</a:t>
            </a:r>
            <a:r>
              <a:rPr lang="en-US" dirty="0">
                <a:solidFill>
                  <a:srgbClr val="000000"/>
                </a:solidFill>
              </a:rPr>
              <a:t>(The limit is a real number.) </a:t>
            </a:r>
          </a:p>
          <a:p>
            <a:pPr>
              <a:tabLst>
                <a:tab pos="457200" algn="l"/>
              </a:tabLst>
            </a:pPr>
            <a:endParaRPr lang="en-US" sz="1000" b="1" dirty="0">
              <a:solidFill>
                <a:srgbClr val="000000"/>
              </a:solidFill>
            </a:endParaRPr>
          </a:p>
          <a:p>
            <a:pPr>
              <a:tabLst>
                <a:tab pos="457200" algn="l"/>
                <a:tab pos="3259138" algn="l"/>
              </a:tabLst>
            </a:pPr>
            <a:r>
              <a:rPr lang="en-US" b="1" dirty="0">
                <a:solidFill>
                  <a:srgbClr val="000000"/>
                </a:solidFill>
              </a:rPr>
              <a:t>3.                             	</a:t>
            </a:r>
            <a:r>
              <a:rPr lang="en-US" dirty="0">
                <a:solidFill>
                  <a:srgbClr val="000000"/>
                </a:solidFill>
              </a:rPr>
              <a:t>(The limit is equal to the value of 		the function at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.) </a:t>
            </a:r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1003300" y="3524536"/>
          <a:ext cx="217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Equation" r:id="rId4" imgW="2171700" imgH="571500" progId="Equation.DSMT4">
                  <p:embed/>
                </p:oleObj>
              </mc:Choice>
              <mc:Fallback>
                <p:oleObj name="Equation" r:id="rId4" imgW="2171700" imgH="5715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524536"/>
                        <a:ext cx="2171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07" name="Object 3"/>
          <p:cNvGraphicFramePr>
            <a:graphicFrameLocks noChangeAspect="1"/>
          </p:cNvGraphicFramePr>
          <p:nvPr/>
        </p:nvGraphicFramePr>
        <p:xfrm>
          <a:off x="965200" y="4196688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Equation" r:id="rId6" imgW="2235200" imgH="571500" progId="Equation.DSMT4">
                  <p:embed/>
                </p:oleObj>
              </mc:Choice>
              <mc:Fallback>
                <p:oleObj name="Equation" r:id="rId6" imgW="2235200" imgH="5715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196688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Continuity (cont.)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a function fails to satisfy any one of the three conditions of the definition, then it is not continuous at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is said to be </a:t>
            </a:r>
            <a:r>
              <a:rPr lang="en-US" b="1" dirty="0">
                <a:solidFill>
                  <a:srgbClr val="C00000"/>
                </a:solidFill>
              </a:rPr>
              <a:t>discontinuous </a:t>
            </a:r>
            <a:r>
              <a:rPr lang="en-US" dirty="0">
                <a:solidFill>
                  <a:srgbClr val="000000"/>
                </a:solidFill>
              </a:rPr>
              <a:t>at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Continuity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continuity to determine whether </a:t>
            </a:r>
          </a:p>
          <a:p>
            <a:r>
              <a:rPr lang="en-US" dirty="0"/>
              <a:t>the function                                is continuous at </a:t>
            </a:r>
            <a:r>
              <a:rPr lang="en-US" b="1" dirty="0"/>
              <a:t>a. </a:t>
            </a:r>
            <a:r>
              <a:rPr lang="en-US" i="1" dirty="0"/>
              <a:t>x</a:t>
            </a:r>
            <a:r>
              <a:rPr lang="en-US" dirty="0"/>
              <a:t> = 2, and</a:t>
            </a:r>
            <a:r>
              <a:rPr lang="en-US" b="1" dirty="0"/>
              <a:t> b. </a:t>
            </a:r>
            <a:r>
              <a:rPr lang="en-US" i="1" dirty="0"/>
              <a:t>x</a:t>
            </a:r>
            <a:r>
              <a:rPr lang="en-US" dirty="0"/>
              <a:t> = 3.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Solutions: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a. </a:t>
            </a:r>
          </a:p>
          <a:p>
            <a:pPr>
              <a:spcBef>
                <a:spcPts val="3000"/>
              </a:spcBef>
            </a:pPr>
            <a:r>
              <a:rPr lang="en-US" dirty="0"/>
              <a:t>Thus </a:t>
            </a:r>
            <a:r>
              <a:rPr lang="en-US" i="1" dirty="0"/>
              <a:t>f </a:t>
            </a:r>
            <a:r>
              <a:rPr lang="en-US" dirty="0"/>
              <a:t>(2) exists, and Condition 1 of the definition is met. </a:t>
            </a:r>
          </a:p>
        </p:txBody>
      </p:sp>
      <p:graphicFrame>
        <p:nvGraphicFramePr>
          <p:cNvPr id="124930" name="Object 2"/>
          <p:cNvGraphicFramePr>
            <a:graphicFrameLocks noChangeAspect="1"/>
          </p:cNvGraphicFramePr>
          <p:nvPr/>
        </p:nvGraphicFramePr>
        <p:xfrm>
          <a:off x="2400300" y="1641144"/>
          <a:ext cx="2400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Equation" r:id="rId4" imgW="2400300" imgH="876300" progId="Equation.DSMT4">
                  <p:embed/>
                </p:oleObj>
              </mc:Choice>
              <mc:Fallback>
                <p:oleObj name="Equation" r:id="rId4" imgW="2400300" imgH="876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641144"/>
                        <a:ext cx="2400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0" y="3495344"/>
            <a:ext cx="2514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Check Condition 1 by substituting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2.</a:t>
            </a: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914400" y="3595048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6" imgW="672840" imgH="469800" progId="Equation.DSMT4">
                  <p:embed/>
                </p:oleObj>
              </mc:Choice>
              <mc:Fallback>
                <p:oleObj name="Equation" r:id="rId6" imgW="6728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95048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600200" y="3352800"/>
          <a:ext cx="1638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Equation" r:id="rId8" imgW="1638000" imgH="876240" progId="Equation.DSMT4">
                  <p:embed/>
                </p:oleObj>
              </mc:Choice>
              <mc:Fallback>
                <p:oleObj name="Equation" r:id="rId8" imgW="16380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52800"/>
                        <a:ext cx="1638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3276600" y="3415352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Equation" r:id="rId10" imgW="749160" imgH="838080" progId="Equation.DSMT4">
                  <p:embed/>
                </p:oleObj>
              </mc:Choice>
              <mc:Fallback>
                <p:oleObj name="Equation" r:id="rId10" imgW="749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415352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4052248" y="3684896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Equation" r:id="rId12" imgW="495000" imgH="279360" progId="Equation.DSMT4">
                  <p:embed/>
                </p:oleObj>
              </mc:Choice>
              <mc:Fallback>
                <p:oleObj name="Equation" r:id="rId12" imgW="495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248" y="3684896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Continuity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all three conditions are met,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) is continuous 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2</a:t>
            </a:r>
            <a:r>
              <a:rPr lang="en-US" dirty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316466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Check Condition 3 by seeing if Conditions 1 and 2 equal one another.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430440"/>
            <a:ext cx="82296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limit exists, so Condition 2 of the definition is met.</a:t>
            </a:r>
          </a:p>
        </p:txBody>
      </p:sp>
      <p:sp>
        <p:nvSpPr>
          <p:cNvPr id="7" name="Rectangle 6"/>
          <p:cNvSpPr/>
          <p:nvPr/>
        </p:nvSpPr>
        <p:spPr>
          <a:xfrm>
            <a:off x="6705600" y="1425714"/>
            <a:ext cx="23774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Check Condition 2 by finding the limit at</a:t>
            </a:r>
          </a:p>
          <a:p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2.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615288" y="1537648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Equation" r:id="rId4" imgW="1143000" imgH="571320" progId="Equation.DSMT4">
                  <p:embed/>
                </p:oleObj>
              </mc:Choice>
              <mc:Fallback>
                <p:oleObj name="Equation" r:id="rId4" imgW="11430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288" y="1537648"/>
                        <a:ext cx="114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787856" y="1295400"/>
          <a:ext cx="2628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Equation" r:id="rId6" imgW="2628720" imgH="876240" progId="Equation.DSMT4">
                  <p:embed/>
                </p:oleObj>
              </mc:Choice>
              <mc:Fallback>
                <p:oleObj name="Equation" r:id="rId6" imgW="26287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856" y="1295400"/>
                        <a:ext cx="2628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4482152" y="1537648"/>
          <a:ext cx="165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" name="Equation" r:id="rId8" imgW="1650960" imgH="571320" progId="Equation.DSMT4">
                  <p:embed/>
                </p:oleObj>
              </mc:Choice>
              <mc:Fallback>
                <p:oleObj name="Equation" r:id="rId8" imgW="16509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152" y="1537648"/>
                        <a:ext cx="1651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6172200" y="16002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6" name="Equation" r:id="rId10" imgW="495000" imgH="279360" progId="Equation.DSMT4">
                  <p:embed/>
                </p:oleObj>
              </mc:Choice>
              <mc:Fallback>
                <p:oleObj name="Equation" r:id="rId10" imgW="495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60020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533400" y="3200400"/>
          <a:ext cx="114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7" name="Equation" r:id="rId12" imgW="1143000" imgH="571320" progId="Equation.DSMT4">
                  <p:embed/>
                </p:oleObj>
              </mc:Choice>
              <mc:Fallback>
                <p:oleObj name="Equation" r:id="rId12" imgW="11430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114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1703696" y="326295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8" name="Equation" r:id="rId14" imgW="495000" imgH="279360" progId="Equation.DSMT4">
                  <p:embed/>
                </p:oleObj>
              </mc:Choice>
              <mc:Fallback>
                <p:oleObj name="Equation" r:id="rId14" imgW="495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326295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2250744" y="3178792"/>
          <a:ext cx="93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Equation" r:id="rId16" imgW="939600" imgH="469800" progId="Equation.DSMT4">
                  <p:embed/>
                </p:oleObj>
              </mc:Choice>
              <mc:Fallback>
                <p:oleObj name="Equation" r:id="rId16" imgW="9396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0744" y="3178792"/>
                        <a:ext cx="93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1120" y="2133600"/>
            <a:ext cx="372808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Continuity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Since                 is undefined,</a:t>
            </a:r>
          </a:p>
          <a:p>
            <a:pPr>
              <a:lnSpc>
                <a:spcPct val="150000"/>
              </a:lnSpc>
            </a:pP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) is not continuous 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3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</a:pPr>
            <a:r>
              <a:rPr lang="en-US" dirty="0"/>
              <a:t>The graph to the right shows a </a:t>
            </a:r>
          </a:p>
          <a:p>
            <a:pPr>
              <a:spcBef>
                <a:spcPts val="0"/>
              </a:spcBef>
            </a:pPr>
            <a:r>
              <a:rPr lang="en-US" dirty="0"/>
              <a:t>missing point discontinuity at </a:t>
            </a:r>
          </a:p>
          <a:p>
            <a:pPr>
              <a:spcBef>
                <a:spcPts val="0"/>
              </a:spcBef>
            </a:pPr>
            <a:r>
              <a:rPr lang="en-US" i="1" dirty="0"/>
              <a:t>x</a:t>
            </a:r>
            <a:r>
              <a:rPr lang="en-US" dirty="0"/>
              <a:t> = 3.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8200" y="151035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Check Condition 1 by substituting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3.</a:t>
            </a:r>
          </a:p>
        </p:txBody>
      </p:sp>
      <p:graphicFrame>
        <p:nvGraphicFramePr>
          <p:cNvPr id="126980" name="Object 4"/>
          <p:cNvGraphicFramePr>
            <a:graphicFrameLocks noChangeAspect="1"/>
          </p:cNvGraphicFramePr>
          <p:nvPr/>
        </p:nvGraphicFramePr>
        <p:xfrm>
          <a:off x="1384300" y="2182504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Equation" r:id="rId5" imgW="1244600" imgH="838200" progId="Equation.DSMT4">
                  <p:embed/>
                </p:oleObj>
              </mc:Choice>
              <mc:Fallback>
                <p:oleObj name="Equation" r:id="rId5" imgW="12446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182504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33400" y="1447800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7" imgW="1155600" imgH="469800" progId="Equation.DSMT4">
                  <p:embed/>
                </p:oleObj>
              </mc:Choice>
              <mc:Fallback>
                <p:oleObj name="Equation" r:id="rId7" imgW="1155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47800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752600" y="1219200"/>
          <a:ext cx="1638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9" imgW="1638000" imgH="876240" progId="Equation.DSMT4">
                  <p:embed/>
                </p:oleObj>
              </mc:Choice>
              <mc:Fallback>
                <p:oleObj name="Equation" r:id="rId9" imgW="16380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19200"/>
                        <a:ext cx="1638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393744" y="1246496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744" y="1246496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 Discontinuous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a.	</a:t>
            </a:r>
            <a:r>
              <a:rPr lang="en-US" dirty="0"/>
              <a:t>Use the definition of continuity to determine </a:t>
            </a:r>
          </a:p>
          <a:p>
            <a:pPr marL="457200" indent="-457200"/>
            <a:endParaRPr lang="en-US" sz="800" dirty="0"/>
          </a:p>
          <a:p>
            <a:pPr marL="457200" indent="-457200"/>
            <a:r>
              <a:rPr lang="en-US" dirty="0"/>
              <a:t>	whether the function                    continuous at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0</a:t>
            </a:r>
            <a:r>
              <a:rPr lang="en-US" dirty="0"/>
              <a:t>.</a:t>
            </a:r>
          </a:p>
          <a:p>
            <a:pPr>
              <a:spcBef>
                <a:spcPts val="2800"/>
              </a:spcBef>
            </a:pPr>
            <a:r>
              <a:rPr lang="en-US" b="1" dirty="0"/>
              <a:t>Solution: </a:t>
            </a:r>
            <a:r>
              <a:rPr lang="en-US" dirty="0"/>
              <a:t>Since                           is undefined, </a:t>
            </a:r>
            <a:r>
              <a:rPr lang="en-US" i="1" dirty="0"/>
              <a:t>g</a:t>
            </a:r>
            <a:r>
              <a:rPr lang="en-US" dirty="0"/>
              <a:t> is not </a:t>
            </a:r>
          </a:p>
          <a:p>
            <a:pPr>
              <a:spcBef>
                <a:spcPts val="600"/>
              </a:spcBef>
            </a:pPr>
            <a:r>
              <a:rPr lang="en-US" dirty="0"/>
              <a:t>continuous at </a:t>
            </a:r>
            <a:r>
              <a:rPr lang="en-US" i="1" dirty="0"/>
              <a:t>x</a:t>
            </a:r>
            <a:r>
              <a:rPr lang="en-US" dirty="0"/>
              <a:t> = 0.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Draw the graph of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).</a:t>
            </a:r>
          </a:p>
          <a:p>
            <a:r>
              <a:rPr lang="en-US" b="1" dirty="0"/>
              <a:t>Solution:</a:t>
            </a:r>
            <a:r>
              <a:rPr lang="en-US" dirty="0"/>
              <a:t> The graph can be found by using the definition of </a:t>
            </a:r>
            <a:r>
              <a:rPr lang="en-US" dirty="0">
                <a:sym typeface="Symbol"/>
              </a:rPr>
              <a:t> </a:t>
            </a:r>
            <a:r>
              <a:rPr lang="en-US" i="1" dirty="0"/>
              <a:t>x</a:t>
            </a:r>
            <a:r>
              <a:rPr lang="en-US" dirty="0">
                <a:sym typeface="Symbol"/>
              </a:rPr>
              <a:t> </a:t>
            </a:r>
            <a:r>
              <a:rPr lang="en-US" dirty="0"/>
              <a:t> (see Section 1.1) and rewriting the function as follows:</a:t>
            </a:r>
          </a:p>
        </p:txBody>
      </p:sp>
      <p:graphicFrame>
        <p:nvGraphicFramePr>
          <p:cNvPr id="128002" name="Object 2"/>
          <p:cNvGraphicFramePr>
            <a:graphicFrameLocks noChangeAspect="1"/>
          </p:cNvGraphicFramePr>
          <p:nvPr/>
        </p:nvGraphicFramePr>
        <p:xfrm>
          <a:off x="4127500" y="1738952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Equation" r:id="rId4" imgW="1473200" imgH="901700" progId="Equation.DSMT4">
                  <p:embed/>
                </p:oleObj>
              </mc:Choice>
              <mc:Fallback>
                <p:oleObj name="Equation" r:id="rId4" imgW="1473200" imgH="9017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1738952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439354"/>
              </p:ext>
            </p:extLst>
          </p:nvPr>
        </p:nvGraphicFramePr>
        <p:xfrm>
          <a:off x="2768600" y="2499010"/>
          <a:ext cx="2032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Equation" r:id="rId6" imgW="2032000" imgH="901700" progId="Equation.DSMT4">
                  <p:embed/>
                </p:oleObj>
              </mc:Choice>
              <mc:Fallback>
                <p:oleObj name="Equation" r:id="rId6" imgW="2032000" imgH="901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499010"/>
                        <a:ext cx="2032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95897" y="1232848"/>
            <a:ext cx="384330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Graphing a Discontinuous </a:t>
            </a:r>
            <a:br>
              <a:rPr lang="en-US" dirty="0"/>
            </a:br>
            <a:r>
              <a:rPr lang="en-US" dirty="0"/>
              <a:t>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4724400" cy="954107"/>
          </a:xfrm>
        </p:spPr>
        <p:txBody>
          <a:bodyPr>
            <a:spAutoFit/>
          </a:bodyPr>
          <a:lstStyle/>
          <a:p>
            <a:r>
              <a:rPr lang="en-US" dirty="0"/>
              <a:t>The graph shows that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) has a jump discontinuity 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0</a:t>
            </a:r>
            <a:r>
              <a:rPr lang="en-US" dirty="0"/>
              <a:t>.</a:t>
            </a: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623248" y="1654792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Equation" r:id="rId5" imgW="1460160" imgH="901440" progId="Equation.DSMT4">
                  <p:embed/>
                </p:oleObj>
              </mc:Choice>
              <mc:Fallback>
                <p:oleObj name="Equation" r:id="rId5" imgW="14601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48" y="1654792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147248" y="1232848"/>
          <a:ext cx="27940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7" imgW="2793960" imgH="1828800" progId="Equation.DSMT4">
                  <p:embed/>
                </p:oleObj>
              </mc:Choice>
              <mc:Fallback>
                <p:oleObj name="Equation" r:id="rId7" imgW="2793960" imgH="1828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1232848"/>
                        <a:ext cx="279400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502</Words>
  <Application>Microsoft Office PowerPoint</Application>
  <PresentationFormat>On-screen Show (4:3)</PresentationFormat>
  <Paragraphs>74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Courier New</vt:lpstr>
      <vt:lpstr>Calibri</vt:lpstr>
      <vt:lpstr>Office Theme</vt:lpstr>
      <vt:lpstr>Equation</vt:lpstr>
      <vt:lpstr>Section 10.4</vt:lpstr>
      <vt:lpstr>Objectives</vt:lpstr>
      <vt:lpstr>Continuity</vt:lpstr>
      <vt:lpstr>Continuity</vt:lpstr>
      <vt:lpstr>Example 1: Continuity</vt:lpstr>
      <vt:lpstr>Example 1: Continuity (cont.)</vt:lpstr>
      <vt:lpstr>Example 1: Continuity (cont.)</vt:lpstr>
      <vt:lpstr>Example 2: Graphing a Discontinuous Function</vt:lpstr>
      <vt:lpstr>Example 2: Graphing a Discontinuous  Function (cont.)</vt:lpstr>
      <vt:lpstr>Continuity</vt:lpstr>
      <vt:lpstr>Continuity</vt:lpstr>
      <vt:lpstr>Example 3: Making a Function Continuous</vt:lpstr>
      <vt:lpstr>Example 3: Making a Function Continuous (cont.)</vt:lpstr>
      <vt:lpstr>Example 3: Making a Function Continuous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Adam Flaherty</cp:lastModifiedBy>
  <cp:revision>47</cp:revision>
  <dcterms:created xsi:type="dcterms:W3CDTF">2013-04-26T14:43:13Z</dcterms:created>
  <dcterms:modified xsi:type="dcterms:W3CDTF">2020-03-26T14:10:02Z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93C929C2-0896-49F0-81DB-E707C1198950</vt:lpwstr>
  </property>
  <property fmtid="{D5CDD505-2E9C-101B-9397-08002B2CF9AE}" pid="3" name="ArticulatePath">
    <vt:lpwstr>ESC_2_5 - Copy</vt:lpwstr>
  </property>
</Properties>
</file>