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20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281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DB72B-26C7-4DF0-AE36-C18F404FD187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168AF-6BBA-40E4-BA24-745A749081F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558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6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28.wmf"/><Relationship Id="rId2" Type="http://schemas.openxmlformats.org/officeDocument/2006/relationships/tags" Target="../tags/tag10.xml"/><Relationship Id="rId16" Type="http://schemas.openxmlformats.org/officeDocument/2006/relationships/oleObject" Target="../embeddings/oleObject25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wmf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10.png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2.wmf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18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19.wmf"/><Relationship Id="rId2" Type="http://schemas.openxmlformats.org/officeDocument/2006/relationships/tags" Target="../tags/tag7.xml"/><Relationship Id="rId16" Type="http://schemas.openxmlformats.org/officeDocument/2006/relationships/oleObject" Target="../embeddings/oleObject17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4.bin"/><Relationship Id="rId19" Type="http://schemas.openxmlformats.org/officeDocument/2006/relationships/image" Target="../media/image20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Average Rates of Change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 Falling Object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Solutions:</a:t>
            </a:r>
          </a:p>
          <a:p>
            <a:pPr marL="463550" indent="-463550"/>
            <a:endParaRPr lang="en-US" b="1" dirty="0"/>
          </a:p>
          <a:p>
            <a:pPr marL="463550" indent="-463550"/>
            <a:endParaRPr lang="en-US" b="1" dirty="0"/>
          </a:p>
          <a:p>
            <a:pPr marL="463550" indent="-463550"/>
            <a:endParaRPr lang="en-US" b="1" dirty="0"/>
          </a:p>
          <a:p>
            <a:pPr marL="463550" indent="-463550"/>
            <a:endParaRPr lang="en-US" b="1" dirty="0"/>
          </a:p>
          <a:p>
            <a:pPr marL="463550" indent="-463550"/>
            <a:r>
              <a:rPr lang="en-US" b="1" dirty="0"/>
              <a:t>c.	</a:t>
            </a:r>
            <a:r>
              <a:rPr lang="en-US" dirty="0"/>
              <a:t>We do not know how fast the ball is traveling when  </a:t>
            </a:r>
            <a:r>
              <a:rPr lang="en-US" i="1" dirty="0"/>
              <a:t>t</a:t>
            </a:r>
            <a:r>
              <a:rPr lang="en-US" dirty="0"/>
              <a:t> = 3 seconds. This is a question of instantaneous velocity, which we will discuss later in this section. 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3400" y="2057400"/>
          <a:ext cx="2171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4" imgW="2171520" imgH="431640" progId="Equation.DSMT4">
                  <p:embed/>
                </p:oleObj>
              </mc:Choice>
              <mc:Fallback>
                <p:oleObj name="Equation" r:id="rId4" imgW="217152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057400"/>
                        <a:ext cx="2171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743200" y="21336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6" imgW="1320480" imgH="291960" progId="Equation.DSMT4">
                  <p:embed/>
                </p:oleObj>
              </mc:Choice>
              <mc:Fallback>
                <p:oleObj name="Equation" r:id="rId6" imgW="13204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1336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087504" y="2098344"/>
          <a:ext cx="1231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8" imgW="1231560" imgH="317160" progId="Equation.DSMT4">
                  <p:embed/>
                </p:oleObj>
              </mc:Choice>
              <mc:Fallback>
                <p:oleObj name="Equation" r:id="rId8" imgW="1231560" imgH="317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504" y="2098344"/>
                        <a:ext cx="12319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33400" y="2797792"/>
          <a:ext cx="229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0" imgW="2298600" imgH="838080" progId="Equation.DSMT4">
                  <p:embed/>
                </p:oleObj>
              </mc:Choice>
              <mc:Fallback>
                <p:oleObj name="Equation" r:id="rId10" imgW="2298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97792"/>
                        <a:ext cx="229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854656" y="2999096"/>
          <a:ext cx="1701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2" imgW="1701720" imgH="431640" progId="Equation.DSMT4">
                  <p:embed/>
                </p:oleObj>
              </mc:Choice>
              <mc:Fallback>
                <p:oleObj name="Equation" r:id="rId12" imgW="1701720" imgH="431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4656" y="2999096"/>
                        <a:ext cx="1701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5472752" y="2174544"/>
          <a:ext cx="2717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4" imgW="2717640" imgH="279360" progId="Equation.DSMT4">
                  <p:embed/>
                </p:oleObj>
              </mc:Choice>
              <mc:Fallback>
                <p:oleObj name="Equation" r:id="rId14" imgW="27176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2752" y="2174544"/>
                        <a:ext cx="2717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472752" y="3007056"/>
          <a:ext cx="3378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16" imgW="3377880" imgH="431640" progId="Equation.DSMT4">
                  <p:embed/>
                </p:oleObj>
              </mc:Choice>
              <mc:Fallback>
                <p:oleObj name="Equation" r:id="rId16" imgW="337788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2752" y="3007056"/>
                        <a:ext cx="3378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Determine the average rate of change.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Average Rate of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Average Rate of Change 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C00000"/>
                </a:solidFill>
              </a:rPr>
              <a:t>y </a:t>
            </a:r>
            <a:r>
              <a:rPr lang="en-US" dirty="0">
                <a:solidFill>
                  <a:srgbClr val="C00000"/>
                </a:solidFill>
              </a:rPr>
              <a:t>=</a:t>
            </a:r>
            <a:r>
              <a:rPr lang="en-US" i="1" dirty="0">
                <a:solidFill>
                  <a:srgbClr val="C00000"/>
                </a:solidFill>
              </a:rPr>
              <a:t> f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)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then the ratio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200000"/>
              </a:lnSpc>
            </a:pP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is called the </a:t>
            </a:r>
            <a:r>
              <a:rPr lang="en-US" b="1" dirty="0">
                <a:solidFill>
                  <a:srgbClr val="C00000"/>
                </a:solidFill>
              </a:rPr>
              <a:t>average rate of change of </a:t>
            </a:r>
            <a:r>
              <a:rPr lang="en-US" b="1" i="1" dirty="0">
                <a:solidFill>
                  <a:srgbClr val="C00000"/>
                </a:solidFill>
              </a:rPr>
              <a:t>y</a:t>
            </a:r>
            <a:r>
              <a:rPr lang="en-US" b="1" dirty="0">
                <a:solidFill>
                  <a:srgbClr val="C00000"/>
                </a:solidFill>
              </a:rPr>
              <a:t> with respect to </a:t>
            </a:r>
            <a:r>
              <a:rPr lang="en-US" b="1" i="1" dirty="0">
                <a:solidFill>
                  <a:srgbClr val="C00000"/>
                </a:solidFill>
              </a:rPr>
              <a:t>x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as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changes from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 to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163842" name="Object 2"/>
          <p:cNvGraphicFramePr>
            <a:graphicFrameLocks noChangeAspect="1"/>
          </p:cNvGraphicFramePr>
          <p:nvPr/>
        </p:nvGraphicFramePr>
        <p:xfrm>
          <a:off x="2495550" y="2590800"/>
          <a:ext cx="4152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4" imgW="4152900" imgH="990600" progId="Equation.DSMT4">
                  <p:embed/>
                </p:oleObj>
              </mc:Choice>
              <mc:Fallback>
                <p:oleObj name="Equation" r:id="rId4" imgW="4152900" imgH="990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2590800"/>
                        <a:ext cx="4152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the Average Rate of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function </a:t>
            </a:r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= 2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+ 1</a:t>
            </a:r>
            <a:r>
              <a:rPr lang="en-US" dirty="0"/>
              <a:t>, find the average rate of </a:t>
            </a:r>
          </a:p>
          <a:p>
            <a:pPr>
              <a:lnSpc>
                <a:spcPct val="150000"/>
              </a:lnSpc>
            </a:pPr>
            <a:r>
              <a:rPr lang="en-US" dirty="0"/>
              <a:t>change of </a:t>
            </a:r>
            <a:r>
              <a:rPr lang="en-US" i="1" dirty="0"/>
              <a:t>y </a:t>
            </a:r>
            <a:r>
              <a:rPr lang="en-US" dirty="0"/>
              <a:t>with respect to </a:t>
            </a:r>
            <a:r>
              <a:rPr lang="en-US" i="1" dirty="0"/>
              <a:t>x,         </a:t>
            </a:r>
            <a:r>
              <a:rPr lang="en-US" dirty="0"/>
              <a:t>as </a:t>
            </a:r>
            <a:r>
              <a:rPr lang="en-US" i="1" dirty="0"/>
              <a:t>x</a:t>
            </a:r>
            <a:r>
              <a:rPr lang="en-US" dirty="0"/>
              <a:t> changes from 0 </a:t>
            </a:r>
          </a:p>
          <a:p>
            <a:r>
              <a:rPr lang="en-US" dirty="0"/>
              <a:t>to 3.</a:t>
            </a:r>
          </a:p>
          <a:p>
            <a:r>
              <a:rPr lang="en-US" b="1" dirty="0"/>
              <a:t>Solution: </a:t>
            </a:r>
          </a:p>
          <a:p>
            <a:r>
              <a:rPr lang="en-US" dirty="0"/>
              <a:t>For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-25000" dirty="0">
                <a:solidFill>
                  <a:srgbClr val="000099"/>
                </a:solidFill>
              </a:rPr>
              <a:t>1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dirty="0">
                <a:solidFill>
                  <a:srgbClr val="009900"/>
                </a:solidFill>
              </a:rPr>
              <a:t>0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-25000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dirty="0">
                <a:solidFill>
                  <a:srgbClr val="009900"/>
                </a:solidFill>
              </a:rPr>
              <a:t>3</a:t>
            </a:r>
            <a:r>
              <a:rPr lang="en-US" dirty="0"/>
              <a:t>, the corresponding values of</a:t>
            </a:r>
            <a:r>
              <a:rPr lang="en-US" i="1" dirty="0"/>
              <a:t> y </a:t>
            </a:r>
            <a:r>
              <a:rPr lang="en-US" dirty="0"/>
              <a:t>are:</a:t>
            </a:r>
            <a:r>
              <a:rPr lang="en-US" i="1" dirty="0"/>
              <a:t> </a:t>
            </a:r>
          </a:p>
          <a:p>
            <a:pPr>
              <a:lnSpc>
                <a:spcPct val="150000"/>
              </a:lnSpc>
            </a:pPr>
            <a:endParaRPr lang="en-US" i="1" dirty="0"/>
          </a:p>
          <a:p>
            <a:r>
              <a:rPr lang="en-US" dirty="0"/>
              <a:t>and</a:t>
            </a:r>
          </a:p>
        </p:txBody>
      </p:sp>
      <p:graphicFrame>
        <p:nvGraphicFramePr>
          <p:cNvPr id="164866" name="Object 2"/>
          <p:cNvGraphicFramePr>
            <a:graphicFrameLocks noChangeAspect="1"/>
          </p:cNvGraphicFramePr>
          <p:nvPr/>
        </p:nvGraphicFramePr>
        <p:xfrm>
          <a:off x="4827896" y="1801504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4" imgW="609600" imgH="838200" progId="Equation.DSMT4">
                  <p:embed/>
                </p:oleObj>
              </mc:Choice>
              <mc:Fallback>
                <p:oleObj name="Equation" r:id="rId4" imgW="609600" imgH="8382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7896" y="1801504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867" name="Object 3"/>
          <p:cNvGraphicFramePr>
            <a:graphicFrameLocks noChangeAspect="1"/>
          </p:cNvGraphicFramePr>
          <p:nvPr/>
        </p:nvGraphicFramePr>
        <p:xfrm>
          <a:off x="808346" y="4265304"/>
          <a:ext cx="7581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6" imgW="7581900" imgH="431800" progId="Equation.DSMT4">
                  <p:embed/>
                </p:oleObj>
              </mc:Choice>
              <mc:Fallback>
                <p:oleObj name="Equation" r:id="rId6" imgW="7581900" imgH="4318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346" y="4265304"/>
                        <a:ext cx="75819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8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362855"/>
              </p:ext>
            </p:extLst>
          </p:nvPr>
        </p:nvGraphicFramePr>
        <p:xfrm>
          <a:off x="803892" y="5408304"/>
          <a:ext cx="764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8" imgW="7645320" imgH="431640" progId="Equation.DSMT4">
                  <p:embed/>
                </p:oleObj>
              </mc:Choice>
              <mc:Fallback>
                <p:oleObj name="Equation" r:id="rId8" imgW="7645320" imgH="43164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892" y="5408304"/>
                        <a:ext cx="7645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Finding the Average Rate of Change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Thus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r>
              <a:rPr lang="en-US" dirty="0"/>
              <a:t>and the average rate of </a:t>
            </a:r>
          </a:p>
          <a:p>
            <a:pPr>
              <a:lnSpc>
                <a:spcPct val="150000"/>
              </a:lnSpc>
            </a:pPr>
            <a:r>
              <a:rPr lang="en-US" dirty="0"/>
              <a:t>change is</a:t>
            </a:r>
          </a:p>
          <a:p>
            <a:pPr>
              <a:spcBef>
                <a:spcPts val="3000"/>
              </a:spcBef>
            </a:pPr>
            <a:r>
              <a:rPr lang="en-US" dirty="0"/>
              <a:t>Any other distinct choices for </a:t>
            </a:r>
          </a:p>
          <a:p>
            <a:pPr>
              <a:spcBef>
                <a:spcPts val="900"/>
              </a:spcBef>
            </a:pP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 and 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dirty="0"/>
              <a:t> will show that  </a:t>
            </a:r>
          </a:p>
          <a:p>
            <a:pPr>
              <a:spcBef>
                <a:spcPts val="600"/>
              </a:spcBef>
            </a:pPr>
            <a:r>
              <a:rPr lang="en-US" dirty="0"/>
              <a:t>the slope of the line.  </a:t>
            </a:r>
          </a:p>
        </p:txBody>
      </p:sp>
      <p:pic>
        <p:nvPicPr>
          <p:cNvPr id="5" name="Picture 4" descr="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81600" y="1045192"/>
            <a:ext cx="3614442" cy="3657600"/>
          </a:xfrm>
          <a:prstGeom prst="rect">
            <a:avLst/>
          </a:prstGeom>
        </p:spPr>
      </p:pic>
      <p:graphicFrame>
        <p:nvGraphicFramePr>
          <p:cNvPr id="1658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729675"/>
              </p:ext>
            </p:extLst>
          </p:nvPr>
        </p:nvGraphicFramePr>
        <p:xfrm>
          <a:off x="1960563" y="3352451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5" imgW="1612800" imgH="838080" progId="Equation.DSMT4">
                  <p:embed/>
                </p:oleObj>
              </mc:Choice>
              <mc:Fallback>
                <p:oleObj name="Equation" r:id="rId5" imgW="1612800" imgH="8380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563" y="3352451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8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504391"/>
              </p:ext>
            </p:extLst>
          </p:nvPr>
        </p:nvGraphicFramePr>
        <p:xfrm>
          <a:off x="4005263" y="4730401"/>
          <a:ext cx="1066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7" imgW="1066680" imgH="825480" progId="Equation.DSMT4">
                  <p:embed/>
                </p:oleObj>
              </mc:Choice>
              <mc:Fallback>
                <p:oleObj name="Equation" r:id="rId7" imgW="1066680" imgH="82548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5263" y="4730401"/>
                        <a:ext cx="1066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066800" y="1752600"/>
          <a:ext cx="325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9" imgW="3251160" imgH="431640" progId="Equation.DSMT4">
                  <p:embed/>
                </p:oleObj>
              </mc:Choice>
              <mc:Fallback>
                <p:oleObj name="Equation" r:id="rId9" imgW="325116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752600"/>
                        <a:ext cx="3251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066800" y="2311400"/>
          <a:ext cx="3276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1" imgW="3276360" imgH="431640" progId="Equation.DSMT4">
                  <p:embed/>
                </p:oleObj>
              </mc:Choice>
              <mc:Fallback>
                <p:oleObj name="Equation" r:id="rId11" imgW="327636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11400"/>
                        <a:ext cx="3276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Average Rate of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                    Find and simplify the expression that </a:t>
            </a:r>
          </a:p>
          <a:p>
            <a:pPr>
              <a:spcBef>
                <a:spcPts val="1800"/>
              </a:spcBef>
            </a:pPr>
            <a:r>
              <a:rPr lang="en-US" dirty="0"/>
              <a:t>represents the average rate of change of </a:t>
            </a:r>
            <a:r>
              <a:rPr lang="en-US" i="1" dirty="0"/>
              <a:t>f</a:t>
            </a:r>
            <a:r>
              <a:rPr lang="en-US" dirty="0"/>
              <a:t> between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h</a:t>
            </a:r>
            <a:r>
              <a:rPr lang="en-US" dirty="0"/>
              <a:t>.</a:t>
            </a:r>
          </a:p>
          <a:p>
            <a:pPr>
              <a:spcBef>
                <a:spcPts val="600"/>
              </a:spcBef>
            </a:pPr>
            <a:r>
              <a:rPr lang="en-US" b="1" dirty="0"/>
              <a:t>Solution: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dirty="0"/>
              <a:t>Here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-25000" dirty="0">
                <a:solidFill>
                  <a:srgbClr val="000099"/>
                </a:solidFill>
              </a:rPr>
              <a:t>1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-25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+ 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dirty="0"/>
              <a:t>Therefore,</a:t>
            </a:r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</p:txBody>
      </p:sp>
      <p:graphicFrame>
        <p:nvGraphicFramePr>
          <p:cNvPr id="1669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8912213"/>
              </p:ext>
            </p:extLst>
          </p:nvPr>
        </p:nvGraphicFramePr>
        <p:xfrm>
          <a:off x="1123002" y="1143000"/>
          <a:ext cx="138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4" imgW="1384200" imgH="825480" progId="Equation.DSMT4">
                  <p:embed/>
                </p:oleObj>
              </mc:Choice>
              <mc:Fallback>
                <p:oleObj name="Equation" r:id="rId4" imgW="1384200" imgH="825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002" y="1143000"/>
                        <a:ext cx="1384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140142"/>
              </p:ext>
            </p:extLst>
          </p:nvPr>
        </p:nvGraphicFramePr>
        <p:xfrm>
          <a:off x="2169496" y="4313238"/>
          <a:ext cx="3721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6" imgW="3720960" imgH="431640" progId="Equation.DSMT4">
                  <p:embed/>
                </p:oleObj>
              </mc:Choice>
              <mc:Fallback>
                <p:oleObj name="Equation" r:id="rId6" imgW="3720960" imgH="4316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9496" y="4313238"/>
                        <a:ext cx="3721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Average Rate of Change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280848" y="1592240"/>
          <a:ext cx="2463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4" imgW="2463480" imgH="876240" progId="Equation.DSMT4">
                  <p:embed/>
                </p:oleObj>
              </mc:Choice>
              <mc:Fallback>
                <p:oleObj name="Equation" r:id="rId4" imgW="246348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0848" y="1592240"/>
                        <a:ext cx="2463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809096" y="1240808"/>
          <a:ext cx="16383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6" imgW="1638000" imgH="1231560" progId="Equation.DSMT4">
                  <p:embed/>
                </p:oleObj>
              </mc:Choice>
              <mc:Fallback>
                <p:oleObj name="Equation" r:id="rId6" imgW="1638000" imgH="1231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9096" y="1240808"/>
                        <a:ext cx="16383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994848" y="2667000"/>
          <a:ext cx="32766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8" imgW="3276360" imgH="1384200" progId="Equation.DSMT4">
                  <p:embed/>
                </p:oleObj>
              </mc:Choice>
              <mc:Fallback>
                <p:oleObj name="Equation" r:id="rId8" imgW="3276360" imgH="1384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2667000"/>
                        <a:ext cx="3276600" cy="138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334000" y="2729552"/>
          <a:ext cx="20828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10" imgW="2082600" imgH="1777680" progId="Equation.DSMT4">
                  <p:embed/>
                </p:oleObj>
              </mc:Choice>
              <mc:Fallback>
                <p:oleObj name="Equation" r:id="rId10" imgW="2082600" imgH="1777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729552"/>
                        <a:ext cx="20828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994848" y="4451350"/>
          <a:ext cx="1905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12" imgW="1904760" imgH="952200" progId="Equation.DSMT4">
                  <p:embed/>
                </p:oleObj>
              </mc:Choice>
              <mc:Fallback>
                <p:oleObj name="Equation" r:id="rId12" imgW="1904760" imgH="952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4451350"/>
                        <a:ext cx="1905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038600" y="4495800"/>
          <a:ext cx="1816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14" imgW="1815840" imgH="952200" progId="Equation.DSMT4">
                  <p:embed/>
                </p:oleObj>
              </mc:Choice>
              <mc:Fallback>
                <p:oleObj name="Equation" r:id="rId14" imgW="181584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495800"/>
                        <a:ext cx="1816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1420504" y="1572904"/>
          <a:ext cx="2755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16" imgW="2755800" imgH="990360" progId="Equation.DSMT4">
                  <p:embed/>
                </p:oleObj>
              </mc:Choice>
              <mc:Fallback>
                <p:oleObj name="Equation" r:id="rId16" imgW="2755800" imgH="990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504" y="1572904"/>
                        <a:ext cx="2755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33400" y="1893248"/>
          <a:ext cx="457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18" imgW="457200" imgH="330120" progId="Equation.DSMT4">
                  <p:embed/>
                </p:oleObj>
              </mc:Choice>
              <mc:Fallback>
                <p:oleObj name="Equation" r:id="rId18" imgW="45720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93248"/>
                        <a:ext cx="457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2895600" y="4523096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581400" y="50292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 Falling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4419600" cy="4572000"/>
          </a:xfrm>
        </p:spPr>
        <p:txBody>
          <a:bodyPr/>
          <a:lstStyle/>
          <a:p>
            <a:r>
              <a:rPr lang="en-US" dirty="0"/>
              <a:t>A ball is dropped from an airplane. The distance </a:t>
            </a:r>
            <a:r>
              <a:rPr lang="en-US" i="1" dirty="0"/>
              <a:t>d</a:t>
            </a:r>
            <a:r>
              <a:rPr lang="en-US" dirty="0"/>
              <a:t> that it falls in </a:t>
            </a:r>
            <a:r>
              <a:rPr lang="en-US" i="1" dirty="0"/>
              <a:t>t</a:t>
            </a:r>
            <a:r>
              <a:rPr lang="en-US" dirty="0"/>
              <a:t> seconds is given by the function </a:t>
            </a:r>
            <a:r>
              <a:rPr lang="en-US" i="1" dirty="0">
                <a:solidFill>
                  <a:srgbClr val="0000FF"/>
                </a:solidFill>
              </a:rPr>
              <a:t>d</a:t>
            </a:r>
            <a:r>
              <a:rPr lang="en-US" dirty="0">
                <a:solidFill>
                  <a:srgbClr val="0000FF"/>
                </a:solidFill>
              </a:rPr>
              <a:t> = 16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. The table shows the distance the ball falls and the change in distance Δ</a:t>
            </a:r>
            <a:r>
              <a:rPr lang="en-US" i="1" dirty="0"/>
              <a:t>d</a:t>
            </a:r>
            <a:r>
              <a:rPr lang="en-US" dirty="0"/>
              <a:t> for 1-second time intervals during the first 5 seconds of its descent.</a:t>
            </a:r>
          </a:p>
        </p:txBody>
      </p:sp>
      <p:pic>
        <p:nvPicPr>
          <p:cNvPr id="168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68567" y="1115704"/>
            <a:ext cx="3718233" cy="4754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 Falling Object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a.	</a:t>
            </a:r>
            <a:r>
              <a:rPr lang="en-US" dirty="0"/>
              <a:t>How far does the ball fall during the first 3 seconds?</a:t>
            </a:r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What is the average velocity of the ball during the first 3 seconds? (Velocity is the rate of change of distance with respect to time.)</a:t>
            </a:r>
          </a:p>
          <a:p>
            <a:pPr marL="463550" indent="-463550"/>
            <a:r>
              <a:rPr lang="en-US" b="1" dirty="0"/>
              <a:t>c.	</a:t>
            </a:r>
            <a:r>
              <a:rPr lang="en-US" dirty="0"/>
              <a:t>How fast is the ball traveling when </a:t>
            </a:r>
            <a:r>
              <a:rPr lang="en-US" i="1" dirty="0"/>
              <a:t>t </a:t>
            </a:r>
            <a:r>
              <a:rPr lang="en-US" dirty="0"/>
              <a:t>= 3?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285</Words>
  <Application>Microsoft Office PowerPoint</Application>
  <PresentationFormat>On-screen Show (4:3)</PresentationFormat>
  <Paragraphs>47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Courier New</vt:lpstr>
      <vt:lpstr>Calibri</vt:lpstr>
      <vt:lpstr>Office Theme</vt:lpstr>
      <vt:lpstr>Equation</vt:lpstr>
      <vt:lpstr>Section 10.5</vt:lpstr>
      <vt:lpstr>Objectives</vt:lpstr>
      <vt:lpstr>Average Rate of Change</vt:lpstr>
      <vt:lpstr>Example 1: Finding the Average Rate of Change</vt:lpstr>
      <vt:lpstr>Example 1: Finding the Average Rate of Change (cont.)</vt:lpstr>
      <vt:lpstr>Example 2: Average Rate of Change</vt:lpstr>
      <vt:lpstr>Example 2: Average Rate of Change (cont.)</vt:lpstr>
      <vt:lpstr>Example 3: A Falling Object</vt:lpstr>
      <vt:lpstr>Example 3: A Falling Object (cont.)</vt:lpstr>
      <vt:lpstr>Example 3: A Falling Object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Adam Flaherty</cp:lastModifiedBy>
  <cp:revision>66</cp:revision>
  <dcterms:created xsi:type="dcterms:W3CDTF">2013-04-26T14:43:13Z</dcterms:created>
  <dcterms:modified xsi:type="dcterms:W3CDTF">2020-03-26T14:16:36Z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044647A4-0112-4ECE-B155-0DD9272530FC</vt:lpwstr>
  </property>
  <property fmtid="{D5CDD505-2E9C-101B-9397-08002B2CF9AE}" pid="3" name="ArticulatePath">
    <vt:lpwstr>ESC_2_2</vt:lpwstr>
  </property>
</Properties>
</file>