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handoutMasterIdLst>
    <p:handoutMasterId r:id="rId32"/>
  </p:handoutMasterIdLst>
  <p:sldIdLst>
    <p:sldId id="256" r:id="rId2"/>
    <p:sldId id="258"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D9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6" d="100"/>
          <a:sy n="86" d="100"/>
        </p:scale>
        <p:origin x="1819"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7/30/2021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2281281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DB72B-26C7-4DF0-AE36-C18F404FD187}" type="datetimeFigureOut">
              <a:rPr lang="en-US" smtClean="0"/>
              <a:pPr/>
              <a:t>7/30/2021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7168AF-6BBA-40E4-BA24-745A749081F2}" type="slidenum">
              <a:rPr lang="en-US" smtClean="0"/>
              <a:pPr/>
              <a:t>‹#›</a:t>
            </a:fld>
            <a:endParaRPr lang="en-US" dirty="0"/>
          </a:p>
        </p:txBody>
      </p:sp>
    </p:spTree>
    <p:extLst>
      <p:ext uri="{BB962C8B-B14F-4D97-AF65-F5344CB8AC3E}">
        <p14:creationId xmlns:p14="http://schemas.microsoft.com/office/powerpoint/2010/main" val="113655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1.bin"/><Relationship Id="rId18" Type="http://schemas.openxmlformats.org/officeDocument/2006/relationships/image" Target="../media/image19.wmf"/><Relationship Id="rId26" Type="http://schemas.openxmlformats.org/officeDocument/2006/relationships/image" Target="../media/image23.wmf"/><Relationship Id="rId3" Type="http://schemas.openxmlformats.org/officeDocument/2006/relationships/oleObject" Target="../embeddings/oleObject6.bin"/><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16.wmf"/><Relationship Id="rId17" Type="http://schemas.openxmlformats.org/officeDocument/2006/relationships/oleObject" Target="../embeddings/oleObject13.bin"/><Relationship Id="rId25"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tags" Target="../tags/tag15.xml"/><Relationship Id="rId6" Type="http://schemas.openxmlformats.org/officeDocument/2006/relationships/image" Target="../media/image13.wmf"/><Relationship Id="rId11" Type="http://schemas.openxmlformats.org/officeDocument/2006/relationships/oleObject" Target="../embeddings/oleObject10.bin"/><Relationship Id="rId24" Type="http://schemas.openxmlformats.org/officeDocument/2006/relationships/image" Target="../media/image22.wmf"/><Relationship Id="rId5" Type="http://schemas.openxmlformats.org/officeDocument/2006/relationships/oleObject" Target="../embeddings/oleObject7.bin"/><Relationship Id="rId15" Type="http://schemas.openxmlformats.org/officeDocument/2006/relationships/oleObject" Target="../embeddings/oleObject12.bin"/><Relationship Id="rId23" Type="http://schemas.openxmlformats.org/officeDocument/2006/relationships/oleObject" Target="../embeddings/oleObject16.bin"/><Relationship Id="rId28" Type="http://schemas.openxmlformats.org/officeDocument/2006/relationships/image" Target="../media/image24.wmf"/><Relationship Id="rId10" Type="http://schemas.openxmlformats.org/officeDocument/2006/relationships/image" Target="../media/image15.wmf"/><Relationship Id="rId19" Type="http://schemas.openxmlformats.org/officeDocument/2006/relationships/oleObject" Target="../embeddings/oleObject14.bin"/><Relationship Id="rId4" Type="http://schemas.openxmlformats.org/officeDocument/2006/relationships/image" Target="../media/image12.wmf"/><Relationship Id="rId9" Type="http://schemas.openxmlformats.org/officeDocument/2006/relationships/oleObject" Target="../embeddings/oleObject9.bin"/><Relationship Id="rId14" Type="http://schemas.openxmlformats.org/officeDocument/2006/relationships/image" Target="../media/image17.wmf"/><Relationship Id="rId22" Type="http://schemas.openxmlformats.org/officeDocument/2006/relationships/image" Target="../media/image21.wmf"/><Relationship Id="rId27"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8.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3.wmf"/><Relationship Id="rId5" Type="http://schemas.openxmlformats.org/officeDocument/2006/relationships/oleObject" Target="../embeddings/oleObject25.bin"/><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5.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29.bin"/><Relationship Id="rId14" Type="http://schemas.openxmlformats.org/officeDocument/2006/relationships/image" Target="../media/image39.w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41.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5.bin"/><Relationship Id="rId14" Type="http://schemas.openxmlformats.org/officeDocument/2006/relationships/image" Target="../media/image45.wm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43.bin"/><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49.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1.bin"/><Relationship Id="rId14" Type="http://schemas.openxmlformats.org/officeDocument/2006/relationships/image" Target="../media/image53.w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10.6</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Rates of Change and Derivatives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Manufacturing (cont.)</a:t>
            </a:r>
          </a:p>
        </p:txBody>
      </p:sp>
      <p:sp>
        <p:nvSpPr>
          <p:cNvPr id="3" name="Content Placeholder 2"/>
          <p:cNvSpPr>
            <a:spLocks noGrp="1"/>
          </p:cNvSpPr>
          <p:nvPr>
            <p:ph idx="1"/>
          </p:nvPr>
        </p:nvSpPr>
        <p:spPr>
          <a:xfrm>
            <a:off x="457200" y="1280160"/>
            <a:ext cx="4495800" cy="4572000"/>
          </a:xfrm>
        </p:spPr>
        <p:txBody>
          <a:bodyPr/>
          <a:lstStyle/>
          <a:p>
            <a:pPr marL="463550" indent="-463550"/>
            <a:r>
              <a:rPr lang="en-US" b="1" dirty="0"/>
              <a:t>Solutions:</a:t>
            </a:r>
          </a:p>
          <a:p>
            <a:pPr marL="463550" indent="-463550"/>
            <a:r>
              <a:rPr lang="en-US" b="1" dirty="0"/>
              <a:t>a.	</a:t>
            </a:r>
            <a:r>
              <a:rPr lang="en-US" dirty="0"/>
              <a:t>Using the definition of the slope of a curve at a point, </a:t>
            </a:r>
            <a:r>
              <a:rPr lang="en-US" i="1" dirty="0">
                <a:solidFill>
                  <a:srgbClr val="000099"/>
                </a:solidFill>
              </a:rPr>
              <a:t>C</a:t>
            </a:r>
            <a:r>
              <a:rPr lang="en-US" dirty="0">
                <a:solidFill>
                  <a:srgbClr val="000099"/>
                </a:solidFill>
              </a:rPr>
              <a:t> ′(300) = 90 </a:t>
            </a:r>
            <a:r>
              <a:rPr lang="en-US" dirty="0"/>
              <a:t>is the slope of the tangent line at the point </a:t>
            </a:r>
            <a:r>
              <a:rPr lang="en-US" dirty="0">
                <a:solidFill>
                  <a:srgbClr val="000099"/>
                </a:solidFill>
              </a:rPr>
              <a:t>(300, 31,000)</a:t>
            </a:r>
            <a:r>
              <a:rPr lang="en-US" dirty="0"/>
              <a:t>. Knowing this, we can draw a line with slope 90 at the point (300, 31,000).</a:t>
            </a:r>
          </a:p>
        </p:txBody>
      </p:sp>
      <p:pic>
        <p:nvPicPr>
          <p:cNvPr id="4" name="Picture 3" descr="s.png"/>
          <p:cNvPicPr>
            <a:picLocks noChangeAspect="1"/>
          </p:cNvPicPr>
          <p:nvPr/>
        </p:nvPicPr>
        <p:blipFill>
          <a:blip r:embed="rId3" cstate="print"/>
          <a:stretch>
            <a:fillRect/>
          </a:stretch>
        </p:blipFill>
        <p:spPr>
          <a:xfrm>
            <a:off x="4906348" y="1815152"/>
            <a:ext cx="4090940" cy="36576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Manufacturing (cont.)</a:t>
            </a:r>
          </a:p>
        </p:txBody>
      </p:sp>
      <p:sp>
        <p:nvSpPr>
          <p:cNvPr id="3" name="Content Placeholder 2"/>
          <p:cNvSpPr>
            <a:spLocks noGrp="1"/>
          </p:cNvSpPr>
          <p:nvPr>
            <p:ph idx="1"/>
          </p:nvPr>
        </p:nvSpPr>
        <p:spPr/>
        <p:txBody>
          <a:bodyPr/>
          <a:lstStyle/>
          <a:p>
            <a:pPr marL="463550" indent="-463550"/>
            <a:r>
              <a:rPr lang="en-US" b="1" dirty="0"/>
              <a:t>b.	</a:t>
            </a:r>
            <a:r>
              <a:rPr lang="en-US" dirty="0"/>
              <a:t>First, lets further understand the information given in the example. </a:t>
            </a:r>
            <a:r>
              <a:rPr lang="en-US" i="1" dirty="0"/>
              <a:t>C</a:t>
            </a:r>
            <a:r>
              <a:rPr lang="en-US" dirty="0"/>
              <a:t>(300) = 31,000 means it costs $31,000 to manufacture 300 bookcases. Using this, we can determine the average cost of producing the first 300 bookcases:</a:t>
            </a:r>
          </a:p>
        </p:txBody>
      </p:sp>
      <p:graphicFrame>
        <p:nvGraphicFramePr>
          <p:cNvPr id="8195" name="Object 3"/>
          <p:cNvGraphicFramePr>
            <a:graphicFrameLocks noChangeAspect="1"/>
          </p:cNvGraphicFramePr>
          <p:nvPr/>
        </p:nvGraphicFramePr>
        <p:xfrm>
          <a:off x="2549856" y="3733800"/>
          <a:ext cx="1092200" cy="876300"/>
        </p:xfrm>
        <a:graphic>
          <a:graphicData uri="http://schemas.openxmlformats.org/presentationml/2006/ole">
            <mc:AlternateContent xmlns:mc="http://schemas.openxmlformats.org/markup-compatibility/2006">
              <mc:Choice xmlns:v="urn:schemas-microsoft-com:vml" Requires="v">
                <p:oleObj name="Equation" r:id="rId3" imgW="1091880" imgH="876240" progId="Equation.DSMT4">
                  <p:embed/>
                </p:oleObj>
              </mc:Choice>
              <mc:Fallback>
                <p:oleObj name="Equation" r:id="rId3" imgW="1091880" imgH="876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856" y="3733800"/>
                        <a:ext cx="1092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3678260" y="3790664"/>
          <a:ext cx="1358900" cy="838200"/>
        </p:xfrm>
        <a:graphic>
          <a:graphicData uri="http://schemas.openxmlformats.org/presentationml/2006/ole">
            <mc:AlternateContent xmlns:mc="http://schemas.openxmlformats.org/markup-compatibility/2006">
              <mc:Choice xmlns:v="urn:schemas-microsoft-com:vml" Requires="v">
                <p:oleObj name="Equation" r:id="rId5" imgW="1358640" imgH="838080" progId="Equation.DSMT4">
                  <p:embed/>
                </p:oleObj>
              </mc:Choice>
              <mc:Fallback>
                <p:oleObj name="Equation" r:id="rId5" imgW="135864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8260" y="3790664"/>
                        <a:ext cx="1358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5065404" y="4038600"/>
          <a:ext cx="1536700" cy="368300"/>
        </p:xfrm>
        <a:graphic>
          <a:graphicData uri="http://schemas.openxmlformats.org/presentationml/2006/ole">
            <mc:AlternateContent xmlns:mc="http://schemas.openxmlformats.org/markup-compatibility/2006">
              <mc:Choice xmlns:v="urn:schemas-microsoft-com:vml" Requires="v">
                <p:oleObj name="Equation" r:id="rId7" imgW="1536480" imgH="368280" progId="Equation.DSMT4">
                  <p:embed/>
                </p:oleObj>
              </mc:Choice>
              <mc:Fallback>
                <p:oleObj name="Equation" r:id="rId7" imgW="1536480" imgH="3682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5404" y="4038600"/>
                        <a:ext cx="1536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Manufacturing (cont.)</a:t>
            </a:r>
          </a:p>
        </p:txBody>
      </p:sp>
      <p:sp>
        <p:nvSpPr>
          <p:cNvPr id="3" name="Content Placeholder 2"/>
          <p:cNvSpPr>
            <a:spLocks noGrp="1"/>
          </p:cNvSpPr>
          <p:nvPr>
            <p:ph idx="1"/>
          </p:nvPr>
        </p:nvSpPr>
        <p:spPr>
          <a:xfrm>
            <a:off x="457200" y="1280160"/>
            <a:ext cx="8610600" cy="4572000"/>
          </a:xfrm>
        </p:spPr>
        <p:txBody>
          <a:bodyPr>
            <a:noAutofit/>
          </a:bodyPr>
          <a:lstStyle/>
          <a:p>
            <a:pPr>
              <a:lnSpc>
                <a:spcPts val="3200"/>
              </a:lnSpc>
              <a:spcBef>
                <a:spcPts val="100"/>
              </a:spcBef>
            </a:pPr>
            <a:r>
              <a:rPr lang="en-US" i="1" dirty="0">
                <a:solidFill>
                  <a:srgbClr val="000099"/>
                </a:solidFill>
              </a:rPr>
              <a:t>C</a:t>
            </a:r>
            <a:r>
              <a:rPr lang="en-US" dirty="0">
                <a:solidFill>
                  <a:srgbClr val="000099"/>
                </a:solidFill>
              </a:rPr>
              <a:t>′(300) = 90 </a:t>
            </a:r>
            <a:r>
              <a:rPr lang="en-US" dirty="0"/>
              <a:t>is the rate of change of </a:t>
            </a:r>
            <a:r>
              <a:rPr lang="en-US" i="1" dirty="0"/>
              <a:t>y</a:t>
            </a:r>
            <a:r>
              <a:rPr lang="en-US" dirty="0"/>
              <a:t> at the point   </a:t>
            </a:r>
            <a:r>
              <a:rPr lang="en-US" dirty="0">
                <a:solidFill>
                  <a:srgbClr val="000099"/>
                </a:solidFill>
              </a:rPr>
              <a:t>(300, 31,000). </a:t>
            </a:r>
            <a:r>
              <a:rPr lang="en-US" dirty="0"/>
              <a:t>This means that </a:t>
            </a:r>
            <a:r>
              <a:rPr lang="en-US" i="1" dirty="0"/>
              <a:t>y</a:t>
            </a:r>
            <a:r>
              <a:rPr lang="en-US" dirty="0"/>
              <a:t> is changing at the rate of $90 per bookcase at this point. Another way of stating that is $90 is the cost of an additional bookcase if 301 were produced instead of 300. The average cost is clearly decreasing − a useful fact to be able to calculate for a manufacturing company. </a:t>
            </a:r>
          </a:p>
          <a:p>
            <a:pPr>
              <a:lnSpc>
                <a:spcPts val="3200"/>
              </a:lnSpc>
              <a:spcBef>
                <a:spcPts val="600"/>
              </a:spcBef>
            </a:pPr>
            <a:r>
              <a:rPr lang="en-US" dirty="0"/>
              <a:t>Using these meanings, the cost of producing 3 more bookcases, compared to the cost of producing 300, is about </a:t>
            </a:r>
            <a:r>
              <a:rPr lang="en-US" dirty="0">
                <a:solidFill>
                  <a:srgbClr val="000099"/>
                </a:solidFill>
              </a:rPr>
              <a:t>90 · 3 = 270 </a:t>
            </a:r>
            <a:r>
              <a:rPr lang="en-US" dirty="0"/>
              <a:t>dollars more. So it will cost </a:t>
            </a:r>
            <a:br>
              <a:rPr lang="en-US" dirty="0"/>
            </a:br>
            <a:r>
              <a:rPr lang="en-US" dirty="0">
                <a:solidFill>
                  <a:srgbClr val="000099"/>
                </a:solidFill>
              </a:rPr>
              <a:t>$31,000 + $270 =</a:t>
            </a:r>
            <a:r>
              <a:rPr lang="en-US" dirty="0"/>
              <a:t> </a:t>
            </a:r>
            <a:r>
              <a:rPr lang="en-US" dirty="0">
                <a:solidFill>
                  <a:srgbClr val="FF0000"/>
                </a:solidFill>
              </a:rPr>
              <a:t>$31,270 </a:t>
            </a:r>
            <a:r>
              <a:rPr lang="en-US" dirty="0"/>
              <a:t>to manufacture 303 bookcases.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Slopes and Rates of Change</a:t>
            </a:r>
          </a:p>
        </p:txBody>
      </p:sp>
      <p:sp>
        <p:nvSpPr>
          <p:cNvPr id="3" name="Content Placeholder 2"/>
          <p:cNvSpPr>
            <a:spLocks noGrp="1"/>
          </p:cNvSpPr>
          <p:nvPr>
            <p:ph idx="1"/>
          </p:nvPr>
        </p:nvSpPr>
        <p:spPr>
          <a:ln w="28575">
            <a:solidFill>
              <a:srgbClr val="FF0000"/>
            </a:solidFill>
          </a:ln>
        </p:spPr>
        <p:txBody>
          <a:bodyPr/>
          <a:lstStyle/>
          <a:p>
            <a:pPr algn="ctr"/>
            <a:r>
              <a:rPr lang="en-US" b="1" dirty="0">
                <a:solidFill>
                  <a:srgbClr val="000000"/>
                </a:solidFill>
              </a:rPr>
              <a:t>Notes</a:t>
            </a: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b="1" dirty="0">
              <a:solidFill>
                <a:srgbClr val="000000"/>
              </a:solidFill>
            </a:endParaRPr>
          </a:p>
        </p:txBody>
      </p:sp>
      <p:sp>
        <p:nvSpPr>
          <p:cNvPr id="4" name="Content Placeholder 2"/>
          <p:cNvSpPr txBox="1">
            <a:spLocks/>
          </p:cNvSpPr>
          <p:nvPr/>
        </p:nvSpPr>
        <p:spPr bwMode="auto">
          <a:xfrm>
            <a:off x="457200" y="1761018"/>
            <a:ext cx="4114800" cy="41242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We know that          </a:t>
            </a:r>
            <a:r>
              <a:rPr kumimoji="0" lang="en-US" sz="2800" b="0" u="none" strike="noStrike" kern="1200" cap="none" spc="0" normalizeH="0" baseline="0" noProof="0" dirty="0">
                <a:ln>
                  <a:noFill/>
                </a:ln>
                <a:solidFill>
                  <a:srgbClr val="000000"/>
                </a:solidFill>
                <a:effectLst/>
                <a:uLnTx/>
                <a:uFillTx/>
                <a:latin typeface="+mn-lt"/>
                <a:ea typeface="+mn-ea"/>
                <a:cs typeface="+mn-cs"/>
              </a:rPr>
              <a:t>can be </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sz="2800" b="0" u="none" strike="noStrike" kern="1200" cap="none" spc="0" normalizeH="0" baseline="0" noProof="0" dirty="0">
                <a:ln>
                  <a:noFill/>
                </a:ln>
                <a:solidFill>
                  <a:srgbClr val="000000"/>
                </a:solidFill>
                <a:effectLst/>
                <a:uLnTx/>
                <a:uFillTx/>
                <a:latin typeface="+mn-lt"/>
                <a:ea typeface="+mn-ea"/>
                <a:cs typeface="+mn-cs"/>
              </a:rPr>
              <a:t>interpreted as the slope of a secant line through two points on a curve. Now, if one point is fixed, then the </a:t>
            </a:r>
            <a:r>
              <a:rPr kumimoji="0" lang="en-US" sz="2800" b="1" u="none" strike="noStrike" kern="1200" cap="none" spc="0" normalizeH="0" baseline="0" noProof="0" dirty="0">
                <a:ln>
                  <a:noFill/>
                </a:ln>
                <a:solidFill>
                  <a:srgbClr val="C00000"/>
                </a:solidFill>
                <a:effectLst/>
                <a:uLnTx/>
                <a:uFillTx/>
                <a:latin typeface="+mn-lt"/>
                <a:ea typeface="+mn-ea"/>
                <a:cs typeface="+mn-cs"/>
              </a:rPr>
              <a:t>tangent line at that point is the limiting position of secant lines</a:t>
            </a:r>
            <a:r>
              <a:rPr kumimoji="0" lang="en-US" sz="2800" u="none" strike="noStrike" kern="1200" cap="none" spc="0" normalizeH="0" baseline="0" noProof="0" dirty="0">
                <a:ln>
                  <a:noFill/>
                </a:ln>
                <a:solidFill>
                  <a:srgbClr val="000000"/>
                </a:solidFill>
                <a:effectLst/>
                <a:uLnTx/>
                <a:uFillTx/>
                <a:latin typeface="+mn-lt"/>
                <a:ea typeface="+mn-ea"/>
                <a:cs typeface="+mn-cs"/>
              </a:rPr>
              <a:t>, as illustrated in Figure. </a:t>
            </a:r>
          </a:p>
        </p:txBody>
      </p:sp>
      <p:graphicFrame>
        <p:nvGraphicFramePr>
          <p:cNvPr id="173058" name="Object 2"/>
          <p:cNvGraphicFramePr>
            <a:graphicFrameLocks noChangeAspect="1"/>
          </p:cNvGraphicFramePr>
          <p:nvPr/>
        </p:nvGraphicFramePr>
        <p:xfrm>
          <a:off x="2694296" y="1586552"/>
          <a:ext cx="609600" cy="838200"/>
        </p:xfrm>
        <a:graphic>
          <a:graphicData uri="http://schemas.openxmlformats.org/presentationml/2006/ole">
            <mc:AlternateContent xmlns:mc="http://schemas.openxmlformats.org/markup-compatibility/2006">
              <mc:Choice xmlns:v="urn:schemas-microsoft-com:vml" Requires="v">
                <p:oleObj name="Equation" r:id="rId3" imgW="609600" imgH="838200" progId="Equation.DSMT4">
                  <p:embed/>
                </p:oleObj>
              </mc:Choice>
              <mc:Fallback>
                <p:oleObj name="Equation" r:id="rId3" imgW="609600" imgH="8382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296" y="1586552"/>
                        <a:ext cx="60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descr="s.png"/>
          <p:cNvPicPr>
            <a:picLocks noChangeAspect="1"/>
          </p:cNvPicPr>
          <p:nvPr/>
        </p:nvPicPr>
        <p:blipFill>
          <a:blip r:embed="rId5" cstate="print"/>
          <a:stretch>
            <a:fillRect/>
          </a:stretch>
        </p:blipFill>
        <p:spPr>
          <a:xfrm>
            <a:off x="5065212" y="1523257"/>
            <a:ext cx="3164388" cy="3017520"/>
          </a:xfrm>
          <a:prstGeom prst="rect">
            <a:avLst/>
          </a:prstGeom>
        </p:spPr>
      </p:pic>
      <p:sp>
        <p:nvSpPr>
          <p:cNvPr id="7" name="Rectangle 6"/>
          <p:cNvSpPr/>
          <p:nvPr/>
        </p:nvSpPr>
        <p:spPr>
          <a:xfrm>
            <a:off x="4572000" y="4571257"/>
            <a:ext cx="4023360" cy="1323439"/>
          </a:xfrm>
          <a:prstGeom prst="rect">
            <a:avLst/>
          </a:prstGeom>
        </p:spPr>
        <p:txBody>
          <a:bodyPr>
            <a:spAutoFit/>
          </a:bodyPr>
          <a:lstStyle/>
          <a:p>
            <a:r>
              <a:rPr lang="en-US" sz="2000" dirty="0">
                <a:solidFill>
                  <a:srgbClr val="008080"/>
                </a:solidFill>
              </a:rPr>
              <a:t>As the points </a:t>
            </a:r>
            <a:r>
              <a:rPr lang="en-US" sz="2000" i="1" dirty="0">
                <a:solidFill>
                  <a:srgbClr val="008080"/>
                </a:solidFill>
              </a:rPr>
              <a:t>P</a:t>
            </a:r>
            <a:r>
              <a:rPr lang="en-US" sz="2000" baseline="-25000" dirty="0">
                <a:solidFill>
                  <a:srgbClr val="008080"/>
                </a:solidFill>
              </a:rPr>
              <a:t>1</a:t>
            </a:r>
            <a:r>
              <a:rPr lang="en-US" sz="2000" dirty="0">
                <a:solidFill>
                  <a:srgbClr val="008080"/>
                </a:solidFill>
              </a:rPr>
              <a:t>, </a:t>
            </a:r>
            <a:r>
              <a:rPr lang="en-US" sz="2000" i="1" dirty="0">
                <a:solidFill>
                  <a:srgbClr val="008080"/>
                </a:solidFill>
              </a:rPr>
              <a:t>P</a:t>
            </a:r>
            <a:r>
              <a:rPr lang="en-US" sz="2000" baseline="-25000" dirty="0">
                <a:solidFill>
                  <a:srgbClr val="008080"/>
                </a:solidFill>
              </a:rPr>
              <a:t>2</a:t>
            </a:r>
            <a:r>
              <a:rPr lang="en-US" sz="2000" dirty="0">
                <a:solidFill>
                  <a:srgbClr val="008080"/>
                </a:solidFill>
              </a:rPr>
              <a:t>, </a:t>
            </a:r>
            <a:r>
              <a:rPr lang="en-US" sz="2000" i="1" dirty="0">
                <a:solidFill>
                  <a:srgbClr val="008080"/>
                </a:solidFill>
              </a:rPr>
              <a:t>P</a:t>
            </a:r>
            <a:r>
              <a:rPr lang="en-US" sz="2000" baseline="-25000" dirty="0">
                <a:solidFill>
                  <a:srgbClr val="008080"/>
                </a:solidFill>
              </a:rPr>
              <a:t>3</a:t>
            </a:r>
            <a:r>
              <a:rPr lang="en-US" sz="2000" dirty="0">
                <a:solidFill>
                  <a:srgbClr val="008080"/>
                </a:solidFill>
              </a:rPr>
              <a:t>, …, </a:t>
            </a:r>
            <a:r>
              <a:rPr lang="en-US" sz="2000" i="1" dirty="0">
                <a:solidFill>
                  <a:srgbClr val="008080"/>
                </a:solidFill>
              </a:rPr>
              <a:t>P</a:t>
            </a:r>
            <a:r>
              <a:rPr lang="en-US" sz="2000" i="1" baseline="-25000" dirty="0">
                <a:solidFill>
                  <a:srgbClr val="008080"/>
                </a:solidFill>
              </a:rPr>
              <a:t>n</a:t>
            </a:r>
            <a:r>
              <a:rPr lang="en-US" sz="2000" dirty="0">
                <a:solidFill>
                  <a:srgbClr val="008080"/>
                </a:solidFill>
              </a:rPr>
              <a:t> approach point </a:t>
            </a:r>
            <a:r>
              <a:rPr lang="en-US" sz="2000" i="1" dirty="0">
                <a:solidFill>
                  <a:srgbClr val="008080"/>
                </a:solidFill>
              </a:rPr>
              <a:t>P</a:t>
            </a:r>
            <a:r>
              <a:rPr lang="en-US" sz="2000" baseline="-25000" dirty="0">
                <a:solidFill>
                  <a:srgbClr val="008080"/>
                </a:solidFill>
              </a:rPr>
              <a:t>1</a:t>
            </a:r>
            <a:r>
              <a:rPr lang="en-US" sz="2000" dirty="0">
                <a:solidFill>
                  <a:srgbClr val="008080"/>
                </a:solidFill>
              </a:rPr>
              <a:t>, the secant lines </a:t>
            </a:r>
            <a:r>
              <a:rPr lang="en-US" sz="2000" i="1" dirty="0">
                <a:solidFill>
                  <a:srgbClr val="008080"/>
                </a:solidFill>
              </a:rPr>
              <a:t>PP</a:t>
            </a:r>
            <a:r>
              <a:rPr lang="en-US" sz="2000" baseline="-25000" dirty="0">
                <a:solidFill>
                  <a:srgbClr val="008080"/>
                </a:solidFill>
              </a:rPr>
              <a:t>1</a:t>
            </a:r>
            <a:r>
              <a:rPr lang="en-US" sz="2000" dirty="0">
                <a:solidFill>
                  <a:srgbClr val="008080"/>
                </a:solidFill>
              </a:rPr>
              <a:t>, </a:t>
            </a:r>
            <a:r>
              <a:rPr lang="en-US" sz="2000" i="1" dirty="0">
                <a:solidFill>
                  <a:srgbClr val="008080"/>
                </a:solidFill>
              </a:rPr>
              <a:t>PP</a:t>
            </a:r>
            <a:r>
              <a:rPr lang="en-US" sz="2000" baseline="-25000" dirty="0">
                <a:solidFill>
                  <a:srgbClr val="008080"/>
                </a:solidFill>
              </a:rPr>
              <a:t>2</a:t>
            </a:r>
            <a:r>
              <a:rPr lang="en-US" sz="2000" dirty="0">
                <a:solidFill>
                  <a:srgbClr val="008080"/>
                </a:solidFill>
              </a:rPr>
              <a:t>, </a:t>
            </a:r>
            <a:r>
              <a:rPr lang="en-US" sz="2000" i="1" dirty="0">
                <a:solidFill>
                  <a:srgbClr val="008080"/>
                </a:solidFill>
              </a:rPr>
              <a:t>PP</a:t>
            </a:r>
            <a:r>
              <a:rPr lang="en-US" sz="2000" baseline="-25000" dirty="0">
                <a:solidFill>
                  <a:srgbClr val="008080"/>
                </a:solidFill>
              </a:rPr>
              <a:t>3</a:t>
            </a:r>
            <a:r>
              <a:rPr lang="en-US" sz="2000" dirty="0">
                <a:solidFill>
                  <a:srgbClr val="008080"/>
                </a:solidFill>
              </a:rPr>
              <a:t>, …, </a:t>
            </a:r>
            <a:r>
              <a:rPr lang="en-US" sz="2000" i="1" dirty="0">
                <a:solidFill>
                  <a:srgbClr val="008080"/>
                </a:solidFill>
              </a:rPr>
              <a:t>PP</a:t>
            </a:r>
            <a:r>
              <a:rPr lang="en-US" sz="2000" i="1" baseline="-25000" dirty="0">
                <a:solidFill>
                  <a:srgbClr val="008080"/>
                </a:solidFill>
              </a:rPr>
              <a:t>n</a:t>
            </a:r>
            <a:r>
              <a:rPr lang="en-US" sz="2000" dirty="0">
                <a:solidFill>
                  <a:srgbClr val="008080"/>
                </a:solidFill>
              </a:rPr>
              <a:t> approach the tangent at </a:t>
            </a:r>
            <a:r>
              <a:rPr lang="en-US" sz="2000" i="1" dirty="0">
                <a:solidFill>
                  <a:srgbClr val="008080"/>
                </a:solidFill>
              </a:rPr>
              <a:t>P</a:t>
            </a:r>
            <a:r>
              <a:rPr lang="en-US" sz="2000" dirty="0">
                <a:solidFill>
                  <a:srgbClr val="008080"/>
                </a:solidFill>
              </a:rPr>
              <a:t>. </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3: Average Rate of Change </a:t>
            </a:r>
            <a:endParaRPr lang="en-US" dirty="0"/>
          </a:p>
        </p:txBody>
      </p:sp>
      <p:sp>
        <p:nvSpPr>
          <p:cNvPr id="3" name="Content Placeholder 2"/>
          <p:cNvSpPr>
            <a:spLocks noGrp="1"/>
          </p:cNvSpPr>
          <p:nvPr>
            <p:ph idx="1"/>
          </p:nvPr>
        </p:nvSpPr>
        <p:spPr/>
        <p:txBody>
          <a:bodyPr/>
          <a:lstStyle/>
          <a:p>
            <a:r>
              <a:rPr lang="en-US" dirty="0"/>
              <a:t>Consider the function                        Find the average </a:t>
            </a:r>
          </a:p>
          <a:p>
            <a:pPr>
              <a:spcBef>
                <a:spcPts val="1200"/>
              </a:spcBef>
            </a:pPr>
            <a:r>
              <a:rPr lang="en-US" dirty="0"/>
              <a:t>rate of change of </a:t>
            </a:r>
            <a:r>
              <a:rPr lang="en-US" i="1" dirty="0"/>
              <a:t>f</a:t>
            </a:r>
            <a:r>
              <a:rPr lang="en-US" dirty="0"/>
              <a:t> as </a:t>
            </a:r>
            <a:r>
              <a:rPr lang="en-US" i="1" dirty="0"/>
              <a:t>x</a:t>
            </a:r>
            <a:r>
              <a:rPr lang="en-US" dirty="0"/>
              <a:t> changes from </a:t>
            </a:r>
            <a:r>
              <a:rPr lang="en-US" i="1" dirty="0"/>
              <a:t>x</a:t>
            </a:r>
            <a:r>
              <a:rPr lang="en-US" baseline="-25000" dirty="0"/>
              <a:t>1</a:t>
            </a:r>
            <a:r>
              <a:rPr lang="en-US" dirty="0"/>
              <a:t> = 0 to </a:t>
            </a:r>
            <a:r>
              <a:rPr lang="en-US" i="1" dirty="0"/>
              <a:t>x</a:t>
            </a:r>
            <a:r>
              <a:rPr lang="en-US" baseline="-25000" dirty="0"/>
              <a:t>2</a:t>
            </a:r>
            <a:r>
              <a:rPr lang="en-US" dirty="0"/>
              <a:t> = 3. </a:t>
            </a:r>
          </a:p>
          <a:p>
            <a:pPr>
              <a:lnSpc>
                <a:spcPct val="200000"/>
              </a:lnSpc>
            </a:pPr>
            <a:r>
              <a:rPr lang="en-US" b="1" dirty="0"/>
              <a:t>Solution: </a:t>
            </a:r>
            <a:endParaRPr lang="en-US" dirty="0"/>
          </a:p>
        </p:txBody>
      </p:sp>
      <p:graphicFrame>
        <p:nvGraphicFramePr>
          <p:cNvPr id="174083" name="Object 3"/>
          <p:cNvGraphicFramePr>
            <a:graphicFrameLocks noChangeAspect="1"/>
          </p:cNvGraphicFramePr>
          <p:nvPr>
            <p:extLst>
              <p:ext uri="{D42A27DB-BD31-4B8C-83A1-F6EECF244321}">
                <p14:modId xmlns:p14="http://schemas.microsoft.com/office/powerpoint/2010/main" val="2511558259"/>
              </p:ext>
            </p:extLst>
          </p:nvPr>
        </p:nvGraphicFramePr>
        <p:xfrm>
          <a:off x="3727450" y="1115704"/>
          <a:ext cx="1689100" cy="838200"/>
        </p:xfrm>
        <a:graphic>
          <a:graphicData uri="http://schemas.openxmlformats.org/presentationml/2006/ole">
            <mc:AlternateContent xmlns:mc="http://schemas.openxmlformats.org/markup-compatibility/2006">
              <mc:Choice xmlns:v="urn:schemas-microsoft-com:vml" Requires="v">
                <p:oleObj name="Equation" r:id="rId3" imgW="1688760" imgH="838080" progId="Equation.DSMT4">
                  <p:embed/>
                </p:oleObj>
              </mc:Choice>
              <mc:Fallback>
                <p:oleObj name="Equation" r:id="rId3" imgW="1688760" imgH="83808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7450" y="1115704"/>
                        <a:ext cx="1689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nvGraphicFramePr>
        <p:xfrm>
          <a:off x="2147248" y="2743200"/>
          <a:ext cx="800100" cy="495300"/>
        </p:xfrm>
        <a:graphic>
          <a:graphicData uri="http://schemas.openxmlformats.org/presentationml/2006/ole">
            <mc:AlternateContent xmlns:mc="http://schemas.openxmlformats.org/markup-compatibility/2006">
              <mc:Choice xmlns:v="urn:schemas-microsoft-com:vml" Requires="v">
                <p:oleObj name="Equation" r:id="rId5" imgW="799920" imgH="495000" progId="Equation.DSMT4">
                  <p:embed/>
                </p:oleObj>
              </mc:Choice>
              <mc:Fallback>
                <p:oleObj name="Equation" r:id="rId5" imgW="799920" imgH="4950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248" y="2743200"/>
                        <a:ext cx="800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8"/>
          <p:cNvGraphicFramePr>
            <a:graphicFrameLocks noChangeAspect="1"/>
          </p:cNvGraphicFramePr>
          <p:nvPr/>
        </p:nvGraphicFramePr>
        <p:xfrm>
          <a:off x="2971800" y="2743200"/>
          <a:ext cx="952500" cy="469900"/>
        </p:xfrm>
        <a:graphic>
          <a:graphicData uri="http://schemas.openxmlformats.org/presentationml/2006/ole">
            <mc:AlternateContent xmlns:mc="http://schemas.openxmlformats.org/markup-compatibility/2006">
              <mc:Choice xmlns:v="urn:schemas-microsoft-com:vml" Requires="v">
                <p:oleObj name="Equation" r:id="rId7" imgW="952200" imgH="469800" progId="Equation.DSMT4">
                  <p:embed/>
                </p:oleObj>
              </mc:Choice>
              <mc:Fallback>
                <p:oleObj name="Equation" r:id="rId7" imgW="952200" imgH="4698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2743200"/>
                        <a:ext cx="95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9"/>
          <p:cNvGraphicFramePr>
            <a:graphicFrameLocks noChangeAspect="1"/>
          </p:cNvGraphicFramePr>
          <p:nvPr/>
        </p:nvGraphicFramePr>
        <p:xfrm>
          <a:off x="3948752" y="2555544"/>
          <a:ext cx="965200" cy="838200"/>
        </p:xfrm>
        <a:graphic>
          <a:graphicData uri="http://schemas.openxmlformats.org/presentationml/2006/ole">
            <mc:AlternateContent xmlns:mc="http://schemas.openxmlformats.org/markup-compatibility/2006">
              <mc:Choice xmlns:v="urn:schemas-microsoft-com:vml" Requires="v">
                <p:oleObj name="Equation" r:id="rId9" imgW="965160" imgH="838080" progId="Equation.DSMT4">
                  <p:embed/>
                </p:oleObj>
              </mc:Choice>
              <mc:Fallback>
                <p:oleObj name="Equation" r:id="rId9" imgW="965160" imgH="83808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8752" y="2555544"/>
                        <a:ext cx="96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10"/>
          <p:cNvGraphicFramePr>
            <a:graphicFrameLocks noChangeAspect="1"/>
          </p:cNvGraphicFramePr>
          <p:nvPr/>
        </p:nvGraphicFramePr>
        <p:xfrm>
          <a:off x="4980296" y="2833048"/>
          <a:ext cx="482600" cy="292100"/>
        </p:xfrm>
        <a:graphic>
          <a:graphicData uri="http://schemas.openxmlformats.org/presentationml/2006/ole">
            <mc:AlternateContent xmlns:mc="http://schemas.openxmlformats.org/markup-compatibility/2006">
              <mc:Choice xmlns:v="urn:schemas-microsoft-com:vml" Requires="v">
                <p:oleObj name="Equation" r:id="rId11" imgW="482400" imgH="291960" progId="Equation.DSMT4">
                  <p:embed/>
                </p:oleObj>
              </mc:Choice>
              <mc:Fallback>
                <p:oleObj name="Equation" r:id="rId11" imgW="482400" imgH="29196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80296" y="2833048"/>
                        <a:ext cx="48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1" name="Object 11"/>
          <p:cNvGraphicFramePr>
            <a:graphicFrameLocks noChangeAspect="1"/>
          </p:cNvGraphicFramePr>
          <p:nvPr/>
        </p:nvGraphicFramePr>
        <p:xfrm>
          <a:off x="2133600" y="3684896"/>
          <a:ext cx="812800" cy="495300"/>
        </p:xfrm>
        <a:graphic>
          <a:graphicData uri="http://schemas.openxmlformats.org/presentationml/2006/ole">
            <mc:AlternateContent xmlns:mc="http://schemas.openxmlformats.org/markup-compatibility/2006">
              <mc:Choice xmlns:v="urn:schemas-microsoft-com:vml" Requires="v">
                <p:oleObj name="Equation" r:id="rId13" imgW="812520" imgH="495000" progId="Equation.DSMT4">
                  <p:embed/>
                </p:oleObj>
              </mc:Choice>
              <mc:Fallback>
                <p:oleObj name="Equation" r:id="rId13" imgW="812520" imgH="49500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3600" y="3684896"/>
                        <a:ext cx="812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2" name="Object 12"/>
          <p:cNvGraphicFramePr>
            <a:graphicFrameLocks noChangeAspect="1"/>
          </p:cNvGraphicFramePr>
          <p:nvPr/>
        </p:nvGraphicFramePr>
        <p:xfrm>
          <a:off x="2971800" y="3698544"/>
          <a:ext cx="939800" cy="469900"/>
        </p:xfrm>
        <a:graphic>
          <a:graphicData uri="http://schemas.openxmlformats.org/presentationml/2006/ole">
            <mc:AlternateContent xmlns:mc="http://schemas.openxmlformats.org/markup-compatibility/2006">
              <mc:Choice xmlns:v="urn:schemas-microsoft-com:vml" Requires="v">
                <p:oleObj name="Equation" r:id="rId15" imgW="939600" imgH="469800" progId="Equation.DSMT4">
                  <p:embed/>
                </p:oleObj>
              </mc:Choice>
              <mc:Fallback>
                <p:oleObj name="Equation" r:id="rId15" imgW="939600" imgH="469800" progId="Equation.DSMT4">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1800" y="3698544"/>
                        <a:ext cx="939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3" name="Object 13"/>
          <p:cNvGraphicFramePr>
            <a:graphicFrameLocks noChangeAspect="1"/>
          </p:cNvGraphicFramePr>
          <p:nvPr/>
        </p:nvGraphicFramePr>
        <p:xfrm>
          <a:off x="3927144" y="3505200"/>
          <a:ext cx="952500" cy="838200"/>
        </p:xfrm>
        <a:graphic>
          <a:graphicData uri="http://schemas.openxmlformats.org/presentationml/2006/ole">
            <mc:AlternateContent xmlns:mc="http://schemas.openxmlformats.org/markup-compatibility/2006">
              <mc:Choice xmlns:v="urn:schemas-microsoft-com:vml" Requires="v">
                <p:oleObj name="Equation" r:id="rId17" imgW="952200" imgH="838080" progId="Equation.DSMT4">
                  <p:embed/>
                </p:oleObj>
              </mc:Choice>
              <mc:Fallback>
                <p:oleObj name="Equation" r:id="rId17" imgW="952200" imgH="838080" progId="Equation.DSMT4">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27144" y="3505200"/>
                        <a:ext cx="95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4" name="Object 14"/>
          <p:cNvGraphicFramePr>
            <a:graphicFrameLocks noChangeAspect="1"/>
          </p:cNvGraphicFramePr>
          <p:nvPr/>
        </p:nvGraphicFramePr>
        <p:xfrm>
          <a:off x="4939352" y="3782704"/>
          <a:ext cx="482600" cy="292100"/>
        </p:xfrm>
        <a:graphic>
          <a:graphicData uri="http://schemas.openxmlformats.org/presentationml/2006/ole">
            <mc:AlternateContent xmlns:mc="http://schemas.openxmlformats.org/markup-compatibility/2006">
              <mc:Choice xmlns:v="urn:schemas-microsoft-com:vml" Requires="v">
                <p:oleObj name="Equation" r:id="rId19" imgW="482400" imgH="291960" progId="Equation.DSMT4">
                  <p:embed/>
                </p:oleObj>
              </mc:Choice>
              <mc:Fallback>
                <p:oleObj name="Equation" r:id="rId19" imgW="482400" imgH="291960" progId="Equation.DSMT4">
                  <p:embed/>
                  <p:pic>
                    <p:nvPicPr>
                      <p:cNvPr id="0" name="Picture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39352" y="3782704"/>
                        <a:ext cx="48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5" name="Object 15"/>
          <p:cNvGraphicFramePr>
            <a:graphicFrameLocks noChangeAspect="1"/>
          </p:cNvGraphicFramePr>
          <p:nvPr/>
        </p:nvGraphicFramePr>
        <p:xfrm>
          <a:off x="2452048" y="4454856"/>
          <a:ext cx="2730500" cy="990600"/>
        </p:xfrm>
        <a:graphic>
          <a:graphicData uri="http://schemas.openxmlformats.org/presentationml/2006/ole">
            <mc:AlternateContent xmlns:mc="http://schemas.openxmlformats.org/markup-compatibility/2006">
              <mc:Choice xmlns:v="urn:schemas-microsoft-com:vml" Requires="v">
                <p:oleObj name="Equation" r:id="rId21" imgW="2730240" imgH="990360" progId="Equation.DSMT4">
                  <p:embed/>
                </p:oleObj>
              </mc:Choice>
              <mc:Fallback>
                <p:oleObj name="Equation" r:id="rId21" imgW="2730240" imgH="990360" progId="Equation.DSMT4">
                  <p:embed/>
                  <p:pic>
                    <p:nvPicPr>
                      <p:cNvPr id="0" name="Picture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52048" y="4454856"/>
                        <a:ext cx="2730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6" name="Object 16"/>
          <p:cNvGraphicFramePr>
            <a:graphicFrameLocks noChangeAspect="1"/>
          </p:cNvGraphicFramePr>
          <p:nvPr/>
        </p:nvGraphicFramePr>
        <p:xfrm>
          <a:off x="5216856" y="4495800"/>
          <a:ext cx="1028700" cy="838200"/>
        </p:xfrm>
        <a:graphic>
          <a:graphicData uri="http://schemas.openxmlformats.org/presentationml/2006/ole">
            <mc:AlternateContent xmlns:mc="http://schemas.openxmlformats.org/markup-compatibility/2006">
              <mc:Choice xmlns:v="urn:schemas-microsoft-com:vml" Requires="v">
                <p:oleObj name="Equation" r:id="rId23" imgW="1028520" imgH="838080" progId="Equation.DSMT4">
                  <p:embed/>
                </p:oleObj>
              </mc:Choice>
              <mc:Fallback>
                <p:oleObj name="Equation" r:id="rId23" imgW="1028520" imgH="838080" progId="Equation.DSMT4">
                  <p:embed/>
                  <p:pic>
                    <p:nvPicPr>
                      <p:cNvPr id="0" name="Picture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16856" y="4495800"/>
                        <a:ext cx="102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7" name="Object 17"/>
          <p:cNvGraphicFramePr>
            <a:graphicFrameLocks noChangeAspect="1"/>
          </p:cNvGraphicFramePr>
          <p:nvPr/>
        </p:nvGraphicFramePr>
        <p:xfrm>
          <a:off x="6283656" y="4509448"/>
          <a:ext cx="533400" cy="838200"/>
        </p:xfrm>
        <a:graphic>
          <a:graphicData uri="http://schemas.openxmlformats.org/presentationml/2006/ole">
            <mc:AlternateContent xmlns:mc="http://schemas.openxmlformats.org/markup-compatibility/2006">
              <mc:Choice xmlns:v="urn:schemas-microsoft-com:vml" Requires="v">
                <p:oleObj name="Equation" r:id="rId25" imgW="533160" imgH="838080" progId="Equation.DSMT4">
                  <p:embed/>
                </p:oleObj>
              </mc:Choice>
              <mc:Fallback>
                <p:oleObj name="Equation" r:id="rId25" imgW="533160" imgH="838080" progId="Equation.DSMT4">
                  <p:embed/>
                  <p:pic>
                    <p:nvPicPr>
                      <p:cNvPr id="0" name="Picture 1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83656" y="4509448"/>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8" name="Object 18"/>
          <p:cNvGraphicFramePr>
            <a:graphicFrameLocks noChangeAspect="1"/>
          </p:cNvGraphicFramePr>
          <p:nvPr/>
        </p:nvGraphicFramePr>
        <p:xfrm>
          <a:off x="6844352" y="4800600"/>
          <a:ext cx="469900" cy="292100"/>
        </p:xfrm>
        <a:graphic>
          <a:graphicData uri="http://schemas.openxmlformats.org/presentationml/2006/ole">
            <mc:AlternateContent xmlns:mc="http://schemas.openxmlformats.org/markup-compatibility/2006">
              <mc:Choice xmlns:v="urn:schemas-microsoft-com:vml" Requires="v">
                <p:oleObj name="Equation" r:id="rId27" imgW="469800" imgH="291960" progId="Equation.DSMT4">
                  <p:embed/>
                </p:oleObj>
              </mc:Choice>
              <mc:Fallback>
                <p:oleObj name="Equation" r:id="rId27" imgW="469800" imgH="291960" progId="Equation.DSMT4">
                  <p:embed/>
                  <p:pic>
                    <p:nvPicPr>
                      <p:cNvPr id="0" name="Picture 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44352" y="4800600"/>
                        <a:ext cx="46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3: Average Rate of Change (cont.)</a:t>
            </a:r>
            <a:endParaRPr lang="en-US" dirty="0"/>
          </a:p>
        </p:txBody>
      </p:sp>
      <p:sp>
        <p:nvSpPr>
          <p:cNvPr id="5" name="Content Placeholder 4"/>
          <p:cNvSpPr>
            <a:spLocks noGrp="1"/>
          </p:cNvSpPr>
          <p:nvPr>
            <p:ph idx="1"/>
          </p:nvPr>
        </p:nvSpPr>
        <p:spPr/>
        <p:txBody>
          <a:bodyPr/>
          <a:lstStyle/>
          <a:p>
            <a:endParaRPr lang="en-US" dirty="0"/>
          </a:p>
          <a:p>
            <a:endParaRPr lang="en-US" dirty="0"/>
          </a:p>
        </p:txBody>
      </p:sp>
      <p:pic>
        <p:nvPicPr>
          <p:cNvPr id="4" name="Picture 3" descr="s.png"/>
          <p:cNvPicPr>
            <a:picLocks noChangeAspect="1"/>
          </p:cNvPicPr>
          <p:nvPr/>
        </p:nvPicPr>
        <p:blipFill>
          <a:blip r:embed="rId3" cstate="print"/>
          <a:stretch>
            <a:fillRect/>
          </a:stretch>
        </p:blipFill>
        <p:spPr>
          <a:xfrm>
            <a:off x="4419600" y="1205552"/>
            <a:ext cx="4021504" cy="4754880"/>
          </a:xfrm>
          <a:prstGeom prst="rect">
            <a:avLst/>
          </a:prstGeom>
        </p:spPr>
      </p:pic>
      <p:sp>
        <p:nvSpPr>
          <p:cNvPr id="7" name="Rectangle 6"/>
          <p:cNvSpPr/>
          <p:nvPr/>
        </p:nvSpPr>
        <p:spPr>
          <a:xfrm>
            <a:off x="533400" y="2856889"/>
            <a:ext cx="4023360" cy="1015663"/>
          </a:xfrm>
          <a:prstGeom prst="rect">
            <a:avLst/>
          </a:prstGeom>
        </p:spPr>
        <p:txBody>
          <a:bodyPr>
            <a:spAutoFit/>
          </a:bodyPr>
          <a:lstStyle/>
          <a:p>
            <a:r>
              <a:rPr lang="en-US" sz="2000" dirty="0">
                <a:solidFill>
                  <a:srgbClr val="008080"/>
                </a:solidFill>
              </a:rPr>
              <a:t>The average rate of change is the slope of a line secant to both the start and stop points. </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Instantaneous Velocity</a:t>
            </a:r>
          </a:p>
        </p:txBody>
      </p:sp>
      <p:sp>
        <p:nvSpPr>
          <p:cNvPr id="3" name="Content Placeholder 2"/>
          <p:cNvSpPr>
            <a:spLocks noGrp="1"/>
          </p:cNvSpPr>
          <p:nvPr>
            <p:ph idx="1"/>
          </p:nvPr>
        </p:nvSpPr>
        <p:spPr>
          <a:xfrm>
            <a:off x="457200" y="1280160"/>
            <a:ext cx="4495800" cy="4572000"/>
          </a:xfrm>
        </p:spPr>
        <p:txBody>
          <a:bodyPr/>
          <a:lstStyle/>
          <a:p>
            <a:pPr>
              <a:lnSpc>
                <a:spcPts val="3700"/>
              </a:lnSpc>
            </a:pPr>
            <a:r>
              <a:rPr lang="en-US" dirty="0"/>
              <a:t>An arrow is shot into the air and its height in feet after </a:t>
            </a:r>
            <a:r>
              <a:rPr lang="en-US" i="1" dirty="0"/>
              <a:t>t</a:t>
            </a:r>
            <a:r>
              <a:rPr lang="en-US" dirty="0"/>
              <a:t> seconds is given by the function </a:t>
            </a:r>
            <a:r>
              <a:rPr lang="en-US" i="1" dirty="0">
                <a:solidFill>
                  <a:srgbClr val="0000FF"/>
                </a:solidFill>
              </a:rPr>
              <a:t>f</a:t>
            </a:r>
            <a:r>
              <a:rPr lang="en-US" dirty="0">
                <a:solidFill>
                  <a:srgbClr val="0000FF"/>
                </a:solidFill>
              </a:rPr>
              <a:t>(</a:t>
            </a:r>
            <a:r>
              <a:rPr lang="en-US" i="1" dirty="0">
                <a:solidFill>
                  <a:srgbClr val="0000FF"/>
                </a:solidFill>
              </a:rPr>
              <a:t>t</a:t>
            </a:r>
            <a:r>
              <a:rPr lang="en-US" dirty="0">
                <a:solidFill>
                  <a:srgbClr val="0000FF"/>
                </a:solidFill>
              </a:rPr>
              <a:t>) = −16</a:t>
            </a:r>
            <a:r>
              <a:rPr lang="en-US" i="1" dirty="0">
                <a:solidFill>
                  <a:srgbClr val="0000FF"/>
                </a:solidFill>
              </a:rPr>
              <a:t>t</a:t>
            </a:r>
            <a:r>
              <a:rPr lang="en-US" baseline="30000" dirty="0">
                <a:solidFill>
                  <a:srgbClr val="0000FF"/>
                </a:solidFill>
              </a:rPr>
              <a:t>2</a:t>
            </a:r>
            <a:r>
              <a:rPr lang="en-US" dirty="0">
                <a:solidFill>
                  <a:srgbClr val="0000FF"/>
                </a:solidFill>
              </a:rPr>
              <a:t> + 80t</a:t>
            </a:r>
            <a:r>
              <a:rPr lang="en-US" dirty="0"/>
              <a:t>. The graph of the curve </a:t>
            </a:r>
            <a:r>
              <a:rPr lang="en-US" i="1" dirty="0"/>
              <a:t>y</a:t>
            </a:r>
            <a:r>
              <a:rPr lang="en-US" dirty="0"/>
              <a:t> = </a:t>
            </a:r>
            <a:r>
              <a:rPr lang="en-US" i="1" dirty="0"/>
              <a:t>f</a:t>
            </a:r>
            <a:r>
              <a:rPr lang="en-US" dirty="0"/>
              <a:t>(</a:t>
            </a:r>
            <a:r>
              <a:rPr lang="en-US" i="1" dirty="0"/>
              <a:t>t</a:t>
            </a:r>
            <a:r>
              <a:rPr lang="en-US" dirty="0"/>
              <a:t>) is the parabola shown on the right. </a:t>
            </a:r>
          </a:p>
        </p:txBody>
      </p:sp>
      <p:pic>
        <p:nvPicPr>
          <p:cNvPr id="4" name="Picture 3" descr="s.png"/>
          <p:cNvPicPr>
            <a:picLocks noChangeAspect="1"/>
          </p:cNvPicPr>
          <p:nvPr/>
        </p:nvPicPr>
        <p:blipFill>
          <a:blip r:embed="rId3" cstate="print"/>
          <a:stretch>
            <a:fillRect/>
          </a:stretch>
        </p:blipFill>
        <p:spPr>
          <a:xfrm>
            <a:off x="4876800" y="1066800"/>
            <a:ext cx="4162924" cy="4114800"/>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Instantaneous Velocity (cont.)</a:t>
            </a:r>
          </a:p>
        </p:txBody>
      </p:sp>
      <p:sp>
        <p:nvSpPr>
          <p:cNvPr id="3" name="Content Placeholder 2"/>
          <p:cNvSpPr>
            <a:spLocks noGrp="1"/>
          </p:cNvSpPr>
          <p:nvPr>
            <p:ph idx="1"/>
          </p:nvPr>
        </p:nvSpPr>
        <p:spPr>
          <a:xfrm>
            <a:off x="457200" y="1280160"/>
            <a:ext cx="8503920" cy="4573560"/>
          </a:xfrm>
        </p:spPr>
        <p:txBody>
          <a:bodyPr>
            <a:spAutoFit/>
          </a:bodyPr>
          <a:lstStyle/>
          <a:p>
            <a:pPr>
              <a:tabLst>
                <a:tab pos="463550" algn="l"/>
              </a:tabLst>
            </a:pPr>
            <a:r>
              <a:rPr lang="en-US" b="1" dirty="0"/>
              <a:t>a.	</a:t>
            </a:r>
            <a:r>
              <a:rPr lang="en-US" dirty="0"/>
              <a:t>Find the height of the arrow when </a:t>
            </a:r>
            <a:r>
              <a:rPr lang="en-US" i="1" dirty="0"/>
              <a:t>t </a:t>
            </a:r>
            <a:r>
              <a:rPr lang="en-US" dirty="0"/>
              <a:t>= 3.</a:t>
            </a:r>
            <a:r>
              <a:rPr lang="en-US" i="1" dirty="0"/>
              <a:t> </a:t>
            </a:r>
          </a:p>
          <a:p>
            <a:pPr>
              <a:tabLst>
                <a:tab pos="463550" algn="l"/>
              </a:tabLst>
            </a:pPr>
            <a:r>
              <a:rPr lang="en-US" b="1" dirty="0"/>
              <a:t>b.	</a:t>
            </a:r>
            <a:r>
              <a:rPr lang="en-US" dirty="0"/>
              <a:t>Find the velocity of the arrow when </a:t>
            </a:r>
            <a:r>
              <a:rPr lang="en-US" i="1" dirty="0"/>
              <a:t>t </a:t>
            </a:r>
            <a:r>
              <a:rPr lang="en-US" dirty="0"/>
              <a:t>= 3.</a:t>
            </a:r>
            <a:r>
              <a:rPr lang="en-US" i="1" dirty="0"/>
              <a:t> </a:t>
            </a:r>
          </a:p>
          <a:p>
            <a:pPr>
              <a:tabLst>
                <a:tab pos="463550" algn="l"/>
              </a:tabLst>
            </a:pPr>
            <a:r>
              <a:rPr lang="en-US" b="1" dirty="0"/>
              <a:t>c.	</a:t>
            </a:r>
            <a:r>
              <a:rPr lang="en-US" dirty="0"/>
              <a:t>Find the slope of the tangent line to the curve at </a:t>
            </a:r>
            <a:r>
              <a:rPr lang="en-US" i="1" dirty="0"/>
              <a:t>t </a:t>
            </a:r>
            <a:r>
              <a:rPr lang="en-US" dirty="0"/>
              <a:t>= 3.</a:t>
            </a:r>
            <a:r>
              <a:rPr lang="en-US" i="1" dirty="0"/>
              <a:t> </a:t>
            </a:r>
          </a:p>
          <a:p>
            <a:pPr>
              <a:tabLst>
                <a:tab pos="463550" algn="l"/>
              </a:tabLst>
            </a:pPr>
            <a:r>
              <a:rPr lang="en-US" b="1" dirty="0"/>
              <a:t>d.	</a:t>
            </a:r>
            <a:r>
              <a:rPr lang="en-US" dirty="0"/>
              <a:t>Find the time it takes the arrow to reach its peak.</a:t>
            </a:r>
          </a:p>
          <a:p>
            <a:pPr>
              <a:tabLst>
                <a:tab pos="463550" algn="l"/>
              </a:tabLst>
            </a:pPr>
            <a:r>
              <a:rPr lang="en-US" b="1" dirty="0"/>
              <a:t>Solutions:</a:t>
            </a:r>
          </a:p>
          <a:p>
            <a:pPr>
              <a:tabLst>
                <a:tab pos="463550" algn="l"/>
              </a:tabLst>
            </a:pPr>
            <a:endParaRPr lang="en-US" b="1" dirty="0"/>
          </a:p>
          <a:p>
            <a:pPr>
              <a:lnSpc>
                <a:spcPct val="200000"/>
              </a:lnSpc>
              <a:tabLst>
                <a:tab pos="463550" algn="l"/>
              </a:tabLst>
            </a:pPr>
            <a:endParaRPr lang="en-US" b="1" dirty="0"/>
          </a:p>
          <a:p>
            <a:pPr>
              <a:spcBef>
                <a:spcPts val="0"/>
              </a:spcBef>
              <a:tabLst>
                <a:tab pos="463550" algn="l"/>
              </a:tabLst>
            </a:pPr>
            <a:r>
              <a:rPr lang="en-US" dirty="0"/>
              <a:t>	So, when </a:t>
            </a:r>
            <a:r>
              <a:rPr lang="en-US" i="1" dirty="0"/>
              <a:t>t </a:t>
            </a:r>
            <a:r>
              <a:rPr lang="en-US" dirty="0"/>
              <a:t>= 3, the height is </a:t>
            </a:r>
            <a:r>
              <a:rPr lang="en-US" dirty="0">
                <a:solidFill>
                  <a:srgbClr val="FF0000"/>
                </a:solidFill>
              </a:rPr>
              <a:t>96 feet</a:t>
            </a:r>
            <a:r>
              <a:rPr lang="en-US" dirty="0"/>
              <a:t>.</a:t>
            </a:r>
            <a:r>
              <a:rPr lang="en-US" b="1" dirty="0"/>
              <a:t> </a:t>
            </a:r>
            <a:endParaRPr lang="en-US" dirty="0"/>
          </a:p>
        </p:txBody>
      </p:sp>
      <p:graphicFrame>
        <p:nvGraphicFramePr>
          <p:cNvPr id="11267" name="Object 3"/>
          <p:cNvGraphicFramePr>
            <a:graphicFrameLocks noChangeAspect="1"/>
          </p:cNvGraphicFramePr>
          <p:nvPr/>
        </p:nvGraphicFramePr>
        <p:xfrm>
          <a:off x="547048" y="4024952"/>
          <a:ext cx="1143000" cy="469900"/>
        </p:xfrm>
        <a:graphic>
          <a:graphicData uri="http://schemas.openxmlformats.org/presentationml/2006/ole">
            <mc:AlternateContent xmlns:mc="http://schemas.openxmlformats.org/markup-compatibility/2006">
              <mc:Choice xmlns:v="urn:schemas-microsoft-com:vml" Requires="v">
                <p:oleObj name="Equation" r:id="rId3" imgW="1143000" imgH="469800" progId="Equation.DSMT4">
                  <p:embed/>
                </p:oleObj>
              </mc:Choice>
              <mc:Fallback>
                <p:oleObj name="Equation" r:id="rId3" imgW="114300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48" y="4024952"/>
                        <a:ext cx="1143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1766248" y="3962400"/>
          <a:ext cx="2527300" cy="533400"/>
        </p:xfrm>
        <a:graphic>
          <a:graphicData uri="http://schemas.openxmlformats.org/presentationml/2006/ole">
            <mc:AlternateContent xmlns:mc="http://schemas.openxmlformats.org/markup-compatibility/2006">
              <mc:Choice xmlns:v="urn:schemas-microsoft-com:vml" Requires="v">
                <p:oleObj name="Equation" r:id="rId5" imgW="2527200" imgH="533160" progId="Equation.DSMT4">
                  <p:embed/>
                </p:oleObj>
              </mc:Choice>
              <mc:Fallback>
                <p:oleObj name="Equation" r:id="rId5" imgW="2527200" imgH="533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6248" y="3962400"/>
                        <a:ext cx="2527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1738952" y="4661848"/>
          <a:ext cx="1879600" cy="292100"/>
        </p:xfrm>
        <a:graphic>
          <a:graphicData uri="http://schemas.openxmlformats.org/presentationml/2006/ole">
            <mc:AlternateContent xmlns:mc="http://schemas.openxmlformats.org/markup-compatibility/2006">
              <mc:Choice xmlns:v="urn:schemas-microsoft-com:vml" Requires="v">
                <p:oleObj name="Equation" r:id="rId7" imgW="1879560" imgH="291960" progId="Equation.DSMT4">
                  <p:embed/>
                </p:oleObj>
              </mc:Choice>
              <mc:Fallback>
                <p:oleObj name="Equation" r:id="rId7" imgW="187956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8952" y="4661848"/>
                        <a:ext cx="1879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3630304" y="4661848"/>
          <a:ext cx="736600" cy="292100"/>
        </p:xfrm>
        <a:graphic>
          <a:graphicData uri="http://schemas.openxmlformats.org/presentationml/2006/ole">
            <mc:AlternateContent xmlns:mc="http://schemas.openxmlformats.org/markup-compatibility/2006">
              <mc:Choice xmlns:v="urn:schemas-microsoft-com:vml" Requires="v">
                <p:oleObj name="Equation" r:id="rId9" imgW="736560" imgH="291960" progId="Equation.DSMT4">
                  <p:embed/>
                </p:oleObj>
              </mc:Choice>
              <mc:Fallback>
                <p:oleObj name="Equation" r:id="rId9" imgW="73656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0304" y="4661848"/>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5154304" y="4128448"/>
          <a:ext cx="3441700" cy="279400"/>
        </p:xfrm>
        <a:graphic>
          <a:graphicData uri="http://schemas.openxmlformats.org/presentationml/2006/ole">
            <mc:AlternateContent xmlns:mc="http://schemas.openxmlformats.org/markup-compatibility/2006">
              <mc:Choice xmlns:v="urn:schemas-microsoft-com:vml" Requires="v">
                <p:oleObj name="Equation" r:id="rId11" imgW="3441600" imgH="279360" progId="Equation.DSMT4">
                  <p:embed/>
                </p:oleObj>
              </mc:Choice>
              <mc:Fallback>
                <p:oleObj name="Equation" r:id="rId11" imgW="3441600" imgH="2793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54304" y="4128448"/>
                        <a:ext cx="344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Instantaneous Velocity (cont.)</a:t>
            </a:r>
          </a:p>
        </p:txBody>
      </p:sp>
      <p:sp>
        <p:nvSpPr>
          <p:cNvPr id="3" name="Content Placeholder 2"/>
          <p:cNvSpPr>
            <a:spLocks noGrp="1"/>
          </p:cNvSpPr>
          <p:nvPr>
            <p:ph idx="1"/>
          </p:nvPr>
        </p:nvSpPr>
        <p:spPr/>
        <p:txBody>
          <a:bodyPr>
            <a:normAutofit/>
          </a:bodyPr>
          <a:lstStyle/>
          <a:p>
            <a:pPr marL="463550" indent="-463550"/>
            <a:r>
              <a:rPr lang="en-US" b="1" dirty="0"/>
              <a:t>b.	</a:t>
            </a:r>
            <a:r>
              <a:rPr lang="en-US" dirty="0"/>
              <a:t>To find the instantaneous velocity when </a:t>
            </a:r>
            <a:r>
              <a:rPr lang="en-US" i="1" dirty="0"/>
              <a:t>t</a:t>
            </a:r>
            <a:r>
              <a:rPr lang="en-US" dirty="0"/>
              <a:t> = 3, find the derivative </a:t>
            </a:r>
            <a:r>
              <a:rPr lang="en-US" i="1" dirty="0"/>
              <a:t>f</a:t>
            </a:r>
            <a:r>
              <a:rPr lang="en-US" dirty="0"/>
              <a:t> ′(</a:t>
            </a:r>
            <a:r>
              <a:rPr lang="en-US" i="1" dirty="0"/>
              <a:t>t</a:t>
            </a:r>
            <a:r>
              <a:rPr lang="en-US" dirty="0"/>
              <a:t>), which is also the slope of the tangent line at (</a:t>
            </a:r>
            <a:r>
              <a:rPr lang="en-US" i="1" dirty="0"/>
              <a:t>t</a:t>
            </a:r>
            <a:r>
              <a:rPr lang="en-US" dirty="0"/>
              <a:t>, </a:t>
            </a:r>
            <a:r>
              <a:rPr lang="en-US" i="1" dirty="0"/>
              <a:t>f</a:t>
            </a:r>
            <a:r>
              <a:rPr lang="en-US" dirty="0"/>
              <a:t>(</a:t>
            </a:r>
            <a:r>
              <a:rPr lang="en-US" i="1" dirty="0"/>
              <a:t>t</a:t>
            </a:r>
            <a:r>
              <a:rPr lang="en-US" dirty="0"/>
              <a:t>)), and then evaluate at </a:t>
            </a:r>
            <a:r>
              <a:rPr lang="en-US" i="1" dirty="0"/>
              <a:t>t</a:t>
            </a:r>
            <a:r>
              <a:rPr lang="en-US" dirty="0"/>
              <a:t> = 3.</a:t>
            </a:r>
          </a:p>
          <a:p>
            <a:pPr marL="463550" indent="-463550">
              <a:lnSpc>
                <a:spcPct val="150000"/>
              </a:lnSpc>
            </a:pPr>
            <a:r>
              <a:rPr lang="en-US" b="1" dirty="0"/>
              <a:t>Step 1:  </a:t>
            </a:r>
            <a:r>
              <a:rPr lang="en-US" dirty="0"/>
              <a:t>Form the difference quotient:</a:t>
            </a:r>
          </a:p>
        </p:txBody>
      </p:sp>
      <p:graphicFrame>
        <p:nvGraphicFramePr>
          <p:cNvPr id="12291" name="Object 3"/>
          <p:cNvGraphicFramePr>
            <a:graphicFrameLocks noChangeAspect="1"/>
          </p:cNvGraphicFramePr>
          <p:nvPr/>
        </p:nvGraphicFramePr>
        <p:xfrm>
          <a:off x="644856" y="3684896"/>
          <a:ext cx="2082800" cy="876300"/>
        </p:xfrm>
        <a:graphic>
          <a:graphicData uri="http://schemas.openxmlformats.org/presentationml/2006/ole">
            <mc:AlternateContent xmlns:mc="http://schemas.openxmlformats.org/markup-compatibility/2006">
              <mc:Choice xmlns:v="urn:schemas-microsoft-com:vml" Requires="v">
                <p:oleObj name="Equation" r:id="rId3" imgW="2082600" imgH="876240" progId="Equation.DSMT4">
                  <p:embed/>
                </p:oleObj>
              </mc:Choice>
              <mc:Fallback>
                <p:oleObj name="Equation" r:id="rId3" imgW="2082600" imgH="876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56" y="3684896"/>
                        <a:ext cx="2082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2743200" y="3513160"/>
          <a:ext cx="6057900" cy="1066800"/>
        </p:xfrm>
        <a:graphic>
          <a:graphicData uri="http://schemas.openxmlformats.org/presentationml/2006/ole">
            <mc:AlternateContent xmlns:mc="http://schemas.openxmlformats.org/markup-compatibility/2006">
              <mc:Choice xmlns:v="urn:schemas-microsoft-com:vml" Requires="v">
                <p:oleObj name="Equation" r:id="rId5" imgW="6057720" imgH="1066680" progId="Equation.DSMT4">
                  <p:embed/>
                </p:oleObj>
              </mc:Choice>
              <mc:Fallback>
                <p:oleObj name="Equation" r:id="rId5" imgW="6057720" imgH="10666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513160"/>
                        <a:ext cx="6057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Instantaneous Velocity (cont.)</a:t>
            </a:r>
          </a:p>
        </p:txBody>
      </p:sp>
      <p:sp>
        <p:nvSpPr>
          <p:cNvPr id="3" name="Content Placeholder 2"/>
          <p:cNvSpPr>
            <a:spLocks noGrp="1"/>
          </p:cNvSpPr>
          <p:nvPr>
            <p:ph idx="1"/>
          </p:nvPr>
        </p:nvSpPr>
        <p:spPr>
          <a:xfrm>
            <a:off x="457200" y="1097280"/>
            <a:ext cx="8229600" cy="4572000"/>
          </a:xfrm>
        </p:spPr>
        <p:txBody>
          <a:bodyPr/>
          <a:lstStyle/>
          <a:p>
            <a:r>
              <a:rPr lang="en-US" b="1" dirty="0"/>
              <a:t>Step 2:  </a:t>
            </a:r>
            <a:r>
              <a:rPr lang="en-US" dirty="0"/>
              <a:t>Simplify the difference quotient.</a:t>
            </a:r>
          </a:p>
        </p:txBody>
      </p:sp>
      <p:graphicFrame>
        <p:nvGraphicFramePr>
          <p:cNvPr id="13315" name="Object 3"/>
          <p:cNvGraphicFramePr>
            <a:graphicFrameLocks noChangeAspect="1"/>
          </p:cNvGraphicFramePr>
          <p:nvPr/>
        </p:nvGraphicFramePr>
        <p:xfrm>
          <a:off x="824552" y="1736680"/>
          <a:ext cx="5778500" cy="1066800"/>
        </p:xfrm>
        <a:graphic>
          <a:graphicData uri="http://schemas.openxmlformats.org/presentationml/2006/ole">
            <mc:AlternateContent xmlns:mc="http://schemas.openxmlformats.org/markup-compatibility/2006">
              <mc:Choice xmlns:v="urn:schemas-microsoft-com:vml" Requires="v">
                <p:oleObj name="Equation" r:id="rId3" imgW="5778360" imgH="1066680" progId="Equation.DSMT4">
                  <p:embed/>
                </p:oleObj>
              </mc:Choice>
              <mc:Fallback>
                <p:oleObj name="Equation" r:id="rId3" imgW="5778360" imgH="10666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52" y="1736680"/>
                        <a:ext cx="5778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1869744" y="2778456"/>
          <a:ext cx="6197600" cy="977900"/>
        </p:xfrm>
        <a:graphic>
          <a:graphicData uri="http://schemas.openxmlformats.org/presentationml/2006/ole">
            <mc:AlternateContent xmlns:mc="http://schemas.openxmlformats.org/markup-compatibility/2006">
              <mc:Choice xmlns:v="urn:schemas-microsoft-com:vml" Requires="v">
                <p:oleObj name="Equation" r:id="rId5" imgW="6197400" imgH="977760" progId="Equation.DSMT4">
                  <p:embed/>
                </p:oleObj>
              </mc:Choice>
              <mc:Fallback>
                <p:oleObj name="Equation" r:id="rId5" imgW="6197400" imgH="9777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9744" y="2778456"/>
                        <a:ext cx="61976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1864056" y="3769056"/>
          <a:ext cx="6464300" cy="876300"/>
        </p:xfrm>
        <a:graphic>
          <a:graphicData uri="http://schemas.openxmlformats.org/presentationml/2006/ole">
            <mc:AlternateContent xmlns:mc="http://schemas.openxmlformats.org/markup-compatibility/2006">
              <mc:Choice xmlns:v="urn:schemas-microsoft-com:vml" Requires="v">
                <p:oleObj name="Equation" r:id="rId7" imgW="6464160" imgH="876240" progId="Equation.DSMT4">
                  <p:embed/>
                </p:oleObj>
              </mc:Choice>
              <mc:Fallback>
                <p:oleObj name="Equation" r:id="rId7" imgW="6464160" imgH="876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4056" y="3769056"/>
                        <a:ext cx="6464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1869744" y="4675496"/>
          <a:ext cx="3060700" cy="876300"/>
        </p:xfrm>
        <a:graphic>
          <a:graphicData uri="http://schemas.openxmlformats.org/presentationml/2006/ole">
            <mc:AlternateContent xmlns:mc="http://schemas.openxmlformats.org/markup-compatibility/2006">
              <mc:Choice xmlns:v="urn:schemas-microsoft-com:vml" Requires="v">
                <p:oleObj name="Equation" r:id="rId9" imgW="3060360" imgH="876240" progId="Equation.DSMT4">
                  <p:embed/>
                </p:oleObj>
              </mc:Choice>
              <mc:Fallback>
                <p:oleObj name="Equation" r:id="rId9" imgW="3060360" imgH="876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9744" y="4675496"/>
                        <a:ext cx="3060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5003800" y="4684713"/>
          <a:ext cx="3009900" cy="876300"/>
        </p:xfrm>
        <a:graphic>
          <a:graphicData uri="http://schemas.openxmlformats.org/presentationml/2006/ole">
            <mc:AlternateContent xmlns:mc="http://schemas.openxmlformats.org/markup-compatibility/2006">
              <mc:Choice xmlns:v="urn:schemas-microsoft-com:vml" Requires="v">
                <p:oleObj name="Equation" r:id="rId11" imgW="3009600" imgH="876240" progId="Equation.DSMT4">
                  <p:embed/>
                </p:oleObj>
              </mc:Choice>
              <mc:Fallback>
                <p:oleObj name="Equation" r:id="rId11" imgW="3009600" imgH="876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3800" y="4684713"/>
                        <a:ext cx="3009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nvGraphicFramePr>
        <p:xfrm>
          <a:off x="1869744" y="5638800"/>
          <a:ext cx="2489200" cy="304800"/>
        </p:xfrm>
        <a:graphic>
          <a:graphicData uri="http://schemas.openxmlformats.org/presentationml/2006/ole">
            <mc:AlternateContent xmlns:mc="http://schemas.openxmlformats.org/markup-compatibility/2006">
              <mc:Choice xmlns:v="urn:schemas-microsoft-com:vml" Requires="v">
                <p:oleObj name="Equation" r:id="rId13" imgW="2489040" imgH="304560" progId="Equation.DSMT4">
                  <p:embed/>
                </p:oleObj>
              </mc:Choice>
              <mc:Fallback>
                <p:oleObj name="Equation" r:id="rId13" imgW="2489040" imgH="3045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69744" y="5638800"/>
                        <a:ext cx="248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Straight Connector 10"/>
          <p:cNvCxnSpPr/>
          <p:nvPr/>
        </p:nvCxnSpPr>
        <p:spPr>
          <a:xfrm rot="5400000">
            <a:off x="5184444" y="4776148"/>
            <a:ext cx="457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466196" y="5246996"/>
            <a:ext cx="381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341313" indent="-341313">
              <a:buFont typeface="Courier New" pitchFamily="49" charset="0"/>
              <a:buChar char="o"/>
            </a:pPr>
            <a:r>
              <a:rPr lang="en-US" dirty="0"/>
              <a:t>Find the instantaneous rate of change.</a:t>
            </a:r>
          </a:p>
          <a:p>
            <a:pPr marL="341313" indent="-341313">
              <a:buFont typeface="Courier New" pitchFamily="49" charset="0"/>
              <a:buChar char="o"/>
            </a:pPr>
            <a:r>
              <a:rPr lang="en-US" dirty="0"/>
              <a:t>Interpret the graph of a function. </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Instantaneous Velocity (cont.)</a:t>
            </a:r>
          </a:p>
        </p:txBody>
      </p:sp>
      <p:sp>
        <p:nvSpPr>
          <p:cNvPr id="3" name="Content Placeholder 2"/>
          <p:cNvSpPr>
            <a:spLocks noGrp="1"/>
          </p:cNvSpPr>
          <p:nvPr>
            <p:ph idx="1"/>
          </p:nvPr>
        </p:nvSpPr>
        <p:spPr/>
        <p:txBody>
          <a:bodyPr>
            <a:normAutofit lnSpcReduction="10000"/>
          </a:bodyPr>
          <a:lstStyle/>
          <a:p>
            <a:r>
              <a:rPr lang="en-US" b="1" dirty="0"/>
              <a:t>Step 3:  </a:t>
            </a:r>
            <a:r>
              <a:rPr lang="en-US" dirty="0"/>
              <a:t>Find the limit:</a:t>
            </a:r>
          </a:p>
          <a:p>
            <a:pPr>
              <a:lnSpc>
                <a:spcPct val="150000"/>
              </a:lnSpc>
            </a:pPr>
            <a:endParaRPr lang="en-US" dirty="0"/>
          </a:p>
          <a:p>
            <a:r>
              <a:rPr lang="en-US" dirty="0"/>
              <a:t>Now, using this derivative, insert </a:t>
            </a:r>
            <a:r>
              <a:rPr lang="en-US" i="1" dirty="0"/>
              <a:t>t </a:t>
            </a:r>
            <a:r>
              <a:rPr lang="en-US" dirty="0"/>
              <a:t>= 3 and solve: </a:t>
            </a:r>
          </a:p>
          <a:p>
            <a:endParaRPr lang="en-US" dirty="0"/>
          </a:p>
          <a:p>
            <a:endParaRPr lang="en-US" dirty="0"/>
          </a:p>
          <a:p>
            <a:endParaRPr lang="en-US" dirty="0"/>
          </a:p>
          <a:p>
            <a:r>
              <a:rPr lang="en-US" dirty="0"/>
              <a:t>Therefore, when </a:t>
            </a:r>
            <a:r>
              <a:rPr lang="en-US" i="1" dirty="0"/>
              <a:t>t</a:t>
            </a:r>
            <a:r>
              <a:rPr lang="en-US" dirty="0"/>
              <a:t> = 3 the arrow is heading towards the ground (this is what the negative sign means) at a rate of </a:t>
            </a:r>
            <a:r>
              <a:rPr lang="en-US" dirty="0">
                <a:solidFill>
                  <a:srgbClr val="FF0000"/>
                </a:solidFill>
              </a:rPr>
              <a:t>16 ft./sec</a:t>
            </a:r>
            <a:r>
              <a:rPr lang="en-US" dirty="0"/>
              <a:t>.</a:t>
            </a:r>
          </a:p>
        </p:txBody>
      </p:sp>
      <p:graphicFrame>
        <p:nvGraphicFramePr>
          <p:cNvPr id="14340" name="Object 4"/>
          <p:cNvGraphicFramePr>
            <a:graphicFrameLocks noChangeAspect="1"/>
          </p:cNvGraphicFramePr>
          <p:nvPr/>
        </p:nvGraphicFramePr>
        <p:xfrm>
          <a:off x="1730992" y="1793544"/>
          <a:ext cx="2908300" cy="571500"/>
        </p:xfrm>
        <a:graphic>
          <a:graphicData uri="http://schemas.openxmlformats.org/presentationml/2006/ole">
            <mc:AlternateContent xmlns:mc="http://schemas.openxmlformats.org/markup-compatibility/2006">
              <mc:Choice xmlns:v="urn:schemas-microsoft-com:vml" Requires="v">
                <p:oleObj name="Equation" r:id="rId3" imgW="2908080" imgH="571320" progId="Equation.DSMT4">
                  <p:embed/>
                </p:oleObj>
              </mc:Choice>
              <mc:Fallback>
                <p:oleObj name="Equation" r:id="rId3" imgW="2908080" imgH="5713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992" y="1793544"/>
                        <a:ext cx="2908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4683456" y="1883392"/>
          <a:ext cx="1663700" cy="292100"/>
        </p:xfrm>
        <a:graphic>
          <a:graphicData uri="http://schemas.openxmlformats.org/presentationml/2006/ole">
            <mc:AlternateContent xmlns:mc="http://schemas.openxmlformats.org/markup-compatibility/2006">
              <mc:Choice xmlns:v="urn:schemas-microsoft-com:vml" Requires="v">
                <p:oleObj name="Equation" r:id="rId5" imgW="1663560" imgH="291960" progId="Equation.DSMT4">
                  <p:embed/>
                </p:oleObj>
              </mc:Choice>
              <mc:Fallback>
                <p:oleObj name="Equation" r:id="rId5" imgW="1663560" imgH="2919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456" y="1883392"/>
                        <a:ext cx="1663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6359856" y="1828800"/>
          <a:ext cx="850900" cy="431800"/>
        </p:xfrm>
        <a:graphic>
          <a:graphicData uri="http://schemas.openxmlformats.org/presentationml/2006/ole">
            <mc:AlternateContent xmlns:mc="http://schemas.openxmlformats.org/markup-compatibility/2006">
              <mc:Choice xmlns:v="urn:schemas-microsoft-com:vml" Requires="v">
                <p:oleObj name="Equation" r:id="rId7" imgW="850680" imgH="431640" progId="Equation.DSMT4">
                  <p:embed/>
                </p:oleObj>
              </mc:Choice>
              <mc:Fallback>
                <p:oleObj name="Equation" r:id="rId7" imgW="850680" imgH="4316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9856" y="1828800"/>
                        <a:ext cx="850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nvGraphicFramePr>
        <p:xfrm>
          <a:off x="7266296" y="1793544"/>
          <a:ext cx="1092200" cy="469900"/>
        </p:xfrm>
        <a:graphic>
          <a:graphicData uri="http://schemas.openxmlformats.org/presentationml/2006/ole">
            <mc:AlternateContent xmlns:mc="http://schemas.openxmlformats.org/markup-compatibility/2006">
              <mc:Choice xmlns:v="urn:schemas-microsoft-com:vml" Requires="v">
                <p:oleObj name="Equation" r:id="rId9" imgW="1091880" imgH="469800" progId="Equation.DSMT4">
                  <p:embed/>
                </p:oleObj>
              </mc:Choice>
              <mc:Fallback>
                <p:oleObj name="Equation" r:id="rId9" imgW="1091880" imgH="4698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6296" y="1793544"/>
                        <a:ext cx="109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4" name="Object 8"/>
          <p:cNvGraphicFramePr>
            <a:graphicFrameLocks noChangeAspect="1"/>
          </p:cNvGraphicFramePr>
          <p:nvPr/>
        </p:nvGraphicFramePr>
        <p:xfrm>
          <a:off x="2792104" y="3102592"/>
          <a:ext cx="2501900" cy="469900"/>
        </p:xfrm>
        <a:graphic>
          <a:graphicData uri="http://schemas.openxmlformats.org/presentationml/2006/ole">
            <mc:AlternateContent xmlns:mc="http://schemas.openxmlformats.org/markup-compatibility/2006">
              <mc:Choice xmlns:v="urn:schemas-microsoft-com:vml" Requires="v">
                <p:oleObj name="Equation" r:id="rId11" imgW="2501640" imgH="469800" progId="Equation.DSMT4">
                  <p:embed/>
                </p:oleObj>
              </mc:Choice>
              <mc:Fallback>
                <p:oleObj name="Equation" r:id="rId11" imgW="2501640" imgH="4698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2104" y="3102592"/>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5" name="Object 9"/>
          <p:cNvGraphicFramePr>
            <a:graphicFrameLocks noChangeAspect="1"/>
          </p:cNvGraphicFramePr>
          <p:nvPr/>
        </p:nvGraphicFramePr>
        <p:xfrm>
          <a:off x="2770496" y="3684896"/>
          <a:ext cx="3606800" cy="469900"/>
        </p:xfrm>
        <a:graphic>
          <a:graphicData uri="http://schemas.openxmlformats.org/presentationml/2006/ole">
            <mc:AlternateContent xmlns:mc="http://schemas.openxmlformats.org/markup-compatibility/2006">
              <mc:Choice xmlns:v="urn:schemas-microsoft-com:vml" Requires="v">
                <p:oleObj name="Equation" r:id="rId13" imgW="3606480" imgH="469800" progId="Equation.DSMT4">
                  <p:embed/>
                </p:oleObj>
              </mc:Choice>
              <mc:Fallback>
                <p:oleObj name="Equation" r:id="rId13" imgW="3606480" imgH="4698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70496" y="3684896"/>
                        <a:ext cx="360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ng"/>
          <p:cNvPicPr>
            <a:picLocks noChangeAspect="1"/>
          </p:cNvPicPr>
          <p:nvPr/>
        </p:nvPicPr>
        <p:blipFill>
          <a:blip r:embed="rId3" cstate="print"/>
          <a:stretch>
            <a:fillRect/>
          </a:stretch>
        </p:blipFill>
        <p:spPr>
          <a:xfrm>
            <a:off x="5367421" y="1447800"/>
            <a:ext cx="3700379" cy="3657600"/>
          </a:xfrm>
          <a:prstGeom prst="rect">
            <a:avLst/>
          </a:prstGeom>
        </p:spPr>
      </p:pic>
      <p:sp>
        <p:nvSpPr>
          <p:cNvPr id="2" name="Title 1"/>
          <p:cNvSpPr>
            <a:spLocks noGrp="1"/>
          </p:cNvSpPr>
          <p:nvPr>
            <p:ph type="title"/>
          </p:nvPr>
        </p:nvSpPr>
        <p:spPr/>
        <p:txBody>
          <a:bodyPr/>
          <a:lstStyle/>
          <a:p>
            <a:r>
              <a:rPr lang="en-US" dirty="0"/>
              <a:t>Example 4: Instantaneous Velocity (cont.)</a:t>
            </a:r>
          </a:p>
        </p:txBody>
      </p:sp>
      <p:sp>
        <p:nvSpPr>
          <p:cNvPr id="5" name="Content Placeholder 4"/>
          <p:cNvSpPr>
            <a:spLocks noGrp="1"/>
          </p:cNvSpPr>
          <p:nvPr>
            <p:ph idx="1"/>
          </p:nvPr>
        </p:nvSpPr>
        <p:spPr>
          <a:xfrm>
            <a:off x="457200" y="1280160"/>
            <a:ext cx="5029200" cy="4572000"/>
          </a:xfrm>
        </p:spPr>
        <p:txBody>
          <a:bodyPr>
            <a:noAutofit/>
          </a:bodyPr>
          <a:lstStyle/>
          <a:p>
            <a:pPr marL="341313" indent="-341313">
              <a:lnSpc>
                <a:spcPts val="3200"/>
              </a:lnSpc>
            </a:pPr>
            <a:r>
              <a:rPr lang="en-US" b="1" dirty="0"/>
              <a:t>c.	</a:t>
            </a:r>
            <a:r>
              <a:rPr lang="en-US" dirty="0"/>
              <a:t>From part </a:t>
            </a:r>
            <a:r>
              <a:rPr lang="en-US" b="1" dirty="0"/>
              <a:t>b.</a:t>
            </a:r>
            <a:r>
              <a:rPr lang="en-US" dirty="0"/>
              <a:t> we know that </a:t>
            </a:r>
          </a:p>
          <a:p>
            <a:pPr marL="341313" indent="-341313">
              <a:lnSpc>
                <a:spcPts val="3200"/>
              </a:lnSpc>
              <a:spcBef>
                <a:spcPts val="0"/>
              </a:spcBef>
            </a:pPr>
            <a:r>
              <a:rPr lang="en-US" dirty="0"/>
              <a:t>	</a:t>
            </a:r>
            <a:r>
              <a:rPr lang="en-US" i="1" dirty="0">
                <a:solidFill>
                  <a:srgbClr val="000099"/>
                </a:solidFill>
              </a:rPr>
              <a:t>f ′</a:t>
            </a:r>
            <a:r>
              <a:rPr lang="en-US" dirty="0">
                <a:solidFill>
                  <a:srgbClr val="000099"/>
                </a:solidFill>
              </a:rPr>
              <a:t>(3) = −16</a:t>
            </a:r>
            <a:r>
              <a:rPr lang="en-US" dirty="0"/>
              <a:t>. So, the slope of the tangent line to the curve</a:t>
            </a:r>
            <a:r>
              <a:rPr lang="en-US" i="1" dirty="0"/>
              <a:t> </a:t>
            </a:r>
          </a:p>
          <a:p>
            <a:pPr marL="341313" indent="-341313">
              <a:lnSpc>
                <a:spcPts val="3200"/>
              </a:lnSpc>
              <a:spcBef>
                <a:spcPts val="0"/>
              </a:spcBef>
            </a:pPr>
            <a:r>
              <a:rPr lang="en-US" i="1" dirty="0">
                <a:solidFill>
                  <a:srgbClr val="000099"/>
                </a:solidFill>
              </a:rPr>
              <a:t>	f</a:t>
            </a:r>
            <a:r>
              <a:rPr lang="en-US" dirty="0">
                <a:solidFill>
                  <a:srgbClr val="000099"/>
                </a:solidFill>
              </a:rPr>
              <a:t>(</a:t>
            </a:r>
            <a:r>
              <a:rPr lang="en-US" i="1" dirty="0">
                <a:solidFill>
                  <a:srgbClr val="000099"/>
                </a:solidFill>
              </a:rPr>
              <a:t>t</a:t>
            </a:r>
            <a:r>
              <a:rPr lang="en-US" dirty="0">
                <a:solidFill>
                  <a:srgbClr val="000099"/>
                </a:solidFill>
              </a:rPr>
              <a:t>) = −16</a:t>
            </a:r>
            <a:r>
              <a:rPr lang="en-US" i="1" dirty="0">
                <a:solidFill>
                  <a:srgbClr val="000099"/>
                </a:solidFill>
              </a:rPr>
              <a:t>t</a:t>
            </a:r>
            <a:r>
              <a:rPr lang="en-US" baseline="30000" dirty="0">
                <a:solidFill>
                  <a:srgbClr val="000099"/>
                </a:solidFill>
              </a:rPr>
              <a:t>2</a:t>
            </a:r>
            <a:r>
              <a:rPr lang="en-US" dirty="0">
                <a:solidFill>
                  <a:srgbClr val="000099"/>
                </a:solidFill>
              </a:rPr>
              <a:t> + 80t </a:t>
            </a:r>
            <a:r>
              <a:rPr lang="en-US" dirty="0"/>
              <a:t>at </a:t>
            </a:r>
            <a:r>
              <a:rPr lang="en-US" i="1" dirty="0"/>
              <a:t>t </a:t>
            </a:r>
            <a:r>
              <a:rPr lang="en-US" dirty="0"/>
              <a:t>= 3 is −16.</a:t>
            </a:r>
            <a:r>
              <a:rPr lang="en-US" i="1" dirty="0"/>
              <a:t> </a:t>
            </a:r>
          </a:p>
          <a:p>
            <a:pPr marL="341313" indent="-341313">
              <a:lnSpc>
                <a:spcPts val="3200"/>
              </a:lnSpc>
              <a:spcBef>
                <a:spcPts val="600"/>
              </a:spcBef>
            </a:pPr>
            <a:r>
              <a:rPr lang="en-US" i="1" dirty="0"/>
              <a:t>	</a:t>
            </a:r>
            <a:r>
              <a:rPr lang="en-US" dirty="0"/>
              <a:t>Therefore, we see that the derivative can be interpreted in two ways:</a:t>
            </a:r>
          </a:p>
          <a:p>
            <a:pPr marL="341313" indent="-341313">
              <a:lnSpc>
                <a:spcPts val="3200"/>
              </a:lnSpc>
            </a:pPr>
            <a:r>
              <a:rPr lang="en-US" dirty="0"/>
              <a:t>	(1)	as an instantaneous rate 		of change and</a:t>
            </a:r>
          </a:p>
          <a:p>
            <a:pPr marL="341313" indent="-341313">
              <a:lnSpc>
                <a:spcPts val="3200"/>
              </a:lnSpc>
            </a:pPr>
            <a:r>
              <a:rPr lang="en-US" dirty="0"/>
              <a:t>	(2)	as the slope of a tangent 		line.</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Instantaneous Velocity (cont.)</a:t>
            </a:r>
          </a:p>
        </p:txBody>
      </p:sp>
      <p:sp>
        <p:nvSpPr>
          <p:cNvPr id="3" name="Content Placeholder 2"/>
          <p:cNvSpPr>
            <a:spLocks noGrp="1"/>
          </p:cNvSpPr>
          <p:nvPr>
            <p:ph idx="1"/>
          </p:nvPr>
        </p:nvSpPr>
        <p:spPr>
          <a:xfrm>
            <a:off x="457200" y="1121392"/>
            <a:ext cx="4953000" cy="4572000"/>
          </a:xfrm>
        </p:spPr>
        <p:txBody>
          <a:bodyPr>
            <a:noAutofit/>
          </a:bodyPr>
          <a:lstStyle/>
          <a:p>
            <a:pPr marL="341313" indent="-341313">
              <a:lnSpc>
                <a:spcPts val="3200"/>
              </a:lnSpc>
            </a:pPr>
            <a:r>
              <a:rPr lang="en-US" b="1" dirty="0"/>
              <a:t>d.	</a:t>
            </a:r>
            <a:r>
              <a:rPr lang="en-US" dirty="0"/>
              <a:t>At the instant the arrow hits its peak, its velocity will be 0. That is, the arrow will actually be stopped in midair (it will no longer be traveling upwards, and will not yet be going downwards). </a:t>
            </a:r>
            <a:r>
              <a:rPr lang="en-US" b="1" dirty="0"/>
              <a:t>Note:</a:t>
            </a:r>
            <a:r>
              <a:rPr lang="en-US" dirty="0"/>
              <a:t> This also corresponds to the fact that the tangent line at the peak will be horizontal and thus have slope 0 at the highest point of the parabola. </a:t>
            </a:r>
          </a:p>
        </p:txBody>
      </p:sp>
      <p:pic>
        <p:nvPicPr>
          <p:cNvPr id="4" name="Picture 3" descr="s.png"/>
          <p:cNvPicPr>
            <a:picLocks noChangeAspect="1"/>
          </p:cNvPicPr>
          <p:nvPr/>
        </p:nvPicPr>
        <p:blipFill>
          <a:blip r:embed="rId3" cstate="print"/>
          <a:stretch>
            <a:fillRect/>
          </a:stretch>
        </p:blipFill>
        <p:spPr>
          <a:xfrm>
            <a:off x="5367421" y="1371600"/>
            <a:ext cx="3700379" cy="3657600"/>
          </a:xfrm>
          <a:prstGeom prst="rect">
            <a:avLst/>
          </a:prstGeom>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Instantaneous Velocity (cont.)</a:t>
            </a:r>
          </a:p>
        </p:txBody>
      </p:sp>
      <p:sp>
        <p:nvSpPr>
          <p:cNvPr id="3" name="Content Placeholder 2"/>
          <p:cNvSpPr>
            <a:spLocks noGrp="1"/>
          </p:cNvSpPr>
          <p:nvPr>
            <p:ph idx="1"/>
          </p:nvPr>
        </p:nvSpPr>
        <p:spPr/>
        <p:txBody>
          <a:bodyPr/>
          <a:lstStyle/>
          <a:p>
            <a:r>
              <a:rPr lang="en-US" dirty="0"/>
              <a:t>Using this information, we set </a:t>
            </a:r>
            <a:r>
              <a:rPr lang="en-US" i="1" dirty="0"/>
              <a:t>f ′</a:t>
            </a:r>
            <a:r>
              <a:rPr lang="en-US" dirty="0"/>
              <a:t>(</a:t>
            </a:r>
            <a:r>
              <a:rPr lang="en-US" i="1" dirty="0"/>
              <a:t>t</a:t>
            </a:r>
            <a:r>
              <a:rPr lang="en-US" dirty="0"/>
              <a:t>)</a:t>
            </a:r>
            <a:r>
              <a:rPr lang="en-US" i="1" dirty="0"/>
              <a:t> </a:t>
            </a:r>
            <a:r>
              <a:rPr lang="en-US" dirty="0"/>
              <a:t>= 0 and solve for</a:t>
            </a:r>
            <a:r>
              <a:rPr lang="en-US" i="1" dirty="0"/>
              <a:t> t. </a:t>
            </a:r>
          </a:p>
          <a:p>
            <a:endParaRPr lang="en-US" i="1" dirty="0"/>
          </a:p>
          <a:p>
            <a:endParaRPr lang="en-US" i="1" dirty="0"/>
          </a:p>
          <a:p>
            <a:endParaRPr lang="en-US" i="1" dirty="0"/>
          </a:p>
          <a:p>
            <a:pPr>
              <a:lnSpc>
                <a:spcPct val="150000"/>
              </a:lnSpc>
            </a:pPr>
            <a:endParaRPr lang="en-US" i="1" dirty="0"/>
          </a:p>
          <a:p>
            <a:endParaRPr lang="en-US" i="1" dirty="0"/>
          </a:p>
          <a:p>
            <a:endParaRPr lang="en-US" i="1" dirty="0"/>
          </a:p>
          <a:p>
            <a:r>
              <a:rPr lang="en-US" dirty="0"/>
              <a:t>The arrow hits its peak in </a:t>
            </a:r>
            <a:r>
              <a:rPr lang="en-US" dirty="0">
                <a:solidFill>
                  <a:srgbClr val="FF0000"/>
                </a:solidFill>
              </a:rPr>
              <a:t>2.5 sec</a:t>
            </a:r>
            <a:r>
              <a:rPr lang="en-US" dirty="0"/>
              <a:t>.</a:t>
            </a:r>
          </a:p>
        </p:txBody>
      </p:sp>
      <p:graphicFrame>
        <p:nvGraphicFramePr>
          <p:cNvPr id="15363" name="Object 3"/>
          <p:cNvGraphicFramePr>
            <a:graphicFrameLocks noChangeAspect="1"/>
          </p:cNvGraphicFramePr>
          <p:nvPr/>
        </p:nvGraphicFramePr>
        <p:xfrm>
          <a:off x="2922896" y="2071048"/>
          <a:ext cx="1905000" cy="292100"/>
        </p:xfrm>
        <a:graphic>
          <a:graphicData uri="http://schemas.openxmlformats.org/presentationml/2006/ole">
            <mc:AlternateContent xmlns:mc="http://schemas.openxmlformats.org/markup-compatibility/2006">
              <mc:Choice xmlns:v="urn:schemas-microsoft-com:vml" Requires="v">
                <p:oleObj name="Equation" r:id="rId3" imgW="1904760" imgH="291960" progId="Equation.DSMT4">
                  <p:embed/>
                </p:oleObj>
              </mc:Choice>
              <mc:Fallback>
                <p:oleObj name="Equation" r:id="rId3" imgW="1904760" imgH="291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896" y="2071048"/>
                        <a:ext cx="1905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3581400" y="2612408"/>
          <a:ext cx="1625600" cy="292100"/>
        </p:xfrm>
        <a:graphic>
          <a:graphicData uri="http://schemas.openxmlformats.org/presentationml/2006/ole">
            <mc:AlternateContent xmlns:mc="http://schemas.openxmlformats.org/markup-compatibility/2006">
              <mc:Choice xmlns:v="urn:schemas-microsoft-com:vml" Requires="v">
                <p:oleObj name="Equation" r:id="rId5" imgW="1625400" imgH="291960" progId="Equation.DSMT4">
                  <p:embed/>
                </p:oleObj>
              </mc:Choice>
              <mc:Fallback>
                <p:oleObj name="Equation" r:id="rId5" imgW="162540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612408"/>
                        <a:ext cx="1625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5088908" y="3146425"/>
          <a:ext cx="1028700" cy="838200"/>
        </p:xfrm>
        <a:graphic>
          <a:graphicData uri="http://schemas.openxmlformats.org/presentationml/2006/ole">
            <mc:AlternateContent xmlns:mc="http://schemas.openxmlformats.org/markup-compatibility/2006">
              <mc:Choice xmlns:v="urn:schemas-microsoft-com:vml" Requires="v">
                <p:oleObj name="Equation" r:id="rId7" imgW="1028520" imgH="838080" progId="Equation.DSMT4">
                  <p:embed/>
                </p:oleObj>
              </mc:Choice>
              <mc:Fallback>
                <p:oleObj name="Equation" r:id="rId7" imgW="102852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8908" y="3146425"/>
                        <a:ext cx="102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5103504" y="4150056"/>
          <a:ext cx="533400" cy="838200"/>
        </p:xfrm>
        <a:graphic>
          <a:graphicData uri="http://schemas.openxmlformats.org/presentationml/2006/ole">
            <mc:AlternateContent xmlns:mc="http://schemas.openxmlformats.org/markup-compatibility/2006">
              <mc:Choice xmlns:v="urn:schemas-microsoft-com:vml" Requires="v">
                <p:oleObj name="Equation" r:id="rId9" imgW="533160" imgH="838080" progId="Equation.DSMT4">
                  <p:embed/>
                </p:oleObj>
              </mc:Choice>
              <mc:Fallback>
                <p:oleObj name="Equation" r:id="rId9" imgW="53316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3504" y="4150056"/>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5664200" y="4433248"/>
          <a:ext cx="736600" cy="292100"/>
        </p:xfrm>
        <a:graphic>
          <a:graphicData uri="http://schemas.openxmlformats.org/presentationml/2006/ole">
            <mc:AlternateContent xmlns:mc="http://schemas.openxmlformats.org/markup-compatibility/2006">
              <mc:Choice xmlns:v="urn:schemas-microsoft-com:vml" Requires="v">
                <p:oleObj name="Equation" r:id="rId11" imgW="736560" imgH="291960" progId="Equation.DSMT4">
                  <p:embed/>
                </p:oleObj>
              </mc:Choice>
              <mc:Fallback>
                <p:oleObj name="Equation" r:id="rId11" imgW="73656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4200" y="4433248"/>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Connector 9"/>
          <p:cNvCxnSpPr/>
          <p:nvPr/>
        </p:nvCxnSpPr>
        <p:spPr>
          <a:xfrm rot="5400000">
            <a:off x="5410200" y="3124200"/>
            <a:ext cx="381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437496" y="3630304"/>
            <a:ext cx="381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5368" name="Object 8"/>
          <p:cNvGraphicFramePr>
            <a:graphicFrameLocks noChangeAspect="1"/>
          </p:cNvGraphicFramePr>
          <p:nvPr/>
        </p:nvGraphicFramePr>
        <p:xfrm>
          <a:off x="4149108" y="3151496"/>
          <a:ext cx="901700" cy="838200"/>
        </p:xfrm>
        <a:graphic>
          <a:graphicData uri="http://schemas.openxmlformats.org/presentationml/2006/ole">
            <mc:AlternateContent xmlns:mc="http://schemas.openxmlformats.org/markup-compatibility/2006">
              <mc:Choice xmlns:v="urn:schemas-microsoft-com:vml" Requires="v">
                <p:oleObj name="Equation" r:id="rId13" imgW="901440" imgH="838080" progId="Equation.DSMT4">
                  <p:embed/>
                </p:oleObj>
              </mc:Choice>
              <mc:Fallback>
                <p:oleObj name="Equation" r:id="rId13" imgW="90144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9108" y="3151496"/>
                        <a:ext cx="90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3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Interpreting a Graph</a:t>
            </a:r>
          </a:p>
        </p:txBody>
      </p:sp>
      <p:sp>
        <p:nvSpPr>
          <p:cNvPr id="3" name="Content Placeholder 2"/>
          <p:cNvSpPr>
            <a:spLocks noGrp="1"/>
          </p:cNvSpPr>
          <p:nvPr>
            <p:ph idx="1"/>
          </p:nvPr>
        </p:nvSpPr>
        <p:spPr/>
        <p:txBody>
          <a:bodyPr/>
          <a:lstStyle/>
          <a:p>
            <a:r>
              <a:rPr lang="en-US" dirty="0"/>
              <a:t>Estimate the slopes at the marked points as 1, −1, 0, undefined, positive and greater than 1, positive and less than 1, negative and greater than −1, or negative and less than −1. Keep in mind that a tangent line has slope 1 when it makes a 45</a:t>
            </a:r>
            <a:r>
              <a:rPr lang="en-US" dirty="0">
                <a:sym typeface="Symbol"/>
              </a:rPr>
              <a:t></a:t>
            </a:r>
            <a:r>
              <a:rPr lang="en-US" dirty="0"/>
              <a:t> angle with the </a:t>
            </a:r>
            <a:r>
              <a:rPr lang="en-US" i="1" dirty="0"/>
              <a:t>x</a:t>
            </a:r>
            <a:r>
              <a:rPr lang="en-US" dirty="0"/>
              <a:t>-axis, has a slope 0 when it is horizontal, and has an undefined slope when it is vertical.</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Interpreting a Graph (cont.)</a:t>
            </a:r>
          </a:p>
        </p:txBody>
      </p:sp>
      <p:sp>
        <p:nvSpPr>
          <p:cNvPr id="3" name="Content Placeholder 2"/>
          <p:cNvSpPr>
            <a:spLocks noGrp="1"/>
          </p:cNvSpPr>
          <p:nvPr>
            <p:ph idx="1"/>
          </p:nvPr>
        </p:nvSpPr>
        <p:spPr/>
        <p:txBody>
          <a:bodyPr/>
          <a:lstStyle/>
          <a:p>
            <a:r>
              <a:rPr lang="en-US" b="1" dirty="0"/>
              <a:t>Solution: </a:t>
            </a:r>
            <a:endParaRPr lang="en-US" dirty="0"/>
          </a:p>
        </p:txBody>
      </p:sp>
      <p:pic>
        <p:nvPicPr>
          <p:cNvPr id="4" name="Picture 3" descr="s.png"/>
          <p:cNvPicPr>
            <a:picLocks noChangeAspect="1"/>
          </p:cNvPicPr>
          <p:nvPr/>
        </p:nvPicPr>
        <p:blipFill>
          <a:blip r:embed="rId3" cstate="print"/>
          <a:stretch>
            <a:fillRect/>
          </a:stretch>
        </p:blipFill>
        <p:spPr>
          <a:xfrm>
            <a:off x="5257800" y="1676400"/>
            <a:ext cx="3722336" cy="36576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866359930"/>
              </p:ext>
            </p:extLst>
          </p:nvPr>
        </p:nvGraphicFramePr>
        <p:xfrm>
          <a:off x="609600" y="2057400"/>
          <a:ext cx="4343400" cy="31699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0">
                <a:tc>
                  <a:txBody>
                    <a:bodyPr/>
                    <a:lstStyle/>
                    <a:p>
                      <a:pPr algn="ctr"/>
                      <a:r>
                        <a:rPr lang="en-US" sz="2000" dirty="0"/>
                        <a:t>Point</a:t>
                      </a:r>
                    </a:p>
                  </a:txBody>
                  <a:tcPr/>
                </a:tc>
                <a:tc>
                  <a:txBody>
                    <a:bodyPr/>
                    <a:lstStyle/>
                    <a:p>
                      <a:pPr algn="ctr"/>
                      <a:r>
                        <a:rPr lang="en-US" sz="2000" i="1" dirty="0"/>
                        <a:t>f </a:t>
                      </a:r>
                      <a:r>
                        <a:rPr lang="en-US" sz="2000" dirty="0">
                          <a:sym typeface="Symbol"/>
                        </a:rPr>
                        <a:t></a:t>
                      </a:r>
                      <a:r>
                        <a:rPr lang="en-US" sz="2000" dirty="0"/>
                        <a:t>(</a:t>
                      </a:r>
                      <a:r>
                        <a:rPr lang="en-US" sz="2000" i="1" dirty="0"/>
                        <a:t>x</a:t>
                      </a:r>
                      <a:r>
                        <a:rPr lang="en-US" sz="2000" dirty="0"/>
                        <a:t>)</a:t>
                      </a:r>
                    </a:p>
                  </a:txBody>
                  <a:tcPr/>
                </a:tc>
                <a:extLst>
                  <a:ext uri="{0D108BD9-81ED-4DB2-BD59-A6C34878D82A}">
                    <a16:rowId xmlns:a16="http://schemas.microsoft.com/office/drawing/2014/main" val="10000"/>
                  </a:ext>
                </a:extLst>
              </a:tr>
              <a:tr h="370840">
                <a:tc>
                  <a:txBody>
                    <a:bodyPr/>
                    <a:lstStyle/>
                    <a:p>
                      <a:pPr algn="ctr"/>
                      <a:r>
                        <a:rPr lang="en-US" sz="2000" dirty="0">
                          <a:solidFill>
                            <a:srgbClr val="000000"/>
                          </a:solidFill>
                        </a:rPr>
                        <a:t>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rgbClr val="000000"/>
                          </a:solidFill>
                          <a:latin typeface="+mn-lt"/>
                          <a:ea typeface="+mn-ea"/>
                          <a:cs typeface="+mn-cs"/>
                        </a:rPr>
                        <a:t>positive, greater than 1</a:t>
                      </a:r>
                      <a:endParaRPr lang="en-US" sz="2000" dirty="0">
                        <a:solidFill>
                          <a:srgbClr val="000000"/>
                        </a:solidFill>
                      </a:endParaRPr>
                    </a:p>
                  </a:txBody>
                  <a:tcPr/>
                </a:tc>
                <a:extLst>
                  <a:ext uri="{0D108BD9-81ED-4DB2-BD59-A6C34878D82A}">
                    <a16:rowId xmlns:a16="http://schemas.microsoft.com/office/drawing/2014/main" val="10001"/>
                  </a:ext>
                </a:extLst>
              </a:tr>
              <a:tr h="370840">
                <a:tc>
                  <a:txBody>
                    <a:bodyPr/>
                    <a:lstStyle/>
                    <a:p>
                      <a:pPr algn="ctr"/>
                      <a:r>
                        <a:rPr lang="en-US" sz="2000" dirty="0">
                          <a:solidFill>
                            <a:srgbClr val="000000"/>
                          </a:solidFill>
                        </a:rPr>
                        <a:t>B</a:t>
                      </a:r>
                    </a:p>
                  </a:txBody>
                  <a:tcPr/>
                </a:tc>
                <a:tc>
                  <a:txBody>
                    <a:bodyPr/>
                    <a:lstStyle/>
                    <a:p>
                      <a:pPr algn="ctr"/>
                      <a:r>
                        <a:rPr lang="en-US" sz="2000" dirty="0">
                          <a:solidFill>
                            <a:srgbClr val="000000"/>
                          </a:solidFill>
                        </a:rPr>
                        <a:t>1</a:t>
                      </a:r>
                    </a:p>
                  </a:txBody>
                  <a:tcPr/>
                </a:tc>
                <a:extLst>
                  <a:ext uri="{0D108BD9-81ED-4DB2-BD59-A6C34878D82A}">
                    <a16:rowId xmlns:a16="http://schemas.microsoft.com/office/drawing/2014/main" val="10002"/>
                  </a:ext>
                </a:extLst>
              </a:tr>
              <a:tr h="370840">
                <a:tc>
                  <a:txBody>
                    <a:bodyPr/>
                    <a:lstStyle/>
                    <a:p>
                      <a:pPr algn="ctr"/>
                      <a:r>
                        <a:rPr lang="en-US" sz="2000" dirty="0">
                          <a:solidFill>
                            <a:srgbClr val="000000"/>
                          </a:solidFill>
                        </a:rPr>
                        <a:t>C</a:t>
                      </a:r>
                    </a:p>
                  </a:txBody>
                  <a:tcPr/>
                </a:tc>
                <a:tc>
                  <a:txBody>
                    <a:bodyPr/>
                    <a:lstStyle/>
                    <a:p>
                      <a:pPr algn="ctr"/>
                      <a:r>
                        <a:rPr lang="en-US" sz="2000" dirty="0">
                          <a:solidFill>
                            <a:srgbClr val="000000"/>
                          </a:solidFill>
                        </a:rPr>
                        <a:t>0</a:t>
                      </a:r>
                    </a:p>
                  </a:txBody>
                  <a:tcPr/>
                </a:tc>
                <a:extLst>
                  <a:ext uri="{0D108BD9-81ED-4DB2-BD59-A6C34878D82A}">
                    <a16:rowId xmlns:a16="http://schemas.microsoft.com/office/drawing/2014/main" val="10003"/>
                  </a:ext>
                </a:extLst>
              </a:tr>
              <a:tr h="370840">
                <a:tc>
                  <a:txBody>
                    <a:bodyPr/>
                    <a:lstStyle/>
                    <a:p>
                      <a:pPr algn="ctr"/>
                      <a:r>
                        <a:rPr lang="en-US" sz="2000" dirty="0">
                          <a:solidFill>
                            <a:srgbClr val="000000"/>
                          </a:solidFill>
                        </a:rPr>
                        <a:t>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rgbClr val="000000"/>
                          </a:solidFill>
                          <a:latin typeface="+mn-lt"/>
                          <a:ea typeface="+mn-ea"/>
                          <a:cs typeface="+mn-cs"/>
                        </a:rPr>
                        <a:t>negative, greater than −1</a:t>
                      </a:r>
                      <a:endParaRPr lang="en-US" sz="2000" dirty="0">
                        <a:solidFill>
                          <a:srgbClr val="000000"/>
                        </a:solidFill>
                      </a:endParaRPr>
                    </a:p>
                  </a:txBody>
                  <a:tcPr/>
                </a:tc>
                <a:extLst>
                  <a:ext uri="{0D108BD9-81ED-4DB2-BD59-A6C34878D82A}">
                    <a16:rowId xmlns:a16="http://schemas.microsoft.com/office/drawing/2014/main" val="10004"/>
                  </a:ext>
                </a:extLst>
              </a:tr>
              <a:tr h="370840">
                <a:tc>
                  <a:txBody>
                    <a:bodyPr/>
                    <a:lstStyle/>
                    <a:p>
                      <a:pPr algn="ctr"/>
                      <a:r>
                        <a:rPr lang="en-US" sz="2000" dirty="0">
                          <a:solidFill>
                            <a:srgbClr val="000000"/>
                          </a:solidFill>
                        </a:rPr>
                        <a:t>E</a:t>
                      </a:r>
                    </a:p>
                  </a:txBody>
                  <a:tcPr/>
                </a:tc>
                <a:tc>
                  <a:txBody>
                    <a:bodyPr/>
                    <a:lstStyle/>
                    <a:p>
                      <a:pPr algn="ctr"/>
                      <a:r>
                        <a:rPr lang="en-US" sz="2000" dirty="0">
                          <a:solidFill>
                            <a:srgbClr val="000000"/>
                          </a:solidFill>
                        </a:rPr>
                        <a:t>0</a:t>
                      </a:r>
                    </a:p>
                  </a:txBody>
                  <a:tcPr/>
                </a:tc>
                <a:extLst>
                  <a:ext uri="{0D108BD9-81ED-4DB2-BD59-A6C34878D82A}">
                    <a16:rowId xmlns:a16="http://schemas.microsoft.com/office/drawing/2014/main" val="10005"/>
                  </a:ext>
                </a:extLst>
              </a:tr>
              <a:tr h="370840">
                <a:tc>
                  <a:txBody>
                    <a:bodyPr/>
                    <a:lstStyle/>
                    <a:p>
                      <a:pPr algn="ctr"/>
                      <a:r>
                        <a:rPr lang="en-US" sz="2000" dirty="0">
                          <a:solidFill>
                            <a:srgbClr val="000000"/>
                          </a:solidFill>
                        </a:rPr>
                        <a:t>F</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rgbClr val="000000"/>
                          </a:solidFill>
                          <a:latin typeface="+mn-lt"/>
                          <a:ea typeface="+mn-ea"/>
                          <a:cs typeface="+mn-cs"/>
                        </a:rPr>
                        <a:t>positive, less than 1</a:t>
                      </a:r>
                      <a:endParaRPr lang="en-US" sz="2000" dirty="0">
                        <a:solidFill>
                          <a:srgbClr val="000000"/>
                        </a:solidFill>
                      </a:endParaRPr>
                    </a:p>
                  </a:txBody>
                  <a:tcPr/>
                </a:tc>
                <a:extLst>
                  <a:ext uri="{0D108BD9-81ED-4DB2-BD59-A6C34878D82A}">
                    <a16:rowId xmlns:a16="http://schemas.microsoft.com/office/drawing/2014/main" val="10006"/>
                  </a:ext>
                </a:extLst>
              </a:tr>
              <a:tr h="370840">
                <a:tc>
                  <a:txBody>
                    <a:bodyPr/>
                    <a:lstStyle/>
                    <a:p>
                      <a:pPr algn="ctr"/>
                      <a:r>
                        <a:rPr lang="en-US" sz="2000" dirty="0">
                          <a:solidFill>
                            <a:srgbClr val="000000"/>
                          </a:solidFill>
                        </a:rPr>
                        <a:t>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negative, less than </a:t>
                      </a:r>
                      <a:r>
                        <a:rPr lang="en-US" sz="2000" dirty="0">
                          <a:solidFill>
                            <a:srgbClr val="000000"/>
                          </a:solidFill>
                          <a:latin typeface="Symbol" pitchFamily="18" charset="2"/>
                        </a:rPr>
                        <a:t>-</a:t>
                      </a:r>
                      <a:r>
                        <a:rPr lang="en-US" sz="2000" dirty="0">
                          <a:solidFill>
                            <a:srgbClr val="000000"/>
                          </a:solidFill>
                        </a:rPr>
                        <a:t>1</a:t>
                      </a:r>
                    </a:p>
                  </a:txBody>
                  <a:tcPr/>
                </a:tc>
                <a:extLst>
                  <a:ext uri="{0D108BD9-81ED-4DB2-BD59-A6C34878D82A}">
                    <a16:rowId xmlns:a16="http://schemas.microsoft.com/office/drawing/2014/main" val="10007"/>
                  </a:ext>
                </a:extLst>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Slopes and Rates of Change</a:t>
            </a:r>
          </a:p>
        </p:txBody>
      </p:sp>
      <p:sp>
        <p:nvSpPr>
          <p:cNvPr id="3" name="Content Placeholder 2"/>
          <p:cNvSpPr>
            <a:spLocks noGrp="1"/>
          </p:cNvSpPr>
          <p:nvPr>
            <p:ph idx="1"/>
          </p:nvPr>
        </p:nvSpPr>
        <p:spPr>
          <a:xfrm>
            <a:off x="457200" y="1280160"/>
            <a:ext cx="8229600" cy="2486835"/>
          </a:xfrm>
          <a:ln w="28575">
            <a:solidFill>
              <a:srgbClr val="FF0000"/>
            </a:solidFill>
          </a:ln>
        </p:spPr>
        <p:txBody>
          <a:bodyPr>
            <a:spAutoFit/>
          </a:bodyPr>
          <a:lstStyle/>
          <a:p>
            <a:pPr algn="ctr">
              <a:lnSpc>
                <a:spcPts val="3600"/>
              </a:lnSpc>
            </a:pPr>
            <a:r>
              <a:rPr lang="en-US" b="1" dirty="0">
                <a:solidFill>
                  <a:srgbClr val="000000"/>
                </a:solidFill>
              </a:rPr>
              <a:t>Notes</a:t>
            </a:r>
          </a:p>
          <a:p>
            <a:pPr>
              <a:lnSpc>
                <a:spcPts val="3600"/>
              </a:lnSpc>
            </a:pPr>
            <a:r>
              <a:rPr lang="en-US" dirty="0">
                <a:solidFill>
                  <a:srgbClr val="000000"/>
                </a:solidFill>
              </a:rPr>
              <a:t>We emphasize that </a:t>
            </a:r>
            <a:r>
              <a:rPr lang="en-US" i="1" dirty="0">
                <a:solidFill>
                  <a:srgbClr val="000000"/>
                </a:solidFill>
              </a:rPr>
              <a:t>f</a:t>
            </a:r>
            <a:r>
              <a:rPr lang="en-US" dirty="0">
                <a:solidFill>
                  <a:srgbClr val="000000"/>
                </a:solidFill>
              </a:rPr>
              <a:t> ′(</a:t>
            </a:r>
            <a:r>
              <a:rPr lang="en-US" i="1" dirty="0">
                <a:solidFill>
                  <a:srgbClr val="000000"/>
                </a:solidFill>
              </a:rPr>
              <a:t>a</a:t>
            </a:r>
            <a:r>
              <a:rPr lang="en-US" dirty="0">
                <a:solidFill>
                  <a:srgbClr val="000000"/>
                </a:solidFill>
              </a:rPr>
              <a:t>) denotes the slope of a curve   </a:t>
            </a:r>
            <a:r>
              <a:rPr lang="en-US" i="1" dirty="0">
                <a:solidFill>
                  <a:srgbClr val="000000"/>
                </a:solidFill>
              </a:rPr>
              <a:t>y</a:t>
            </a:r>
            <a:r>
              <a:rPr lang="en-US" dirty="0">
                <a:solidFill>
                  <a:srgbClr val="000000"/>
                </a:solidFill>
              </a:rPr>
              <a:t> =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 at the point (</a:t>
            </a:r>
            <a:r>
              <a:rPr lang="en-US" i="1" dirty="0">
                <a:solidFill>
                  <a:srgbClr val="000000"/>
                </a:solidFill>
              </a:rPr>
              <a:t>a</a:t>
            </a:r>
            <a:r>
              <a:rPr lang="en-US" dirty="0">
                <a:solidFill>
                  <a:srgbClr val="000000"/>
                </a:solidFill>
              </a:rPr>
              <a:t>, </a:t>
            </a:r>
            <a:r>
              <a:rPr lang="en-US" i="1" dirty="0">
                <a:solidFill>
                  <a:srgbClr val="000000"/>
                </a:solidFill>
              </a:rPr>
              <a:t>f</a:t>
            </a:r>
            <a:r>
              <a:rPr lang="en-US" dirty="0">
                <a:solidFill>
                  <a:srgbClr val="000000"/>
                </a:solidFill>
              </a:rPr>
              <a:t> (</a:t>
            </a:r>
            <a:r>
              <a:rPr lang="en-US" i="1" dirty="0">
                <a:solidFill>
                  <a:srgbClr val="000000"/>
                </a:solidFill>
              </a:rPr>
              <a:t>a</a:t>
            </a:r>
            <a:r>
              <a:rPr lang="en-US" dirty="0">
                <a:solidFill>
                  <a:srgbClr val="000000"/>
                </a:solidFill>
              </a:rPr>
              <a:t>)). Also, </a:t>
            </a:r>
            <a:r>
              <a:rPr lang="en-US" i="1" dirty="0">
                <a:solidFill>
                  <a:srgbClr val="000000"/>
                </a:solidFill>
              </a:rPr>
              <a:t>f</a:t>
            </a:r>
            <a:r>
              <a:rPr lang="en-US" dirty="0">
                <a:solidFill>
                  <a:srgbClr val="000000"/>
                </a:solidFill>
              </a:rPr>
              <a:t> ′(</a:t>
            </a:r>
            <a:r>
              <a:rPr lang="en-US" i="1" dirty="0">
                <a:solidFill>
                  <a:srgbClr val="000000"/>
                </a:solidFill>
              </a:rPr>
              <a:t>a</a:t>
            </a:r>
            <a:r>
              <a:rPr lang="en-US" dirty="0">
                <a:solidFill>
                  <a:srgbClr val="000000"/>
                </a:solidFill>
              </a:rPr>
              <a:t>) is the instantaneous rate of change of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 at (</a:t>
            </a:r>
            <a:r>
              <a:rPr lang="en-US" i="1" dirty="0">
                <a:solidFill>
                  <a:srgbClr val="000000"/>
                </a:solidFill>
              </a:rPr>
              <a:t>a</a:t>
            </a:r>
            <a:r>
              <a:rPr lang="en-US" dirty="0">
                <a:solidFill>
                  <a:srgbClr val="000000"/>
                </a:solidFill>
              </a:rPr>
              <a:t>, </a:t>
            </a:r>
            <a:r>
              <a:rPr lang="en-US" i="1" dirty="0">
                <a:solidFill>
                  <a:srgbClr val="000000"/>
                </a:solidFill>
              </a:rPr>
              <a:t>f</a:t>
            </a:r>
            <a:r>
              <a:rPr lang="en-US" dirty="0">
                <a:solidFill>
                  <a:srgbClr val="000000"/>
                </a:solidFill>
              </a:rPr>
              <a:t> (</a:t>
            </a:r>
            <a:r>
              <a:rPr lang="en-US" i="1" dirty="0">
                <a:solidFill>
                  <a:srgbClr val="000000"/>
                </a:solidFill>
              </a:rPr>
              <a:t>a</a:t>
            </a:r>
            <a:r>
              <a:rPr lang="en-US" dirty="0">
                <a:solidFill>
                  <a:srgbClr val="000000"/>
                </a:solidFill>
              </a:rPr>
              <a:t>)). The number </a:t>
            </a:r>
            <a:r>
              <a:rPr lang="en-US" i="1" dirty="0">
                <a:solidFill>
                  <a:srgbClr val="000000"/>
                </a:solidFill>
              </a:rPr>
              <a:t>f</a:t>
            </a:r>
            <a:r>
              <a:rPr lang="en-US" dirty="0">
                <a:solidFill>
                  <a:srgbClr val="000000"/>
                </a:solidFill>
              </a:rPr>
              <a:t> ′(</a:t>
            </a:r>
            <a:r>
              <a:rPr lang="en-US" i="1" dirty="0">
                <a:solidFill>
                  <a:srgbClr val="000000"/>
                </a:solidFill>
              </a:rPr>
              <a:t>a</a:t>
            </a:r>
            <a:r>
              <a:rPr lang="en-US" dirty="0">
                <a:solidFill>
                  <a:srgbClr val="000000"/>
                </a:solidFill>
              </a:rPr>
              <a:t>) is called the </a:t>
            </a:r>
            <a:r>
              <a:rPr lang="en-US" b="1" dirty="0">
                <a:solidFill>
                  <a:srgbClr val="C00000"/>
                </a:solidFill>
              </a:rPr>
              <a:t>derivative</a:t>
            </a:r>
            <a:r>
              <a:rPr lang="en-US" b="1" dirty="0">
                <a:solidFill>
                  <a:srgbClr val="000000"/>
                </a:solidFill>
              </a:rPr>
              <a:t> </a:t>
            </a:r>
            <a:r>
              <a:rPr lang="en-US" dirty="0">
                <a:solidFill>
                  <a:srgbClr val="000000"/>
                </a:solidFill>
              </a:rPr>
              <a:t>of</a:t>
            </a:r>
            <a:r>
              <a:rPr lang="en-US" b="1" dirty="0">
                <a:solidFill>
                  <a:srgbClr val="000000"/>
                </a:solidFill>
              </a:rPr>
              <a:t> </a:t>
            </a:r>
            <a:r>
              <a:rPr lang="en-US" i="1" dirty="0">
                <a:solidFill>
                  <a:srgbClr val="000000"/>
                </a:solidFill>
              </a:rPr>
              <a:t>f</a:t>
            </a:r>
            <a:r>
              <a:rPr lang="en-US" dirty="0">
                <a:solidFill>
                  <a:srgbClr val="000000"/>
                </a:solidFill>
              </a:rPr>
              <a:t> (</a:t>
            </a:r>
            <a:r>
              <a:rPr lang="en-US" i="1" dirty="0">
                <a:solidFill>
                  <a:srgbClr val="000000"/>
                </a:solidFill>
              </a:rPr>
              <a:t>x</a:t>
            </a:r>
            <a:r>
              <a:rPr lang="en-US" dirty="0">
                <a:solidFill>
                  <a:srgbClr val="000000"/>
                </a:solidFill>
              </a:rPr>
              <a:t>) at </a:t>
            </a:r>
            <a:r>
              <a:rPr lang="en-US" i="1" dirty="0">
                <a:solidFill>
                  <a:srgbClr val="000000"/>
                </a:solidFill>
              </a:rPr>
              <a:t>x</a:t>
            </a:r>
            <a:r>
              <a:rPr lang="en-US" dirty="0">
                <a:solidFill>
                  <a:srgbClr val="000000"/>
                </a:solidFill>
              </a:rPr>
              <a:t> = </a:t>
            </a:r>
            <a:r>
              <a:rPr lang="en-US" i="1" dirty="0">
                <a:solidFill>
                  <a:srgbClr val="000000"/>
                </a:solidFill>
              </a:rPr>
              <a:t>a</a:t>
            </a:r>
            <a:r>
              <a:rPr lang="en-US" dirty="0">
                <a:solidFill>
                  <a:srgbClr val="000000"/>
                </a:solidFill>
              </a:rPr>
              <a:t>.</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6: Describing and Graphing Rates of Change </a:t>
            </a:r>
            <a:endParaRPr lang="en-US" dirty="0"/>
          </a:p>
        </p:txBody>
      </p:sp>
      <p:sp>
        <p:nvSpPr>
          <p:cNvPr id="3" name="Content Placeholder 2"/>
          <p:cNvSpPr>
            <a:spLocks noGrp="1"/>
          </p:cNvSpPr>
          <p:nvPr>
            <p:ph idx="1"/>
          </p:nvPr>
        </p:nvSpPr>
        <p:spPr/>
        <p:txBody>
          <a:bodyPr/>
          <a:lstStyle/>
          <a:p>
            <a:pPr marL="463550" indent="-463550"/>
            <a:r>
              <a:rPr lang="en-US" b="1" dirty="0"/>
              <a:t>a.	</a:t>
            </a:r>
            <a:r>
              <a:rPr lang="en-US" dirty="0"/>
              <a:t>Describe </a:t>
            </a:r>
            <a:r>
              <a:rPr lang="en-US" i="1" dirty="0">
                <a:solidFill>
                  <a:srgbClr val="0000FF"/>
                </a:solidFill>
              </a:rPr>
              <a:t>f</a:t>
            </a:r>
            <a:r>
              <a:rPr lang="en-US" dirty="0">
                <a:solidFill>
                  <a:srgbClr val="0000FF"/>
                </a:solidFill>
              </a:rPr>
              <a:t> ′(</a:t>
            </a:r>
            <a:r>
              <a:rPr lang="en-US" i="1" dirty="0">
                <a:solidFill>
                  <a:srgbClr val="0000FF"/>
                </a:solidFill>
              </a:rPr>
              <a:t>x</a:t>
            </a:r>
            <a:r>
              <a:rPr lang="en-US" dirty="0">
                <a:solidFill>
                  <a:srgbClr val="0000FF"/>
                </a:solidFill>
              </a:rPr>
              <a:t>) </a:t>
            </a:r>
            <a:r>
              <a:rPr lang="en-US" dirty="0"/>
              <a:t>at the points marked on the graph.</a:t>
            </a:r>
          </a:p>
          <a:p>
            <a:pPr marL="463550" indent="-463550">
              <a:lnSpc>
                <a:spcPct val="150000"/>
              </a:lnSpc>
            </a:pPr>
            <a:r>
              <a:rPr lang="en-US" b="1" dirty="0"/>
              <a:t>Solution: </a:t>
            </a:r>
          </a:p>
        </p:txBody>
      </p:sp>
      <p:pic>
        <p:nvPicPr>
          <p:cNvPr id="4" name="Picture 3" descr="s.png"/>
          <p:cNvPicPr>
            <a:picLocks noChangeAspect="1"/>
          </p:cNvPicPr>
          <p:nvPr/>
        </p:nvPicPr>
        <p:blipFill>
          <a:blip r:embed="rId3" cstate="print"/>
          <a:stretch>
            <a:fillRect/>
          </a:stretch>
        </p:blipFill>
        <p:spPr>
          <a:xfrm>
            <a:off x="4724400" y="2133600"/>
            <a:ext cx="3675707" cy="3657600"/>
          </a:xfrm>
          <a:prstGeom prst="rect">
            <a:avLst/>
          </a:prstGeom>
        </p:spPr>
      </p:pic>
      <p:graphicFrame>
        <p:nvGraphicFramePr>
          <p:cNvPr id="5" name="Table 4"/>
          <p:cNvGraphicFramePr>
            <a:graphicFrameLocks noGrp="1"/>
          </p:cNvGraphicFramePr>
          <p:nvPr/>
        </p:nvGraphicFramePr>
        <p:xfrm>
          <a:off x="609600" y="2727960"/>
          <a:ext cx="2667000" cy="237744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370840">
                <a:tc>
                  <a:txBody>
                    <a:bodyPr/>
                    <a:lstStyle/>
                    <a:p>
                      <a:pPr algn="ctr"/>
                      <a:r>
                        <a:rPr lang="en-US" sz="2000" dirty="0"/>
                        <a:t>Point</a:t>
                      </a:r>
                    </a:p>
                  </a:txBody>
                  <a:tcPr/>
                </a:tc>
                <a:tc>
                  <a:txBody>
                    <a:bodyPr/>
                    <a:lstStyle/>
                    <a:p>
                      <a:pPr algn="ctr"/>
                      <a:r>
                        <a:rPr lang="en-US" sz="2000" i="1" dirty="0"/>
                        <a:t>f </a:t>
                      </a:r>
                      <a:r>
                        <a:rPr lang="en-US" sz="2000" dirty="0">
                          <a:sym typeface="Symbol"/>
                        </a:rPr>
                        <a:t></a:t>
                      </a:r>
                      <a:r>
                        <a:rPr lang="en-US" sz="2000" dirty="0"/>
                        <a:t>(</a:t>
                      </a:r>
                      <a:r>
                        <a:rPr lang="en-US" sz="2000" i="1" dirty="0"/>
                        <a:t>x</a:t>
                      </a:r>
                      <a:r>
                        <a:rPr lang="en-US" sz="2000" dirty="0"/>
                        <a:t>)</a:t>
                      </a:r>
                    </a:p>
                  </a:txBody>
                  <a:tcPr/>
                </a:tc>
                <a:extLst>
                  <a:ext uri="{0D108BD9-81ED-4DB2-BD59-A6C34878D82A}">
                    <a16:rowId xmlns:a16="http://schemas.microsoft.com/office/drawing/2014/main" val="10000"/>
                  </a:ext>
                </a:extLst>
              </a:tr>
              <a:tr h="370840">
                <a:tc>
                  <a:txBody>
                    <a:bodyPr/>
                    <a:lstStyle/>
                    <a:p>
                      <a:pPr algn="ctr"/>
                      <a:r>
                        <a:rPr lang="en-US" sz="2000" dirty="0">
                          <a:solidFill>
                            <a:srgbClr val="000000"/>
                          </a:solidFill>
                        </a:rPr>
                        <a:t>A</a:t>
                      </a:r>
                    </a:p>
                  </a:txBody>
                  <a:tcPr/>
                </a:tc>
                <a:tc>
                  <a:txBody>
                    <a:bodyPr/>
                    <a:lstStyle/>
                    <a:p>
                      <a:pPr algn="ctr"/>
                      <a:r>
                        <a:rPr lang="en-US" sz="2000" dirty="0">
                          <a:solidFill>
                            <a:srgbClr val="000000"/>
                          </a:solidFill>
                        </a:rPr>
                        <a:t>positive</a:t>
                      </a:r>
                    </a:p>
                  </a:txBody>
                  <a:tcPr/>
                </a:tc>
                <a:extLst>
                  <a:ext uri="{0D108BD9-81ED-4DB2-BD59-A6C34878D82A}">
                    <a16:rowId xmlns:a16="http://schemas.microsoft.com/office/drawing/2014/main" val="10001"/>
                  </a:ext>
                </a:extLst>
              </a:tr>
              <a:tr h="370840">
                <a:tc>
                  <a:txBody>
                    <a:bodyPr/>
                    <a:lstStyle/>
                    <a:p>
                      <a:pPr algn="ctr"/>
                      <a:r>
                        <a:rPr lang="en-US" sz="2000" dirty="0">
                          <a:solidFill>
                            <a:srgbClr val="000000"/>
                          </a:solidFill>
                        </a:rPr>
                        <a:t>B</a:t>
                      </a:r>
                    </a:p>
                  </a:txBody>
                  <a:tcPr/>
                </a:tc>
                <a:tc>
                  <a:txBody>
                    <a:bodyPr/>
                    <a:lstStyle/>
                    <a:p>
                      <a:pPr algn="ctr"/>
                      <a:r>
                        <a:rPr lang="en-US" sz="2000" dirty="0">
                          <a:solidFill>
                            <a:srgbClr val="000000"/>
                          </a:solidFill>
                        </a:rPr>
                        <a:t>0</a:t>
                      </a:r>
                    </a:p>
                  </a:txBody>
                  <a:tcPr/>
                </a:tc>
                <a:extLst>
                  <a:ext uri="{0D108BD9-81ED-4DB2-BD59-A6C34878D82A}">
                    <a16:rowId xmlns:a16="http://schemas.microsoft.com/office/drawing/2014/main" val="10002"/>
                  </a:ext>
                </a:extLst>
              </a:tr>
              <a:tr h="370840">
                <a:tc>
                  <a:txBody>
                    <a:bodyPr/>
                    <a:lstStyle/>
                    <a:p>
                      <a:pPr algn="ctr"/>
                      <a:r>
                        <a:rPr lang="en-US" sz="2000" dirty="0">
                          <a:solidFill>
                            <a:srgbClr val="000000"/>
                          </a:solidFill>
                        </a:rPr>
                        <a:t>C</a:t>
                      </a:r>
                    </a:p>
                  </a:txBody>
                  <a:tcPr/>
                </a:tc>
                <a:tc>
                  <a:txBody>
                    <a:bodyPr/>
                    <a:lstStyle/>
                    <a:p>
                      <a:pPr algn="ctr"/>
                      <a:r>
                        <a:rPr lang="en-US" sz="2000" dirty="0">
                          <a:solidFill>
                            <a:srgbClr val="000000"/>
                          </a:solidFill>
                        </a:rPr>
                        <a:t>negative</a:t>
                      </a:r>
                    </a:p>
                  </a:txBody>
                  <a:tcPr/>
                </a:tc>
                <a:extLst>
                  <a:ext uri="{0D108BD9-81ED-4DB2-BD59-A6C34878D82A}">
                    <a16:rowId xmlns:a16="http://schemas.microsoft.com/office/drawing/2014/main" val="10003"/>
                  </a:ext>
                </a:extLst>
              </a:tr>
              <a:tr h="370840">
                <a:tc>
                  <a:txBody>
                    <a:bodyPr/>
                    <a:lstStyle/>
                    <a:p>
                      <a:pPr algn="ctr"/>
                      <a:r>
                        <a:rPr lang="en-US" sz="2000" dirty="0">
                          <a:solidFill>
                            <a:srgbClr val="000000"/>
                          </a:solidFill>
                        </a:rPr>
                        <a:t>D</a:t>
                      </a:r>
                    </a:p>
                  </a:txBody>
                  <a:tcPr/>
                </a:tc>
                <a:tc>
                  <a:txBody>
                    <a:bodyPr/>
                    <a:lstStyle/>
                    <a:p>
                      <a:pPr algn="ctr"/>
                      <a:r>
                        <a:rPr lang="en-US" sz="2000" dirty="0">
                          <a:solidFill>
                            <a:srgbClr val="000000"/>
                          </a:solidFill>
                        </a:rPr>
                        <a:t>negative</a:t>
                      </a:r>
                    </a:p>
                  </a:txBody>
                  <a:tcPr/>
                </a:tc>
                <a:extLst>
                  <a:ext uri="{0D108BD9-81ED-4DB2-BD59-A6C34878D82A}">
                    <a16:rowId xmlns:a16="http://schemas.microsoft.com/office/drawing/2014/main" val="10004"/>
                  </a:ext>
                </a:extLst>
              </a:tr>
              <a:tr h="370840">
                <a:tc>
                  <a:txBody>
                    <a:bodyPr/>
                    <a:lstStyle/>
                    <a:p>
                      <a:pPr algn="ctr"/>
                      <a:r>
                        <a:rPr lang="en-US" sz="2000" dirty="0">
                          <a:solidFill>
                            <a:srgbClr val="000000"/>
                          </a:solidFill>
                        </a:rPr>
                        <a:t>E</a:t>
                      </a:r>
                    </a:p>
                  </a:txBody>
                  <a:tcPr/>
                </a:tc>
                <a:tc>
                  <a:txBody>
                    <a:bodyPr/>
                    <a:lstStyle/>
                    <a:p>
                      <a:pPr algn="ctr"/>
                      <a:r>
                        <a:rPr lang="en-US" sz="2000" dirty="0">
                          <a:solidFill>
                            <a:srgbClr val="000000"/>
                          </a:solidFill>
                        </a:rPr>
                        <a:t>0</a:t>
                      </a:r>
                    </a:p>
                  </a:txBody>
                  <a:tcPr/>
                </a:tc>
                <a:extLst>
                  <a:ext uri="{0D108BD9-81ED-4DB2-BD59-A6C34878D82A}">
                    <a16:rowId xmlns:a16="http://schemas.microsoft.com/office/drawing/2014/main" val="10005"/>
                  </a:ext>
                </a:extLst>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6: Describing and Graphing Rates of Change (cont.)</a:t>
            </a:r>
            <a:endParaRPr lang="en-US" dirty="0"/>
          </a:p>
        </p:txBody>
      </p:sp>
      <p:sp>
        <p:nvSpPr>
          <p:cNvPr id="3" name="Content Placeholder 2"/>
          <p:cNvSpPr>
            <a:spLocks noGrp="1"/>
          </p:cNvSpPr>
          <p:nvPr>
            <p:ph idx="1"/>
          </p:nvPr>
        </p:nvSpPr>
        <p:spPr/>
        <p:txBody>
          <a:bodyPr/>
          <a:lstStyle/>
          <a:p>
            <a:pPr>
              <a:tabLst>
                <a:tab pos="463550" algn="l"/>
              </a:tabLst>
            </a:pPr>
            <a:r>
              <a:rPr lang="en-US" b="1" dirty="0"/>
              <a:t>b.	</a:t>
            </a:r>
            <a:r>
              <a:rPr lang="en-US" dirty="0"/>
              <a:t>Sketch a possible graph of </a:t>
            </a:r>
            <a:r>
              <a:rPr lang="en-US" i="1" dirty="0">
                <a:solidFill>
                  <a:srgbClr val="0000FF"/>
                </a:solidFill>
              </a:rPr>
              <a:t>f ′</a:t>
            </a:r>
            <a:r>
              <a:rPr lang="en-US" dirty="0">
                <a:solidFill>
                  <a:srgbClr val="0000FF"/>
                </a:solidFill>
              </a:rPr>
              <a:t>(</a:t>
            </a:r>
            <a:r>
              <a:rPr lang="en-US" i="1" dirty="0">
                <a:solidFill>
                  <a:srgbClr val="0000FF"/>
                </a:solidFill>
              </a:rPr>
              <a:t>x</a:t>
            </a:r>
            <a:r>
              <a:rPr lang="en-US" dirty="0">
                <a:solidFill>
                  <a:srgbClr val="0000FF"/>
                </a:solidFill>
              </a:rPr>
              <a:t>).</a:t>
            </a:r>
            <a:r>
              <a:rPr lang="en-US" b="1" i="1" dirty="0">
                <a:solidFill>
                  <a:srgbClr val="0000FF"/>
                </a:solidFill>
              </a:rPr>
              <a:t> </a:t>
            </a:r>
          </a:p>
          <a:p>
            <a:pPr>
              <a:tabLst>
                <a:tab pos="463550" algn="l"/>
              </a:tabLst>
            </a:pPr>
            <a:r>
              <a:rPr lang="en-US" b="1" dirty="0"/>
              <a:t>Solution: </a:t>
            </a:r>
          </a:p>
          <a:p>
            <a:pPr>
              <a:tabLst>
                <a:tab pos="463550" algn="l"/>
              </a:tabLst>
            </a:pPr>
            <a:r>
              <a:rPr lang="en-US" dirty="0"/>
              <a:t>Using the description found in part </a:t>
            </a:r>
            <a:r>
              <a:rPr lang="en-US" b="1" dirty="0"/>
              <a:t>a.</a:t>
            </a:r>
            <a:r>
              <a:rPr lang="en-US" dirty="0"/>
              <a:t>, we can draw a possible graph of </a:t>
            </a:r>
            <a:r>
              <a:rPr lang="en-US" i="1" dirty="0"/>
              <a:t>f</a:t>
            </a:r>
            <a:r>
              <a:rPr lang="en-US" dirty="0"/>
              <a:t> ′(</a:t>
            </a:r>
            <a:r>
              <a:rPr lang="en-US" i="1" dirty="0"/>
              <a:t>x</a:t>
            </a:r>
            <a:r>
              <a:rPr lang="en-US" dirty="0"/>
              <a:t>). At A, the slope is positive, and at C, the slope is negative. We know that at point B (and E), </a:t>
            </a:r>
            <a:r>
              <a:rPr lang="en-US" i="1" dirty="0"/>
              <a:t>f</a:t>
            </a:r>
            <a:r>
              <a:rPr lang="en-US" dirty="0"/>
              <a:t> ′(</a:t>
            </a:r>
            <a:r>
              <a:rPr lang="en-US" i="1" dirty="0"/>
              <a:t>x</a:t>
            </a:r>
            <a:r>
              <a:rPr lang="en-US" dirty="0"/>
              <a:t>) = 0 since the tangent line is horizontal. Therefore, the graph of </a:t>
            </a:r>
            <a:r>
              <a:rPr lang="en-US" i="1" dirty="0"/>
              <a:t>y</a:t>
            </a:r>
            <a:r>
              <a:rPr lang="en-US" dirty="0"/>
              <a:t> = </a:t>
            </a:r>
            <a:r>
              <a:rPr lang="en-US" i="1" dirty="0"/>
              <a:t>f</a:t>
            </a:r>
            <a:r>
              <a:rPr lang="en-US" dirty="0"/>
              <a:t> ′(</a:t>
            </a:r>
            <a:r>
              <a:rPr lang="en-US" i="1" dirty="0"/>
              <a:t>x</a:t>
            </a:r>
            <a:r>
              <a:rPr lang="en-US" dirty="0"/>
              <a:t>) is above the </a:t>
            </a:r>
            <a:r>
              <a:rPr lang="en-US" i="1" dirty="0"/>
              <a:t>x</a:t>
            </a:r>
            <a:r>
              <a:rPr lang="en-US" dirty="0"/>
              <a:t>-axis at    </a:t>
            </a:r>
            <a:r>
              <a:rPr lang="en-US" i="1" dirty="0"/>
              <a:t>x</a:t>
            </a:r>
            <a:r>
              <a:rPr lang="en-US" dirty="0"/>
              <a:t> = </a:t>
            </a:r>
            <a:r>
              <a:rPr lang="en-US" i="1" dirty="0"/>
              <a:t>a</a:t>
            </a:r>
            <a:r>
              <a:rPr lang="en-US" dirty="0"/>
              <a:t> (positive), passes through the </a:t>
            </a:r>
            <a:r>
              <a:rPr lang="en-US" i="1" dirty="0"/>
              <a:t>x</a:t>
            </a:r>
            <a:r>
              <a:rPr lang="en-US" dirty="0"/>
              <a:t>-axis at </a:t>
            </a:r>
            <a:r>
              <a:rPr lang="en-US" i="1" dirty="0"/>
              <a:t>x</a:t>
            </a:r>
            <a:r>
              <a:rPr lang="en-US" dirty="0"/>
              <a:t> = </a:t>
            </a:r>
            <a:r>
              <a:rPr lang="en-US" i="1" dirty="0"/>
              <a:t>b</a:t>
            </a:r>
            <a:r>
              <a:rPr lang="en-US" dirty="0"/>
              <a:t>(0), and lies below the </a:t>
            </a:r>
            <a:r>
              <a:rPr lang="en-US" i="1" dirty="0"/>
              <a:t>x</a:t>
            </a:r>
            <a:r>
              <a:rPr lang="en-US" dirty="0"/>
              <a:t>-axis at </a:t>
            </a:r>
            <a:r>
              <a:rPr lang="en-US" i="1" dirty="0"/>
              <a:t>x</a:t>
            </a:r>
            <a:r>
              <a:rPr lang="en-US" dirty="0"/>
              <a:t> = </a:t>
            </a:r>
            <a:r>
              <a:rPr lang="en-US" i="1" dirty="0"/>
              <a:t>c</a:t>
            </a:r>
            <a:r>
              <a:rPr lang="en-US" dirty="0"/>
              <a:t> (negative).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6: Describing and Graphing Rates of Change (cont.)</a:t>
            </a:r>
            <a:endParaRPr lang="en-US" dirty="0"/>
          </a:p>
        </p:txBody>
      </p:sp>
      <p:sp>
        <p:nvSpPr>
          <p:cNvPr id="3" name="Content Placeholder 2"/>
          <p:cNvSpPr>
            <a:spLocks noGrp="1"/>
          </p:cNvSpPr>
          <p:nvPr>
            <p:ph idx="1"/>
          </p:nvPr>
        </p:nvSpPr>
        <p:spPr>
          <a:xfrm>
            <a:off x="457200" y="1097280"/>
            <a:ext cx="8229600" cy="4572000"/>
          </a:xfrm>
        </p:spPr>
        <p:txBody>
          <a:bodyPr>
            <a:normAutofit/>
          </a:bodyPr>
          <a:lstStyle/>
          <a:p>
            <a:pPr>
              <a:tabLst>
                <a:tab pos="463550" algn="l"/>
              </a:tabLst>
            </a:pPr>
            <a:r>
              <a:rPr lang="en-US" dirty="0"/>
              <a:t>From point C to point D the slopes continue to decrease, since </a:t>
            </a:r>
            <a:r>
              <a:rPr lang="en-US" i="1" dirty="0"/>
              <a:t>f</a:t>
            </a:r>
            <a:r>
              <a:rPr lang="en-US" dirty="0"/>
              <a:t> ′(</a:t>
            </a:r>
            <a:r>
              <a:rPr lang="en-US" i="1" dirty="0"/>
              <a:t>x</a:t>
            </a:r>
            <a:r>
              <a:rPr lang="en-US" dirty="0"/>
              <a:t>) is negative, but from point D </a:t>
            </a:r>
            <a:r>
              <a:rPr lang="en-US"/>
              <a:t>to point E </a:t>
            </a:r>
            <a:r>
              <a:rPr lang="en-US" dirty="0"/>
              <a:t>the slopes increase because we know that at point E the slope is equal to 0. </a:t>
            </a:r>
          </a:p>
        </p:txBody>
      </p:sp>
      <p:pic>
        <p:nvPicPr>
          <p:cNvPr id="4" name="Picture 3" descr="s.png"/>
          <p:cNvPicPr>
            <a:picLocks noChangeAspect="1"/>
          </p:cNvPicPr>
          <p:nvPr/>
        </p:nvPicPr>
        <p:blipFill>
          <a:blip r:embed="rId3" cstate="print"/>
          <a:stretch>
            <a:fillRect/>
          </a:stretch>
        </p:blipFill>
        <p:spPr>
          <a:xfrm>
            <a:off x="5203118" y="2356512"/>
            <a:ext cx="3712282" cy="36576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Slopes and Rates of Change</a:t>
            </a:r>
          </a:p>
        </p:txBody>
      </p:sp>
      <p:sp>
        <p:nvSpPr>
          <p:cNvPr id="3" name="Content Placeholder 2"/>
          <p:cNvSpPr>
            <a:spLocks noGrp="1"/>
          </p:cNvSpPr>
          <p:nvPr>
            <p:ph idx="1"/>
          </p:nvPr>
        </p:nvSpPr>
        <p:spPr>
          <a:xfrm>
            <a:off x="457200" y="1280160"/>
            <a:ext cx="8229600" cy="2076466"/>
          </a:xfrm>
          <a:solidFill>
            <a:srgbClr val="FFFFCC"/>
          </a:solidFill>
          <a:ln w="28575">
            <a:solidFill>
              <a:srgbClr val="000000"/>
            </a:solidFill>
          </a:ln>
        </p:spPr>
        <p:txBody>
          <a:bodyPr>
            <a:spAutoFit/>
          </a:bodyPr>
          <a:lstStyle/>
          <a:p>
            <a:pPr algn="ctr">
              <a:lnSpc>
                <a:spcPts val="3700"/>
              </a:lnSpc>
            </a:pPr>
            <a:r>
              <a:rPr lang="pt-BR" b="1">
                <a:solidFill>
                  <a:srgbClr val="000000"/>
                </a:solidFill>
              </a:rPr>
              <a:t>Slope at </a:t>
            </a:r>
            <a:r>
              <a:rPr lang="pt-BR" b="1" dirty="0">
                <a:solidFill>
                  <a:srgbClr val="000000"/>
                </a:solidFill>
              </a:rPr>
              <a:t>a Point on a Curve </a:t>
            </a:r>
          </a:p>
          <a:p>
            <a:pPr>
              <a:lnSpc>
                <a:spcPts val="3700"/>
              </a:lnSpc>
            </a:pPr>
            <a:r>
              <a:rPr lang="en-US" dirty="0">
                <a:solidFill>
                  <a:srgbClr val="000000"/>
                </a:solidFill>
              </a:rPr>
              <a:t>The slope of a curve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the point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is exactly the slope of the tangent line to the curve at that point. This is also called the </a:t>
            </a:r>
            <a:r>
              <a:rPr lang="en-US" b="1" dirty="0">
                <a:solidFill>
                  <a:srgbClr val="C00000"/>
                </a:solidFill>
              </a:rPr>
              <a:t>instantaneous rate of change</a:t>
            </a:r>
            <a:r>
              <a:rPr lang="en-US" b="1" dirty="0">
                <a:solidFill>
                  <a:srgbClr val="000000"/>
                </a:solidFill>
              </a:rPr>
              <a:t>.</a:t>
            </a:r>
            <a:endParaRPr lang="en-US" dirty="0">
              <a:solidFill>
                <a:srgbClr val="000000"/>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Slopes and Rates of Change</a:t>
            </a:r>
          </a:p>
        </p:txBody>
      </p:sp>
      <p:sp>
        <p:nvSpPr>
          <p:cNvPr id="3" name="Content Placeholder 2"/>
          <p:cNvSpPr>
            <a:spLocks noGrp="1"/>
          </p:cNvSpPr>
          <p:nvPr>
            <p:ph idx="1"/>
          </p:nvPr>
        </p:nvSpPr>
        <p:spPr>
          <a:xfrm>
            <a:off x="457200" y="1280160"/>
            <a:ext cx="8229600" cy="3825240"/>
          </a:xfrm>
          <a:solidFill>
            <a:srgbClr val="FFFFCC"/>
          </a:solidFill>
          <a:ln w="28575">
            <a:solidFill>
              <a:srgbClr val="000000"/>
            </a:solidFill>
          </a:ln>
        </p:spPr>
        <p:txBody>
          <a:bodyPr/>
          <a:lstStyle/>
          <a:p>
            <a:pPr algn="ctr">
              <a:lnSpc>
                <a:spcPts val="3700"/>
              </a:lnSpc>
            </a:pPr>
            <a:r>
              <a:rPr lang="pt-BR" b="1" dirty="0">
                <a:solidFill>
                  <a:srgbClr val="000000"/>
                </a:solidFill>
              </a:rPr>
              <a:t>Difference Quotient  </a:t>
            </a:r>
          </a:p>
          <a:p>
            <a:pPr>
              <a:lnSpc>
                <a:spcPts val="3700"/>
              </a:lnSpc>
            </a:pPr>
            <a:r>
              <a:rPr lang="en-US" dirty="0">
                <a:solidFill>
                  <a:srgbClr val="000000"/>
                </a:solidFill>
              </a:rPr>
              <a:t>If </a:t>
            </a:r>
            <a:r>
              <a:rPr lang="en-US" dirty="0">
                <a:solidFill>
                  <a:srgbClr val="C00000"/>
                </a:solidFill>
              </a:rPr>
              <a:t>(</a:t>
            </a:r>
            <a:r>
              <a:rPr lang="en-US" i="1" dirty="0">
                <a:solidFill>
                  <a:srgbClr val="C00000"/>
                </a:solidFill>
              </a:rPr>
              <a:t>x</a:t>
            </a:r>
            <a:r>
              <a:rPr lang="en-US" dirty="0">
                <a:solidFill>
                  <a:srgbClr val="C00000"/>
                </a:solidFill>
              </a:rPr>
              <a:t>, </a:t>
            </a:r>
            <a:r>
              <a:rPr lang="en-US" i="1" dirty="0">
                <a:solidFill>
                  <a:srgbClr val="C00000"/>
                </a:solidFill>
              </a:rPr>
              <a:t>f</a:t>
            </a:r>
            <a:r>
              <a:rPr lang="en-US" dirty="0">
                <a:solidFill>
                  <a:srgbClr val="C00000"/>
                </a:solidFill>
              </a:rPr>
              <a:t>(</a:t>
            </a:r>
            <a:r>
              <a:rPr lang="en-US" i="1" dirty="0">
                <a:solidFill>
                  <a:srgbClr val="C00000"/>
                </a:solidFill>
              </a:rPr>
              <a:t>x</a:t>
            </a:r>
            <a:r>
              <a:rPr lang="en-US" dirty="0">
                <a:solidFill>
                  <a:srgbClr val="C00000"/>
                </a:solidFill>
              </a:rPr>
              <a:t>)) </a:t>
            </a:r>
            <a:r>
              <a:rPr lang="en-US" dirty="0">
                <a:solidFill>
                  <a:srgbClr val="000000"/>
                </a:solidFill>
              </a:rPr>
              <a:t>is any fixed point on a curve and </a:t>
            </a:r>
          </a:p>
          <a:p>
            <a:pPr>
              <a:lnSpc>
                <a:spcPts val="3700"/>
              </a:lnSpc>
              <a:spcBef>
                <a:spcPts val="0"/>
              </a:spcBef>
            </a:pPr>
            <a:r>
              <a:rPr lang="en-US" dirty="0">
                <a:solidFill>
                  <a:srgbClr val="C00000"/>
                </a:solidFill>
              </a:rPr>
              <a:t>(</a:t>
            </a:r>
            <a:r>
              <a:rPr lang="en-US" i="1" dirty="0">
                <a:solidFill>
                  <a:srgbClr val="C00000"/>
                </a:solidFill>
              </a:rPr>
              <a:t>x</a:t>
            </a:r>
            <a:r>
              <a:rPr lang="en-US" dirty="0">
                <a:solidFill>
                  <a:srgbClr val="C00000"/>
                </a:solidFill>
              </a:rPr>
              <a:t> + </a:t>
            </a:r>
            <a:r>
              <a:rPr lang="en-US" i="1" dirty="0">
                <a:solidFill>
                  <a:srgbClr val="C00000"/>
                </a:solidFill>
              </a:rPr>
              <a:t>h</a:t>
            </a:r>
            <a:r>
              <a:rPr lang="en-US" dirty="0">
                <a:solidFill>
                  <a:srgbClr val="C00000"/>
                </a:solidFill>
              </a:rPr>
              <a:t>, </a:t>
            </a:r>
            <a:r>
              <a:rPr lang="en-US" i="1" dirty="0">
                <a:solidFill>
                  <a:srgbClr val="C00000"/>
                </a:solidFill>
              </a:rPr>
              <a:t>f</a:t>
            </a:r>
            <a:r>
              <a:rPr lang="en-US" dirty="0">
                <a:solidFill>
                  <a:srgbClr val="C00000"/>
                </a:solidFill>
              </a:rPr>
              <a:t>(</a:t>
            </a:r>
            <a:r>
              <a:rPr lang="en-US" i="1" dirty="0">
                <a:solidFill>
                  <a:srgbClr val="C00000"/>
                </a:solidFill>
              </a:rPr>
              <a:t>x</a:t>
            </a:r>
            <a:r>
              <a:rPr lang="en-US" dirty="0">
                <a:solidFill>
                  <a:srgbClr val="C00000"/>
                </a:solidFill>
              </a:rPr>
              <a:t> + </a:t>
            </a:r>
            <a:r>
              <a:rPr lang="en-US" i="1" dirty="0">
                <a:solidFill>
                  <a:srgbClr val="C00000"/>
                </a:solidFill>
              </a:rPr>
              <a:t>h</a:t>
            </a:r>
            <a:r>
              <a:rPr lang="en-US" dirty="0">
                <a:solidFill>
                  <a:srgbClr val="C00000"/>
                </a:solidFill>
              </a:rPr>
              <a:t>)) </a:t>
            </a:r>
            <a:r>
              <a:rPr lang="en-US" dirty="0">
                <a:solidFill>
                  <a:srgbClr val="000000"/>
                </a:solidFill>
              </a:rPr>
              <a:t>is another point on the curve, then the difference quotient is the slope of the secant line through these two points: </a:t>
            </a:r>
          </a:p>
          <a:p>
            <a:pPr>
              <a:lnSpc>
                <a:spcPts val="3700"/>
              </a:lnSpc>
            </a:pPr>
            <a:endParaRPr lang="en-US" dirty="0">
              <a:solidFill>
                <a:srgbClr val="000000"/>
              </a:solidFill>
            </a:endParaRPr>
          </a:p>
          <a:p>
            <a:pPr>
              <a:lnSpc>
                <a:spcPts val="3700"/>
              </a:lnSpc>
            </a:pPr>
            <a:endParaRPr lang="en-US" dirty="0">
              <a:solidFill>
                <a:srgbClr val="000000"/>
              </a:solidFill>
            </a:endParaRPr>
          </a:p>
        </p:txBody>
      </p:sp>
      <p:graphicFrame>
        <p:nvGraphicFramePr>
          <p:cNvPr id="171010" name="Object 2"/>
          <p:cNvGraphicFramePr>
            <a:graphicFrameLocks noChangeAspect="1"/>
          </p:cNvGraphicFramePr>
          <p:nvPr>
            <p:extLst>
              <p:ext uri="{D42A27DB-BD31-4B8C-83A1-F6EECF244321}">
                <p14:modId xmlns:p14="http://schemas.microsoft.com/office/powerpoint/2010/main" val="3738395535"/>
              </p:ext>
            </p:extLst>
          </p:nvPr>
        </p:nvGraphicFramePr>
        <p:xfrm>
          <a:off x="1657350" y="3860800"/>
          <a:ext cx="5829300" cy="1016000"/>
        </p:xfrm>
        <a:graphic>
          <a:graphicData uri="http://schemas.openxmlformats.org/presentationml/2006/ole">
            <mc:AlternateContent xmlns:mc="http://schemas.openxmlformats.org/markup-compatibility/2006">
              <mc:Choice xmlns:v="urn:schemas-microsoft-com:vml" Requires="v">
                <p:oleObj name="Equation" r:id="rId3" imgW="5829120" imgH="1015920" progId="Equation.DSMT4">
                  <p:embed/>
                </p:oleObj>
              </mc:Choice>
              <mc:Fallback>
                <p:oleObj name="Equation" r:id="rId3" imgW="5829120" imgH="101592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3860800"/>
                        <a:ext cx="582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Slopes and Rates of Change</a:t>
            </a:r>
          </a:p>
        </p:txBody>
      </p:sp>
      <p:sp>
        <p:nvSpPr>
          <p:cNvPr id="3" name="Content Placeholder 2"/>
          <p:cNvSpPr>
            <a:spLocks noGrp="1"/>
          </p:cNvSpPr>
          <p:nvPr>
            <p:ph idx="1"/>
          </p:nvPr>
        </p:nvSpPr>
        <p:spPr>
          <a:xfrm>
            <a:off x="457200" y="1280160"/>
            <a:ext cx="8229600" cy="2074414"/>
          </a:xfrm>
          <a:noFill/>
          <a:ln w="28575">
            <a:solidFill>
              <a:srgbClr val="FF0000"/>
            </a:solidFill>
          </a:ln>
        </p:spPr>
        <p:txBody>
          <a:bodyPr>
            <a:spAutoFit/>
          </a:bodyPr>
          <a:lstStyle/>
          <a:p>
            <a:pPr algn="ctr">
              <a:tabLst>
                <a:tab pos="1938338" algn="r"/>
                <a:tab pos="2060575" algn="l"/>
              </a:tabLst>
            </a:pPr>
            <a:r>
              <a:rPr lang="en-US" b="1" dirty="0">
                <a:solidFill>
                  <a:srgbClr val="000000"/>
                </a:solidFill>
              </a:rPr>
              <a:t>Notes</a:t>
            </a:r>
          </a:p>
          <a:p>
            <a:pPr>
              <a:tabLst>
                <a:tab pos="1938338" algn="r"/>
                <a:tab pos="2060575" algn="l"/>
              </a:tabLst>
            </a:pPr>
            <a:r>
              <a:rPr lang="en-US" dirty="0">
                <a:solidFill>
                  <a:srgbClr val="000000"/>
                </a:solidFill>
              </a:rPr>
              <a:t>For an input </a:t>
            </a:r>
            <a:r>
              <a:rPr lang="en-US" i="1" dirty="0">
                <a:solidFill>
                  <a:srgbClr val="000000"/>
                </a:solidFill>
              </a:rPr>
              <a:t>x</a:t>
            </a:r>
            <a:r>
              <a:rPr lang="en-US" dirty="0">
                <a:solidFill>
                  <a:srgbClr val="000000"/>
                </a:solidFill>
              </a:rPr>
              <a:t> = </a:t>
            </a:r>
            <a:r>
              <a:rPr lang="en-US" i="1" dirty="0">
                <a:solidFill>
                  <a:srgbClr val="000000"/>
                </a:solidFill>
              </a:rPr>
              <a:t>a</a:t>
            </a:r>
            <a:r>
              <a:rPr lang="en-US" dirty="0">
                <a:solidFill>
                  <a:srgbClr val="000000"/>
                </a:solidFill>
              </a:rPr>
              <a:t> for a given function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p>
          <a:p>
            <a:pPr>
              <a:tabLst>
                <a:tab pos="1938338" algn="r"/>
                <a:tab pos="2060575" algn="l"/>
              </a:tabLst>
            </a:pPr>
            <a:r>
              <a:rPr lang="en-US" i="1" dirty="0">
                <a:solidFill>
                  <a:srgbClr val="000000"/>
                </a:solidFill>
              </a:rPr>
              <a:t>	f</a:t>
            </a:r>
            <a:r>
              <a:rPr lang="en-US" dirty="0">
                <a:solidFill>
                  <a:srgbClr val="000000"/>
                </a:solidFill>
              </a:rPr>
              <a:t> (</a:t>
            </a:r>
            <a:r>
              <a:rPr lang="en-US" i="1" dirty="0">
                <a:solidFill>
                  <a:srgbClr val="000000"/>
                </a:solidFill>
              </a:rPr>
              <a:t>a</a:t>
            </a:r>
            <a:r>
              <a:rPr lang="en-US" dirty="0">
                <a:solidFill>
                  <a:srgbClr val="000000"/>
                </a:solidFill>
              </a:rPr>
              <a:t>)	= the height of the point, and </a:t>
            </a:r>
          </a:p>
          <a:p>
            <a:pPr>
              <a:tabLst>
                <a:tab pos="1938338" algn="r"/>
                <a:tab pos="2060575" algn="l"/>
              </a:tabLst>
            </a:pPr>
            <a:r>
              <a:rPr lang="en-US" i="1" dirty="0">
                <a:solidFill>
                  <a:srgbClr val="000000"/>
                </a:solidFill>
              </a:rPr>
              <a:t>	f</a:t>
            </a:r>
            <a:r>
              <a:rPr lang="en-US" dirty="0">
                <a:solidFill>
                  <a:srgbClr val="000000"/>
                </a:solidFill>
              </a:rPr>
              <a:t> ′(</a:t>
            </a:r>
            <a:r>
              <a:rPr lang="en-US" i="1" dirty="0">
                <a:solidFill>
                  <a:srgbClr val="000000"/>
                </a:solidFill>
              </a:rPr>
              <a:t>a</a:t>
            </a:r>
            <a:r>
              <a:rPr lang="en-US" dirty="0">
                <a:solidFill>
                  <a:srgbClr val="000000"/>
                </a:solidFill>
              </a:rPr>
              <a:t>)	= the slope of the curve at the point. </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1: Temperature </a:t>
            </a:r>
            <a:endParaRPr lang="en-US" dirty="0"/>
          </a:p>
        </p:txBody>
      </p:sp>
      <p:sp>
        <p:nvSpPr>
          <p:cNvPr id="3" name="Content Placeholder 2"/>
          <p:cNvSpPr>
            <a:spLocks noGrp="1"/>
          </p:cNvSpPr>
          <p:nvPr>
            <p:ph idx="1"/>
          </p:nvPr>
        </p:nvSpPr>
        <p:spPr>
          <a:xfrm>
            <a:off x="457200" y="1280160"/>
            <a:ext cx="5943600" cy="4572000"/>
          </a:xfrm>
        </p:spPr>
        <p:txBody>
          <a:bodyPr>
            <a:normAutofit/>
          </a:bodyPr>
          <a:lstStyle/>
          <a:p>
            <a:pPr>
              <a:tabLst>
                <a:tab pos="463550" algn="l"/>
              </a:tabLst>
            </a:pPr>
            <a:r>
              <a:rPr lang="en-US" dirty="0"/>
              <a:t>Let </a:t>
            </a:r>
            <a:r>
              <a:rPr lang="en-US" i="1" dirty="0"/>
              <a:t>f</a:t>
            </a:r>
            <a:r>
              <a:rPr lang="en-US" dirty="0"/>
              <a:t> (</a:t>
            </a:r>
            <a:r>
              <a:rPr lang="en-US" i="1" dirty="0"/>
              <a:t>t</a:t>
            </a:r>
            <a:r>
              <a:rPr lang="en-US" dirty="0"/>
              <a:t>) denote the temperature in South Carolina on a typical summer day at time </a:t>
            </a:r>
            <a:r>
              <a:rPr lang="en-US" i="1" dirty="0"/>
              <a:t>t</a:t>
            </a:r>
            <a:r>
              <a:rPr lang="en-US" dirty="0"/>
              <a:t>, where </a:t>
            </a:r>
            <a:r>
              <a:rPr lang="en-US" i="1" dirty="0"/>
              <a:t>t</a:t>
            </a:r>
            <a:r>
              <a:rPr lang="en-US" dirty="0"/>
              <a:t> is the number of hours since midnight. For instance, </a:t>
            </a:r>
            <a:r>
              <a:rPr lang="en-US" i="1" dirty="0"/>
              <a:t>t</a:t>
            </a:r>
            <a:r>
              <a:rPr lang="en-US" dirty="0"/>
              <a:t> = 1 corresponds to 1 A.M. and </a:t>
            </a:r>
            <a:r>
              <a:rPr lang="en-US" i="1" dirty="0"/>
              <a:t>t</a:t>
            </a:r>
            <a:r>
              <a:rPr lang="en-US" dirty="0"/>
              <a:t> = 13 corresponds to 1 P.M. </a:t>
            </a:r>
          </a:p>
          <a:p>
            <a:pPr>
              <a:tabLst>
                <a:tab pos="463550" algn="l"/>
              </a:tabLst>
            </a:pPr>
            <a:r>
              <a:rPr lang="en-US" b="1" dirty="0"/>
              <a:t>a.	</a:t>
            </a:r>
            <a:r>
              <a:rPr lang="en-US" dirty="0"/>
              <a:t>Is </a:t>
            </a:r>
            <a:r>
              <a:rPr lang="en-US" i="1" dirty="0"/>
              <a:t>f</a:t>
            </a:r>
            <a:r>
              <a:rPr lang="en-US" dirty="0"/>
              <a:t> ′(8) positive, negative, or zero?</a:t>
            </a:r>
            <a:r>
              <a:rPr lang="en-US" b="1" dirty="0"/>
              <a:t> </a:t>
            </a:r>
          </a:p>
          <a:p>
            <a:pPr>
              <a:tabLst>
                <a:tab pos="463550" algn="l"/>
              </a:tabLst>
            </a:pPr>
            <a:r>
              <a:rPr lang="en-US" b="1" dirty="0"/>
              <a:t>b.	</a:t>
            </a:r>
            <a:r>
              <a:rPr lang="en-US" dirty="0"/>
              <a:t>Is </a:t>
            </a:r>
            <a:r>
              <a:rPr lang="en-US" i="1" dirty="0"/>
              <a:t>f</a:t>
            </a:r>
            <a:r>
              <a:rPr lang="en-US" dirty="0"/>
              <a:t> ′(21) positive, negative, or zero? </a:t>
            </a:r>
          </a:p>
        </p:txBody>
      </p:sp>
      <p:pic>
        <p:nvPicPr>
          <p:cNvPr id="4" name="Picture 3" descr="s.png"/>
          <p:cNvPicPr>
            <a:picLocks noChangeAspect="1"/>
          </p:cNvPicPr>
          <p:nvPr/>
        </p:nvPicPr>
        <p:blipFill>
          <a:blip r:embed="rId3" cstate="print"/>
          <a:stretch>
            <a:fillRect/>
          </a:stretch>
        </p:blipFill>
        <p:spPr>
          <a:xfrm>
            <a:off x="6400800" y="1371600"/>
            <a:ext cx="2477268" cy="2926080"/>
          </a:xfrm>
          <a:prstGeom prst="rect">
            <a:avLst/>
          </a:prstGeom>
        </p:spPr>
      </p:pic>
      <p:sp>
        <p:nvSpPr>
          <p:cNvPr id="5" name="Rectangle 4"/>
          <p:cNvSpPr/>
          <p:nvPr/>
        </p:nvSpPr>
        <p:spPr>
          <a:xfrm>
            <a:off x="457200" y="4989493"/>
            <a:ext cx="8229600" cy="523220"/>
          </a:xfrm>
          <a:prstGeom prst="rect">
            <a:avLst/>
          </a:prstGeom>
        </p:spPr>
        <p:txBody>
          <a:bodyPr wrap="square">
            <a:spAutoFit/>
          </a:bodyPr>
          <a:lstStyle/>
          <a:p>
            <a:pPr>
              <a:tabLst>
                <a:tab pos="463550" algn="l"/>
              </a:tabLst>
            </a:pPr>
            <a:r>
              <a:rPr lang="en-US" sz="2800" b="1" dirty="0"/>
              <a:t>c.	</a:t>
            </a:r>
            <a:r>
              <a:rPr lang="en-US" sz="2800" dirty="0"/>
              <a:t>Sketch a graph which is approximate for this </a:t>
            </a:r>
            <a:r>
              <a:rPr lang="en-US" sz="2800" i="1" dirty="0"/>
              <a:t>f</a:t>
            </a:r>
            <a:r>
              <a:rPr lang="en-US" sz="2800" dirty="0"/>
              <a:t>(</a:t>
            </a:r>
            <a:r>
              <a:rPr lang="en-US" sz="2800" i="1" dirty="0"/>
              <a:t>t</a:t>
            </a:r>
            <a:r>
              <a:rPr lang="en-US" sz="2800" dirty="0"/>
              <a:t>). </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1: Temperature (cont.) </a:t>
            </a:r>
            <a:endParaRPr lang="en-US" dirty="0"/>
          </a:p>
        </p:txBody>
      </p:sp>
      <p:sp>
        <p:nvSpPr>
          <p:cNvPr id="3" name="Content Placeholder 2"/>
          <p:cNvSpPr>
            <a:spLocks noGrp="1"/>
          </p:cNvSpPr>
          <p:nvPr>
            <p:ph idx="1"/>
          </p:nvPr>
        </p:nvSpPr>
        <p:spPr/>
        <p:txBody>
          <a:bodyPr/>
          <a:lstStyle/>
          <a:p>
            <a:pPr marL="463550" indent="-463550">
              <a:lnSpc>
                <a:spcPts val="3600"/>
              </a:lnSpc>
            </a:pPr>
            <a:r>
              <a:rPr lang="en-US" b="1" dirty="0"/>
              <a:t>Solutions:</a:t>
            </a:r>
          </a:p>
          <a:p>
            <a:pPr marL="463550" indent="-463550">
              <a:lnSpc>
                <a:spcPts val="3600"/>
              </a:lnSpc>
            </a:pPr>
            <a:r>
              <a:rPr lang="en-US" b="1" dirty="0"/>
              <a:t>a.	</a:t>
            </a:r>
            <a:r>
              <a:rPr lang="en-US" dirty="0"/>
              <a:t>Since the graph of </a:t>
            </a:r>
            <a:r>
              <a:rPr lang="en-US" i="1" dirty="0"/>
              <a:t>f</a:t>
            </a:r>
            <a:r>
              <a:rPr lang="en-US" dirty="0"/>
              <a:t>(t) will increase from sun up to about mid-afternoon, the slope at (8, </a:t>
            </a:r>
            <a:r>
              <a:rPr lang="en-US" i="1" dirty="0"/>
              <a:t>f</a:t>
            </a:r>
            <a:r>
              <a:rPr lang="en-US" dirty="0"/>
              <a:t>(8)) is positive. That is, </a:t>
            </a:r>
            <a:r>
              <a:rPr lang="en-US" i="1" dirty="0">
                <a:solidFill>
                  <a:srgbClr val="FF0000"/>
                </a:solidFill>
              </a:rPr>
              <a:t>f </a:t>
            </a:r>
            <a:r>
              <a:rPr lang="en-US" dirty="0">
                <a:solidFill>
                  <a:srgbClr val="FF0000"/>
                </a:solidFill>
              </a:rPr>
              <a:t>′(8) is positive</a:t>
            </a:r>
            <a:r>
              <a:rPr lang="en-US" dirty="0"/>
              <a:t>. </a:t>
            </a:r>
          </a:p>
          <a:p>
            <a:pPr marL="463550" indent="-463550">
              <a:lnSpc>
                <a:spcPts val="3600"/>
              </a:lnSpc>
            </a:pPr>
            <a:r>
              <a:rPr lang="en-US" b="1" dirty="0"/>
              <a:t>b.	</a:t>
            </a:r>
            <a:r>
              <a:rPr lang="en-US" dirty="0"/>
              <a:t>At 9 P.M. (</a:t>
            </a:r>
            <a:r>
              <a:rPr lang="en-US" i="1" dirty="0"/>
              <a:t>t</a:t>
            </a:r>
            <a:r>
              <a:rPr lang="en-US" dirty="0"/>
              <a:t> = 21), the temperature has begun to decline and so the slope will be </a:t>
            </a:r>
            <a:r>
              <a:rPr lang="en-US" dirty="0">
                <a:solidFill>
                  <a:srgbClr val="FF0000"/>
                </a:solidFill>
              </a:rPr>
              <a:t>negative</a:t>
            </a:r>
            <a:r>
              <a:rPr lang="en-US" dirty="0"/>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1: Temperature (cont.) </a:t>
            </a:r>
            <a:endParaRPr lang="en-US" dirty="0"/>
          </a:p>
        </p:txBody>
      </p:sp>
      <p:sp>
        <p:nvSpPr>
          <p:cNvPr id="3" name="Content Placeholder 2"/>
          <p:cNvSpPr>
            <a:spLocks noGrp="1"/>
          </p:cNvSpPr>
          <p:nvPr>
            <p:ph idx="1"/>
          </p:nvPr>
        </p:nvSpPr>
        <p:spPr/>
        <p:txBody>
          <a:bodyPr/>
          <a:lstStyle/>
          <a:p>
            <a:r>
              <a:rPr lang="en-US" b="1" dirty="0"/>
              <a:t>c.</a:t>
            </a:r>
          </a:p>
        </p:txBody>
      </p:sp>
      <p:pic>
        <p:nvPicPr>
          <p:cNvPr id="4" name="Picture 3" descr="s.png"/>
          <p:cNvPicPr>
            <a:picLocks noChangeAspect="1"/>
          </p:cNvPicPr>
          <p:nvPr/>
        </p:nvPicPr>
        <p:blipFill>
          <a:blip r:embed="rId3" cstate="print"/>
          <a:stretch>
            <a:fillRect/>
          </a:stretch>
        </p:blipFill>
        <p:spPr>
          <a:xfrm>
            <a:off x="858289" y="1295400"/>
            <a:ext cx="4018511" cy="3657600"/>
          </a:xfrm>
          <a:prstGeom prst="rect">
            <a:avLst/>
          </a:prstGeom>
        </p:spPr>
      </p:pic>
      <p:sp>
        <p:nvSpPr>
          <p:cNvPr id="5" name="Rectangle 4"/>
          <p:cNvSpPr/>
          <p:nvPr/>
        </p:nvSpPr>
        <p:spPr>
          <a:xfrm>
            <a:off x="5029200" y="1600200"/>
            <a:ext cx="3230880" cy="2246769"/>
          </a:xfrm>
          <a:prstGeom prst="rect">
            <a:avLst/>
          </a:prstGeom>
        </p:spPr>
        <p:txBody>
          <a:bodyPr wrap="square">
            <a:spAutoFit/>
          </a:bodyPr>
          <a:lstStyle/>
          <a:p>
            <a:r>
              <a:rPr lang="en-US" sz="2000" dirty="0">
                <a:solidFill>
                  <a:srgbClr val="008080"/>
                </a:solidFill>
              </a:rPr>
              <a:t>The graph needs to increase from about 6 A.M. to 4 P.M. and then decline, as described in parts </a:t>
            </a:r>
            <a:r>
              <a:rPr lang="en-US" sz="2000" b="1" dirty="0">
                <a:solidFill>
                  <a:srgbClr val="008080"/>
                </a:solidFill>
              </a:rPr>
              <a:t>a. </a:t>
            </a:r>
            <a:r>
              <a:rPr lang="en-US" sz="2000" dirty="0">
                <a:solidFill>
                  <a:srgbClr val="008080"/>
                </a:solidFill>
              </a:rPr>
              <a:t>and</a:t>
            </a:r>
            <a:r>
              <a:rPr lang="en-US" sz="2000" b="1" dirty="0">
                <a:solidFill>
                  <a:srgbClr val="008080"/>
                </a:solidFill>
              </a:rPr>
              <a:t> b. </a:t>
            </a:r>
            <a:r>
              <a:rPr lang="en-US" sz="2000" dirty="0">
                <a:solidFill>
                  <a:srgbClr val="008080"/>
                </a:solidFill>
              </a:rPr>
              <a:t>Drawing such a graph will also support the answers found in parts</a:t>
            </a:r>
            <a:r>
              <a:rPr lang="en-US" sz="2000" b="1" dirty="0">
                <a:solidFill>
                  <a:srgbClr val="008080"/>
                </a:solidFill>
              </a:rPr>
              <a:t> a. </a:t>
            </a:r>
            <a:r>
              <a:rPr lang="en-US" sz="2000" dirty="0">
                <a:solidFill>
                  <a:srgbClr val="008080"/>
                </a:solidFill>
              </a:rPr>
              <a:t>and</a:t>
            </a:r>
            <a:r>
              <a:rPr lang="en-US" sz="2000" b="1" dirty="0">
                <a:solidFill>
                  <a:srgbClr val="008080"/>
                </a:solidFill>
              </a:rPr>
              <a:t> b. </a:t>
            </a:r>
            <a:endParaRPr lang="en-US" sz="2000" dirty="0">
              <a:solidFill>
                <a:srgbClr val="008080"/>
              </a:solidFill>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Manufacturing</a:t>
            </a:r>
          </a:p>
        </p:txBody>
      </p:sp>
      <p:sp>
        <p:nvSpPr>
          <p:cNvPr id="3" name="Content Placeholder 2"/>
          <p:cNvSpPr>
            <a:spLocks noGrp="1"/>
          </p:cNvSpPr>
          <p:nvPr>
            <p:ph idx="1"/>
          </p:nvPr>
        </p:nvSpPr>
        <p:spPr>
          <a:xfrm>
            <a:off x="457200" y="1280160"/>
            <a:ext cx="5105400" cy="4572000"/>
          </a:xfrm>
        </p:spPr>
        <p:txBody>
          <a:bodyPr/>
          <a:lstStyle/>
          <a:p>
            <a:pPr>
              <a:tabLst>
                <a:tab pos="463550" algn="l"/>
              </a:tabLst>
            </a:pPr>
            <a:r>
              <a:rPr lang="en-US" dirty="0"/>
              <a:t>Let </a:t>
            </a:r>
            <a:r>
              <a:rPr lang="en-US" i="1" dirty="0"/>
              <a:t>C</a:t>
            </a:r>
            <a:r>
              <a:rPr lang="en-US" dirty="0"/>
              <a:t>(</a:t>
            </a:r>
            <a:r>
              <a:rPr lang="en-US" i="1" dirty="0"/>
              <a:t>x</a:t>
            </a:r>
            <a:r>
              <a:rPr lang="en-US" dirty="0"/>
              <a:t>) denote the total cost of manufacturing </a:t>
            </a:r>
            <a:r>
              <a:rPr lang="en-US" i="1" dirty="0"/>
              <a:t>x</a:t>
            </a:r>
            <a:r>
              <a:rPr lang="en-US" dirty="0"/>
              <a:t> units of a certain style of metal office bookcase. </a:t>
            </a:r>
          </a:p>
          <a:p>
            <a:pPr>
              <a:tabLst>
                <a:tab pos="463550" algn="l"/>
              </a:tabLst>
            </a:pPr>
            <a:r>
              <a:rPr lang="en-US" b="1" dirty="0"/>
              <a:t>a.	</a:t>
            </a:r>
            <a:r>
              <a:rPr lang="en-US" dirty="0"/>
              <a:t>Given </a:t>
            </a:r>
            <a:r>
              <a:rPr lang="en-US" i="1" dirty="0"/>
              <a:t>C</a:t>
            </a:r>
            <a:r>
              <a:rPr lang="en-US" dirty="0"/>
              <a:t>(300) = 31,000 and      	</a:t>
            </a:r>
            <a:r>
              <a:rPr lang="en-US" i="1" dirty="0"/>
              <a:t>C </a:t>
            </a:r>
            <a:r>
              <a:rPr lang="en-US" dirty="0"/>
              <a:t>′(300) = 90, sketch a tangent 	line to </a:t>
            </a:r>
            <a:r>
              <a:rPr lang="en-US" i="1" dirty="0"/>
              <a:t>C</a:t>
            </a:r>
            <a:r>
              <a:rPr lang="en-US" dirty="0"/>
              <a:t>(</a:t>
            </a:r>
            <a:r>
              <a:rPr lang="en-US" i="1" dirty="0"/>
              <a:t>x</a:t>
            </a:r>
            <a:r>
              <a:rPr lang="en-US" dirty="0"/>
              <a:t>) at the point      	(300, 31,000). </a:t>
            </a:r>
          </a:p>
          <a:p>
            <a:pPr>
              <a:tabLst>
                <a:tab pos="463550" algn="l"/>
              </a:tabLst>
            </a:pPr>
            <a:r>
              <a:rPr lang="en-US" b="1" dirty="0"/>
              <a:t>b.	</a:t>
            </a:r>
            <a:r>
              <a:rPr lang="en-US" dirty="0"/>
              <a:t>Estimate the cost of 	manufacturing 303 bookcases.</a:t>
            </a:r>
          </a:p>
        </p:txBody>
      </p:sp>
      <p:pic>
        <p:nvPicPr>
          <p:cNvPr id="4" name="Picture 3" descr="s.png"/>
          <p:cNvPicPr>
            <a:picLocks noChangeAspect="1"/>
          </p:cNvPicPr>
          <p:nvPr/>
        </p:nvPicPr>
        <p:blipFill>
          <a:blip r:embed="rId3" cstate="print"/>
          <a:stretch>
            <a:fillRect/>
          </a:stretch>
        </p:blipFill>
        <p:spPr>
          <a:xfrm>
            <a:off x="5638800" y="1371600"/>
            <a:ext cx="3246864" cy="4114800"/>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1845</Words>
  <Application>Microsoft Office PowerPoint</Application>
  <PresentationFormat>On-screen Show (4:3)</PresentationFormat>
  <Paragraphs>144</Paragraphs>
  <Slides>29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Courier New</vt:lpstr>
      <vt:lpstr>Symbol</vt:lpstr>
      <vt:lpstr>Calibri</vt:lpstr>
      <vt:lpstr>Office Theme</vt:lpstr>
      <vt:lpstr>Equation</vt:lpstr>
      <vt:lpstr>Section 10.6</vt:lpstr>
      <vt:lpstr>Objectives</vt:lpstr>
      <vt:lpstr>Slopes and Rates of Change</vt:lpstr>
      <vt:lpstr>Slopes and Rates of Change</vt:lpstr>
      <vt:lpstr>Slopes and Rates of Change</vt:lpstr>
      <vt:lpstr>Example 1: Temperature </vt:lpstr>
      <vt:lpstr>Example 1: Temperature (cont.) </vt:lpstr>
      <vt:lpstr>Example 1: Temperature (cont.) </vt:lpstr>
      <vt:lpstr>Example 2: Manufacturing</vt:lpstr>
      <vt:lpstr>Example 2: Manufacturing (cont.)</vt:lpstr>
      <vt:lpstr>Example 2: Manufacturing (cont.)</vt:lpstr>
      <vt:lpstr>Example 2: Manufacturing (cont.)</vt:lpstr>
      <vt:lpstr>Slopes and Rates of Change</vt:lpstr>
      <vt:lpstr>Example 3: Average Rate of Change </vt:lpstr>
      <vt:lpstr>Example 3: Average Rate of Change (cont.)</vt:lpstr>
      <vt:lpstr>Example 4: Instantaneous Velocity</vt:lpstr>
      <vt:lpstr>Example 4: Instantaneous Velocity (cont.)</vt:lpstr>
      <vt:lpstr>Example 4: Instantaneous Velocity (cont.)</vt:lpstr>
      <vt:lpstr>Example 4: Instantaneous Velocity (cont.)</vt:lpstr>
      <vt:lpstr>Example 4: Instantaneous Velocity (cont.)</vt:lpstr>
      <vt:lpstr>Example 4: Instantaneous Velocity (cont.)</vt:lpstr>
      <vt:lpstr>Example 4: Instantaneous Velocity (cont.)</vt:lpstr>
      <vt:lpstr>Example 4: Instantaneous Velocity (cont.)</vt:lpstr>
      <vt:lpstr>Example 5: Interpreting a Graph</vt:lpstr>
      <vt:lpstr>Example 5: Interpreting a Graph (cont.)</vt:lpstr>
      <vt:lpstr>Slopes and Rates of Change</vt:lpstr>
      <vt:lpstr>Example 6: Describing and Graphing Rates of Change </vt:lpstr>
      <vt:lpstr>Example 6: Describing and Graphing Rates of Change (cont.)</vt:lpstr>
      <vt:lpstr>Example 6: Describing and Graphing Rates of Change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dc:title>
  <dc:creator>Hawkes Learning Systems</dc:creator>
  <cp:lastModifiedBy>Claudia Vance</cp:lastModifiedBy>
  <cp:revision>68</cp:revision>
  <dcterms:created xsi:type="dcterms:W3CDTF">2013-04-26T14:43:13Z</dcterms:created>
  <dcterms:modified xsi:type="dcterms:W3CDTF">2021-07-30T17:43:30Z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8F9065DC-5BA4-4FFC-8E12-954C49AB3D05</vt:lpwstr>
  </property>
  <property fmtid="{D5CDD505-2E9C-101B-9397-08002B2CF9AE}" pid="3" name="ArticulatePath">
    <vt:lpwstr>ESC_2_2 - Copy</vt:lpwstr>
  </property>
</Properties>
</file>