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9" d="100"/>
          <a:sy n="119" d="100"/>
        </p:scale>
        <p:origin x="2064"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10" Type="http://schemas.openxmlformats.org/officeDocument/2006/relationships/image" Target="../media/image69.wmf"/><Relationship Id="rId4" Type="http://schemas.openxmlformats.org/officeDocument/2006/relationships/image" Target="../media/image63.wmf"/><Relationship Id="rId9" Type="http://schemas.openxmlformats.org/officeDocument/2006/relationships/image" Target="../media/image6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3/26/2020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2811980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A0C86C-CB2E-4888-B271-6B4E71AF5E9C}" type="datetimeFigureOut">
              <a:rPr lang="en-US" smtClean="0"/>
              <a:pPr/>
              <a:t>3/26/2020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0FC964-4875-4ABB-ABA4-348F47A39568}" type="slidenum">
              <a:rPr lang="en-US" smtClean="0"/>
              <a:pPr/>
              <a:t>‹#›</a:t>
            </a:fld>
            <a:endParaRPr lang="en-US" dirty="0"/>
          </a:p>
        </p:txBody>
      </p:sp>
    </p:spTree>
    <p:extLst>
      <p:ext uri="{BB962C8B-B14F-4D97-AF65-F5344CB8AC3E}">
        <p14:creationId xmlns:p14="http://schemas.microsoft.com/office/powerpoint/2010/main" val="171500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18.bin"/><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9.vml"/><Relationship Id="rId5" Type="http://schemas.openxmlformats.org/officeDocument/2006/relationships/image" Target="../media/image24.wmf"/><Relationship Id="rId4"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slideLayout" Target="../slideLayouts/slideLayout2.xml"/><Relationship Id="rId7" Type="http://schemas.openxmlformats.org/officeDocument/2006/relationships/image" Target="../media/image26.wmf"/><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25.wmf"/><Relationship Id="rId4" Type="http://schemas.openxmlformats.org/officeDocument/2006/relationships/oleObject" Target="../embeddings/oleObject21.bin"/><Relationship Id="rId9" Type="http://schemas.openxmlformats.org/officeDocument/2006/relationships/image" Target="../media/image27.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slideLayout" Target="../slideLayouts/slideLayout2.xml"/><Relationship Id="rId7" Type="http://schemas.openxmlformats.org/officeDocument/2006/relationships/image" Target="../media/image29.wmf"/><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image" Target="../media/image28.wmf"/><Relationship Id="rId4" Type="http://schemas.openxmlformats.org/officeDocument/2006/relationships/oleObject" Target="../embeddings/oleObject24.bin"/><Relationship Id="rId9" Type="http://schemas.openxmlformats.org/officeDocument/2006/relationships/image" Target="../media/image30.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5.wmf"/><Relationship Id="rId3" Type="http://schemas.openxmlformats.org/officeDocument/2006/relationships/slideLayout" Target="../slideLayouts/slideLayout2.xml"/><Relationship Id="rId7" Type="http://schemas.openxmlformats.org/officeDocument/2006/relationships/image" Target="../media/image32.wmf"/><Relationship Id="rId12" Type="http://schemas.openxmlformats.org/officeDocument/2006/relationships/oleObject" Target="../embeddings/oleObject31.bin"/><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oleObject" Target="../embeddings/oleObject28.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3.wmf"/><Relationship Id="rId14" Type="http://schemas.openxmlformats.org/officeDocument/2006/relationships/oleObject" Target="../embeddings/oleObject3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slideLayout" Target="../slideLayouts/slideLayout2.xml"/><Relationship Id="rId7" Type="http://schemas.openxmlformats.org/officeDocument/2006/relationships/image" Target="../media/image38.wmf"/><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oleObject" Target="../embeddings/oleObject34.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9.w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vmlDrawing" Target="../drawings/vmlDrawing14.vml"/><Relationship Id="rId5" Type="http://schemas.openxmlformats.org/officeDocument/2006/relationships/image" Target="../media/image41.wmf"/><Relationship Id="rId4"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3.wmf"/><Relationship Id="rId2" Type="http://schemas.openxmlformats.org/officeDocument/2006/relationships/tags" Target="../tags/tag23.xml"/><Relationship Id="rId1" Type="http://schemas.openxmlformats.org/officeDocument/2006/relationships/vmlDrawing" Target="../drawings/vmlDrawing15.vml"/><Relationship Id="rId6" Type="http://schemas.openxmlformats.org/officeDocument/2006/relationships/oleObject" Target="../embeddings/oleObject39.bin"/><Relationship Id="rId5" Type="http://schemas.openxmlformats.org/officeDocument/2006/relationships/image" Target="../media/image42.wmf"/><Relationship Id="rId4" Type="http://schemas.openxmlformats.org/officeDocument/2006/relationships/oleObject" Target="../embeddings/oleObject38.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vmlDrawing" Target="../drawings/vmlDrawing16.vml"/><Relationship Id="rId5" Type="http://schemas.openxmlformats.org/officeDocument/2006/relationships/image" Target="../media/image44.wmf"/><Relationship Id="rId4" Type="http://schemas.openxmlformats.org/officeDocument/2006/relationships/oleObject" Target="../embeddings/oleObject40.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slideLayout" Target="../slideLayouts/slideLayout2.xml"/><Relationship Id="rId7" Type="http://schemas.openxmlformats.org/officeDocument/2006/relationships/image" Target="../media/image46.wmf"/><Relationship Id="rId2" Type="http://schemas.openxmlformats.org/officeDocument/2006/relationships/tags" Target="../tags/tag25.xml"/><Relationship Id="rId1" Type="http://schemas.openxmlformats.org/officeDocument/2006/relationships/vmlDrawing" Target="../drawings/vmlDrawing17.vml"/><Relationship Id="rId6" Type="http://schemas.openxmlformats.org/officeDocument/2006/relationships/oleObject" Target="../embeddings/oleObject42.bin"/><Relationship Id="rId5" Type="http://schemas.openxmlformats.org/officeDocument/2006/relationships/image" Target="../media/image45.wmf"/><Relationship Id="rId4" Type="http://schemas.openxmlformats.org/officeDocument/2006/relationships/oleObject" Target="../embeddings/oleObject41.bin"/><Relationship Id="rId9" Type="http://schemas.openxmlformats.org/officeDocument/2006/relationships/image" Target="../media/image47.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2.wmf"/><Relationship Id="rId3" Type="http://schemas.openxmlformats.org/officeDocument/2006/relationships/slideLayout" Target="../slideLayouts/slideLayout2.xml"/><Relationship Id="rId7" Type="http://schemas.openxmlformats.org/officeDocument/2006/relationships/image" Target="../media/image49.wmf"/><Relationship Id="rId12" Type="http://schemas.openxmlformats.org/officeDocument/2006/relationships/oleObject" Target="../embeddings/oleObject48.bin"/><Relationship Id="rId2" Type="http://schemas.openxmlformats.org/officeDocument/2006/relationships/tags" Target="../tags/tag26.xml"/><Relationship Id="rId1" Type="http://schemas.openxmlformats.org/officeDocument/2006/relationships/vmlDrawing" Target="../drawings/vmlDrawing18.vml"/><Relationship Id="rId6" Type="http://schemas.openxmlformats.org/officeDocument/2006/relationships/oleObject" Target="../embeddings/oleObject45.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50.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7.wmf"/><Relationship Id="rId3" Type="http://schemas.openxmlformats.org/officeDocument/2006/relationships/slideLayout" Target="../slideLayouts/slideLayout2.xml"/><Relationship Id="rId7" Type="http://schemas.openxmlformats.org/officeDocument/2006/relationships/image" Target="../media/image54.wmf"/><Relationship Id="rId12" Type="http://schemas.openxmlformats.org/officeDocument/2006/relationships/oleObject" Target="../embeddings/oleObject53.bin"/><Relationship Id="rId17" Type="http://schemas.openxmlformats.org/officeDocument/2006/relationships/image" Target="../media/image59.wmf"/><Relationship Id="rId2" Type="http://schemas.openxmlformats.org/officeDocument/2006/relationships/tags" Target="../tags/tag27.xml"/><Relationship Id="rId16" Type="http://schemas.openxmlformats.org/officeDocument/2006/relationships/oleObject" Target="../embeddings/oleObject55.bin"/><Relationship Id="rId1" Type="http://schemas.openxmlformats.org/officeDocument/2006/relationships/vmlDrawing" Target="../drawings/vmlDrawing19.vml"/><Relationship Id="rId6" Type="http://schemas.openxmlformats.org/officeDocument/2006/relationships/oleObject" Target="../embeddings/oleObject50.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5.wmf"/><Relationship Id="rId14" Type="http://schemas.openxmlformats.org/officeDocument/2006/relationships/oleObject" Target="../embeddings/oleObject54.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64.wmf"/><Relationship Id="rId18" Type="http://schemas.openxmlformats.org/officeDocument/2006/relationships/oleObject" Target="../embeddings/oleObject63.bin"/><Relationship Id="rId3" Type="http://schemas.openxmlformats.org/officeDocument/2006/relationships/slideLayout" Target="../slideLayouts/slideLayout2.xml"/><Relationship Id="rId21" Type="http://schemas.openxmlformats.org/officeDocument/2006/relationships/image" Target="../media/image68.wmf"/><Relationship Id="rId7" Type="http://schemas.openxmlformats.org/officeDocument/2006/relationships/image" Target="../media/image61.wmf"/><Relationship Id="rId12" Type="http://schemas.openxmlformats.org/officeDocument/2006/relationships/oleObject" Target="../embeddings/oleObject60.bin"/><Relationship Id="rId17" Type="http://schemas.openxmlformats.org/officeDocument/2006/relationships/image" Target="../media/image66.wmf"/><Relationship Id="rId2" Type="http://schemas.openxmlformats.org/officeDocument/2006/relationships/tags" Target="../tags/tag28.xml"/><Relationship Id="rId16" Type="http://schemas.openxmlformats.org/officeDocument/2006/relationships/oleObject" Target="../embeddings/oleObject62.bin"/><Relationship Id="rId20" Type="http://schemas.openxmlformats.org/officeDocument/2006/relationships/oleObject" Target="../embeddings/oleObject64.bin"/><Relationship Id="rId1" Type="http://schemas.openxmlformats.org/officeDocument/2006/relationships/vmlDrawing" Target="../drawings/vmlDrawing20.vml"/><Relationship Id="rId6" Type="http://schemas.openxmlformats.org/officeDocument/2006/relationships/oleObject" Target="../embeddings/oleObject57.bin"/><Relationship Id="rId11" Type="http://schemas.openxmlformats.org/officeDocument/2006/relationships/image" Target="../media/image63.wmf"/><Relationship Id="rId5" Type="http://schemas.openxmlformats.org/officeDocument/2006/relationships/image" Target="../media/image60.wmf"/><Relationship Id="rId15" Type="http://schemas.openxmlformats.org/officeDocument/2006/relationships/image" Target="../media/image65.wmf"/><Relationship Id="rId23" Type="http://schemas.openxmlformats.org/officeDocument/2006/relationships/image" Target="../media/image69.wmf"/><Relationship Id="rId10" Type="http://schemas.openxmlformats.org/officeDocument/2006/relationships/oleObject" Target="../embeddings/oleObject59.bin"/><Relationship Id="rId19" Type="http://schemas.openxmlformats.org/officeDocument/2006/relationships/image" Target="../media/image67.wmf"/><Relationship Id="rId4" Type="http://schemas.openxmlformats.org/officeDocument/2006/relationships/oleObject" Target="../embeddings/oleObject56.bin"/><Relationship Id="rId9" Type="http://schemas.openxmlformats.org/officeDocument/2006/relationships/image" Target="../media/image62.wmf"/><Relationship Id="rId14" Type="http://schemas.openxmlformats.org/officeDocument/2006/relationships/oleObject" Target="../embeddings/oleObject61.bin"/><Relationship Id="rId22" Type="http://schemas.openxmlformats.org/officeDocument/2006/relationships/oleObject" Target="../embeddings/oleObject65.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w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2.xml"/><Relationship Id="rId7" Type="http://schemas.openxmlformats.org/officeDocument/2006/relationships/image" Target="../media/image7.w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3.wmf"/><Relationship Id="rId3" Type="http://schemas.openxmlformats.org/officeDocument/2006/relationships/slideLayout" Target="../slideLayouts/slideLayout2.xml"/><Relationship Id="rId7" Type="http://schemas.openxmlformats.org/officeDocument/2006/relationships/image" Target="../media/image10.wmf"/><Relationship Id="rId12" Type="http://schemas.openxmlformats.org/officeDocument/2006/relationships/oleObject" Target="../embeddings/oleObject12.bin"/><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slideLayout" Target="../slideLayouts/slideLayout2.xml"/><Relationship Id="rId7" Type="http://schemas.openxmlformats.org/officeDocument/2006/relationships/image" Target="../media/image15.wmf"/><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7.bin"/><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2.3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marL="4763" indent="-4763" algn="ctr">
              <a:buNone/>
              <a:defRPr/>
            </a:pPr>
            <a:r>
              <a:rPr lang="en-US" b="1" i="1" dirty="0">
                <a:solidFill>
                  <a:srgbClr val="1F497D"/>
                </a:solidFill>
              </a:rPr>
              <a:t>Definition of the Derivative and the Power Rule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cstate="print"/>
          <a:srcRect/>
          <a:stretch>
            <a:fillRect/>
          </a:stretch>
        </p:blipFill>
        <p:spPr bwMode="auto">
          <a:xfrm>
            <a:off x="2225765" y="2188192"/>
            <a:ext cx="3717835" cy="36576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2: Non-Differentiable Functions (cont.)</a:t>
            </a:r>
          </a:p>
        </p:txBody>
      </p:sp>
      <p:sp>
        <p:nvSpPr>
          <p:cNvPr id="3" name="Content Placeholder 2"/>
          <p:cNvSpPr>
            <a:spLocks noGrp="1"/>
          </p:cNvSpPr>
          <p:nvPr>
            <p:ph idx="1"/>
          </p:nvPr>
        </p:nvSpPr>
        <p:spPr/>
        <p:txBody>
          <a:bodyPr/>
          <a:lstStyle/>
          <a:p>
            <a:pPr marL="463550" indent="-463550"/>
            <a:r>
              <a:rPr lang="en-US" b="1" dirty="0"/>
              <a:t>b.	                          </a:t>
            </a:r>
            <a:r>
              <a:rPr lang="en-US" dirty="0"/>
              <a:t>    has a sharp point at </a:t>
            </a:r>
            <a:r>
              <a:rPr lang="en-US" i="1" dirty="0"/>
              <a:t>x</a:t>
            </a:r>
            <a:r>
              <a:rPr lang="en-US" dirty="0"/>
              <a:t> = 0, and so is not differentiable at </a:t>
            </a:r>
            <a:r>
              <a:rPr lang="en-US" i="1" dirty="0"/>
              <a:t>x</a:t>
            </a:r>
            <a:r>
              <a:rPr lang="en-US" dirty="0"/>
              <a:t> = 0.</a:t>
            </a:r>
          </a:p>
        </p:txBody>
      </p:sp>
      <p:graphicFrame>
        <p:nvGraphicFramePr>
          <p:cNvPr id="335875" name="Object 3"/>
          <p:cNvGraphicFramePr>
            <a:graphicFrameLocks noChangeAspect="1"/>
          </p:cNvGraphicFramePr>
          <p:nvPr/>
        </p:nvGraphicFramePr>
        <p:xfrm>
          <a:off x="1021094" y="1066800"/>
          <a:ext cx="2286000" cy="723900"/>
        </p:xfrm>
        <a:graphic>
          <a:graphicData uri="http://schemas.openxmlformats.org/presentationml/2006/ole">
            <mc:AlternateContent xmlns:mc="http://schemas.openxmlformats.org/markup-compatibility/2006">
              <mc:Choice xmlns:v="urn:schemas-microsoft-com:vml" Requires="v">
                <p:oleObj spid="_x0000_s7174" name="Equation" r:id="rId5" imgW="2286000" imgH="723900" progId="Equation.DSMT4">
                  <p:embed/>
                </p:oleObj>
              </mc:Choice>
              <mc:Fallback>
                <p:oleObj name="Equation" r:id="rId5" imgW="2286000" imgH="72390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1094" y="1066800"/>
                        <a:ext cx="22860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5929952" y="2494256"/>
            <a:ext cx="3048000" cy="1938992"/>
          </a:xfrm>
          <a:prstGeom prst="rect">
            <a:avLst/>
          </a:prstGeom>
        </p:spPr>
        <p:txBody>
          <a:bodyPr wrap="square">
            <a:spAutoFit/>
          </a:bodyPr>
          <a:lstStyle/>
          <a:p>
            <a:r>
              <a:rPr lang="en-US" sz="2000" dirty="0">
                <a:solidFill>
                  <a:srgbClr val="008080"/>
                </a:solidFill>
              </a:rPr>
              <a:t>Note: the limit of a set of secant lines from the right of </a:t>
            </a:r>
            <a:r>
              <a:rPr lang="en-US" sz="2000" i="1" dirty="0">
                <a:solidFill>
                  <a:srgbClr val="008080"/>
                </a:solidFill>
              </a:rPr>
              <a:t>x</a:t>
            </a:r>
            <a:r>
              <a:rPr lang="en-US" sz="2000" dirty="0">
                <a:solidFill>
                  <a:srgbClr val="008080"/>
                </a:solidFill>
              </a:rPr>
              <a:t> = 0 will have negative slope, but from the left, the limit will have positive slope. </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4" cstate="print"/>
          <a:srcRect/>
          <a:stretch>
            <a:fillRect/>
          </a:stretch>
        </p:blipFill>
        <p:spPr bwMode="auto">
          <a:xfrm>
            <a:off x="5105400" y="1295400"/>
            <a:ext cx="3733800" cy="36734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2: Non-Differentiable Functions (cont.)</a:t>
            </a:r>
          </a:p>
        </p:txBody>
      </p:sp>
      <p:sp>
        <p:nvSpPr>
          <p:cNvPr id="3" name="Content Placeholder 2"/>
          <p:cNvSpPr>
            <a:spLocks noGrp="1"/>
          </p:cNvSpPr>
          <p:nvPr>
            <p:ph idx="1"/>
          </p:nvPr>
        </p:nvSpPr>
        <p:spPr/>
        <p:txBody>
          <a:bodyPr/>
          <a:lstStyle/>
          <a:p>
            <a:pPr>
              <a:tabLst>
                <a:tab pos="461963" algn="l"/>
              </a:tabLst>
            </a:pPr>
            <a:r>
              <a:rPr lang="en-US" b="1" dirty="0"/>
              <a:t>c.	                    </a:t>
            </a:r>
            <a:r>
              <a:rPr lang="en-US" dirty="0"/>
              <a:t>has a vertical </a:t>
            </a:r>
          </a:p>
          <a:p>
            <a:pPr>
              <a:spcBef>
                <a:spcPts val="100"/>
              </a:spcBef>
              <a:tabLst>
                <a:tab pos="461963" algn="l"/>
              </a:tabLst>
            </a:pPr>
            <a:r>
              <a:rPr lang="en-US" dirty="0"/>
              <a:t>	tangent at </a:t>
            </a:r>
            <a:r>
              <a:rPr lang="en-US" i="1" dirty="0"/>
              <a:t>x</a:t>
            </a:r>
            <a:r>
              <a:rPr lang="en-US" dirty="0"/>
              <a:t> = 0. Since </a:t>
            </a:r>
          </a:p>
          <a:p>
            <a:pPr>
              <a:spcBef>
                <a:spcPts val="100"/>
              </a:spcBef>
              <a:tabLst>
                <a:tab pos="461963" algn="l"/>
              </a:tabLst>
            </a:pPr>
            <a:r>
              <a:rPr lang="en-US" dirty="0"/>
              <a:t>	vertical lines have no slope,</a:t>
            </a:r>
          </a:p>
          <a:p>
            <a:pPr>
              <a:spcBef>
                <a:spcPts val="100"/>
              </a:spcBef>
              <a:tabLst>
                <a:tab pos="461963" algn="l"/>
              </a:tabLst>
            </a:pPr>
            <a:r>
              <a:rPr lang="en-US" dirty="0"/>
              <a:t>	</a:t>
            </a:r>
            <a:r>
              <a:rPr lang="en-US" i="1" dirty="0"/>
              <a:t>f </a:t>
            </a:r>
            <a:r>
              <a:rPr lang="en-US" dirty="0"/>
              <a:t>′(0) is not defined.</a:t>
            </a:r>
          </a:p>
        </p:txBody>
      </p:sp>
      <p:graphicFrame>
        <p:nvGraphicFramePr>
          <p:cNvPr id="336899" name="Object 3"/>
          <p:cNvGraphicFramePr>
            <a:graphicFrameLocks noChangeAspect="1"/>
          </p:cNvGraphicFramePr>
          <p:nvPr/>
        </p:nvGraphicFramePr>
        <p:xfrm>
          <a:off x="1028700" y="1254456"/>
          <a:ext cx="1485900" cy="520700"/>
        </p:xfrm>
        <a:graphic>
          <a:graphicData uri="http://schemas.openxmlformats.org/presentationml/2006/ole">
            <mc:AlternateContent xmlns:mc="http://schemas.openxmlformats.org/markup-compatibility/2006">
              <mc:Choice xmlns:v="urn:schemas-microsoft-com:vml" Requires="v">
                <p:oleObj spid="_x0000_s8198" name="Equation" r:id="rId5" imgW="1485900" imgH="520700" progId="Equation.DSMT4">
                  <p:embed/>
                </p:oleObj>
              </mc:Choice>
              <mc:Fallback>
                <p:oleObj name="Equation" r:id="rId5" imgW="1485900" imgH="52070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1254456"/>
                        <a:ext cx="1485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899160" y="3200400"/>
            <a:ext cx="4206240" cy="2554545"/>
          </a:xfrm>
          <a:prstGeom prst="rect">
            <a:avLst/>
          </a:prstGeom>
        </p:spPr>
        <p:txBody>
          <a:bodyPr wrap="square">
            <a:spAutoFit/>
          </a:bodyPr>
          <a:lstStyle/>
          <a:p>
            <a:r>
              <a:rPr lang="en-US" sz="2000" dirty="0">
                <a:solidFill>
                  <a:srgbClr val="008080"/>
                </a:solidFill>
              </a:rPr>
              <a:t>For this function, </a:t>
            </a:r>
            <a:r>
              <a:rPr lang="en-US" sz="2000" i="1" dirty="0">
                <a:solidFill>
                  <a:srgbClr val="008080"/>
                </a:solidFill>
              </a:rPr>
              <a:t>f</a:t>
            </a:r>
            <a:r>
              <a:rPr lang="en-US" sz="2000" dirty="0">
                <a:solidFill>
                  <a:srgbClr val="008080"/>
                </a:solidFill>
              </a:rPr>
              <a:t> ′(</a:t>
            </a:r>
            <a:r>
              <a:rPr lang="en-US" sz="2000" i="1" dirty="0">
                <a:solidFill>
                  <a:srgbClr val="008080"/>
                </a:solidFill>
              </a:rPr>
              <a:t>x</a:t>
            </a:r>
            <a:r>
              <a:rPr lang="en-US" sz="2000" dirty="0">
                <a:solidFill>
                  <a:srgbClr val="008080"/>
                </a:solidFill>
              </a:rPr>
              <a:t>) exists at every point except for </a:t>
            </a:r>
            <a:r>
              <a:rPr lang="en-US" sz="2000" i="1" dirty="0">
                <a:solidFill>
                  <a:srgbClr val="008080"/>
                </a:solidFill>
              </a:rPr>
              <a:t>x</a:t>
            </a:r>
            <a:r>
              <a:rPr lang="en-US" sz="2000" dirty="0">
                <a:solidFill>
                  <a:srgbClr val="008080"/>
                </a:solidFill>
              </a:rPr>
              <a:t> = 0. In general, the functions usually studied in introductory and intermediate algebra or college algebra are “well‑behaved” from the calculus point of view. They usually are differentiable except at obvious points.</a:t>
            </a: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Rule</a:t>
            </a:r>
          </a:p>
        </p:txBody>
      </p:sp>
      <p:sp>
        <p:nvSpPr>
          <p:cNvPr id="3" name="Content Placeholder 2"/>
          <p:cNvSpPr>
            <a:spLocks noGrp="1"/>
          </p:cNvSpPr>
          <p:nvPr>
            <p:ph idx="1"/>
          </p:nvPr>
        </p:nvSpPr>
        <p:spPr>
          <a:xfrm>
            <a:off x="457200" y="1280160"/>
            <a:ext cx="8229600" cy="2225040"/>
          </a:xfrm>
          <a:solidFill>
            <a:srgbClr val="FFFFCC"/>
          </a:solidFill>
          <a:ln w="28575">
            <a:solidFill>
              <a:srgbClr val="000000"/>
            </a:solidFill>
          </a:ln>
        </p:spPr>
        <p:txBody>
          <a:bodyPr/>
          <a:lstStyle/>
          <a:p>
            <a:pPr algn="ctr"/>
            <a:r>
              <a:rPr lang="en-US" b="1" dirty="0">
                <a:solidFill>
                  <a:srgbClr val="000000"/>
                </a:solidFill>
              </a:rPr>
              <a:t>Continuity at </a:t>
            </a:r>
            <a:r>
              <a:rPr lang="en-US" b="1" i="1" dirty="0">
                <a:solidFill>
                  <a:srgbClr val="000000"/>
                </a:solidFill>
              </a:rPr>
              <a:t>x</a:t>
            </a:r>
            <a:r>
              <a:rPr lang="en-US" b="1" dirty="0">
                <a:solidFill>
                  <a:srgbClr val="000000"/>
                </a:solidFill>
              </a:rPr>
              <a:t> = </a:t>
            </a:r>
            <a:r>
              <a:rPr lang="en-US" b="1" i="1" dirty="0">
                <a:solidFill>
                  <a:srgbClr val="000000"/>
                </a:solidFill>
              </a:rPr>
              <a:t>a</a:t>
            </a:r>
          </a:p>
          <a:p>
            <a:r>
              <a:rPr lang="en-US" dirty="0">
                <a:solidFill>
                  <a:srgbClr val="000000"/>
                </a:solidFill>
              </a:rPr>
              <a:t>The function </a:t>
            </a:r>
            <a:r>
              <a:rPr lang="en-US" i="1" dirty="0">
                <a:solidFill>
                  <a:srgbClr val="000000"/>
                </a:solidFill>
              </a:rPr>
              <a:t>f</a:t>
            </a:r>
            <a:r>
              <a:rPr lang="en-US" dirty="0">
                <a:solidFill>
                  <a:srgbClr val="000000"/>
                </a:solidFill>
              </a:rPr>
              <a:t> is </a:t>
            </a:r>
            <a:r>
              <a:rPr lang="en-US" b="1" dirty="0">
                <a:solidFill>
                  <a:srgbClr val="C00000"/>
                </a:solidFill>
              </a:rPr>
              <a:t>continuous</a:t>
            </a:r>
            <a:r>
              <a:rPr lang="en-US" dirty="0">
                <a:solidFill>
                  <a:srgbClr val="000000"/>
                </a:solidFill>
              </a:rPr>
              <a:t> </a:t>
            </a:r>
            <a:r>
              <a:rPr lang="en-US" b="1" dirty="0">
                <a:solidFill>
                  <a:srgbClr val="C00000"/>
                </a:solidFill>
              </a:rPr>
              <a:t>at </a:t>
            </a:r>
            <a:r>
              <a:rPr lang="en-US" b="1" i="1" dirty="0">
                <a:solidFill>
                  <a:srgbClr val="C00000"/>
                </a:solidFill>
              </a:rPr>
              <a:t>x</a:t>
            </a:r>
            <a:r>
              <a:rPr lang="en-US" dirty="0">
                <a:solidFill>
                  <a:srgbClr val="C00000"/>
                </a:solidFill>
              </a:rPr>
              <a:t> = </a:t>
            </a:r>
            <a:r>
              <a:rPr lang="en-US" b="1" i="1" dirty="0">
                <a:solidFill>
                  <a:srgbClr val="C00000"/>
                </a:solidFill>
              </a:rPr>
              <a:t>a</a:t>
            </a:r>
            <a:r>
              <a:rPr lang="en-US" dirty="0">
                <a:solidFill>
                  <a:srgbClr val="000000"/>
                </a:solidFill>
              </a:rPr>
              <a:t> if and only if</a:t>
            </a:r>
            <a:endParaRPr lang="en-US" kern="900" dirty="0">
              <a:solidFill>
                <a:srgbClr val="000000"/>
              </a:solidFill>
            </a:endParaRPr>
          </a:p>
          <a:p>
            <a:endParaRPr lang="en-US" kern="900" dirty="0">
              <a:solidFill>
                <a:srgbClr val="000000"/>
              </a:solidFill>
            </a:endParaRPr>
          </a:p>
        </p:txBody>
      </p:sp>
      <p:graphicFrame>
        <p:nvGraphicFramePr>
          <p:cNvPr id="337922" name="Object 2"/>
          <p:cNvGraphicFramePr>
            <a:graphicFrameLocks noChangeAspect="1"/>
          </p:cNvGraphicFramePr>
          <p:nvPr/>
        </p:nvGraphicFramePr>
        <p:xfrm>
          <a:off x="2336800" y="2501900"/>
          <a:ext cx="4470400" cy="622300"/>
        </p:xfrm>
        <a:graphic>
          <a:graphicData uri="http://schemas.openxmlformats.org/presentationml/2006/ole">
            <mc:AlternateContent xmlns:mc="http://schemas.openxmlformats.org/markup-compatibility/2006">
              <mc:Choice xmlns:v="urn:schemas-microsoft-com:vml" Requires="v">
                <p:oleObj spid="_x0000_s9222" name="Equation" r:id="rId4" imgW="4470400" imgH="622300" progId="Equation.DSMT4">
                  <p:embed/>
                </p:oleObj>
              </mc:Choice>
              <mc:Fallback>
                <p:oleObj name="Equation" r:id="rId4" imgW="4470400" imgH="62230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800" y="2501900"/>
                        <a:ext cx="4470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Rule</a:t>
            </a:r>
          </a:p>
        </p:txBody>
      </p:sp>
      <p:sp>
        <p:nvSpPr>
          <p:cNvPr id="3" name="Content Placeholder 2"/>
          <p:cNvSpPr>
            <a:spLocks noGrp="1"/>
          </p:cNvSpPr>
          <p:nvPr>
            <p:ph idx="1"/>
          </p:nvPr>
        </p:nvSpPr>
        <p:spPr>
          <a:xfrm>
            <a:off x="457200" y="1280160"/>
            <a:ext cx="8229600" cy="3625608"/>
          </a:xfrm>
          <a:noFill/>
          <a:ln w="28575">
            <a:solidFill>
              <a:srgbClr val="FF0000"/>
            </a:solidFill>
          </a:ln>
        </p:spPr>
        <p:txBody>
          <a:bodyPr>
            <a:spAutoFit/>
          </a:bodyPr>
          <a:lstStyle/>
          <a:p>
            <a:pPr algn="ctr"/>
            <a:r>
              <a:rPr lang="en-US" b="1" dirty="0">
                <a:solidFill>
                  <a:srgbClr val="000000"/>
                </a:solidFill>
              </a:rPr>
              <a:t>Note</a:t>
            </a:r>
          </a:p>
          <a:p>
            <a:r>
              <a:rPr lang="en-US" dirty="0">
                <a:solidFill>
                  <a:srgbClr val="000000"/>
                </a:solidFill>
              </a:rPr>
              <a:t>Informally, continuous functions can be drawn without lifting one’s pencil from the paper. Every differentiable function is continuous, but not every continuous function is differentiable (see Example 2b). Put another way, differentiability is a more restrictive condition − it requires that a function be both continuous, smooth, and without vertical tangents.</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Rule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Continuous Function on an Interval</a:t>
            </a:r>
          </a:p>
          <a:p>
            <a:r>
              <a:rPr lang="en-US" dirty="0">
                <a:solidFill>
                  <a:srgbClr val="000000"/>
                </a:solidFill>
              </a:rPr>
              <a:t>A function </a:t>
            </a:r>
            <a:r>
              <a:rPr lang="en-US" i="1" dirty="0">
                <a:solidFill>
                  <a:srgbClr val="000000"/>
                </a:solidFill>
              </a:rPr>
              <a:t>f</a:t>
            </a:r>
            <a:r>
              <a:rPr lang="en-US" dirty="0">
                <a:solidFill>
                  <a:srgbClr val="000000"/>
                </a:solidFill>
              </a:rPr>
              <a:t> is </a:t>
            </a:r>
            <a:r>
              <a:rPr lang="en-US" b="1" dirty="0">
                <a:solidFill>
                  <a:srgbClr val="C00000"/>
                </a:solidFill>
              </a:rPr>
              <a:t>continuous on an interval </a:t>
            </a:r>
            <a:r>
              <a:rPr lang="en-US" dirty="0">
                <a:solidFill>
                  <a:srgbClr val="000000"/>
                </a:solidFill>
              </a:rPr>
              <a:t>(</a:t>
            </a:r>
            <a:r>
              <a:rPr lang="en-US" i="1" dirty="0">
                <a:solidFill>
                  <a:srgbClr val="000000"/>
                </a:solidFill>
              </a:rPr>
              <a:t>x</a:t>
            </a:r>
            <a:r>
              <a:rPr lang="en-US" baseline="-25000" dirty="0">
                <a:solidFill>
                  <a:srgbClr val="000000"/>
                </a:solidFill>
              </a:rPr>
              <a:t>1</a:t>
            </a:r>
            <a:r>
              <a:rPr lang="en-US" dirty="0">
                <a:solidFill>
                  <a:srgbClr val="000000"/>
                </a:solidFill>
              </a:rPr>
              <a:t>, </a:t>
            </a:r>
            <a:r>
              <a:rPr lang="en-US" i="1" dirty="0">
                <a:solidFill>
                  <a:srgbClr val="000000"/>
                </a:solidFill>
              </a:rPr>
              <a:t>x</a:t>
            </a:r>
            <a:r>
              <a:rPr lang="en-US" baseline="-25000" dirty="0">
                <a:solidFill>
                  <a:srgbClr val="000000"/>
                </a:solidFill>
              </a:rPr>
              <a:t>2</a:t>
            </a:r>
            <a:r>
              <a:rPr lang="en-US" dirty="0">
                <a:solidFill>
                  <a:srgbClr val="000000"/>
                </a:solidFill>
              </a:rPr>
              <a:t>) provided the function is continuous at </a:t>
            </a:r>
            <a:r>
              <a:rPr lang="en-US" i="1" dirty="0">
                <a:solidFill>
                  <a:srgbClr val="000000"/>
                </a:solidFill>
              </a:rPr>
              <a:t>x</a:t>
            </a:r>
            <a:r>
              <a:rPr lang="en-US" dirty="0">
                <a:solidFill>
                  <a:srgbClr val="000000"/>
                </a:solidFill>
              </a:rPr>
              <a:t> = </a:t>
            </a:r>
            <a:r>
              <a:rPr lang="en-US" i="1" dirty="0">
                <a:solidFill>
                  <a:srgbClr val="000000"/>
                </a:solidFill>
              </a:rPr>
              <a:t>a</a:t>
            </a:r>
            <a:r>
              <a:rPr lang="en-US" dirty="0">
                <a:solidFill>
                  <a:srgbClr val="000000"/>
                </a:solidFill>
              </a:rPr>
              <a:t> for every number </a:t>
            </a:r>
            <a:r>
              <a:rPr lang="en-US" i="1" dirty="0">
                <a:solidFill>
                  <a:srgbClr val="000000"/>
                </a:solidFill>
              </a:rPr>
              <a:t>a</a:t>
            </a:r>
            <a:r>
              <a:rPr lang="en-US" dirty="0">
                <a:solidFill>
                  <a:srgbClr val="000000"/>
                </a:solidFill>
              </a:rPr>
              <a:t> with </a:t>
            </a:r>
            <a:r>
              <a:rPr lang="en-US" i="1" dirty="0">
                <a:solidFill>
                  <a:srgbClr val="000000"/>
                </a:solidFill>
              </a:rPr>
              <a:t>x</a:t>
            </a:r>
            <a:r>
              <a:rPr lang="en-US" baseline="-25000" dirty="0">
                <a:solidFill>
                  <a:srgbClr val="000000"/>
                </a:solidFill>
              </a:rPr>
              <a:t>1</a:t>
            </a:r>
            <a:r>
              <a:rPr lang="en-US" dirty="0">
                <a:solidFill>
                  <a:srgbClr val="000000"/>
                </a:solidFill>
              </a:rPr>
              <a:t> &lt; </a:t>
            </a:r>
            <a:r>
              <a:rPr lang="en-US" i="1" dirty="0">
                <a:solidFill>
                  <a:srgbClr val="000000"/>
                </a:solidFill>
              </a:rPr>
              <a:t>a</a:t>
            </a:r>
            <a:r>
              <a:rPr lang="en-US" dirty="0">
                <a:solidFill>
                  <a:srgbClr val="000000"/>
                </a:solidFill>
              </a:rPr>
              <a:t> &lt; </a:t>
            </a:r>
            <a:r>
              <a:rPr lang="en-US" i="1" dirty="0">
                <a:solidFill>
                  <a:srgbClr val="000000"/>
                </a:solidFill>
              </a:rPr>
              <a:t>x</a:t>
            </a:r>
            <a:r>
              <a:rPr lang="en-US" baseline="-25000" dirty="0">
                <a:solidFill>
                  <a:srgbClr val="000000"/>
                </a:solidFill>
              </a:rPr>
              <a:t>2</a:t>
            </a:r>
            <a:r>
              <a:rPr lang="en-US" dirty="0">
                <a:solidFill>
                  <a:srgbClr val="000000"/>
                </a:solidFill>
              </a:rPr>
              <a:t>.</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Definition of Derivative</a:t>
            </a:r>
          </a:p>
        </p:txBody>
      </p:sp>
      <p:sp>
        <p:nvSpPr>
          <p:cNvPr id="3" name="Content Placeholder 2"/>
          <p:cNvSpPr>
            <a:spLocks noGrp="1"/>
          </p:cNvSpPr>
          <p:nvPr>
            <p:ph idx="1"/>
          </p:nvPr>
        </p:nvSpPr>
        <p:spPr/>
        <p:txBody>
          <a:bodyPr/>
          <a:lstStyle/>
          <a:p>
            <a:r>
              <a:rPr lang="en-US" dirty="0"/>
              <a:t>Use the definition of derivative to find</a:t>
            </a:r>
          </a:p>
          <a:p>
            <a:endParaRPr lang="en-US" dirty="0"/>
          </a:p>
          <a:p>
            <a:r>
              <a:rPr lang="en-US" b="1" dirty="0"/>
              <a:t>Solution</a:t>
            </a:r>
            <a:r>
              <a:rPr lang="en-US" dirty="0"/>
              <a:t>: </a:t>
            </a:r>
          </a:p>
          <a:p>
            <a:pPr>
              <a:tabLst>
                <a:tab pos="1204913" algn="l"/>
              </a:tabLst>
            </a:pPr>
            <a:r>
              <a:rPr lang="en-US" b="1" dirty="0"/>
              <a:t>Step 1:</a:t>
            </a:r>
          </a:p>
          <a:p>
            <a:pPr>
              <a:tabLst>
                <a:tab pos="1204913" algn="l"/>
              </a:tabLst>
            </a:pPr>
            <a:r>
              <a:rPr lang="en-US" dirty="0"/>
              <a:t>Form the difference quotient, </a:t>
            </a:r>
          </a:p>
          <a:p>
            <a:pPr>
              <a:tabLst>
                <a:tab pos="1204913" algn="l"/>
              </a:tabLst>
            </a:pPr>
            <a:endParaRPr lang="en-US" sz="1000" dirty="0"/>
          </a:p>
          <a:p>
            <a:pPr>
              <a:tabLst>
                <a:tab pos="1204913" algn="l"/>
              </a:tabLst>
            </a:pPr>
            <a:r>
              <a:rPr lang="en-US" dirty="0"/>
              <a:t>Here we begin with the two points (</a:t>
            </a:r>
            <a:r>
              <a:rPr lang="en-US" i="1" dirty="0"/>
              <a:t>x</a:t>
            </a:r>
            <a:r>
              <a:rPr lang="en-US" dirty="0"/>
              <a:t>, </a:t>
            </a:r>
            <a:r>
              <a:rPr lang="en-US" i="1" dirty="0"/>
              <a:t>f</a:t>
            </a:r>
            <a:r>
              <a:rPr lang="en-US" dirty="0"/>
              <a:t>(</a:t>
            </a:r>
            <a:r>
              <a:rPr lang="en-US" i="1" dirty="0"/>
              <a:t>x</a:t>
            </a:r>
            <a:r>
              <a:rPr lang="en-US" dirty="0"/>
              <a:t>)) and </a:t>
            </a:r>
          </a:p>
          <a:p>
            <a:pPr>
              <a:tabLst>
                <a:tab pos="1204913" algn="l"/>
              </a:tabLst>
            </a:pPr>
            <a:r>
              <a:rPr lang="en-US" dirty="0"/>
              <a:t>(</a:t>
            </a:r>
            <a:r>
              <a:rPr lang="en-US" i="1" dirty="0"/>
              <a:t>x </a:t>
            </a:r>
            <a:r>
              <a:rPr lang="en-US" dirty="0"/>
              <a:t>+ </a:t>
            </a:r>
            <a:r>
              <a:rPr lang="en-US" i="1" dirty="0"/>
              <a:t>h</a:t>
            </a:r>
            <a:r>
              <a:rPr lang="en-US" dirty="0"/>
              <a:t>, </a:t>
            </a:r>
            <a:r>
              <a:rPr lang="en-US" i="1" dirty="0"/>
              <a:t>f</a:t>
            </a:r>
            <a:r>
              <a:rPr lang="en-US" dirty="0"/>
              <a:t>(</a:t>
            </a:r>
            <a:r>
              <a:rPr lang="en-US" i="1" dirty="0"/>
              <a:t>x </a:t>
            </a:r>
            <a:r>
              <a:rPr lang="en-US" dirty="0"/>
              <a:t>+ </a:t>
            </a:r>
            <a:r>
              <a:rPr lang="en-US" i="1" dirty="0"/>
              <a:t>h</a:t>
            </a:r>
            <a:r>
              <a:rPr lang="en-US" dirty="0"/>
              <a:t>)).</a:t>
            </a:r>
          </a:p>
        </p:txBody>
      </p:sp>
      <p:graphicFrame>
        <p:nvGraphicFramePr>
          <p:cNvPr id="338946" name="Object 2"/>
          <p:cNvGraphicFramePr>
            <a:graphicFrameLocks noChangeAspect="1"/>
          </p:cNvGraphicFramePr>
          <p:nvPr/>
        </p:nvGraphicFramePr>
        <p:xfrm>
          <a:off x="3175000" y="1907844"/>
          <a:ext cx="2794000" cy="482600"/>
        </p:xfrm>
        <a:graphic>
          <a:graphicData uri="http://schemas.openxmlformats.org/presentationml/2006/ole">
            <mc:AlternateContent xmlns:mc="http://schemas.openxmlformats.org/markup-compatibility/2006">
              <mc:Choice xmlns:v="urn:schemas-microsoft-com:vml" Requires="v">
                <p:oleObj spid="_x0000_s10254" name="Equation" r:id="rId4" imgW="2794000" imgH="482600" progId="Equation.DSMT4">
                  <p:embed/>
                </p:oleObj>
              </mc:Choice>
              <mc:Fallback>
                <p:oleObj name="Equation" r:id="rId4" imgW="2794000" imgH="482600" progId="Equation.DSMT4">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0" y="1907844"/>
                        <a:ext cx="279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47" name="Object 3"/>
          <p:cNvGraphicFramePr>
            <a:graphicFrameLocks noChangeAspect="1"/>
          </p:cNvGraphicFramePr>
          <p:nvPr>
            <p:extLst>
              <p:ext uri="{D42A27DB-BD31-4B8C-83A1-F6EECF244321}">
                <p14:modId xmlns:p14="http://schemas.microsoft.com/office/powerpoint/2010/main" val="1240791325"/>
              </p:ext>
            </p:extLst>
          </p:nvPr>
        </p:nvGraphicFramePr>
        <p:xfrm>
          <a:off x="4966648" y="3193388"/>
          <a:ext cx="584200" cy="838200"/>
        </p:xfrm>
        <a:graphic>
          <a:graphicData uri="http://schemas.openxmlformats.org/presentationml/2006/ole">
            <mc:AlternateContent xmlns:mc="http://schemas.openxmlformats.org/markup-compatibility/2006">
              <mc:Choice xmlns:v="urn:schemas-microsoft-com:vml" Requires="v">
                <p:oleObj spid="_x0000_s10255" name="Equation" r:id="rId6" imgW="583947" imgH="837836" progId="Equation.DSMT4">
                  <p:embed/>
                </p:oleObj>
              </mc:Choice>
              <mc:Fallback>
                <p:oleObj name="Equation" r:id="rId6" imgW="583947" imgH="837836" progId="Equation.DSMT4">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6648" y="3193388"/>
                        <a:ext cx="58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48" name="Object 4"/>
          <p:cNvGraphicFramePr>
            <a:graphicFrameLocks noChangeAspect="1"/>
          </p:cNvGraphicFramePr>
          <p:nvPr/>
        </p:nvGraphicFramePr>
        <p:xfrm>
          <a:off x="582304" y="5286044"/>
          <a:ext cx="6769100" cy="469900"/>
        </p:xfrm>
        <a:graphic>
          <a:graphicData uri="http://schemas.openxmlformats.org/presentationml/2006/ole">
            <mc:AlternateContent xmlns:mc="http://schemas.openxmlformats.org/markup-compatibility/2006">
              <mc:Choice xmlns:v="urn:schemas-microsoft-com:vml" Requires="v">
                <p:oleObj spid="_x0000_s10256" name="Equation" r:id="rId8" imgW="6769100" imgH="469900" progId="Equation.DSMT4">
                  <p:embed/>
                </p:oleObj>
              </mc:Choice>
              <mc:Fallback>
                <p:oleObj name="Equation" r:id="rId8" imgW="6769100" imgH="469900" progId="Equation.DSMT4">
                  <p:embed/>
                  <p:pic>
                    <p:nvPicPr>
                      <p:cNvPr id="0"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304" y="5286044"/>
                        <a:ext cx="6769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89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8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Using the Definition of Derivative (cont.)</a:t>
            </a:r>
          </a:p>
        </p:txBody>
      </p:sp>
      <p:sp>
        <p:nvSpPr>
          <p:cNvPr id="3" name="Content Placeholder 2"/>
          <p:cNvSpPr>
            <a:spLocks noGrp="1"/>
          </p:cNvSpPr>
          <p:nvPr>
            <p:ph idx="1"/>
          </p:nvPr>
        </p:nvSpPr>
        <p:spPr/>
        <p:txBody>
          <a:bodyPr/>
          <a:lstStyle/>
          <a:p>
            <a:r>
              <a:rPr lang="en-US" dirty="0"/>
              <a:t>Inserting these expressions into the difference quotient, we get:</a:t>
            </a:r>
          </a:p>
          <a:p>
            <a:endParaRPr lang="en-US" dirty="0"/>
          </a:p>
          <a:p>
            <a:endParaRPr lang="en-US" dirty="0"/>
          </a:p>
          <a:p>
            <a:endParaRPr lang="en-US" dirty="0"/>
          </a:p>
        </p:txBody>
      </p:sp>
      <p:graphicFrame>
        <p:nvGraphicFramePr>
          <p:cNvPr id="11268" name="Object 4"/>
          <p:cNvGraphicFramePr>
            <a:graphicFrameLocks noChangeAspect="1"/>
          </p:cNvGraphicFramePr>
          <p:nvPr/>
        </p:nvGraphicFramePr>
        <p:xfrm>
          <a:off x="5029200" y="2321256"/>
          <a:ext cx="2133600" cy="952500"/>
        </p:xfrm>
        <a:graphic>
          <a:graphicData uri="http://schemas.openxmlformats.org/presentationml/2006/ole">
            <mc:AlternateContent xmlns:mc="http://schemas.openxmlformats.org/markup-compatibility/2006">
              <mc:Choice xmlns:v="urn:schemas-microsoft-com:vml" Requires="v">
                <p:oleObj spid="_x0000_s11280" name="Equation" r:id="rId4" imgW="2133360" imgH="952200" progId="Equation.DSMT4">
                  <p:embed/>
                </p:oleObj>
              </mc:Choice>
              <mc:Fallback>
                <p:oleObj name="Equation" r:id="rId4" imgW="2133360" imgH="9522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321256"/>
                        <a:ext cx="2133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1981200" y="2438400"/>
          <a:ext cx="495300" cy="838200"/>
        </p:xfrm>
        <a:graphic>
          <a:graphicData uri="http://schemas.openxmlformats.org/presentationml/2006/ole">
            <mc:AlternateContent xmlns:mc="http://schemas.openxmlformats.org/markup-compatibility/2006">
              <mc:Choice xmlns:v="urn:schemas-microsoft-com:vml" Requires="v">
                <p:oleObj spid="_x0000_s11281" name="Equation" r:id="rId6" imgW="495000" imgH="838080" progId="Equation.DSMT4">
                  <p:embed/>
                </p:oleObj>
              </mc:Choice>
              <mc:Fallback>
                <p:oleObj name="Equation" r:id="rId6" imgW="49500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438400"/>
                        <a:ext cx="49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2492992" y="2397456"/>
          <a:ext cx="2489200" cy="876300"/>
        </p:xfrm>
        <a:graphic>
          <a:graphicData uri="http://schemas.openxmlformats.org/presentationml/2006/ole">
            <mc:AlternateContent xmlns:mc="http://schemas.openxmlformats.org/markup-compatibility/2006">
              <mc:Choice xmlns:v="urn:schemas-microsoft-com:vml" Requires="v">
                <p:oleObj spid="_x0000_s11282" name="Equation" r:id="rId8" imgW="2489040" imgH="876240" progId="Equation.DSMT4">
                  <p:embed/>
                </p:oleObj>
              </mc:Choice>
              <mc:Fallback>
                <p:oleObj name="Equation" r:id="rId8" imgW="2489040" imgH="876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2992" y="2397456"/>
                        <a:ext cx="2489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Using the Definition of Derivative (cont.)</a:t>
            </a:r>
          </a:p>
        </p:txBody>
      </p:sp>
      <p:sp>
        <p:nvSpPr>
          <p:cNvPr id="3" name="Content Placeholder 2"/>
          <p:cNvSpPr>
            <a:spLocks noGrp="1"/>
          </p:cNvSpPr>
          <p:nvPr>
            <p:ph idx="1"/>
          </p:nvPr>
        </p:nvSpPr>
        <p:spPr/>
        <p:txBody>
          <a:bodyPr/>
          <a:lstStyle/>
          <a:p>
            <a:pPr>
              <a:tabLst>
                <a:tab pos="1258888" algn="l"/>
              </a:tabLst>
            </a:pPr>
            <a:r>
              <a:rPr lang="en-US" b="1" dirty="0"/>
              <a:t>Step 2:	</a:t>
            </a:r>
            <a:r>
              <a:rPr lang="en-US" dirty="0"/>
              <a:t>Simplify the difference quotient.</a:t>
            </a:r>
          </a:p>
          <a:p>
            <a:endParaRPr lang="en-US" dirty="0"/>
          </a:p>
        </p:txBody>
      </p:sp>
      <p:graphicFrame>
        <p:nvGraphicFramePr>
          <p:cNvPr id="12292" name="Object 4"/>
          <p:cNvGraphicFramePr>
            <a:graphicFrameLocks noChangeAspect="1"/>
          </p:cNvGraphicFramePr>
          <p:nvPr/>
        </p:nvGraphicFramePr>
        <p:xfrm>
          <a:off x="4482152" y="1994848"/>
          <a:ext cx="2768600" cy="876300"/>
        </p:xfrm>
        <a:graphic>
          <a:graphicData uri="http://schemas.openxmlformats.org/presentationml/2006/ole">
            <mc:AlternateContent xmlns:mc="http://schemas.openxmlformats.org/markup-compatibility/2006">
              <mc:Choice xmlns:v="urn:schemas-microsoft-com:vml" Requires="v">
                <p:oleObj spid="_x0000_s12316" name="Equation" r:id="rId4" imgW="2768400" imgH="876240" progId="Equation.DSMT4">
                  <p:embed/>
                </p:oleObj>
              </mc:Choice>
              <mc:Fallback>
                <p:oleObj name="Equation" r:id="rId4" imgW="2768400" imgH="876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152" y="1994848"/>
                        <a:ext cx="2768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4482152" y="2971800"/>
          <a:ext cx="1511300" cy="876300"/>
        </p:xfrm>
        <a:graphic>
          <a:graphicData uri="http://schemas.openxmlformats.org/presentationml/2006/ole">
            <mc:AlternateContent xmlns:mc="http://schemas.openxmlformats.org/markup-compatibility/2006">
              <mc:Choice xmlns:v="urn:schemas-microsoft-com:vml" Requires="v">
                <p:oleObj spid="_x0000_s12317" name="Equation" r:id="rId6" imgW="1511280" imgH="876240" progId="Equation.DSMT4">
                  <p:embed/>
                </p:oleObj>
              </mc:Choice>
              <mc:Fallback>
                <p:oleObj name="Equation" r:id="rId6" imgW="1511280" imgH="876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2152" y="2971800"/>
                        <a:ext cx="1511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4482152" y="3998913"/>
          <a:ext cx="1663700" cy="876300"/>
        </p:xfrm>
        <a:graphic>
          <a:graphicData uri="http://schemas.openxmlformats.org/presentationml/2006/ole">
            <mc:AlternateContent xmlns:mc="http://schemas.openxmlformats.org/markup-compatibility/2006">
              <mc:Choice xmlns:v="urn:schemas-microsoft-com:vml" Requires="v">
                <p:oleObj spid="_x0000_s12318" name="Equation" r:id="rId8" imgW="1663560" imgH="876240" progId="Equation.DSMT4">
                  <p:embed/>
                </p:oleObj>
              </mc:Choice>
              <mc:Fallback>
                <p:oleObj name="Equation" r:id="rId8" imgW="1663560" imgH="876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2152" y="3998913"/>
                        <a:ext cx="1663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4482152" y="5070144"/>
          <a:ext cx="1143000" cy="292100"/>
        </p:xfrm>
        <a:graphic>
          <a:graphicData uri="http://schemas.openxmlformats.org/presentationml/2006/ole">
            <mc:AlternateContent xmlns:mc="http://schemas.openxmlformats.org/markup-compatibility/2006">
              <mc:Choice xmlns:v="urn:schemas-microsoft-com:vml" Requires="v">
                <p:oleObj spid="_x0000_s12319" name="Equation" r:id="rId10" imgW="1143000" imgH="291960" progId="Equation.DSMT4">
                  <p:embed/>
                </p:oleObj>
              </mc:Choice>
              <mc:Fallback>
                <p:oleObj name="Equation" r:id="rId10" imgW="1143000" imgH="2919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82152" y="5070144"/>
                        <a:ext cx="1143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Connector 9"/>
          <p:cNvCxnSpPr/>
          <p:nvPr/>
        </p:nvCxnSpPr>
        <p:spPr>
          <a:xfrm rot="5400000">
            <a:off x="4686300" y="4076700"/>
            <a:ext cx="457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219700" y="4610100"/>
            <a:ext cx="457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296" name="Object 8"/>
          <p:cNvGraphicFramePr>
            <a:graphicFrameLocks noChangeAspect="1"/>
          </p:cNvGraphicFramePr>
          <p:nvPr/>
        </p:nvGraphicFramePr>
        <p:xfrm>
          <a:off x="1877704" y="2030104"/>
          <a:ext cx="495300" cy="838200"/>
        </p:xfrm>
        <a:graphic>
          <a:graphicData uri="http://schemas.openxmlformats.org/presentationml/2006/ole">
            <mc:AlternateContent xmlns:mc="http://schemas.openxmlformats.org/markup-compatibility/2006">
              <mc:Choice xmlns:v="urn:schemas-microsoft-com:vml" Requires="v">
                <p:oleObj spid="_x0000_s12320" name="Equation" r:id="rId12" imgW="495000" imgH="838080" progId="Equation.DSMT4">
                  <p:embed/>
                </p:oleObj>
              </mc:Choice>
              <mc:Fallback>
                <p:oleObj name="Equation" r:id="rId12" imgW="495000" imgH="8380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77704" y="2030104"/>
                        <a:ext cx="49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7" name="Object 9"/>
          <p:cNvGraphicFramePr>
            <a:graphicFrameLocks noChangeAspect="1"/>
          </p:cNvGraphicFramePr>
          <p:nvPr/>
        </p:nvGraphicFramePr>
        <p:xfrm>
          <a:off x="2397456" y="1905000"/>
          <a:ext cx="2057400" cy="952500"/>
        </p:xfrm>
        <a:graphic>
          <a:graphicData uri="http://schemas.openxmlformats.org/presentationml/2006/ole">
            <mc:AlternateContent xmlns:mc="http://schemas.openxmlformats.org/markup-compatibility/2006">
              <mc:Choice xmlns:v="urn:schemas-microsoft-com:vml" Requires="v">
                <p:oleObj spid="_x0000_s12321" name="Equation" r:id="rId14" imgW="2057400" imgH="952200" progId="Equation.DSMT4">
                  <p:embed/>
                </p:oleObj>
              </mc:Choice>
              <mc:Fallback>
                <p:oleObj name="Equation" r:id="rId14" imgW="2057400" imgH="9522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7456" y="1905000"/>
                        <a:ext cx="2057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Using the Definition of Derivative (cont.)</a:t>
            </a:r>
          </a:p>
        </p:txBody>
      </p:sp>
      <p:sp>
        <p:nvSpPr>
          <p:cNvPr id="3" name="Content Placeholder 2"/>
          <p:cNvSpPr>
            <a:spLocks noGrp="1"/>
          </p:cNvSpPr>
          <p:nvPr>
            <p:ph idx="1"/>
          </p:nvPr>
        </p:nvSpPr>
        <p:spPr/>
        <p:txBody>
          <a:bodyPr/>
          <a:lstStyle/>
          <a:p>
            <a:pPr>
              <a:tabLst>
                <a:tab pos="1258888" algn="l"/>
              </a:tabLst>
            </a:pPr>
            <a:r>
              <a:rPr lang="en-US" b="1" dirty="0"/>
              <a:t>Step 3:	</a:t>
            </a:r>
            <a:r>
              <a:rPr lang="en-US" dirty="0"/>
              <a:t>Compute or determine the limit as </a:t>
            </a:r>
            <a:r>
              <a:rPr lang="en-US" i="1" dirty="0"/>
              <a:t>h</a:t>
            </a:r>
            <a:r>
              <a:rPr lang="en-US" dirty="0"/>
              <a:t> </a:t>
            </a:r>
            <a:r>
              <a:rPr lang="en-US" dirty="0">
                <a:sym typeface="Symbol" panose="05050102010706020507" pitchFamily="18" charset="2"/>
              </a:rPr>
              <a:t></a:t>
            </a:r>
            <a:r>
              <a:rPr lang="en-US" dirty="0"/>
              <a:t> 0.</a:t>
            </a:r>
          </a:p>
          <a:p>
            <a:pPr>
              <a:tabLst>
                <a:tab pos="1258888" algn="l"/>
              </a:tabLst>
            </a:pPr>
            <a:endParaRPr lang="en-US" dirty="0"/>
          </a:p>
          <a:p>
            <a:pPr>
              <a:tabLst>
                <a:tab pos="1258888" algn="l"/>
              </a:tabLst>
            </a:pPr>
            <a:endParaRPr lang="en-US" dirty="0"/>
          </a:p>
          <a:p>
            <a:pPr>
              <a:tabLst>
                <a:tab pos="1258888" algn="l"/>
              </a:tabLst>
            </a:pPr>
            <a:r>
              <a:rPr lang="en-US" dirty="0"/>
              <a:t>It is easy to see that, at any point on the line </a:t>
            </a:r>
            <a:r>
              <a:rPr lang="en-US" i="1" dirty="0"/>
              <a:t>y</a:t>
            </a:r>
            <a:r>
              <a:rPr lang="en-US" dirty="0"/>
              <a:t> = </a:t>
            </a:r>
            <a:r>
              <a:rPr lang="en-US" i="1" dirty="0"/>
              <a:t>x</a:t>
            </a:r>
            <a:r>
              <a:rPr lang="en-US" dirty="0"/>
              <a:t>, the slope is 1. We now put several results in a table and we see a pattern:</a:t>
            </a:r>
          </a:p>
        </p:txBody>
      </p:sp>
      <p:graphicFrame>
        <p:nvGraphicFramePr>
          <p:cNvPr id="10" name="Table 9"/>
          <p:cNvGraphicFramePr>
            <a:graphicFrameLocks noGrp="1"/>
          </p:cNvGraphicFramePr>
          <p:nvPr/>
        </p:nvGraphicFramePr>
        <p:xfrm>
          <a:off x="3505200" y="4191000"/>
          <a:ext cx="1981200" cy="158496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64160">
                <a:tc>
                  <a:txBody>
                    <a:bodyPr/>
                    <a:lstStyle/>
                    <a:p>
                      <a:pPr algn="ctr"/>
                      <a:r>
                        <a:rPr lang="en-US" sz="2000" i="1" dirty="0"/>
                        <a: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dirty="0"/>
                        <a:t>y</a:t>
                      </a:r>
                      <a:r>
                        <a:rPr lang="en-US" sz="2000" i="1" dirty="0">
                          <a:sym typeface="Symbol"/>
                        </a:rPr>
                        <a:t></a:t>
                      </a:r>
                      <a:endParaRPr lang="en-US" sz="2000" dirty="0"/>
                    </a:p>
                  </a:txBody>
                  <a:tcPr/>
                </a:tc>
                <a:extLst>
                  <a:ext uri="{0D108BD9-81ED-4DB2-BD59-A6C34878D82A}">
                    <a16:rowId xmlns:a16="http://schemas.microsoft.com/office/drawing/2014/main" val="10000"/>
                  </a:ext>
                </a:extLst>
              </a:tr>
              <a:tr h="264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kern="1200" baseline="0" dirty="0">
                          <a:solidFill>
                            <a:srgbClr val="000000"/>
                          </a:solidFill>
                          <a:latin typeface="+mn-lt"/>
                          <a:ea typeface="+mn-ea"/>
                          <a:cs typeface="+mn-cs"/>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kern="1200" baseline="0" dirty="0">
                          <a:solidFill>
                            <a:srgbClr val="000000"/>
                          </a:solidFill>
                          <a:latin typeface="+mn-lt"/>
                          <a:ea typeface="+mn-ea"/>
                          <a:cs typeface="+mn-cs"/>
                        </a:rPr>
                        <a:t>1</a:t>
                      </a:r>
                    </a:p>
                  </a:txBody>
                  <a:tcPr/>
                </a:tc>
                <a:extLst>
                  <a:ext uri="{0D108BD9-81ED-4DB2-BD59-A6C34878D82A}">
                    <a16:rowId xmlns:a16="http://schemas.microsoft.com/office/drawing/2014/main" val="10001"/>
                  </a:ext>
                </a:extLst>
              </a:tr>
              <a:tr h="264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kern="1200" baseline="0" dirty="0">
                          <a:solidFill>
                            <a:srgbClr val="000000"/>
                          </a:solidFill>
                          <a:latin typeface="+mn-lt"/>
                          <a:ea typeface="+mn-ea"/>
                          <a:cs typeface="+mn-cs"/>
                        </a:rPr>
                        <a:t>x</a:t>
                      </a:r>
                      <a:r>
                        <a:rPr lang="en-US" sz="2000" i="0" kern="1200" baseline="30000" dirty="0">
                          <a:solidFill>
                            <a:srgbClr val="000000"/>
                          </a:solidFill>
                          <a:latin typeface="+mn-lt"/>
                          <a:ea typeface="+mn-ea"/>
                          <a:cs typeface="+mn-cs"/>
                        </a:rPr>
                        <a:t>2</a:t>
                      </a:r>
                      <a:endParaRPr lang="en-US" sz="2000" i="0" kern="1200" baseline="0" dirty="0">
                        <a:solidFill>
                          <a:srgbClr val="00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kern="1200" baseline="0" dirty="0">
                          <a:solidFill>
                            <a:srgbClr val="000000"/>
                          </a:solidFill>
                          <a:latin typeface="+mn-lt"/>
                          <a:ea typeface="+mn-ea"/>
                          <a:cs typeface="+mn-cs"/>
                        </a:rPr>
                        <a:t>2</a:t>
                      </a:r>
                      <a:r>
                        <a:rPr lang="en-US" sz="2000" i="1" kern="1200" baseline="0" dirty="0">
                          <a:solidFill>
                            <a:srgbClr val="000000"/>
                          </a:solidFill>
                          <a:latin typeface="+mn-lt"/>
                          <a:ea typeface="+mn-ea"/>
                          <a:cs typeface="+mn-cs"/>
                        </a:rPr>
                        <a:t>x</a:t>
                      </a:r>
                    </a:p>
                  </a:txBody>
                  <a:tcPr/>
                </a:tc>
                <a:extLst>
                  <a:ext uri="{0D108BD9-81ED-4DB2-BD59-A6C34878D82A}">
                    <a16:rowId xmlns:a16="http://schemas.microsoft.com/office/drawing/2014/main" val="10002"/>
                  </a:ext>
                </a:extLst>
              </a:tr>
              <a:tr h="264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kern="1200" baseline="0" dirty="0">
                          <a:solidFill>
                            <a:srgbClr val="000000"/>
                          </a:solidFill>
                          <a:latin typeface="+mn-lt"/>
                          <a:ea typeface="+mn-ea"/>
                          <a:cs typeface="+mn-cs"/>
                        </a:rPr>
                        <a:t>x</a:t>
                      </a:r>
                      <a:r>
                        <a:rPr lang="en-US" sz="2000" i="0" kern="1200" baseline="30000" dirty="0">
                          <a:solidFill>
                            <a:srgbClr val="000000"/>
                          </a:solidFill>
                          <a:latin typeface="+mn-lt"/>
                          <a:ea typeface="+mn-ea"/>
                          <a:cs typeface="+mn-cs"/>
                        </a:rPr>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kern="1200" baseline="0" dirty="0">
                          <a:solidFill>
                            <a:srgbClr val="000000"/>
                          </a:solidFill>
                          <a:latin typeface="+mn-lt"/>
                          <a:ea typeface="+mn-ea"/>
                          <a:cs typeface="+mn-cs"/>
                        </a:rPr>
                        <a:t>3</a:t>
                      </a:r>
                      <a:r>
                        <a:rPr lang="en-US" sz="2000" i="1" kern="1200" baseline="0" dirty="0">
                          <a:solidFill>
                            <a:srgbClr val="000000"/>
                          </a:solidFill>
                          <a:latin typeface="+mn-lt"/>
                          <a:ea typeface="+mn-ea"/>
                          <a:cs typeface="+mn-cs"/>
                        </a:rPr>
                        <a:t>x</a:t>
                      </a:r>
                      <a:r>
                        <a:rPr lang="en-US" sz="2000" i="0" kern="1200" baseline="30000" dirty="0">
                          <a:solidFill>
                            <a:srgbClr val="000000"/>
                          </a:solidFill>
                          <a:latin typeface="+mn-lt"/>
                          <a:ea typeface="+mn-ea"/>
                          <a:cs typeface="+mn-cs"/>
                        </a:rPr>
                        <a:t>2</a:t>
                      </a:r>
                      <a:endParaRPr lang="en-US" sz="2000" i="0" kern="1200" baseline="0" dirty="0">
                        <a:solidFill>
                          <a:srgbClr val="000000"/>
                        </a:solidFill>
                        <a:latin typeface="+mn-lt"/>
                        <a:ea typeface="+mn-ea"/>
                        <a:cs typeface="+mn-cs"/>
                      </a:endParaRPr>
                    </a:p>
                  </a:txBody>
                  <a:tcPr/>
                </a:tc>
                <a:extLst>
                  <a:ext uri="{0D108BD9-81ED-4DB2-BD59-A6C34878D82A}">
                    <a16:rowId xmlns:a16="http://schemas.microsoft.com/office/drawing/2014/main" val="10003"/>
                  </a:ext>
                </a:extLst>
              </a:tr>
            </a:tbl>
          </a:graphicData>
        </a:graphic>
      </p:graphicFrame>
      <p:graphicFrame>
        <p:nvGraphicFramePr>
          <p:cNvPr id="13315" name="Object 3"/>
          <p:cNvGraphicFramePr>
            <a:graphicFrameLocks noChangeAspect="1"/>
          </p:cNvGraphicFramePr>
          <p:nvPr/>
        </p:nvGraphicFramePr>
        <p:xfrm>
          <a:off x="2057400" y="1828800"/>
          <a:ext cx="1308100" cy="927100"/>
        </p:xfrm>
        <a:graphic>
          <a:graphicData uri="http://schemas.openxmlformats.org/presentationml/2006/ole">
            <mc:AlternateContent xmlns:mc="http://schemas.openxmlformats.org/markup-compatibility/2006">
              <mc:Choice xmlns:v="urn:schemas-microsoft-com:vml" Requires="v">
                <p:oleObj spid="_x0000_s13331" name="Equation" r:id="rId4" imgW="1307880" imgH="927000" progId="Equation.DSMT4">
                  <p:embed/>
                </p:oleObj>
              </mc:Choice>
              <mc:Fallback>
                <p:oleObj name="Equation" r:id="rId4" imgW="1307880" imgH="927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828800"/>
                        <a:ext cx="1308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3388056" y="2076736"/>
          <a:ext cx="1841500" cy="571500"/>
        </p:xfrm>
        <a:graphic>
          <a:graphicData uri="http://schemas.openxmlformats.org/presentationml/2006/ole">
            <mc:AlternateContent xmlns:mc="http://schemas.openxmlformats.org/markup-compatibility/2006">
              <mc:Choice xmlns:v="urn:schemas-microsoft-com:vml" Requires="v">
                <p:oleObj spid="_x0000_s13332" name="Equation" r:id="rId6" imgW="1841400" imgH="571320" progId="Equation.DSMT4">
                  <p:embed/>
                </p:oleObj>
              </mc:Choice>
              <mc:Fallback>
                <p:oleObj name="Equation" r:id="rId6" imgW="184140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8056" y="2076736"/>
                        <a:ext cx="1841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5257800" y="2147248"/>
          <a:ext cx="1143000" cy="292100"/>
        </p:xfrm>
        <a:graphic>
          <a:graphicData uri="http://schemas.openxmlformats.org/presentationml/2006/ole">
            <mc:AlternateContent xmlns:mc="http://schemas.openxmlformats.org/markup-compatibility/2006">
              <mc:Choice xmlns:v="urn:schemas-microsoft-com:vml" Requires="v">
                <p:oleObj spid="_x0000_s13333" name="Equation" r:id="rId8" imgW="1143000" imgH="291960" progId="Equation.DSMT4">
                  <p:embed/>
                </p:oleObj>
              </mc:Choice>
              <mc:Fallback>
                <p:oleObj name="Equation" r:id="rId8" imgW="1143000" imgH="2919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2147248"/>
                        <a:ext cx="1143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6422408" y="2147248"/>
          <a:ext cx="660400" cy="279400"/>
        </p:xfrm>
        <a:graphic>
          <a:graphicData uri="http://schemas.openxmlformats.org/presentationml/2006/ole">
            <mc:AlternateContent xmlns:mc="http://schemas.openxmlformats.org/markup-compatibility/2006">
              <mc:Choice xmlns:v="urn:schemas-microsoft-com:vml" Requires="v">
                <p:oleObj spid="_x0000_s13334" name="Equation" r:id="rId10" imgW="660240" imgH="279360" progId="Equation.DSMT4">
                  <p:embed/>
                </p:oleObj>
              </mc:Choice>
              <mc:Fallback>
                <p:oleObj name="Equation" r:id="rId10" imgW="660240" imgH="2793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2408" y="2147248"/>
                        <a:ext cx="660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Using the Definition of Derivative (cont.)</a:t>
            </a:r>
          </a:p>
        </p:txBody>
      </p:sp>
      <p:sp>
        <p:nvSpPr>
          <p:cNvPr id="3" name="Content Placeholder 2"/>
          <p:cNvSpPr>
            <a:spLocks noGrp="1"/>
          </p:cNvSpPr>
          <p:nvPr>
            <p:ph idx="1"/>
          </p:nvPr>
        </p:nvSpPr>
        <p:spPr/>
        <p:txBody>
          <a:bodyPr/>
          <a:lstStyle/>
          <a:p>
            <a:pPr>
              <a:tabLst>
                <a:tab pos="1258888" algn="l"/>
              </a:tabLst>
            </a:pPr>
            <a:r>
              <a:rPr lang="en-US" dirty="0"/>
              <a:t>The pattern suggests that if </a:t>
            </a:r>
            <a:r>
              <a:rPr lang="en-US" i="1" dirty="0"/>
              <a:t>f</a:t>
            </a:r>
            <a:r>
              <a:rPr lang="en-US" dirty="0"/>
              <a:t>(</a:t>
            </a:r>
            <a:r>
              <a:rPr lang="en-US" i="1" dirty="0"/>
              <a:t>x</a:t>
            </a:r>
            <a:r>
              <a:rPr lang="en-US" dirty="0"/>
              <a:t>) = </a:t>
            </a:r>
            <a:r>
              <a:rPr lang="en-US" i="1" dirty="0"/>
              <a:t>x</a:t>
            </a:r>
            <a:r>
              <a:rPr lang="en-US" baseline="30000" dirty="0"/>
              <a:t>4</a:t>
            </a:r>
            <a:r>
              <a:rPr lang="en-US" dirty="0"/>
              <a:t>, then </a:t>
            </a:r>
            <a:r>
              <a:rPr lang="en-US" i="1" dirty="0"/>
              <a:t>f </a:t>
            </a:r>
            <a:r>
              <a:rPr lang="en-US" dirty="0">
                <a:sym typeface="Symbol"/>
              </a:rPr>
              <a:t></a:t>
            </a:r>
            <a:r>
              <a:rPr lang="en-US" dirty="0"/>
              <a:t>(</a:t>
            </a:r>
            <a:r>
              <a:rPr lang="en-US" i="1" dirty="0"/>
              <a:t>x</a:t>
            </a:r>
            <a:r>
              <a:rPr lang="en-US" dirty="0"/>
              <a:t>) = 4</a:t>
            </a:r>
            <a:r>
              <a:rPr lang="en-US" i="1" dirty="0"/>
              <a:t>x</a:t>
            </a:r>
            <a:r>
              <a:rPr lang="en-US" baseline="30000" dirty="0"/>
              <a:t>3</a:t>
            </a:r>
            <a:r>
              <a:rPr lang="en-US" dirty="0"/>
              <a:t>. This is exactly what happens for </a:t>
            </a:r>
            <a:r>
              <a:rPr lang="en-US" i="1" dirty="0"/>
              <a:t>y</a:t>
            </a:r>
            <a:r>
              <a:rPr lang="en-US" dirty="0"/>
              <a:t> = </a:t>
            </a:r>
            <a:r>
              <a:rPr lang="en-US" i="1" dirty="0"/>
              <a:t>x</a:t>
            </a:r>
            <a:r>
              <a:rPr lang="en-US" baseline="30000" dirty="0"/>
              <a:t>4</a:t>
            </a:r>
            <a:r>
              <a:rPr lang="en-US" dirty="0"/>
              <a:t>. Similarly, if </a:t>
            </a:r>
            <a:br>
              <a:rPr lang="en-US" dirty="0"/>
            </a:br>
            <a:r>
              <a:rPr lang="en-US" i="1" dirty="0"/>
              <a:t>y</a:t>
            </a:r>
            <a:r>
              <a:rPr lang="en-US" dirty="0"/>
              <a:t> = </a:t>
            </a:r>
            <a:r>
              <a:rPr lang="en-US" i="1" dirty="0"/>
              <a:t>x</a:t>
            </a:r>
            <a:r>
              <a:rPr lang="en-US" baseline="30000" dirty="0"/>
              <a:t>5</a:t>
            </a:r>
            <a:r>
              <a:rPr lang="en-US" dirty="0"/>
              <a:t>, then </a:t>
            </a:r>
            <a:r>
              <a:rPr lang="en-US" i="1" dirty="0"/>
              <a:t>y</a:t>
            </a:r>
            <a:r>
              <a:rPr lang="en-US" dirty="0">
                <a:sym typeface="Symbol"/>
              </a:rPr>
              <a:t></a:t>
            </a:r>
            <a:r>
              <a:rPr lang="en-US" dirty="0"/>
              <a:t>= 5</a:t>
            </a:r>
            <a:r>
              <a:rPr lang="en-US" i="1" dirty="0"/>
              <a:t>x</a:t>
            </a:r>
            <a:r>
              <a:rPr lang="en-US" baseline="30000" dirty="0"/>
              <a:t>4</a:t>
            </a:r>
            <a:r>
              <a:rPr lang="en-US" dirty="0"/>
              <a:t>. We are now able to state one of the most useful and striking formulas in mathematics.</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341313" indent="-341313">
              <a:buFont typeface="Courier New" pitchFamily="49" charset="0"/>
              <a:buChar char="o"/>
            </a:pPr>
            <a:r>
              <a:rPr lang="en-US" dirty="0"/>
              <a:t>Find derivatives of functions by using the Power Rule.</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Rule</a:t>
            </a:r>
          </a:p>
        </p:txBody>
      </p:sp>
      <p:sp>
        <p:nvSpPr>
          <p:cNvPr id="3" name="Content Placeholder 2"/>
          <p:cNvSpPr>
            <a:spLocks noGrp="1"/>
          </p:cNvSpPr>
          <p:nvPr>
            <p:ph idx="1"/>
          </p:nvPr>
        </p:nvSpPr>
        <p:spPr>
          <a:xfrm>
            <a:off x="457200" y="1280160"/>
            <a:ext cx="8229600" cy="2148840"/>
          </a:xfrm>
          <a:solidFill>
            <a:srgbClr val="FFFFCC"/>
          </a:solidFill>
          <a:ln w="28575">
            <a:solidFill>
              <a:srgbClr val="000000"/>
            </a:solidFill>
          </a:ln>
        </p:spPr>
        <p:txBody>
          <a:bodyPr/>
          <a:lstStyle/>
          <a:p>
            <a:pPr algn="ctr"/>
            <a:r>
              <a:rPr lang="en-US" b="1" dirty="0">
                <a:solidFill>
                  <a:srgbClr val="000000"/>
                </a:solidFill>
              </a:rPr>
              <a:t>The Power Rule</a:t>
            </a:r>
          </a:p>
          <a:p>
            <a:r>
              <a:rPr lang="en-US" dirty="0">
                <a:solidFill>
                  <a:srgbClr val="000000"/>
                </a:solidFill>
              </a:rPr>
              <a:t>For the function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x</a:t>
            </a:r>
            <a:r>
              <a:rPr lang="en-US" i="1" baseline="30000" dirty="0">
                <a:solidFill>
                  <a:srgbClr val="000000"/>
                </a:solidFill>
              </a:rPr>
              <a:t>r</a:t>
            </a:r>
            <a:r>
              <a:rPr lang="en-US" i="1" dirty="0">
                <a:solidFill>
                  <a:srgbClr val="000000"/>
                </a:solidFill>
              </a:rPr>
              <a:t>, </a:t>
            </a:r>
            <a:r>
              <a:rPr lang="en-US" dirty="0">
                <a:solidFill>
                  <a:srgbClr val="000000"/>
                </a:solidFill>
              </a:rPr>
              <a:t>where </a:t>
            </a:r>
            <a:r>
              <a:rPr lang="en-US" i="1" dirty="0">
                <a:solidFill>
                  <a:srgbClr val="000000"/>
                </a:solidFill>
              </a:rPr>
              <a:t>r</a:t>
            </a:r>
            <a:r>
              <a:rPr lang="en-US" dirty="0">
                <a:solidFill>
                  <a:srgbClr val="000000"/>
                </a:solidFill>
              </a:rPr>
              <a:t> is any real number, then</a:t>
            </a:r>
          </a:p>
          <a:p>
            <a:endParaRPr lang="en-US" dirty="0">
              <a:solidFill>
                <a:srgbClr val="000000"/>
              </a:solidFill>
            </a:endParaRPr>
          </a:p>
          <a:p>
            <a:endParaRPr lang="en-US" sz="500" dirty="0">
              <a:solidFill>
                <a:srgbClr val="000000"/>
              </a:solidFill>
            </a:endParaRPr>
          </a:p>
        </p:txBody>
      </p:sp>
      <p:graphicFrame>
        <p:nvGraphicFramePr>
          <p:cNvPr id="344066" name="Object 2"/>
          <p:cNvGraphicFramePr>
            <a:graphicFrameLocks noChangeAspect="1"/>
          </p:cNvGraphicFramePr>
          <p:nvPr>
            <p:extLst>
              <p:ext uri="{D42A27DB-BD31-4B8C-83A1-F6EECF244321}">
                <p14:modId xmlns:p14="http://schemas.microsoft.com/office/powerpoint/2010/main" val="203476508"/>
              </p:ext>
            </p:extLst>
          </p:nvPr>
        </p:nvGraphicFramePr>
        <p:xfrm>
          <a:off x="3638550" y="2667000"/>
          <a:ext cx="1866900" cy="482600"/>
        </p:xfrm>
        <a:graphic>
          <a:graphicData uri="http://schemas.openxmlformats.org/presentationml/2006/ole">
            <mc:AlternateContent xmlns:mc="http://schemas.openxmlformats.org/markup-compatibility/2006">
              <mc:Choice xmlns:v="urn:schemas-microsoft-com:vml" Requires="v">
                <p:oleObj spid="_x0000_s14342" name="Equation" r:id="rId4" imgW="1866600" imgH="482400" progId="Equation.DSMT4">
                  <p:embed/>
                </p:oleObj>
              </mc:Choice>
              <mc:Fallback>
                <p:oleObj name="Equation" r:id="rId4" imgW="1866600" imgH="482400" progId="Equation.DSMT4">
                  <p:embed/>
                  <p:pic>
                    <p:nvPicPr>
                      <p:cNvPr id="0" name="Object 11"/>
                      <p:cNvPicPr>
                        <a:picLocks noChangeAspect="1" noChangeArrowheads="1"/>
                      </p:cNvPicPr>
                      <p:nvPr/>
                    </p:nvPicPr>
                    <p:blipFill>
                      <a:blip r:embed="rId5"/>
                      <a:srcRect/>
                      <a:stretch>
                        <a:fillRect/>
                      </a:stretch>
                    </p:blipFill>
                    <p:spPr bwMode="auto">
                      <a:xfrm>
                        <a:off x="3638550" y="2667000"/>
                        <a:ext cx="1866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Rule</a:t>
            </a:r>
          </a:p>
        </p:txBody>
      </p:sp>
      <p:sp>
        <p:nvSpPr>
          <p:cNvPr id="3" name="Content Placeholder 2"/>
          <p:cNvSpPr>
            <a:spLocks noGrp="1"/>
          </p:cNvSpPr>
          <p:nvPr>
            <p:ph idx="1"/>
          </p:nvPr>
        </p:nvSpPr>
        <p:spPr>
          <a:xfrm>
            <a:off x="457200" y="1280160"/>
            <a:ext cx="8229600" cy="1844040"/>
          </a:xfrm>
          <a:solidFill>
            <a:srgbClr val="FFFFCC"/>
          </a:solidFill>
          <a:ln w="28575">
            <a:solidFill>
              <a:srgbClr val="000000"/>
            </a:solidFill>
          </a:ln>
        </p:spPr>
        <p:txBody>
          <a:bodyPr/>
          <a:lstStyle/>
          <a:p>
            <a:pPr algn="ctr"/>
            <a:r>
              <a:rPr lang="en-US" b="1" dirty="0">
                <a:solidFill>
                  <a:srgbClr val="000000"/>
                </a:solidFill>
              </a:rPr>
              <a:t>Basic Rule of the Derivative of a Linear Function</a:t>
            </a:r>
          </a:p>
          <a:p>
            <a:r>
              <a:rPr lang="es-ES" dirty="0">
                <a:solidFill>
                  <a:srgbClr val="000000"/>
                </a:solidFill>
              </a:rPr>
              <a:t>For </a:t>
            </a:r>
            <a:r>
              <a:rPr lang="es-ES" i="1" dirty="0">
                <a:solidFill>
                  <a:srgbClr val="000000"/>
                </a:solidFill>
              </a:rPr>
              <a:t>y</a:t>
            </a:r>
            <a:r>
              <a:rPr lang="es-ES" dirty="0">
                <a:solidFill>
                  <a:srgbClr val="000000"/>
                </a:solidFill>
              </a:rPr>
              <a:t> = </a:t>
            </a:r>
            <a:r>
              <a:rPr lang="es-ES" i="1" dirty="0">
                <a:solidFill>
                  <a:srgbClr val="000000"/>
                </a:solidFill>
              </a:rPr>
              <a:t>mx</a:t>
            </a:r>
            <a:r>
              <a:rPr lang="es-ES" dirty="0">
                <a:solidFill>
                  <a:srgbClr val="000000"/>
                </a:solidFill>
              </a:rPr>
              <a:t> + </a:t>
            </a:r>
            <a:r>
              <a:rPr lang="es-ES" i="1" dirty="0">
                <a:solidFill>
                  <a:srgbClr val="000000"/>
                </a:solidFill>
              </a:rPr>
              <a:t>b</a:t>
            </a:r>
            <a:r>
              <a:rPr lang="es-ES" dirty="0">
                <a:solidFill>
                  <a:srgbClr val="000000"/>
                </a:solidFill>
              </a:rPr>
              <a:t>, </a:t>
            </a:r>
          </a:p>
          <a:p>
            <a:pPr algn="ctr"/>
            <a:r>
              <a:rPr lang="es-ES" i="1" dirty="0">
                <a:solidFill>
                  <a:srgbClr val="0000FF"/>
                </a:solidFill>
              </a:rPr>
              <a:t>y′</a:t>
            </a:r>
            <a:r>
              <a:rPr lang="es-ES" dirty="0">
                <a:solidFill>
                  <a:srgbClr val="0000FF"/>
                </a:solidFill>
              </a:rPr>
              <a:t> = </a:t>
            </a:r>
            <a:r>
              <a:rPr lang="es-ES" i="1" dirty="0">
                <a:solidFill>
                  <a:srgbClr val="0000FF"/>
                </a:solidFill>
              </a:rPr>
              <a:t>m</a:t>
            </a:r>
            <a:r>
              <a:rPr lang="es-ES" dirty="0">
                <a:solidFill>
                  <a:srgbClr val="000000"/>
                </a:solidFill>
              </a:rPr>
              <a:t>.</a:t>
            </a:r>
            <a:endParaRPr lang="en-US" dirty="0">
              <a:solidFill>
                <a:srgbClr val="000000"/>
              </a:solidFill>
            </a:endParaRPr>
          </a:p>
          <a:p>
            <a:endParaRPr lang="en-US" sz="500" dirty="0">
              <a:solidFill>
                <a:srgbClr val="000000"/>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Rule</a:t>
            </a:r>
          </a:p>
        </p:txBody>
      </p:sp>
      <p:sp>
        <p:nvSpPr>
          <p:cNvPr id="3" name="Content Placeholder 2"/>
          <p:cNvSpPr>
            <a:spLocks noGrp="1"/>
          </p:cNvSpPr>
          <p:nvPr>
            <p:ph idx="1"/>
          </p:nvPr>
        </p:nvSpPr>
        <p:spPr>
          <a:xfrm>
            <a:off x="457200" y="1280160"/>
            <a:ext cx="8229600" cy="2758440"/>
          </a:xfrm>
          <a:solidFill>
            <a:srgbClr val="FFFFCC"/>
          </a:solidFill>
          <a:ln w="28575">
            <a:solidFill>
              <a:srgbClr val="000000"/>
            </a:solidFill>
          </a:ln>
        </p:spPr>
        <p:txBody>
          <a:bodyPr/>
          <a:lstStyle/>
          <a:p>
            <a:pPr algn="ctr">
              <a:tabLst>
                <a:tab pos="461963" algn="l"/>
              </a:tabLst>
            </a:pPr>
            <a:r>
              <a:rPr lang="en-US" b="1" dirty="0">
                <a:solidFill>
                  <a:srgbClr val="000000"/>
                </a:solidFill>
              </a:rPr>
              <a:t>Two Special Cases of the Basic Rule</a:t>
            </a:r>
          </a:p>
          <a:p>
            <a:pPr>
              <a:tabLst>
                <a:tab pos="461963" algn="l"/>
                <a:tab pos="4119563" algn="l"/>
              </a:tabLst>
            </a:pPr>
            <a:r>
              <a:rPr lang="en-US" b="1" dirty="0">
                <a:solidFill>
                  <a:srgbClr val="000000"/>
                </a:solidFill>
              </a:rPr>
              <a:t>1.	</a:t>
            </a:r>
            <a:r>
              <a:rPr lang="en-US" dirty="0">
                <a:solidFill>
                  <a:srgbClr val="000000"/>
                </a:solidFill>
              </a:rPr>
              <a:t>If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c</a:t>
            </a:r>
            <a:r>
              <a:rPr lang="en-US" dirty="0">
                <a:solidFill>
                  <a:srgbClr val="000000"/>
                </a:solidFill>
              </a:rPr>
              <a:t>, then </a:t>
            </a:r>
            <a:r>
              <a:rPr lang="en-US" i="1" dirty="0">
                <a:solidFill>
                  <a:srgbClr val="000000"/>
                </a:solidFill>
              </a:rPr>
              <a:t>f </a:t>
            </a:r>
            <a:r>
              <a:rPr lang="en-US" dirty="0">
                <a:solidFill>
                  <a:srgbClr val="000000"/>
                </a:solidFill>
              </a:rPr>
              <a:t>′(</a:t>
            </a:r>
            <a:r>
              <a:rPr lang="en-US" i="1" dirty="0">
                <a:solidFill>
                  <a:srgbClr val="000000"/>
                </a:solidFill>
              </a:rPr>
              <a:t>x</a:t>
            </a:r>
            <a:r>
              <a:rPr lang="en-US" dirty="0">
                <a:solidFill>
                  <a:srgbClr val="000000"/>
                </a:solidFill>
              </a:rPr>
              <a:t>) = 0.	Has slope 0 (constant 			functions are horizontal 		lines).</a:t>
            </a:r>
          </a:p>
          <a:p>
            <a:pPr>
              <a:tabLst>
                <a:tab pos="461963" algn="l"/>
                <a:tab pos="4119563" algn="l"/>
              </a:tabLst>
            </a:pPr>
            <a:r>
              <a:rPr lang="en-US" b="1" dirty="0">
                <a:solidFill>
                  <a:srgbClr val="000000"/>
                </a:solidFill>
              </a:rPr>
              <a:t>2.	</a:t>
            </a:r>
            <a:r>
              <a:rPr lang="en-US" dirty="0">
                <a:solidFill>
                  <a:srgbClr val="000000"/>
                </a:solidFill>
              </a:rPr>
              <a:t>If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x</a:t>
            </a:r>
            <a:r>
              <a:rPr lang="en-US" dirty="0">
                <a:solidFill>
                  <a:srgbClr val="000000"/>
                </a:solidFill>
              </a:rPr>
              <a:t>, then </a:t>
            </a:r>
            <a:r>
              <a:rPr lang="en-US" i="1" dirty="0">
                <a:solidFill>
                  <a:srgbClr val="000000"/>
                </a:solidFill>
              </a:rPr>
              <a:t>f </a:t>
            </a:r>
            <a:r>
              <a:rPr lang="en-US" dirty="0">
                <a:solidFill>
                  <a:srgbClr val="000000"/>
                </a:solidFill>
              </a:rPr>
              <a:t>′(</a:t>
            </a:r>
            <a:r>
              <a:rPr lang="en-US" i="1" dirty="0">
                <a:solidFill>
                  <a:srgbClr val="000000"/>
                </a:solidFill>
              </a:rPr>
              <a:t>x</a:t>
            </a:r>
            <a:r>
              <a:rPr lang="en-US" dirty="0">
                <a:solidFill>
                  <a:srgbClr val="000000"/>
                </a:solidFill>
              </a:rPr>
              <a:t>) = 1.	Has slope 1.</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and Polynomial-Like Functions </a:t>
            </a:r>
          </a:p>
        </p:txBody>
      </p:sp>
      <p:sp>
        <p:nvSpPr>
          <p:cNvPr id="3" name="Content Placeholder 2"/>
          <p:cNvSpPr>
            <a:spLocks noGrp="1"/>
          </p:cNvSpPr>
          <p:nvPr>
            <p:ph idx="1"/>
          </p:nvPr>
        </p:nvSpPr>
        <p:spPr>
          <a:xfrm>
            <a:off x="457200" y="1280160"/>
            <a:ext cx="8229600" cy="3939540"/>
          </a:xfrm>
          <a:solidFill>
            <a:srgbClr val="FFFFCC"/>
          </a:solidFill>
          <a:ln w="28575">
            <a:solidFill>
              <a:srgbClr val="000000"/>
            </a:solidFill>
          </a:ln>
        </p:spPr>
        <p:txBody>
          <a:bodyPr>
            <a:spAutoFit/>
          </a:bodyPr>
          <a:lstStyle/>
          <a:p>
            <a:pPr algn="ctr">
              <a:tabLst>
                <a:tab pos="461963" algn="l"/>
              </a:tabLst>
            </a:pPr>
            <a:r>
              <a:rPr lang="en-US" b="1" dirty="0">
                <a:solidFill>
                  <a:srgbClr val="000000"/>
                </a:solidFill>
              </a:rPr>
              <a:t>Polynomial Functions</a:t>
            </a:r>
          </a:p>
          <a:p>
            <a:r>
              <a:rPr lang="en-US" dirty="0">
                <a:solidFill>
                  <a:srgbClr val="000000"/>
                </a:solidFill>
              </a:rPr>
              <a:t>A </a:t>
            </a:r>
            <a:r>
              <a:rPr lang="en-US" b="1" dirty="0">
                <a:solidFill>
                  <a:srgbClr val="C00000"/>
                </a:solidFill>
              </a:rPr>
              <a:t>polynomial function</a:t>
            </a:r>
            <a:r>
              <a:rPr lang="en-US" dirty="0">
                <a:solidFill>
                  <a:srgbClr val="000000"/>
                </a:solidFill>
              </a:rPr>
              <a:t> is a function of the form</a:t>
            </a:r>
          </a:p>
          <a:p>
            <a:pPr>
              <a:lnSpc>
                <a:spcPct val="150000"/>
              </a:lnSpc>
            </a:pPr>
            <a:endParaRPr lang="en-US" dirty="0">
              <a:solidFill>
                <a:srgbClr val="000000"/>
              </a:solidFill>
            </a:endParaRPr>
          </a:p>
          <a:p>
            <a:r>
              <a:rPr lang="en-US" dirty="0">
                <a:solidFill>
                  <a:srgbClr val="000000"/>
                </a:solidFill>
              </a:rPr>
              <a:t>where </a:t>
            </a:r>
            <a:r>
              <a:rPr lang="en-US" i="1" dirty="0">
                <a:solidFill>
                  <a:srgbClr val="000000"/>
                </a:solidFill>
              </a:rPr>
              <a:t>a</a:t>
            </a:r>
            <a:r>
              <a:rPr lang="en-US" baseline="-25000" dirty="0">
                <a:solidFill>
                  <a:srgbClr val="000000"/>
                </a:solidFill>
              </a:rPr>
              <a:t>0</a:t>
            </a:r>
            <a:r>
              <a:rPr lang="en-US" dirty="0">
                <a:solidFill>
                  <a:srgbClr val="000000"/>
                </a:solidFill>
              </a:rPr>
              <a:t>, </a:t>
            </a:r>
            <a:r>
              <a:rPr lang="en-US" i="1" dirty="0">
                <a:solidFill>
                  <a:srgbClr val="000000"/>
                </a:solidFill>
              </a:rPr>
              <a:t>a</a:t>
            </a:r>
            <a:r>
              <a:rPr lang="en-US" baseline="-25000" dirty="0">
                <a:solidFill>
                  <a:srgbClr val="000000"/>
                </a:solidFill>
              </a:rPr>
              <a:t>1</a:t>
            </a:r>
            <a:r>
              <a:rPr lang="en-US" dirty="0">
                <a:solidFill>
                  <a:srgbClr val="000000"/>
                </a:solidFill>
              </a:rPr>
              <a:t>, </a:t>
            </a:r>
            <a:r>
              <a:rPr lang="en-US" i="1" dirty="0">
                <a:solidFill>
                  <a:srgbClr val="000000"/>
                </a:solidFill>
              </a:rPr>
              <a:t>a</a:t>
            </a:r>
            <a:r>
              <a:rPr lang="en-US" baseline="-25000" dirty="0">
                <a:solidFill>
                  <a:srgbClr val="000000"/>
                </a:solidFill>
              </a:rPr>
              <a:t>2</a:t>
            </a:r>
            <a:r>
              <a:rPr lang="en-US" dirty="0">
                <a:solidFill>
                  <a:srgbClr val="000000"/>
                </a:solidFill>
              </a:rPr>
              <a:t>, …, </a:t>
            </a:r>
            <a:r>
              <a:rPr lang="en-US" i="1" dirty="0">
                <a:solidFill>
                  <a:srgbClr val="000000"/>
                </a:solidFill>
              </a:rPr>
              <a:t>a</a:t>
            </a:r>
            <a:r>
              <a:rPr lang="en-US" i="1" baseline="-25000" dirty="0">
                <a:solidFill>
                  <a:srgbClr val="000000"/>
                </a:solidFill>
              </a:rPr>
              <a:t>n</a:t>
            </a:r>
            <a:r>
              <a:rPr lang="en-US" dirty="0">
                <a:solidFill>
                  <a:srgbClr val="000000"/>
                </a:solidFill>
              </a:rPr>
              <a:t> are real numbers and the exponents are positive integers.</a:t>
            </a:r>
          </a:p>
          <a:p>
            <a:endParaRPr lang="en-US" sz="1000" dirty="0">
              <a:solidFill>
                <a:srgbClr val="000000"/>
              </a:solidFill>
            </a:endParaRPr>
          </a:p>
          <a:p>
            <a:r>
              <a:rPr lang="en-US" dirty="0">
                <a:solidFill>
                  <a:srgbClr val="000000"/>
                </a:solidFill>
              </a:rPr>
              <a:t>Also, for any real number </a:t>
            </a:r>
            <a:r>
              <a:rPr lang="en-US" i="1" dirty="0">
                <a:solidFill>
                  <a:srgbClr val="000000"/>
                </a:solidFill>
              </a:rPr>
              <a:t>a</a:t>
            </a:r>
            <a:r>
              <a:rPr lang="en-US" dirty="0">
                <a:solidFill>
                  <a:srgbClr val="000000"/>
                </a:solidFill>
              </a:rPr>
              <a:t>,                              and </a:t>
            </a:r>
          </a:p>
          <a:p>
            <a:r>
              <a:rPr lang="en-US" dirty="0">
                <a:solidFill>
                  <a:srgbClr val="000000"/>
                </a:solidFill>
              </a:rPr>
              <a:t>therefore,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is continuous everywhere.</a:t>
            </a:r>
          </a:p>
        </p:txBody>
      </p:sp>
      <p:graphicFrame>
        <p:nvGraphicFramePr>
          <p:cNvPr id="5" name="Object 2"/>
          <p:cNvGraphicFramePr>
            <a:graphicFrameLocks noChangeAspect="1"/>
          </p:cNvGraphicFramePr>
          <p:nvPr>
            <p:extLst>
              <p:ext uri="{D42A27DB-BD31-4B8C-83A1-F6EECF244321}">
                <p14:modId xmlns:p14="http://schemas.microsoft.com/office/powerpoint/2010/main" val="1824649496"/>
              </p:ext>
            </p:extLst>
          </p:nvPr>
        </p:nvGraphicFramePr>
        <p:xfrm>
          <a:off x="2235200" y="2500952"/>
          <a:ext cx="4673600" cy="482600"/>
        </p:xfrm>
        <a:graphic>
          <a:graphicData uri="http://schemas.openxmlformats.org/presentationml/2006/ole">
            <mc:AlternateContent xmlns:mc="http://schemas.openxmlformats.org/markup-compatibility/2006">
              <mc:Choice xmlns:v="urn:schemas-microsoft-com:vml" Requires="v">
                <p:oleObj spid="_x0000_s15370" name="Equation" r:id="rId4" imgW="4673600" imgH="482600" progId="Equation.DSMT4">
                  <p:embed/>
                </p:oleObj>
              </mc:Choice>
              <mc:Fallback>
                <p:oleObj name="Equation" r:id="rId4" imgW="4673600" imgH="482600" progId="Equation.DSMT4">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200" y="2500952"/>
                        <a:ext cx="467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16" name="Object 4"/>
          <p:cNvGraphicFramePr>
            <a:graphicFrameLocks noChangeAspect="1"/>
          </p:cNvGraphicFramePr>
          <p:nvPr/>
        </p:nvGraphicFramePr>
        <p:xfrm>
          <a:off x="4612042" y="4194930"/>
          <a:ext cx="2235200" cy="571500"/>
        </p:xfrm>
        <a:graphic>
          <a:graphicData uri="http://schemas.openxmlformats.org/presentationml/2006/ole">
            <mc:AlternateContent xmlns:mc="http://schemas.openxmlformats.org/markup-compatibility/2006">
              <mc:Choice xmlns:v="urn:schemas-microsoft-com:vml" Requires="v">
                <p:oleObj spid="_x0000_s15371" name="Equation" r:id="rId6" imgW="2235200" imgH="571500" progId="Equation.DSMT4">
                  <p:embed/>
                </p:oleObj>
              </mc:Choice>
              <mc:Fallback>
                <p:oleObj name="Equation" r:id="rId6" imgW="2235200" imgH="571500" progId="Equation.DSMT4">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2042" y="4194930"/>
                        <a:ext cx="2235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and Polynomial-Like Functions </a:t>
            </a:r>
          </a:p>
        </p:txBody>
      </p:sp>
      <p:sp>
        <p:nvSpPr>
          <p:cNvPr id="3" name="Content Placeholder 2"/>
          <p:cNvSpPr>
            <a:spLocks noGrp="1"/>
          </p:cNvSpPr>
          <p:nvPr>
            <p:ph idx="1"/>
          </p:nvPr>
        </p:nvSpPr>
        <p:spPr>
          <a:xfrm>
            <a:off x="457200" y="1280160"/>
            <a:ext cx="8229600" cy="2225040"/>
          </a:xfrm>
          <a:solidFill>
            <a:srgbClr val="FFFFCC"/>
          </a:solidFill>
          <a:ln w="28575">
            <a:solidFill>
              <a:srgbClr val="000000"/>
            </a:solidFill>
          </a:ln>
        </p:spPr>
        <p:txBody>
          <a:bodyPr/>
          <a:lstStyle/>
          <a:p>
            <a:pPr algn="ctr">
              <a:tabLst>
                <a:tab pos="461963" algn="l"/>
              </a:tabLst>
            </a:pPr>
            <a:r>
              <a:rPr lang="en-US" b="1" dirty="0">
                <a:solidFill>
                  <a:srgbClr val="000000"/>
                </a:solidFill>
              </a:rPr>
              <a:t>Power Rule (General Case)</a:t>
            </a:r>
          </a:p>
          <a:p>
            <a:pPr>
              <a:tabLst>
                <a:tab pos="461963" algn="l"/>
              </a:tabLst>
            </a:pPr>
            <a:r>
              <a:rPr lang="en-US" dirty="0">
                <a:solidFill>
                  <a:srgbClr val="000000"/>
                </a:solidFill>
              </a:rPr>
              <a:t>For the function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c</a:t>
            </a:r>
            <a:r>
              <a:rPr lang="en-US" dirty="0">
                <a:solidFill>
                  <a:srgbClr val="000000"/>
                </a:solidFill>
              </a:rPr>
              <a:t> </a:t>
            </a:r>
            <a:r>
              <a:rPr lang="en-US" dirty="0">
                <a:solidFill>
                  <a:srgbClr val="000000"/>
                </a:solidFill>
                <a:sym typeface="Symbol"/>
              </a:rPr>
              <a:t> </a:t>
            </a:r>
            <a:r>
              <a:rPr lang="en-US" i="1" dirty="0">
                <a:solidFill>
                  <a:srgbClr val="000000"/>
                </a:solidFill>
              </a:rPr>
              <a:t>x</a:t>
            </a:r>
            <a:r>
              <a:rPr lang="en-US" i="1" baseline="30000" dirty="0">
                <a:solidFill>
                  <a:srgbClr val="000000"/>
                </a:solidFill>
              </a:rPr>
              <a:t>r</a:t>
            </a:r>
            <a:r>
              <a:rPr lang="en-US" dirty="0">
                <a:solidFill>
                  <a:srgbClr val="000000"/>
                </a:solidFill>
              </a:rPr>
              <a:t>, where </a:t>
            </a:r>
            <a:r>
              <a:rPr lang="en-US" i="1" dirty="0">
                <a:solidFill>
                  <a:srgbClr val="000000"/>
                </a:solidFill>
              </a:rPr>
              <a:t>c</a:t>
            </a:r>
            <a:r>
              <a:rPr lang="en-US" dirty="0">
                <a:solidFill>
                  <a:srgbClr val="000000"/>
                </a:solidFill>
              </a:rPr>
              <a:t> and </a:t>
            </a:r>
            <a:r>
              <a:rPr lang="en-US" i="1" dirty="0">
                <a:solidFill>
                  <a:srgbClr val="000000"/>
                </a:solidFill>
              </a:rPr>
              <a:t>r</a:t>
            </a:r>
            <a:r>
              <a:rPr lang="en-US" dirty="0">
                <a:solidFill>
                  <a:srgbClr val="000000"/>
                </a:solidFill>
              </a:rPr>
              <a:t> are any real numbers,</a:t>
            </a:r>
          </a:p>
          <a:p>
            <a:pPr>
              <a:tabLst>
                <a:tab pos="461963" algn="l"/>
              </a:tabLst>
            </a:pPr>
            <a:endParaRPr lang="en-US" dirty="0">
              <a:solidFill>
                <a:srgbClr val="000000"/>
              </a:solidFill>
            </a:endParaRPr>
          </a:p>
        </p:txBody>
      </p:sp>
      <p:graphicFrame>
        <p:nvGraphicFramePr>
          <p:cNvPr id="347140" name="Object 4"/>
          <p:cNvGraphicFramePr>
            <a:graphicFrameLocks noChangeAspect="1"/>
          </p:cNvGraphicFramePr>
          <p:nvPr/>
        </p:nvGraphicFramePr>
        <p:xfrm>
          <a:off x="3409950" y="2743200"/>
          <a:ext cx="2324100" cy="444500"/>
        </p:xfrm>
        <a:graphic>
          <a:graphicData uri="http://schemas.openxmlformats.org/presentationml/2006/ole">
            <mc:AlternateContent xmlns:mc="http://schemas.openxmlformats.org/markup-compatibility/2006">
              <mc:Choice xmlns:v="urn:schemas-microsoft-com:vml" Requires="v">
                <p:oleObj spid="_x0000_s16390" name="Equation" r:id="rId4" imgW="2324100" imgH="444500" progId="Equation.DSMT4">
                  <p:embed/>
                </p:oleObj>
              </mc:Choice>
              <mc:Fallback>
                <p:oleObj name="Equation" r:id="rId4" imgW="2324100" imgH="44450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950" y="2743200"/>
                        <a:ext cx="2324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Derivatives of Functions</a:t>
            </a:r>
          </a:p>
        </p:txBody>
      </p:sp>
      <p:sp>
        <p:nvSpPr>
          <p:cNvPr id="3" name="Content Placeholder 2"/>
          <p:cNvSpPr>
            <a:spLocks noGrp="1"/>
          </p:cNvSpPr>
          <p:nvPr>
            <p:ph idx="1"/>
          </p:nvPr>
        </p:nvSpPr>
        <p:spPr/>
        <p:txBody>
          <a:bodyPr/>
          <a:lstStyle/>
          <a:p>
            <a:r>
              <a:rPr lang="en-US" dirty="0"/>
              <a:t>Find the derivative of each of the following functions.</a:t>
            </a:r>
          </a:p>
          <a:p>
            <a:pPr>
              <a:tabLst>
                <a:tab pos="461963" algn="l"/>
              </a:tabLst>
            </a:pPr>
            <a:r>
              <a:rPr lang="en-US" b="1" dirty="0"/>
              <a:t>a.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5</a:t>
            </a:r>
          </a:p>
          <a:p>
            <a:pPr>
              <a:lnSpc>
                <a:spcPct val="150000"/>
              </a:lnSpc>
              <a:tabLst>
                <a:tab pos="1538288" algn="l"/>
              </a:tabLst>
            </a:pPr>
            <a:r>
              <a:rPr lang="en-US" b="1" dirty="0"/>
              <a:t>Solution:</a:t>
            </a:r>
          </a:p>
          <a:p>
            <a:pPr>
              <a:tabLst>
                <a:tab pos="461963" algn="l"/>
              </a:tabLst>
            </a:pPr>
            <a:r>
              <a:rPr lang="en-US" i="1" dirty="0"/>
              <a:t>f</a:t>
            </a:r>
            <a:r>
              <a:rPr lang="en-US" dirty="0"/>
              <a:t>(</a:t>
            </a:r>
            <a:r>
              <a:rPr lang="en-US" i="1" dirty="0"/>
              <a:t>x</a:t>
            </a:r>
            <a:r>
              <a:rPr lang="en-US" dirty="0"/>
              <a:t>) = 5 is a constant function, so </a:t>
            </a:r>
            <a:r>
              <a:rPr lang="en-US" i="1" dirty="0">
                <a:solidFill>
                  <a:srgbClr val="000099"/>
                </a:solidFill>
              </a:rPr>
              <a:t>f </a:t>
            </a:r>
            <a:r>
              <a:rPr lang="en-US" dirty="0">
                <a:solidFill>
                  <a:srgbClr val="000099"/>
                </a:solidFill>
              </a:rPr>
              <a:t>′(</a:t>
            </a:r>
            <a:r>
              <a:rPr lang="en-US" i="1" dirty="0">
                <a:solidFill>
                  <a:srgbClr val="000099"/>
                </a:solidFill>
              </a:rPr>
              <a:t>x</a:t>
            </a:r>
            <a:r>
              <a:rPr lang="en-US" dirty="0">
                <a:solidFill>
                  <a:srgbClr val="000099"/>
                </a:solidFill>
              </a:rPr>
              <a:t>) = </a:t>
            </a:r>
            <a:r>
              <a:rPr lang="en-US" dirty="0">
                <a:solidFill>
                  <a:srgbClr val="FF0000"/>
                </a:solidFill>
              </a:rPr>
              <a:t>0</a:t>
            </a:r>
            <a:r>
              <a:rPr lang="en-US" dirty="0"/>
              <a:t>.</a:t>
            </a:r>
          </a:p>
          <a:p>
            <a:pPr lvl="0" eaLnBrk="0" fontAlgn="base" hangingPunct="0">
              <a:spcBef>
                <a:spcPts val="1800"/>
              </a:spcBef>
              <a:spcAft>
                <a:spcPct val="0"/>
              </a:spcAft>
              <a:tabLst>
                <a:tab pos="461963" algn="l"/>
              </a:tabLst>
              <a:defRPr/>
            </a:pPr>
            <a:r>
              <a:rPr lang="en-US" b="1" dirty="0">
                <a:solidFill>
                  <a:schemeClr val="tx1"/>
                </a:solidFill>
              </a:rPr>
              <a:t>b.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5</a:t>
            </a:r>
            <a:r>
              <a:rPr lang="en-US" i="1" dirty="0">
                <a:solidFill>
                  <a:srgbClr val="0000FF"/>
                </a:solidFill>
              </a:rPr>
              <a:t>x</a:t>
            </a:r>
            <a:r>
              <a:rPr lang="en-US" baseline="30000" dirty="0">
                <a:solidFill>
                  <a:srgbClr val="0000FF"/>
                </a:solidFill>
              </a:rPr>
              <a:t>3</a:t>
            </a:r>
          </a:p>
          <a:p>
            <a:pPr lvl="0" eaLnBrk="0" fontAlgn="base" hangingPunct="0">
              <a:lnSpc>
                <a:spcPct val="150000"/>
              </a:lnSpc>
              <a:spcAft>
                <a:spcPct val="0"/>
              </a:spcAft>
              <a:tabLst>
                <a:tab pos="1538288" algn="l"/>
              </a:tabLst>
              <a:defRPr/>
            </a:pPr>
            <a:r>
              <a:rPr lang="en-US" b="1" dirty="0">
                <a:solidFill>
                  <a:schemeClr val="tx1"/>
                </a:solidFill>
              </a:rPr>
              <a:t>Solution:</a:t>
            </a:r>
          </a:p>
          <a:p>
            <a:pPr>
              <a:tabLst>
                <a:tab pos="461963" algn="l"/>
              </a:tabLst>
            </a:pPr>
            <a:endParaRPr lang="en-US" dirty="0">
              <a:solidFill>
                <a:srgbClr val="1F49FF"/>
              </a:solidFill>
            </a:endParaRPr>
          </a:p>
        </p:txBody>
      </p:sp>
      <p:sp>
        <p:nvSpPr>
          <p:cNvPr id="4" name="Rectangle 3"/>
          <p:cNvSpPr/>
          <p:nvPr/>
        </p:nvSpPr>
        <p:spPr>
          <a:xfrm>
            <a:off x="6705600" y="3102114"/>
            <a:ext cx="2286000" cy="707886"/>
          </a:xfrm>
          <a:prstGeom prst="rect">
            <a:avLst/>
          </a:prstGeom>
        </p:spPr>
        <p:txBody>
          <a:bodyPr wrap="square">
            <a:spAutoFit/>
          </a:bodyPr>
          <a:lstStyle/>
          <a:p>
            <a:r>
              <a:rPr lang="en-US" sz="2000" dirty="0">
                <a:solidFill>
                  <a:srgbClr val="008080"/>
                </a:solidFill>
              </a:rPr>
              <a:t>This is the first special case of the Basic Rule.</a:t>
            </a:r>
          </a:p>
        </p:txBody>
      </p:sp>
      <p:sp>
        <p:nvSpPr>
          <p:cNvPr id="7" name="Rectangle 6"/>
          <p:cNvSpPr/>
          <p:nvPr/>
        </p:nvSpPr>
        <p:spPr>
          <a:xfrm>
            <a:off x="4572000" y="5079376"/>
            <a:ext cx="3505200" cy="707886"/>
          </a:xfrm>
          <a:prstGeom prst="rect">
            <a:avLst/>
          </a:prstGeom>
        </p:spPr>
        <p:txBody>
          <a:bodyPr wrap="square">
            <a:spAutoFit/>
          </a:bodyPr>
          <a:lstStyle/>
          <a:p>
            <a:r>
              <a:rPr lang="en-US" sz="2000" dirty="0">
                <a:solidFill>
                  <a:srgbClr val="008080"/>
                </a:solidFill>
              </a:rPr>
              <a:t>Here we use the general Power Rule, where </a:t>
            </a:r>
            <a:r>
              <a:rPr lang="en-US" sz="2000" i="1" dirty="0">
                <a:solidFill>
                  <a:srgbClr val="FF00FF"/>
                </a:solidFill>
              </a:rPr>
              <a:t>c</a:t>
            </a:r>
            <a:r>
              <a:rPr lang="en-US" sz="2000" dirty="0">
                <a:solidFill>
                  <a:srgbClr val="FF00FF"/>
                </a:solidFill>
              </a:rPr>
              <a:t> = 5</a:t>
            </a:r>
            <a:r>
              <a:rPr lang="en-US" sz="2000" dirty="0">
                <a:solidFill>
                  <a:srgbClr val="008080"/>
                </a:solidFill>
              </a:rPr>
              <a:t> and </a:t>
            </a:r>
            <a:r>
              <a:rPr lang="en-US" sz="2000" i="1" dirty="0">
                <a:solidFill>
                  <a:srgbClr val="7030A0"/>
                </a:solidFill>
              </a:rPr>
              <a:t>r</a:t>
            </a:r>
            <a:r>
              <a:rPr lang="en-US" sz="2000" dirty="0">
                <a:solidFill>
                  <a:srgbClr val="7030A0"/>
                </a:solidFill>
              </a:rPr>
              <a:t> = 3</a:t>
            </a:r>
            <a:r>
              <a:rPr lang="en-US" sz="2000" dirty="0">
                <a:solidFill>
                  <a:srgbClr val="008080"/>
                </a:solidFill>
              </a:rPr>
              <a:t>.</a:t>
            </a:r>
          </a:p>
        </p:txBody>
      </p:sp>
      <p:graphicFrame>
        <p:nvGraphicFramePr>
          <p:cNvPr id="17412" name="Object 4"/>
          <p:cNvGraphicFramePr>
            <a:graphicFrameLocks noChangeAspect="1"/>
          </p:cNvGraphicFramePr>
          <p:nvPr/>
        </p:nvGraphicFramePr>
        <p:xfrm>
          <a:off x="2797792" y="5091752"/>
          <a:ext cx="939800" cy="381000"/>
        </p:xfrm>
        <a:graphic>
          <a:graphicData uri="http://schemas.openxmlformats.org/presentationml/2006/ole">
            <mc:AlternateContent xmlns:mc="http://schemas.openxmlformats.org/markup-compatibility/2006">
              <mc:Choice xmlns:v="urn:schemas-microsoft-com:vml" Requires="v">
                <p:oleObj spid="_x0000_s17424" name="Equation" r:id="rId4" imgW="939600" imgH="380880" progId="Equation.DSMT4">
                  <p:embed/>
                </p:oleObj>
              </mc:Choice>
              <mc:Fallback>
                <p:oleObj name="Equation" r:id="rId4" imgW="939600" imgH="3808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7792" y="5091752"/>
                        <a:ext cx="939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533400" y="5140656"/>
          <a:ext cx="698500" cy="393700"/>
        </p:xfrm>
        <a:graphic>
          <a:graphicData uri="http://schemas.openxmlformats.org/presentationml/2006/ole">
            <mc:AlternateContent xmlns:mc="http://schemas.openxmlformats.org/markup-compatibility/2006">
              <mc:Choice xmlns:v="urn:schemas-microsoft-com:vml" Requires="v">
                <p:oleObj spid="_x0000_s17425" name="Equation" r:id="rId6" imgW="698400" imgH="393480" progId="Equation.DSMT4">
                  <p:embed/>
                </p:oleObj>
              </mc:Choice>
              <mc:Fallback>
                <p:oleObj name="Equation" r:id="rId6" imgW="698400" imgH="393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140656"/>
                        <a:ext cx="698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1254456" y="5105400"/>
          <a:ext cx="1473200" cy="381000"/>
        </p:xfrm>
        <a:graphic>
          <a:graphicData uri="http://schemas.openxmlformats.org/presentationml/2006/ole">
            <mc:AlternateContent xmlns:mc="http://schemas.openxmlformats.org/markup-compatibility/2006">
              <mc:Choice xmlns:v="urn:schemas-microsoft-com:vml" Requires="v">
                <p:oleObj spid="_x0000_s17426" name="Equation" r:id="rId8" imgW="1473120" imgH="380880" progId="Equation.DSMT4">
                  <p:embed/>
                </p:oleObj>
              </mc:Choice>
              <mc:Fallback>
                <p:oleObj name="Equation" r:id="rId8" imgW="1473120" imgH="3808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4456" y="5105400"/>
                        <a:ext cx="147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4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Finding the Derivatives </a:t>
            </a:r>
            <a:br>
              <a:rPr lang="en-US" dirty="0"/>
            </a:br>
            <a:r>
              <a:rPr lang="en-US" dirty="0"/>
              <a:t>of Functions (cont.)</a:t>
            </a:r>
          </a:p>
        </p:txBody>
      </p:sp>
      <p:sp>
        <p:nvSpPr>
          <p:cNvPr id="3" name="Content Placeholder 2"/>
          <p:cNvSpPr>
            <a:spLocks noGrp="1"/>
          </p:cNvSpPr>
          <p:nvPr>
            <p:ph idx="1"/>
          </p:nvPr>
        </p:nvSpPr>
        <p:spPr/>
        <p:txBody>
          <a:bodyPr/>
          <a:lstStyle/>
          <a:p>
            <a:pPr>
              <a:tabLst>
                <a:tab pos="461963" algn="l"/>
              </a:tabLst>
            </a:pPr>
            <a:r>
              <a:rPr lang="en-US" b="1" dirty="0"/>
              <a:t>	</a:t>
            </a:r>
            <a:endParaRPr lang="en-US" baseline="30000" dirty="0">
              <a:solidFill>
                <a:srgbClr val="1F49FF"/>
              </a:solidFill>
            </a:endParaRPr>
          </a:p>
          <a:p>
            <a:pPr>
              <a:lnSpc>
                <a:spcPct val="150000"/>
              </a:lnSpc>
              <a:tabLst>
                <a:tab pos="1538288" algn="l"/>
              </a:tabLst>
            </a:pPr>
            <a:r>
              <a:rPr lang="en-US" b="1" dirty="0"/>
              <a:t>Solution:</a:t>
            </a:r>
          </a:p>
        </p:txBody>
      </p:sp>
      <p:graphicFrame>
        <p:nvGraphicFramePr>
          <p:cNvPr id="349187" name="Object 3"/>
          <p:cNvGraphicFramePr>
            <a:graphicFrameLocks noChangeAspect="1"/>
          </p:cNvGraphicFramePr>
          <p:nvPr/>
        </p:nvGraphicFramePr>
        <p:xfrm>
          <a:off x="528638" y="1107744"/>
          <a:ext cx="1841500" cy="723900"/>
        </p:xfrm>
        <a:graphic>
          <a:graphicData uri="http://schemas.openxmlformats.org/presentationml/2006/ole">
            <mc:AlternateContent xmlns:mc="http://schemas.openxmlformats.org/markup-compatibility/2006">
              <mc:Choice xmlns:v="urn:schemas-microsoft-com:vml" Requires="v">
                <p:oleObj spid="_x0000_s18456" name="Equation" r:id="rId4" imgW="1841500" imgH="723900" progId="Equation.DSMT4">
                  <p:embed/>
                </p:oleObj>
              </mc:Choice>
              <mc:Fallback>
                <p:oleObj name="Equation" r:id="rId4" imgW="1841500" imgH="723900" progId="Equation.DSMT4">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8" y="1107744"/>
                        <a:ext cx="18415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3962400" y="2732193"/>
            <a:ext cx="4572000" cy="1169551"/>
          </a:xfrm>
          <a:prstGeom prst="rect">
            <a:avLst/>
          </a:prstGeom>
        </p:spPr>
        <p:txBody>
          <a:bodyPr>
            <a:spAutoFit/>
          </a:bodyPr>
          <a:lstStyle/>
          <a:p>
            <a:r>
              <a:rPr lang="en-US" sz="2000" dirty="0">
                <a:solidFill>
                  <a:srgbClr val="008080"/>
                </a:solidFill>
              </a:rPr>
              <a:t>We can use the Power Rule with this </a:t>
            </a:r>
          </a:p>
          <a:p>
            <a:endParaRPr lang="en-US" sz="1000" dirty="0">
              <a:solidFill>
                <a:srgbClr val="008080"/>
              </a:solidFill>
            </a:endParaRPr>
          </a:p>
          <a:p>
            <a:r>
              <a:rPr lang="en-US" sz="2000" dirty="0">
                <a:solidFill>
                  <a:srgbClr val="008080"/>
                </a:solidFill>
              </a:rPr>
              <a:t>polynomial-like function because            is a real number.</a:t>
            </a:r>
          </a:p>
        </p:txBody>
      </p:sp>
      <p:graphicFrame>
        <p:nvGraphicFramePr>
          <p:cNvPr id="349189" name="Object 5"/>
          <p:cNvGraphicFramePr>
            <a:graphicFrameLocks noChangeAspect="1"/>
          </p:cNvGraphicFramePr>
          <p:nvPr/>
        </p:nvGraphicFramePr>
        <p:xfrm>
          <a:off x="7511672" y="3080025"/>
          <a:ext cx="546100" cy="622300"/>
        </p:xfrm>
        <a:graphic>
          <a:graphicData uri="http://schemas.openxmlformats.org/presentationml/2006/ole">
            <mc:AlternateContent xmlns:mc="http://schemas.openxmlformats.org/markup-compatibility/2006">
              <mc:Choice xmlns:v="urn:schemas-microsoft-com:vml" Requires="v">
                <p:oleObj spid="_x0000_s18457" name="Equation" r:id="rId6" imgW="545863" imgH="622030" progId="Equation.DSMT4">
                  <p:embed/>
                </p:oleObj>
              </mc:Choice>
              <mc:Fallback>
                <p:oleObj name="Equation" r:id="rId6" imgW="545863" imgH="622030" progId="Equation.DSMT4">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1672" y="3080025"/>
                        <a:ext cx="546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2743200" y="2639704"/>
          <a:ext cx="1016000" cy="889000"/>
        </p:xfrm>
        <a:graphic>
          <a:graphicData uri="http://schemas.openxmlformats.org/presentationml/2006/ole">
            <mc:AlternateContent xmlns:mc="http://schemas.openxmlformats.org/markup-compatibility/2006">
              <mc:Choice xmlns:v="urn:schemas-microsoft-com:vml" Requires="v">
                <p:oleObj spid="_x0000_s18458" name="Equation" r:id="rId8" imgW="1015920" imgH="888840" progId="Equation.DSMT4">
                  <p:embed/>
                </p:oleObj>
              </mc:Choice>
              <mc:Fallback>
                <p:oleObj name="Equation" r:id="rId8" imgW="1015920" imgH="8888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2639704"/>
                        <a:ext cx="1016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685800" y="2895600"/>
          <a:ext cx="787400" cy="469900"/>
        </p:xfrm>
        <a:graphic>
          <a:graphicData uri="http://schemas.openxmlformats.org/presentationml/2006/ole">
            <mc:AlternateContent xmlns:mc="http://schemas.openxmlformats.org/markup-compatibility/2006">
              <mc:Choice xmlns:v="urn:schemas-microsoft-com:vml" Requires="v">
                <p:oleObj spid="_x0000_s18459" name="Equation" r:id="rId10" imgW="787320" imgH="469800" progId="Equation.DSMT4">
                  <p:embed/>
                </p:oleObj>
              </mc:Choice>
              <mc:Fallback>
                <p:oleObj name="Equation" r:id="rId10" imgW="78732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2895600"/>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8"/>
          <p:cNvGraphicFramePr>
            <a:graphicFrameLocks noChangeAspect="1"/>
          </p:cNvGraphicFramePr>
          <p:nvPr/>
        </p:nvGraphicFramePr>
        <p:xfrm>
          <a:off x="1524000" y="2639704"/>
          <a:ext cx="1181100" cy="889000"/>
        </p:xfrm>
        <a:graphic>
          <a:graphicData uri="http://schemas.openxmlformats.org/presentationml/2006/ole">
            <mc:AlternateContent xmlns:mc="http://schemas.openxmlformats.org/markup-compatibility/2006">
              <mc:Choice xmlns:v="urn:schemas-microsoft-com:vml" Requires="v">
                <p:oleObj spid="_x0000_s18460" name="Equation" r:id="rId12" imgW="1180800" imgH="888840" progId="Equation.DSMT4">
                  <p:embed/>
                </p:oleObj>
              </mc:Choice>
              <mc:Fallback>
                <p:oleObj name="Equation" r:id="rId12" imgW="1180800" imgH="8888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2639704"/>
                        <a:ext cx="1181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9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Rewriting a Fraction to Find </a:t>
            </a:r>
            <a:br>
              <a:rPr lang="en-US" dirty="0"/>
            </a:br>
            <a:r>
              <a:rPr lang="en-US" dirty="0"/>
              <a:t>the Derivative</a:t>
            </a:r>
          </a:p>
        </p:txBody>
      </p:sp>
      <p:sp>
        <p:nvSpPr>
          <p:cNvPr id="3" name="Content Placeholder 2"/>
          <p:cNvSpPr>
            <a:spLocks noGrp="1"/>
          </p:cNvSpPr>
          <p:nvPr>
            <p:ph idx="1"/>
          </p:nvPr>
        </p:nvSpPr>
        <p:spPr/>
        <p:txBody>
          <a:bodyPr/>
          <a:lstStyle/>
          <a:p>
            <a:r>
              <a:rPr lang="en-US" dirty="0"/>
              <a:t>Find the derivative of </a:t>
            </a:r>
            <a:r>
              <a:rPr lang="en-US" i="1" dirty="0"/>
              <a:t>g</a:t>
            </a:r>
            <a:r>
              <a:rPr lang="en-US" dirty="0"/>
              <a:t>(</a:t>
            </a:r>
            <a:r>
              <a:rPr lang="en-US" i="1" dirty="0"/>
              <a:t>x</a:t>
            </a:r>
            <a:r>
              <a:rPr lang="en-US" dirty="0"/>
              <a:t>) given that</a:t>
            </a:r>
          </a:p>
          <a:p>
            <a:endParaRPr lang="en-US" sz="800" b="1" dirty="0"/>
          </a:p>
          <a:p>
            <a:r>
              <a:rPr lang="en-US" b="1" dirty="0"/>
              <a:t>Solution:</a:t>
            </a:r>
          </a:p>
          <a:p>
            <a:endParaRPr lang="en-US" b="1" dirty="0"/>
          </a:p>
        </p:txBody>
      </p:sp>
      <p:graphicFrame>
        <p:nvGraphicFramePr>
          <p:cNvPr id="350210" name="Object 2"/>
          <p:cNvGraphicFramePr>
            <a:graphicFrameLocks noChangeAspect="1"/>
          </p:cNvGraphicFramePr>
          <p:nvPr>
            <p:extLst>
              <p:ext uri="{D42A27DB-BD31-4B8C-83A1-F6EECF244321}">
                <p14:modId xmlns:p14="http://schemas.microsoft.com/office/powerpoint/2010/main" val="3164351795"/>
              </p:ext>
            </p:extLst>
          </p:nvPr>
        </p:nvGraphicFramePr>
        <p:xfrm>
          <a:off x="5872332" y="1115704"/>
          <a:ext cx="1333500" cy="838200"/>
        </p:xfrm>
        <a:graphic>
          <a:graphicData uri="http://schemas.openxmlformats.org/presentationml/2006/ole">
            <mc:AlternateContent xmlns:mc="http://schemas.openxmlformats.org/markup-compatibility/2006">
              <mc:Choice xmlns:v="urn:schemas-microsoft-com:vml" Requires="v">
                <p:oleObj spid="_x0000_s19489" name="Equation" r:id="rId4" imgW="1333500" imgH="838200" progId="Equation.DSMT4">
                  <p:embed/>
                </p:oleObj>
              </mc:Choice>
              <mc:Fallback>
                <p:oleObj name="Equation" r:id="rId4" imgW="1333500" imgH="838200" progId="Equation.DSMT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2332" y="1115704"/>
                        <a:ext cx="133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6096000" y="2749436"/>
            <a:ext cx="2590800" cy="1631216"/>
          </a:xfrm>
          <a:prstGeom prst="rect">
            <a:avLst/>
          </a:prstGeom>
        </p:spPr>
        <p:txBody>
          <a:bodyPr wrap="square">
            <a:spAutoFit/>
          </a:bodyPr>
          <a:lstStyle/>
          <a:p>
            <a:r>
              <a:rPr lang="en-US" sz="2000" dirty="0">
                <a:solidFill>
                  <a:srgbClr val="008080"/>
                </a:solidFill>
              </a:rPr>
              <a:t>We first rewrite the fraction in a form with a negative exponent and then apply the Power Rule.</a:t>
            </a:r>
          </a:p>
        </p:txBody>
      </p:sp>
      <p:graphicFrame>
        <p:nvGraphicFramePr>
          <p:cNvPr id="19461" name="Object 5"/>
          <p:cNvGraphicFramePr>
            <a:graphicFrameLocks noChangeAspect="1"/>
          </p:cNvGraphicFramePr>
          <p:nvPr/>
        </p:nvGraphicFramePr>
        <p:xfrm>
          <a:off x="2452048" y="2813712"/>
          <a:ext cx="736600" cy="381000"/>
        </p:xfrm>
        <a:graphic>
          <a:graphicData uri="http://schemas.openxmlformats.org/presentationml/2006/ole">
            <mc:AlternateContent xmlns:mc="http://schemas.openxmlformats.org/markup-compatibility/2006">
              <mc:Choice xmlns:v="urn:schemas-microsoft-com:vml" Requires="v">
                <p:oleObj spid="_x0000_s19490" name="Equation" r:id="rId6" imgW="736560" imgH="380880" progId="Equation.DSMT4">
                  <p:embed/>
                </p:oleObj>
              </mc:Choice>
              <mc:Fallback>
                <p:oleObj name="Equation" r:id="rId6" imgW="736560" imgH="380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2048" y="2813712"/>
                        <a:ext cx="736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7"/>
          <p:cNvGraphicFramePr>
            <a:graphicFrameLocks noChangeAspect="1"/>
          </p:cNvGraphicFramePr>
          <p:nvPr/>
        </p:nvGraphicFramePr>
        <p:xfrm>
          <a:off x="3339152" y="3559792"/>
          <a:ext cx="2171700" cy="838200"/>
        </p:xfrm>
        <a:graphic>
          <a:graphicData uri="http://schemas.openxmlformats.org/presentationml/2006/ole">
            <mc:AlternateContent xmlns:mc="http://schemas.openxmlformats.org/markup-compatibility/2006">
              <mc:Choice xmlns:v="urn:schemas-microsoft-com:vml" Requires="v">
                <p:oleObj spid="_x0000_s19491" name="Equation" r:id="rId8" imgW="2171520" imgH="838080" progId="Equation.DSMT4">
                  <p:embed/>
                </p:oleObj>
              </mc:Choice>
              <mc:Fallback>
                <p:oleObj name="Equation" r:id="rId8" imgW="2171520" imgH="838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9152" y="3559792"/>
                        <a:ext cx="217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4" name="Object 8"/>
          <p:cNvGraphicFramePr>
            <a:graphicFrameLocks noChangeAspect="1"/>
          </p:cNvGraphicFramePr>
          <p:nvPr/>
        </p:nvGraphicFramePr>
        <p:xfrm>
          <a:off x="1143000" y="2846696"/>
          <a:ext cx="673100" cy="469900"/>
        </p:xfrm>
        <a:graphic>
          <a:graphicData uri="http://schemas.openxmlformats.org/presentationml/2006/ole">
            <mc:AlternateContent xmlns:mc="http://schemas.openxmlformats.org/markup-compatibility/2006">
              <mc:Choice xmlns:v="urn:schemas-microsoft-com:vml" Requires="v">
                <p:oleObj spid="_x0000_s19492" name="Equation" r:id="rId10" imgW="672840" imgH="469800" progId="Equation.DSMT4">
                  <p:embed/>
                </p:oleObj>
              </mc:Choice>
              <mc:Fallback>
                <p:oleObj name="Equation" r:id="rId10" imgW="672840" imgH="4698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2846696"/>
                        <a:ext cx="67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5" name="Object 9"/>
          <p:cNvGraphicFramePr>
            <a:graphicFrameLocks noChangeAspect="1"/>
          </p:cNvGraphicFramePr>
          <p:nvPr/>
        </p:nvGraphicFramePr>
        <p:xfrm>
          <a:off x="1869744" y="2639704"/>
          <a:ext cx="546100" cy="838200"/>
        </p:xfrm>
        <a:graphic>
          <a:graphicData uri="http://schemas.openxmlformats.org/presentationml/2006/ole">
            <mc:AlternateContent xmlns:mc="http://schemas.openxmlformats.org/markup-compatibility/2006">
              <mc:Choice xmlns:v="urn:schemas-microsoft-com:vml" Requires="v">
                <p:oleObj spid="_x0000_s19493" name="Equation" r:id="rId12" imgW="545760" imgH="838080" progId="Equation.DSMT4">
                  <p:embed/>
                </p:oleObj>
              </mc:Choice>
              <mc:Fallback>
                <p:oleObj name="Equation" r:id="rId12" imgW="545760" imgH="8380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69744" y="2639704"/>
                        <a:ext cx="54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6" name="Object 10"/>
          <p:cNvGraphicFramePr>
            <a:graphicFrameLocks noChangeAspect="1"/>
          </p:cNvGraphicFramePr>
          <p:nvPr/>
        </p:nvGraphicFramePr>
        <p:xfrm>
          <a:off x="1067748" y="3761096"/>
          <a:ext cx="774700" cy="469900"/>
        </p:xfrm>
        <a:graphic>
          <a:graphicData uri="http://schemas.openxmlformats.org/presentationml/2006/ole">
            <mc:AlternateContent xmlns:mc="http://schemas.openxmlformats.org/markup-compatibility/2006">
              <mc:Choice xmlns:v="urn:schemas-microsoft-com:vml" Requires="v">
                <p:oleObj spid="_x0000_s19494" name="Equation" r:id="rId14" imgW="774360" imgH="469800" progId="Equation.DSMT4">
                  <p:embed/>
                </p:oleObj>
              </mc:Choice>
              <mc:Fallback>
                <p:oleObj name="Equation" r:id="rId14" imgW="774360" imgH="46980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7748" y="3761096"/>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7" name="Object 11"/>
          <p:cNvGraphicFramePr>
            <a:graphicFrameLocks noChangeAspect="1"/>
          </p:cNvGraphicFramePr>
          <p:nvPr/>
        </p:nvGraphicFramePr>
        <p:xfrm>
          <a:off x="1905000" y="3733800"/>
          <a:ext cx="1409700" cy="381000"/>
        </p:xfrm>
        <a:graphic>
          <a:graphicData uri="http://schemas.openxmlformats.org/presentationml/2006/ole">
            <mc:AlternateContent xmlns:mc="http://schemas.openxmlformats.org/markup-compatibility/2006">
              <mc:Choice xmlns:v="urn:schemas-microsoft-com:vml" Requires="v">
                <p:oleObj spid="_x0000_s19495" name="Equation" r:id="rId16" imgW="1409400" imgH="380880" progId="Equation.DSMT4">
                  <p:embed/>
                </p:oleObj>
              </mc:Choice>
              <mc:Fallback>
                <p:oleObj name="Equation" r:id="rId16" imgW="1409400" imgH="38088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5000" y="3733800"/>
                        <a:ext cx="1409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Derivative Notation</a:t>
            </a:r>
          </a:p>
        </p:txBody>
      </p:sp>
      <p:sp>
        <p:nvSpPr>
          <p:cNvPr id="3" name="Content Placeholder 2"/>
          <p:cNvSpPr>
            <a:spLocks noGrp="1"/>
          </p:cNvSpPr>
          <p:nvPr>
            <p:ph idx="1"/>
          </p:nvPr>
        </p:nvSpPr>
        <p:spPr/>
        <p:txBody>
          <a:bodyPr/>
          <a:lstStyle/>
          <a:p>
            <a:endParaRPr lang="en-US" dirty="0"/>
          </a:p>
          <a:p>
            <a:endParaRPr lang="en-US" dirty="0"/>
          </a:p>
          <a:p>
            <a:pPr>
              <a:spcBef>
                <a:spcPts val="1800"/>
              </a:spcBef>
            </a:pPr>
            <a:r>
              <a:rPr lang="en-US" b="1" dirty="0"/>
              <a:t>Solution:</a:t>
            </a:r>
            <a:endParaRPr lang="en-US" dirty="0"/>
          </a:p>
        </p:txBody>
      </p:sp>
      <p:graphicFrame>
        <p:nvGraphicFramePr>
          <p:cNvPr id="351234" name="Object 2"/>
          <p:cNvGraphicFramePr>
            <a:graphicFrameLocks noChangeAspect="1"/>
          </p:cNvGraphicFramePr>
          <p:nvPr/>
        </p:nvGraphicFramePr>
        <p:xfrm>
          <a:off x="533400" y="1211240"/>
          <a:ext cx="4508500" cy="1066800"/>
        </p:xfrm>
        <a:graphic>
          <a:graphicData uri="http://schemas.openxmlformats.org/presentationml/2006/ole">
            <mc:AlternateContent xmlns:mc="http://schemas.openxmlformats.org/markup-compatibility/2006">
              <mc:Choice xmlns:v="urn:schemas-microsoft-com:vml" Requires="v">
                <p:oleObj spid="_x0000_s20524" name="Equation" r:id="rId4" imgW="4508500" imgH="1066800" progId="Equation.DSMT4">
                  <p:embed/>
                </p:oleObj>
              </mc:Choice>
              <mc:Fallback>
                <p:oleObj name="Equation" r:id="rId4" imgW="4508500" imgH="1066800" progId="Equation.DSMT4">
                  <p:embed/>
                  <p:pic>
                    <p:nvPicPr>
                      <p:cNvPr id="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11240"/>
                        <a:ext cx="4508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5257800" y="2397936"/>
            <a:ext cx="3733800" cy="707886"/>
          </a:xfrm>
          <a:prstGeom prst="rect">
            <a:avLst/>
          </a:prstGeom>
        </p:spPr>
        <p:txBody>
          <a:bodyPr wrap="square">
            <a:spAutoFit/>
          </a:bodyPr>
          <a:lstStyle/>
          <a:p>
            <a:r>
              <a:rPr lang="en-US" sz="2000" dirty="0">
                <a:solidFill>
                  <a:srgbClr val="008080"/>
                </a:solidFill>
              </a:rPr>
              <a:t>Rewrite the expression to be a polynomial-like function.</a:t>
            </a:r>
          </a:p>
        </p:txBody>
      </p:sp>
      <p:graphicFrame>
        <p:nvGraphicFramePr>
          <p:cNvPr id="8" name="Object 5"/>
          <p:cNvGraphicFramePr>
            <a:graphicFrameLocks noChangeAspect="1"/>
          </p:cNvGraphicFramePr>
          <p:nvPr>
            <p:extLst>
              <p:ext uri="{D42A27DB-BD31-4B8C-83A1-F6EECF244321}">
                <p14:modId xmlns:p14="http://schemas.microsoft.com/office/powerpoint/2010/main" val="2987404860"/>
              </p:ext>
            </p:extLst>
          </p:nvPr>
        </p:nvGraphicFramePr>
        <p:xfrm>
          <a:off x="8209924" y="4797850"/>
          <a:ext cx="723900" cy="622300"/>
        </p:xfrm>
        <a:graphic>
          <a:graphicData uri="http://schemas.openxmlformats.org/presentationml/2006/ole">
            <mc:AlternateContent xmlns:mc="http://schemas.openxmlformats.org/markup-compatibility/2006">
              <mc:Choice xmlns:v="urn:schemas-microsoft-com:vml" Requires="v">
                <p:oleObj spid="_x0000_s20525" name="Equation" r:id="rId6" imgW="723586" imgH="622030" progId="Equation.DSMT4">
                  <p:embed/>
                </p:oleObj>
              </mc:Choice>
              <mc:Fallback>
                <p:oleObj name="Equation" r:id="rId6" imgW="723586" imgH="622030" progId="Equation.DSMT4">
                  <p:embed/>
                  <p:pic>
                    <p:nvPicPr>
                      <p:cNvPr id="0" name="Object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9924" y="4797850"/>
                        <a:ext cx="723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5303520" y="4922954"/>
            <a:ext cx="3840480" cy="707886"/>
          </a:xfrm>
          <a:prstGeom prst="rect">
            <a:avLst/>
          </a:prstGeom>
        </p:spPr>
        <p:txBody>
          <a:bodyPr wrap="square">
            <a:spAutoFit/>
          </a:bodyPr>
          <a:lstStyle/>
          <a:p>
            <a:r>
              <a:rPr lang="en-US" sz="2000" dirty="0">
                <a:solidFill>
                  <a:srgbClr val="008080"/>
                </a:solidFill>
              </a:rPr>
              <a:t>Use the Power Rule where              and </a:t>
            </a:r>
            <a:r>
              <a:rPr lang="en-US" sz="2000" i="1" dirty="0">
                <a:solidFill>
                  <a:srgbClr val="009900"/>
                </a:solidFill>
              </a:rPr>
              <a:t>c</a:t>
            </a:r>
            <a:r>
              <a:rPr lang="en-US" sz="2000" dirty="0">
                <a:solidFill>
                  <a:srgbClr val="009900"/>
                </a:solidFill>
              </a:rPr>
              <a:t> = 18</a:t>
            </a:r>
            <a:r>
              <a:rPr lang="en-US" sz="2000" dirty="0">
                <a:solidFill>
                  <a:srgbClr val="008080"/>
                </a:solidFill>
              </a:rPr>
              <a:t> to find the derivative. </a:t>
            </a:r>
          </a:p>
        </p:txBody>
      </p:sp>
      <p:graphicFrame>
        <p:nvGraphicFramePr>
          <p:cNvPr id="20486" name="Object 6"/>
          <p:cNvGraphicFramePr>
            <a:graphicFrameLocks noChangeAspect="1"/>
          </p:cNvGraphicFramePr>
          <p:nvPr/>
        </p:nvGraphicFramePr>
        <p:xfrm>
          <a:off x="1943100" y="2348552"/>
          <a:ext cx="1409700" cy="1066800"/>
        </p:xfrm>
        <a:graphic>
          <a:graphicData uri="http://schemas.openxmlformats.org/presentationml/2006/ole">
            <mc:AlternateContent xmlns:mc="http://schemas.openxmlformats.org/markup-compatibility/2006">
              <mc:Choice xmlns:v="urn:schemas-microsoft-com:vml" Requires="v">
                <p:oleObj spid="_x0000_s20526" name="Equation" r:id="rId8" imgW="1409400" imgH="1066680" progId="Equation.DSMT4">
                  <p:embed/>
                </p:oleObj>
              </mc:Choice>
              <mc:Fallback>
                <p:oleObj name="Equation" r:id="rId8" imgW="1409400" imgH="10666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3100" y="2348552"/>
                        <a:ext cx="1409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3380096" y="2280312"/>
          <a:ext cx="1104900" cy="622300"/>
        </p:xfrm>
        <a:graphic>
          <a:graphicData uri="http://schemas.openxmlformats.org/presentationml/2006/ole">
            <mc:AlternateContent xmlns:mc="http://schemas.openxmlformats.org/markup-compatibility/2006">
              <mc:Choice xmlns:v="urn:schemas-microsoft-com:vml" Requires="v">
                <p:oleObj spid="_x0000_s20527" name="Equation" r:id="rId10" imgW="1104840" imgH="622080" progId="Equation.DSMT4">
                  <p:embed/>
                </p:oleObj>
              </mc:Choice>
              <mc:Fallback>
                <p:oleObj name="Equation" r:id="rId10" imgW="1104840" imgH="622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0096" y="2280312"/>
                        <a:ext cx="1104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650544" y="3921456"/>
          <a:ext cx="1193800" cy="469900"/>
        </p:xfrm>
        <a:graphic>
          <a:graphicData uri="http://schemas.openxmlformats.org/presentationml/2006/ole">
            <mc:AlternateContent xmlns:mc="http://schemas.openxmlformats.org/markup-compatibility/2006">
              <mc:Choice xmlns:v="urn:schemas-microsoft-com:vml" Requires="v">
                <p:oleObj spid="_x0000_s20528" name="Equation" r:id="rId12" imgW="1193760" imgH="469800" progId="Equation.DSMT4">
                  <p:embed/>
                </p:oleObj>
              </mc:Choice>
              <mc:Fallback>
                <p:oleObj name="Equation" r:id="rId12" imgW="1193760" imgH="469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544" y="3921456"/>
                        <a:ext cx="1193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p:cNvGraphicFramePr>
            <a:graphicFrameLocks noChangeAspect="1"/>
          </p:cNvGraphicFramePr>
          <p:nvPr/>
        </p:nvGraphicFramePr>
        <p:xfrm>
          <a:off x="1891352" y="3622344"/>
          <a:ext cx="1879600" cy="1054100"/>
        </p:xfrm>
        <a:graphic>
          <a:graphicData uri="http://schemas.openxmlformats.org/presentationml/2006/ole">
            <mc:AlternateContent xmlns:mc="http://schemas.openxmlformats.org/markup-compatibility/2006">
              <mc:Choice xmlns:v="urn:schemas-microsoft-com:vml" Requires="v">
                <p:oleObj spid="_x0000_s20529" name="Equation" r:id="rId14" imgW="1879560" imgH="1054080" progId="Equation.DSMT4">
                  <p:embed/>
                </p:oleObj>
              </mc:Choice>
              <mc:Fallback>
                <p:oleObj name="Equation" r:id="rId14" imgW="1879560" imgH="10540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91352" y="3622344"/>
                        <a:ext cx="1879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0" name="Object 10"/>
          <p:cNvGraphicFramePr>
            <a:graphicFrameLocks noChangeAspect="1"/>
          </p:cNvGraphicFramePr>
          <p:nvPr/>
        </p:nvGraphicFramePr>
        <p:xfrm>
          <a:off x="3764888" y="3927144"/>
          <a:ext cx="1041400" cy="469900"/>
        </p:xfrm>
        <a:graphic>
          <a:graphicData uri="http://schemas.openxmlformats.org/presentationml/2006/ole">
            <mc:AlternateContent xmlns:mc="http://schemas.openxmlformats.org/markup-compatibility/2006">
              <mc:Choice xmlns:v="urn:schemas-microsoft-com:vml" Requires="v">
                <p:oleObj spid="_x0000_s20530" name="Equation" r:id="rId16" imgW="1041120" imgH="469800" progId="Equation.DSMT4">
                  <p:embed/>
                </p:oleObj>
              </mc:Choice>
              <mc:Fallback>
                <p:oleObj name="Equation" r:id="rId16" imgW="1041120" imgH="4698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64888" y="3927144"/>
                        <a:ext cx="1041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1" name="Object 11"/>
          <p:cNvGraphicFramePr>
            <a:graphicFrameLocks noChangeAspect="1"/>
          </p:cNvGraphicFramePr>
          <p:nvPr/>
        </p:nvGraphicFramePr>
        <p:xfrm>
          <a:off x="4849504" y="3643004"/>
          <a:ext cx="2552700" cy="1054100"/>
        </p:xfrm>
        <a:graphic>
          <a:graphicData uri="http://schemas.openxmlformats.org/presentationml/2006/ole">
            <mc:AlternateContent xmlns:mc="http://schemas.openxmlformats.org/markup-compatibility/2006">
              <mc:Choice xmlns:v="urn:schemas-microsoft-com:vml" Requires="v">
                <p:oleObj spid="_x0000_s20531" name="Equation" r:id="rId18" imgW="2552400" imgH="1054080" progId="Equation.DSMT4">
                  <p:embed/>
                </p:oleObj>
              </mc:Choice>
              <mc:Fallback>
                <p:oleObj name="Equation" r:id="rId18" imgW="2552400" imgH="105408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49504" y="3643004"/>
                        <a:ext cx="25527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2" name="Object 12"/>
          <p:cNvGraphicFramePr>
            <a:graphicFrameLocks noChangeAspect="1"/>
          </p:cNvGraphicFramePr>
          <p:nvPr/>
        </p:nvGraphicFramePr>
        <p:xfrm>
          <a:off x="1905000" y="4800600"/>
          <a:ext cx="1854200" cy="889000"/>
        </p:xfrm>
        <a:graphic>
          <a:graphicData uri="http://schemas.openxmlformats.org/presentationml/2006/ole">
            <mc:AlternateContent xmlns:mc="http://schemas.openxmlformats.org/markup-compatibility/2006">
              <mc:Choice xmlns:v="urn:schemas-microsoft-com:vml" Requires="v">
                <p:oleObj spid="_x0000_s20532" name="Equation" r:id="rId20" imgW="1854000" imgH="888840" progId="Equation.DSMT4">
                  <p:embed/>
                </p:oleObj>
              </mc:Choice>
              <mc:Fallback>
                <p:oleObj name="Equation" r:id="rId20" imgW="1854000" imgH="888840" progId="Equation.DSMT4">
                  <p:embed/>
                  <p:pic>
                    <p:nvPicPr>
                      <p:cNvPr id="0"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05000" y="4800600"/>
                        <a:ext cx="1854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3" name="Object 13"/>
          <p:cNvGraphicFramePr>
            <a:graphicFrameLocks noChangeAspect="1"/>
          </p:cNvGraphicFramePr>
          <p:nvPr/>
        </p:nvGraphicFramePr>
        <p:xfrm>
          <a:off x="3810000" y="4802872"/>
          <a:ext cx="1333500" cy="609600"/>
        </p:xfrm>
        <a:graphic>
          <a:graphicData uri="http://schemas.openxmlformats.org/presentationml/2006/ole">
            <mc:AlternateContent xmlns:mc="http://schemas.openxmlformats.org/markup-compatibility/2006">
              <mc:Choice xmlns:v="urn:schemas-microsoft-com:vml" Requires="v">
                <p:oleObj spid="_x0000_s20533" name="Equation" r:id="rId22" imgW="1333440" imgH="609480" progId="Equation.DSMT4">
                  <p:embed/>
                </p:oleObj>
              </mc:Choice>
              <mc:Fallback>
                <p:oleObj name="Equation" r:id="rId22" imgW="1333440" imgH="609480" progId="Equation.DSMT4">
                  <p:embed/>
                  <p:pic>
                    <p:nvPicPr>
                      <p:cNvPr id="0" name="Picture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10000" y="4802872"/>
                        <a:ext cx="1333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4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9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4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Slope and Rate of Change Considered Algebraically</a:t>
            </a:r>
          </a:p>
        </p:txBody>
      </p:sp>
      <p:sp>
        <p:nvSpPr>
          <p:cNvPr id="3" name="Content Placeholder 2"/>
          <p:cNvSpPr>
            <a:spLocks noGrp="1"/>
          </p:cNvSpPr>
          <p:nvPr>
            <p:ph idx="1"/>
          </p:nvPr>
        </p:nvSpPr>
        <p:spPr>
          <a:xfrm>
            <a:off x="457200" y="1280160"/>
            <a:ext cx="8229600" cy="3237809"/>
          </a:xfrm>
          <a:solidFill>
            <a:srgbClr val="FFFFCC"/>
          </a:solidFill>
          <a:ln w="28575">
            <a:solidFill>
              <a:srgbClr val="000000"/>
            </a:solidFill>
          </a:ln>
        </p:spPr>
        <p:txBody>
          <a:bodyPr>
            <a:spAutoFit/>
          </a:bodyPr>
          <a:lstStyle/>
          <a:p>
            <a:pPr algn="ctr"/>
            <a:r>
              <a:rPr lang="en-US" b="1" dirty="0">
                <a:solidFill>
                  <a:srgbClr val="000000"/>
                </a:solidFill>
              </a:rPr>
              <a:t>Derivative</a:t>
            </a:r>
          </a:p>
          <a:p>
            <a:r>
              <a:rPr lang="en-US" dirty="0">
                <a:solidFill>
                  <a:srgbClr val="000000"/>
                </a:solidFill>
              </a:rPr>
              <a:t>For any given function </a:t>
            </a:r>
            <a:r>
              <a:rPr lang="en-US" i="1" dirty="0">
                <a:solidFill>
                  <a:srgbClr val="000000"/>
                </a:solidFill>
              </a:rPr>
              <a:t>y</a:t>
            </a:r>
            <a:r>
              <a:rPr lang="en-US" dirty="0">
                <a:solidFill>
                  <a:srgbClr val="000000"/>
                </a:solidFill>
              </a:rPr>
              <a:t> =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the derivative of </a:t>
            </a:r>
            <a:r>
              <a:rPr lang="en-US" i="1" dirty="0">
                <a:solidFill>
                  <a:srgbClr val="000000"/>
                </a:solidFill>
              </a:rPr>
              <a:t>f</a:t>
            </a:r>
            <a:r>
              <a:rPr lang="en-US" dirty="0">
                <a:solidFill>
                  <a:srgbClr val="000000"/>
                </a:solidFill>
              </a:rPr>
              <a:t> at </a:t>
            </a:r>
            <a:r>
              <a:rPr lang="en-US" i="1" dirty="0">
                <a:solidFill>
                  <a:srgbClr val="000000"/>
                </a:solidFill>
              </a:rPr>
              <a:t>x</a:t>
            </a:r>
            <a:r>
              <a:rPr lang="en-US" dirty="0">
                <a:solidFill>
                  <a:srgbClr val="000000"/>
                </a:solidFill>
              </a:rPr>
              <a:t> is defined to be</a:t>
            </a:r>
          </a:p>
          <a:p>
            <a:pPr>
              <a:lnSpc>
                <a:spcPct val="150000"/>
              </a:lnSpc>
            </a:pPr>
            <a:endParaRPr lang="en-US" dirty="0">
              <a:solidFill>
                <a:srgbClr val="000000"/>
              </a:solidFill>
            </a:endParaRPr>
          </a:p>
          <a:p>
            <a:endParaRPr lang="en-US" dirty="0">
              <a:solidFill>
                <a:srgbClr val="000000"/>
              </a:solidFill>
            </a:endParaRPr>
          </a:p>
          <a:p>
            <a:r>
              <a:rPr lang="en-US" dirty="0">
                <a:solidFill>
                  <a:srgbClr val="000000"/>
                </a:solidFill>
              </a:rPr>
              <a:t>provided this limit exists. (Note:                                  )</a:t>
            </a:r>
            <a:endParaRPr lang="en-US" b="1" dirty="0">
              <a:solidFill>
                <a:srgbClr val="000000"/>
              </a:solidFill>
            </a:endParaRPr>
          </a:p>
        </p:txBody>
      </p:sp>
      <p:graphicFrame>
        <p:nvGraphicFramePr>
          <p:cNvPr id="311297" name="Object 1"/>
          <p:cNvGraphicFramePr>
            <a:graphicFrameLocks noChangeAspect="1"/>
          </p:cNvGraphicFramePr>
          <p:nvPr>
            <p:extLst>
              <p:ext uri="{D42A27DB-BD31-4B8C-83A1-F6EECF244321}">
                <p14:modId xmlns:p14="http://schemas.microsoft.com/office/powerpoint/2010/main" val="30712804"/>
              </p:ext>
            </p:extLst>
          </p:nvPr>
        </p:nvGraphicFramePr>
        <p:xfrm>
          <a:off x="2343150" y="2747654"/>
          <a:ext cx="4445000" cy="1041400"/>
        </p:xfrm>
        <a:graphic>
          <a:graphicData uri="http://schemas.openxmlformats.org/presentationml/2006/ole">
            <mc:AlternateContent xmlns:mc="http://schemas.openxmlformats.org/markup-compatibility/2006">
              <mc:Choice xmlns:v="urn:schemas-microsoft-com:vml" Requires="v">
                <p:oleObj spid="_x0000_s1034" name="Equation" r:id="rId4" imgW="4444920" imgH="1041120" progId="Equation.DSMT4">
                  <p:embed/>
                </p:oleObj>
              </mc:Choice>
              <mc:Fallback>
                <p:oleObj name="Equation" r:id="rId4" imgW="4444920" imgH="1041120"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150" y="2747654"/>
                        <a:ext cx="4445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1298" name="Object 2"/>
          <p:cNvGraphicFramePr>
            <a:graphicFrameLocks noChangeAspect="1"/>
          </p:cNvGraphicFramePr>
          <p:nvPr>
            <p:extLst>
              <p:ext uri="{D42A27DB-BD31-4B8C-83A1-F6EECF244321}">
                <p14:modId xmlns:p14="http://schemas.microsoft.com/office/powerpoint/2010/main" val="313052685"/>
              </p:ext>
            </p:extLst>
          </p:nvPr>
        </p:nvGraphicFramePr>
        <p:xfrm>
          <a:off x="5181600" y="4062104"/>
          <a:ext cx="2743200" cy="406400"/>
        </p:xfrm>
        <a:graphic>
          <a:graphicData uri="http://schemas.openxmlformats.org/presentationml/2006/ole">
            <mc:AlternateContent xmlns:mc="http://schemas.openxmlformats.org/markup-compatibility/2006">
              <mc:Choice xmlns:v="urn:schemas-microsoft-com:vml" Requires="v">
                <p:oleObj spid="_x0000_s1035" name="Equation" r:id="rId6" imgW="2743200" imgH="406400" progId="Equation.DSMT4">
                  <p:embed/>
                </p:oleObj>
              </mc:Choice>
              <mc:Fallback>
                <p:oleObj name="Equation" r:id="rId6" imgW="2743200" imgH="406400"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4062104"/>
                        <a:ext cx="2743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Slope and Rate of Change Considered Algebraically</a:t>
            </a:r>
          </a:p>
        </p:txBody>
      </p:sp>
      <p:sp>
        <p:nvSpPr>
          <p:cNvPr id="3" name="Content Placeholder 2"/>
          <p:cNvSpPr>
            <a:spLocks noGrp="1"/>
          </p:cNvSpPr>
          <p:nvPr>
            <p:ph idx="1"/>
          </p:nvPr>
        </p:nvSpPr>
        <p:spPr>
          <a:xfrm>
            <a:off x="457200" y="1280160"/>
            <a:ext cx="8229600" cy="3622530"/>
          </a:xfrm>
          <a:solidFill>
            <a:srgbClr val="FFFFCC"/>
          </a:solidFill>
          <a:ln w="28575">
            <a:solidFill>
              <a:srgbClr val="000000"/>
            </a:solidFill>
          </a:ln>
        </p:spPr>
        <p:txBody>
          <a:bodyPr>
            <a:spAutoFit/>
          </a:bodyPr>
          <a:lstStyle/>
          <a:p>
            <a:pPr algn="ctr">
              <a:tabLst>
                <a:tab pos="461963" algn="l"/>
              </a:tabLst>
            </a:pPr>
            <a:r>
              <a:rPr lang="en-US" b="1" dirty="0">
                <a:solidFill>
                  <a:srgbClr val="000000"/>
                </a:solidFill>
              </a:rPr>
              <a:t>The Three-Step Method for Finding a Derivative</a:t>
            </a:r>
          </a:p>
          <a:p>
            <a:pPr>
              <a:tabLst>
                <a:tab pos="461963" algn="l"/>
              </a:tabLst>
            </a:pPr>
            <a:endParaRPr lang="en-US" sz="1000" b="1" dirty="0">
              <a:solidFill>
                <a:srgbClr val="000000"/>
              </a:solidFill>
            </a:endParaRPr>
          </a:p>
          <a:p>
            <a:pPr>
              <a:spcBef>
                <a:spcPts val="1800"/>
              </a:spcBef>
              <a:tabLst>
                <a:tab pos="461963" algn="l"/>
              </a:tabLst>
            </a:pPr>
            <a:r>
              <a:rPr lang="en-US" b="1" dirty="0">
                <a:solidFill>
                  <a:srgbClr val="000000"/>
                </a:solidFill>
              </a:rPr>
              <a:t>1.	</a:t>
            </a:r>
            <a:r>
              <a:rPr lang="en-US" dirty="0">
                <a:solidFill>
                  <a:srgbClr val="000000"/>
                </a:solidFill>
              </a:rPr>
              <a:t>Form the ratio                               called the </a:t>
            </a:r>
            <a:r>
              <a:rPr lang="en-US" b="1" dirty="0">
                <a:solidFill>
                  <a:srgbClr val="C00000"/>
                </a:solidFill>
              </a:rPr>
              <a:t>difference </a:t>
            </a:r>
          </a:p>
          <a:p>
            <a:pPr>
              <a:tabLst>
                <a:tab pos="461963" algn="l"/>
              </a:tabLst>
            </a:pPr>
            <a:endParaRPr lang="en-US" sz="500" b="1" dirty="0">
              <a:solidFill>
                <a:srgbClr val="C00000"/>
              </a:solidFill>
            </a:endParaRPr>
          </a:p>
          <a:p>
            <a:pPr>
              <a:tabLst>
                <a:tab pos="461963" algn="l"/>
              </a:tabLst>
            </a:pPr>
            <a:r>
              <a:rPr lang="en-US" b="1" dirty="0">
                <a:solidFill>
                  <a:srgbClr val="C00000"/>
                </a:solidFill>
              </a:rPr>
              <a:t>	quotient</a:t>
            </a:r>
            <a:r>
              <a:rPr lang="en-US" dirty="0">
                <a:solidFill>
                  <a:srgbClr val="000000"/>
                </a:solidFill>
              </a:rPr>
              <a:t>.</a:t>
            </a:r>
          </a:p>
          <a:p>
            <a:pPr>
              <a:tabLst>
                <a:tab pos="461963" algn="l"/>
              </a:tabLst>
            </a:pPr>
            <a:r>
              <a:rPr lang="en-US" b="1" dirty="0">
                <a:solidFill>
                  <a:srgbClr val="000000"/>
                </a:solidFill>
              </a:rPr>
              <a:t>2.	</a:t>
            </a:r>
            <a:r>
              <a:rPr lang="en-US" dirty="0">
                <a:solidFill>
                  <a:srgbClr val="000000"/>
                </a:solidFill>
              </a:rPr>
              <a:t>Simplify the difference quotient algebraically.</a:t>
            </a:r>
          </a:p>
          <a:p>
            <a:pPr>
              <a:tabLst>
                <a:tab pos="461963" algn="l"/>
              </a:tabLst>
            </a:pPr>
            <a:endParaRPr lang="en-US" sz="1500" b="1" dirty="0">
              <a:solidFill>
                <a:srgbClr val="000000"/>
              </a:solidFill>
            </a:endParaRPr>
          </a:p>
          <a:p>
            <a:pPr>
              <a:tabLst>
                <a:tab pos="461963" algn="l"/>
              </a:tabLst>
            </a:pPr>
            <a:r>
              <a:rPr lang="en-US" b="1" dirty="0">
                <a:solidFill>
                  <a:srgbClr val="000000"/>
                </a:solidFill>
              </a:rPr>
              <a:t>3.	</a:t>
            </a:r>
            <a:r>
              <a:rPr lang="en-US" dirty="0">
                <a:solidFill>
                  <a:srgbClr val="000000"/>
                </a:solidFill>
              </a:rPr>
              <a:t>Calculate                                                        if it exists. </a:t>
            </a:r>
          </a:p>
          <a:p>
            <a:pPr>
              <a:tabLst>
                <a:tab pos="461963" algn="l"/>
              </a:tabLst>
            </a:pPr>
            <a:endParaRPr lang="en-US" sz="1800" dirty="0">
              <a:solidFill>
                <a:srgbClr val="000000"/>
              </a:solidFill>
            </a:endParaRPr>
          </a:p>
        </p:txBody>
      </p:sp>
      <p:graphicFrame>
        <p:nvGraphicFramePr>
          <p:cNvPr id="330756" name="Object 4"/>
          <p:cNvGraphicFramePr>
            <a:graphicFrameLocks noChangeAspect="1"/>
          </p:cNvGraphicFramePr>
          <p:nvPr/>
        </p:nvGraphicFramePr>
        <p:xfrm>
          <a:off x="3150602" y="2002808"/>
          <a:ext cx="2336800" cy="876300"/>
        </p:xfrm>
        <a:graphic>
          <a:graphicData uri="http://schemas.openxmlformats.org/presentationml/2006/ole">
            <mc:AlternateContent xmlns:mc="http://schemas.openxmlformats.org/markup-compatibility/2006">
              <mc:Choice xmlns:v="urn:schemas-microsoft-com:vml" Requires="v">
                <p:oleObj spid="_x0000_s2058" name="Equation" r:id="rId4" imgW="2336800" imgH="876300" progId="Equation.DSMT4">
                  <p:embed/>
                </p:oleObj>
              </mc:Choice>
              <mc:Fallback>
                <p:oleObj name="Equation" r:id="rId4" imgW="2336800" imgH="876300" progId="Equation.DSMT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0602" y="2002808"/>
                        <a:ext cx="2336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57" name="Object 5"/>
          <p:cNvGraphicFramePr>
            <a:graphicFrameLocks noChangeAspect="1"/>
          </p:cNvGraphicFramePr>
          <p:nvPr>
            <p:extLst>
              <p:ext uri="{D42A27DB-BD31-4B8C-83A1-F6EECF244321}">
                <p14:modId xmlns:p14="http://schemas.microsoft.com/office/powerpoint/2010/main" val="1909231910"/>
              </p:ext>
            </p:extLst>
          </p:nvPr>
        </p:nvGraphicFramePr>
        <p:xfrm>
          <a:off x="2423758" y="3786964"/>
          <a:ext cx="4445000" cy="1041400"/>
        </p:xfrm>
        <a:graphic>
          <a:graphicData uri="http://schemas.openxmlformats.org/presentationml/2006/ole">
            <mc:AlternateContent xmlns:mc="http://schemas.openxmlformats.org/markup-compatibility/2006">
              <mc:Choice xmlns:v="urn:schemas-microsoft-com:vml" Requires="v">
                <p:oleObj spid="_x0000_s2059" name="Equation" r:id="rId6" imgW="4444920" imgH="1041120" progId="Equation.DSMT4">
                  <p:embed/>
                </p:oleObj>
              </mc:Choice>
              <mc:Fallback>
                <p:oleObj name="Equation" r:id="rId6" imgW="4444920" imgH="1041120"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3758" y="3786964"/>
                        <a:ext cx="4445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a Derivative</a:t>
            </a:r>
          </a:p>
        </p:txBody>
      </p:sp>
      <p:sp>
        <p:nvSpPr>
          <p:cNvPr id="3" name="Content Placeholder 2"/>
          <p:cNvSpPr>
            <a:spLocks noGrp="1"/>
          </p:cNvSpPr>
          <p:nvPr>
            <p:ph idx="1"/>
          </p:nvPr>
        </p:nvSpPr>
        <p:spPr/>
        <p:txBody>
          <a:bodyPr/>
          <a:lstStyle/>
          <a:p>
            <a:r>
              <a:rPr lang="en-US" dirty="0"/>
              <a:t>Use the Three-Step Method to find</a:t>
            </a:r>
          </a:p>
          <a:p>
            <a:pPr>
              <a:lnSpc>
                <a:spcPct val="150000"/>
              </a:lnSpc>
            </a:pPr>
            <a:endParaRPr lang="en-US" dirty="0"/>
          </a:p>
          <a:p>
            <a:r>
              <a:rPr lang="en-US" b="1" dirty="0"/>
              <a:t>Solution:</a:t>
            </a:r>
          </a:p>
          <a:p>
            <a:pPr>
              <a:tabLst>
                <a:tab pos="461963" algn="l"/>
                <a:tab pos="1139825" algn="l"/>
              </a:tabLst>
            </a:pPr>
            <a:r>
              <a:rPr lang="en-US" b="1" dirty="0"/>
              <a:t>Step 1:</a:t>
            </a:r>
          </a:p>
          <a:p>
            <a:pPr>
              <a:tabLst>
                <a:tab pos="461963" algn="l"/>
                <a:tab pos="1139825" algn="l"/>
              </a:tabLst>
            </a:pPr>
            <a:r>
              <a:rPr lang="en-US" dirty="0"/>
              <a:t>Form the difference quotient.</a:t>
            </a:r>
          </a:p>
        </p:txBody>
      </p:sp>
      <p:graphicFrame>
        <p:nvGraphicFramePr>
          <p:cNvPr id="331778" name="Object 2"/>
          <p:cNvGraphicFramePr>
            <a:graphicFrameLocks noChangeAspect="1"/>
          </p:cNvGraphicFramePr>
          <p:nvPr/>
        </p:nvGraphicFramePr>
        <p:xfrm>
          <a:off x="2628900" y="1828800"/>
          <a:ext cx="3467100" cy="482600"/>
        </p:xfrm>
        <a:graphic>
          <a:graphicData uri="http://schemas.openxmlformats.org/presentationml/2006/ole">
            <mc:AlternateContent xmlns:mc="http://schemas.openxmlformats.org/markup-compatibility/2006">
              <mc:Choice xmlns:v="urn:schemas-microsoft-com:vml" Requires="v">
                <p:oleObj spid="_x0000_s3087" name="Equation" r:id="rId4" imgW="3467100" imgH="482600" progId="Equation.DSMT4">
                  <p:embed/>
                </p:oleObj>
              </mc:Choice>
              <mc:Fallback>
                <p:oleObj name="Equation" r:id="rId4" imgW="3467100" imgH="482600" progId="Equation.DSMT4">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900" y="1828800"/>
                        <a:ext cx="3467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914400" y="4343400"/>
          <a:ext cx="2184400" cy="876300"/>
        </p:xfrm>
        <a:graphic>
          <a:graphicData uri="http://schemas.openxmlformats.org/presentationml/2006/ole">
            <mc:AlternateContent xmlns:mc="http://schemas.openxmlformats.org/markup-compatibility/2006">
              <mc:Choice xmlns:v="urn:schemas-microsoft-com:vml" Requires="v">
                <p:oleObj spid="_x0000_s3088" name="Equation" r:id="rId6" imgW="2184120" imgH="876240" progId="Equation.DSMT4">
                  <p:embed/>
                </p:oleObj>
              </mc:Choice>
              <mc:Fallback>
                <p:oleObj name="Equation" r:id="rId6" imgW="2184120" imgH="876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343400"/>
                        <a:ext cx="2184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3137848" y="4114800"/>
          <a:ext cx="4673600" cy="1066800"/>
        </p:xfrm>
        <a:graphic>
          <a:graphicData uri="http://schemas.openxmlformats.org/presentationml/2006/ole">
            <mc:AlternateContent xmlns:mc="http://schemas.openxmlformats.org/markup-compatibility/2006">
              <mc:Choice xmlns:v="urn:schemas-microsoft-com:vml" Requires="v">
                <p:oleObj spid="_x0000_s3089" name="Equation" r:id="rId8" imgW="4673520" imgH="1066680" progId="Equation.DSMT4">
                  <p:embed/>
                </p:oleObj>
              </mc:Choice>
              <mc:Fallback>
                <p:oleObj name="Equation" r:id="rId8" imgW="4673520" imgH="1066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7848" y="4114800"/>
                        <a:ext cx="4673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a Derivative (cont.)</a:t>
            </a:r>
          </a:p>
        </p:txBody>
      </p:sp>
      <p:sp>
        <p:nvSpPr>
          <p:cNvPr id="3" name="Content Placeholder 2"/>
          <p:cNvSpPr>
            <a:spLocks noGrp="1"/>
          </p:cNvSpPr>
          <p:nvPr>
            <p:ph idx="1"/>
          </p:nvPr>
        </p:nvSpPr>
        <p:spPr/>
        <p:txBody>
          <a:bodyPr/>
          <a:lstStyle/>
          <a:p>
            <a:pPr>
              <a:tabLst>
                <a:tab pos="461963" algn="l"/>
                <a:tab pos="1258888" algn="l"/>
              </a:tabLst>
            </a:pPr>
            <a:r>
              <a:rPr lang="en-US" b="1" dirty="0"/>
              <a:t>Step 2:</a:t>
            </a:r>
          </a:p>
          <a:p>
            <a:pPr>
              <a:tabLst>
                <a:tab pos="461963" algn="l"/>
                <a:tab pos="1258888" algn="l"/>
              </a:tabLst>
            </a:pPr>
            <a:r>
              <a:rPr lang="en-US" dirty="0"/>
              <a:t>Simplify the difference quotient.</a:t>
            </a:r>
          </a:p>
        </p:txBody>
      </p:sp>
      <p:graphicFrame>
        <p:nvGraphicFramePr>
          <p:cNvPr id="4099" name="Object 3"/>
          <p:cNvGraphicFramePr>
            <a:graphicFrameLocks noChangeAspect="1"/>
          </p:cNvGraphicFramePr>
          <p:nvPr/>
        </p:nvGraphicFramePr>
        <p:xfrm>
          <a:off x="781336" y="2367888"/>
          <a:ext cx="4394200" cy="1066800"/>
        </p:xfrm>
        <a:graphic>
          <a:graphicData uri="http://schemas.openxmlformats.org/presentationml/2006/ole">
            <mc:AlternateContent xmlns:mc="http://schemas.openxmlformats.org/markup-compatibility/2006">
              <mc:Choice xmlns:v="urn:schemas-microsoft-com:vml" Requires="v">
                <p:oleObj spid="_x0000_s4119" name="Equation" r:id="rId4" imgW="4394160" imgH="1066680" progId="Equation.DSMT4">
                  <p:embed/>
                </p:oleObj>
              </mc:Choice>
              <mc:Fallback>
                <p:oleObj name="Equation" r:id="rId4" imgW="4394160" imgH="1066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336" y="2367888"/>
                        <a:ext cx="439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1717344" y="3524536"/>
          <a:ext cx="5854700" cy="876300"/>
        </p:xfrm>
        <a:graphic>
          <a:graphicData uri="http://schemas.openxmlformats.org/presentationml/2006/ole">
            <mc:AlternateContent xmlns:mc="http://schemas.openxmlformats.org/markup-compatibility/2006">
              <mc:Choice xmlns:v="urn:schemas-microsoft-com:vml" Requires="v">
                <p:oleObj spid="_x0000_s4120" name="Equation" r:id="rId6" imgW="5854680" imgH="876240" progId="Equation.DSMT4">
                  <p:embed/>
                </p:oleObj>
              </mc:Choice>
              <mc:Fallback>
                <p:oleObj name="Equation" r:id="rId6" imgW="5854680" imgH="876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7344" y="3524536"/>
                        <a:ext cx="5854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1703696" y="4564040"/>
          <a:ext cx="3263900" cy="876300"/>
        </p:xfrm>
        <a:graphic>
          <a:graphicData uri="http://schemas.openxmlformats.org/presentationml/2006/ole">
            <mc:AlternateContent xmlns:mc="http://schemas.openxmlformats.org/markup-compatibility/2006">
              <mc:Choice xmlns:v="urn:schemas-microsoft-com:vml" Requires="v">
                <p:oleObj spid="_x0000_s4121" name="Equation" r:id="rId8" imgW="3263760" imgH="876240" progId="Equation.DSMT4">
                  <p:embed/>
                </p:oleObj>
              </mc:Choice>
              <mc:Fallback>
                <p:oleObj name="Equation" r:id="rId8" imgW="3263760" imgH="8762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3696" y="4564040"/>
                        <a:ext cx="3263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5059363" y="4505325"/>
          <a:ext cx="3263900" cy="977900"/>
        </p:xfrm>
        <a:graphic>
          <a:graphicData uri="http://schemas.openxmlformats.org/presentationml/2006/ole">
            <mc:AlternateContent xmlns:mc="http://schemas.openxmlformats.org/markup-compatibility/2006">
              <mc:Choice xmlns:v="urn:schemas-microsoft-com:vml" Requires="v">
                <p:oleObj spid="_x0000_s4122" name="Equation" r:id="rId10" imgW="3263760" imgH="977760" progId="Equation.DSMT4">
                  <p:embed/>
                </p:oleObj>
              </mc:Choice>
              <mc:Fallback>
                <p:oleObj name="Equation" r:id="rId10" imgW="3263760" imgH="9777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9363" y="4505325"/>
                        <a:ext cx="3263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5083792" y="5584208"/>
          <a:ext cx="2730500" cy="381000"/>
        </p:xfrm>
        <a:graphic>
          <a:graphicData uri="http://schemas.openxmlformats.org/presentationml/2006/ole">
            <mc:AlternateContent xmlns:mc="http://schemas.openxmlformats.org/markup-compatibility/2006">
              <mc:Choice xmlns:v="urn:schemas-microsoft-com:vml" Requires="v">
                <p:oleObj spid="_x0000_s4123" name="Equation" r:id="rId12" imgW="2730240" imgH="380880" progId="Equation.DSMT4">
                  <p:embed/>
                </p:oleObj>
              </mc:Choice>
              <mc:Fallback>
                <p:oleObj name="Equation" r:id="rId12" imgW="2730240" imgH="3808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83792" y="5584208"/>
                        <a:ext cx="2730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Connector 9"/>
          <p:cNvCxnSpPr/>
          <p:nvPr/>
        </p:nvCxnSpPr>
        <p:spPr>
          <a:xfrm rot="5400000">
            <a:off x="5257800" y="46482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6629400" y="52578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a Derivative (cont.)</a:t>
            </a:r>
          </a:p>
        </p:txBody>
      </p:sp>
      <p:sp>
        <p:nvSpPr>
          <p:cNvPr id="3" name="Content Placeholder 2"/>
          <p:cNvSpPr>
            <a:spLocks noGrp="1"/>
          </p:cNvSpPr>
          <p:nvPr>
            <p:ph idx="1"/>
          </p:nvPr>
        </p:nvSpPr>
        <p:spPr/>
        <p:txBody>
          <a:bodyPr/>
          <a:lstStyle/>
          <a:p>
            <a:pPr>
              <a:tabLst>
                <a:tab pos="461963" algn="l"/>
                <a:tab pos="1258888" algn="l"/>
              </a:tabLst>
            </a:pPr>
            <a:r>
              <a:rPr lang="en-US" b="1" dirty="0"/>
              <a:t>Step 3:</a:t>
            </a:r>
          </a:p>
          <a:p>
            <a:pPr>
              <a:tabLst>
                <a:tab pos="461963" algn="l"/>
                <a:tab pos="1258888" algn="l"/>
              </a:tabLst>
            </a:pPr>
            <a:r>
              <a:rPr lang="en-US" dirty="0"/>
              <a:t>Find the limit.</a:t>
            </a:r>
          </a:p>
        </p:txBody>
      </p:sp>
      <p:graphicFrame>
        <p:nvGraphicFramePr>
          <p:cNvPr id="333828" name="Object 4"/>
          <p:cNvGraphicFramePr>
            <a:graphicFrameLocks noChangeAspect="1"/>
          </p:cNvGraphicFramePr>
          <p:nvPr/>
        </p:nvGraphicFramePr>
        <p:xfrm>
          <a:off x="528638" y="3822700"/>
          <a:ext cx="3746500" cy="482600"/>
        </p:xfrm>
        <a:graphic>
          <a:graphicData uri="http://schemas.openxmlformats.org/presentationml/2006/ole">
            <mc:AlternateContent xmlns:mc="http://schemas.openxmlformats.org/markup-compatibility/2006">
              <mc:Choice xmlns:v="urn:schemas-microsoft-com:vml" Requires="v">
                <p:oleObj spid="_x0000_s5139" name="Equation" r:id="rId4" imgW="3746500" imgH="482600" progId="Equation.DSMT4">
                  <p:embed/>
                </p:oleObj>
              </mc:Choice>
              <mc:Fallback>
                <p:oleObj name="Equation" r:id="rId4" imgW="3746500" imgH="482600" progId="Equation.DSMT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8" y="3822700"/>
                        <a:ext cx="3746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1537648" y="2438400"/>
          <a:ext cx="3136900" cy="622300"/>
        </p:xfrm>
        <a:graphic>
          <a:graphicData uri="http://schemas.openxmlformats.org/presentationml/2006/ole">
            <mc:AlternateContent xmlns:mc="http://schemas.openxmlformats.org/markup-compatibility/2006">
              <mc:Choice xmlns:v="urn:schemas-microsoft-com:vml" Requires="v">
                <p:oleObj spid="_x0000_s5140" name="Equation" r:id="rId6" imgW="3136680" imgH="622080" progId="Equation.DSMT4">
                  <p:embed/>
                </p:oleObj>
              </mc:Choice>
              <mc:Fallback>
                <p:oleObj name="Equation" r:id="rId6" imgW="3136680" imgH="622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7648" y="2438400"/>
                        <a:ext cx="3136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4724400" y="2481616"/>
          <a:ext cx="2895600" cy="381000"/>
        </p:xfrm>
        <a:graphic>
          <a:graphicData uri="http://schemas.openxmlformats.org/presentationml/2006/ole">
            <mc:AlternateContent xmlns:mc="http://schemas.openxmlformats.org/markup-compatibility/2006">
              <mc:Choice xmlns:v="urn:schemas-microsoft-com:vml" Requires="v">
                <p:oleObj spid="_x0000_s5141" name="Equation" r:id="rId8" imgW="2895480" imgH="380880" progId="Equation.DSMT4">
                  <p:embed/>
                </p:oleObj>
              </mc:Choice>
              <mc:Fallback>
                <p:oleObj name="Equation" r:id="rId8" imgW="2895480" imgH="380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2481616"/>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4710752" y="3186752"/>
          <a:ext cx="1270000" cy="381000"/>
        </p:xfrm>
        <a:graphic>
          <a:graphicData uri="http://schemas.openxmlformats.org/presentationml/2006/ole">
            <mc:AlternateContent xmlns:mc="http://schemas.openxmlformats.org/markup-compatibility/2006">
              <mc:Choice xmlns:v="urn:schemas-microsoft-com:vml" Requires="v">
                <p:oleObj spid="_x0000_s5142" name="Equation" r:id="rId10" imgW="1269720" imgH="380880" progId="Equation.DSMT4">
                  <p:embed/>
                </p:oleObj>
              </mc:Choice>
              <mc:Fallback>
                <p:oleObj name="Equation" r:id="rId10" imgW="1269720" imgH="3808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0752" y="3186752"/>
                        <a:ext cx="127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3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Existence of Derivatives</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bwMode="auto">
          <a:xfrm>
            <a:off x="457200" y="1280160"/>
            <a:ext cx="8229600" cy="2908489"/>
          </a:xfrm>
          <a:prstGeom prst="rect">
            <a:avLst/>
          </a:pr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spcBef>
                <a:spcPct val="2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Conditions of a Non-Differentiable Function</a:t>
            </a:r>
          </a:p>
          <a:p>
            <a:r>
              <a:rPr lang="en-US" sz="2800" dirty="0">
                <a:solidFill>
                  <a:srgbClr val="000000"/>
                </a:solidFill>
              </a:rPr>
              <a:t>A function </a:t>
            </a:r>
            <a:r>
              <a:rPr lang="en-US" sz="2800" i="1" dirty="0">
                <a:solidFill>
                  <a:srgbClr val="000000"/>
                </a:solidFill>
              </a:rPr>
              <a:t>f</a:t>
            </a:r>
            <a:r>
              <a:rPr lang="en-US" sz="2800" dirty="0">
                <a:solidFill>
                  <a:srgbClr val="000000"/>
                </a:solidFill>
              </a:rPr>
              <a:t>(</a:t>
            </a:r>
            <a:r>
              <a:rPr lang="en-US" sz="2800" i="1" dirty="0">
                <a:solidFill>
                  <a:srgbClr val="000000"/>
                </a:solidFill>
              </a:rPr>
              <a:t>x</a:t>
            </a:r>
            <a:r>
              <a:rPr lang="en-US" sz="2800" dirty="0">
                <a:solidFill>
                  <a:srgbClr val="000000"/>
                </a:solidFill>
              </a:rPr>
              <a:t>) is not differentiable at </a:t>
            </a:r>
            <a:r>
              <a:rPr lang="en-US" sz="2800" i="1" dirty="0">
                <a:solidFill>
                  <a:srgbClr val="000000"/>
                </a:solidFill>
              </a:rPr>
              <a:t>x</a:t>
            </a:r>
            <a:r>
              <a:rPr lang="en-US" sz="2800" dirty="0">
                <a:solidFill>
                  <a:srgbClr val="000000"/>
                </a:solidFill>
              </a:rPr>
              <a:t> = </a:t>
            </a:r>
            <a:r>
              <a:rPr lang="en-US" sz="2800" i="1" dirty="0">
                <a:solidFill>
                  <a:srgbClr val="000000"/>
                </a:solidFill>
              </a:rPr>
              <a:t>a</a:t>
            </a:r>
            <a:r>
              <a:rPr lang="en-US" sz="2800" dirty="0">
                <a:solidFill>
                  <a:srgbClr val="000000"/>
                </a:solidFill>
              </a:rPr>
              <a:t> if any of the following is true: </a:t>
            </a:r>
          </a:p>
          <a:p>
            <a:pPr>
              <a:spcBef>
                <a:spcPts val="600"/>
              </a:spcBef>
              <a:tabLst>
                <a:tab pos="461963" algn="l"/>
              </a:tabLst>
            </a:pPr>
            <a:r>
              <a:rPr lang="en-US" sz="2800" b="1" dirty="0">
                <a:solidFill>
                  <a:srgbClr val="000000"/>
                </a:solidFill>
              </a:rPr>
              <a:t>1.	</a:t>
            </a:r>
            <a:r>
              <a:rPr lang="en-US" sz="2800" i="1" dirty="0">
                <a:solidFill>
                  <a:srgbClr val="000000"/>
                </a:solidFill>
              </a:rPr>
              <a:t>f</a:t>
            </a:r>
            <a:r>
              <a:rPr lang="en-US" sz="2800" dirty="0">
                <a:solidFill>
                  <a:srgbClr val="000000"/>
                </a:solidFill>
              </a:rPr>
              <a:t>(</a:t>
            </a:r>
            <a:r>
              <a:rPr lang="en-US" sz="2800" i="1" dirty="0">
                <a:solidFill>
                  <a:srgbClr val="000000"/>
                </a:solidFill>
              </a:rPr>
              <a:t>x</a:t>
            </a:r>
            <a:r>
              <a:rPr lang="en-US" sz="2800" dirty="0">
                <a:solidFill>
                  <a:srgbClr val="000000"/>
                </a:solidFill>
              </a:rPr>
              <a:t>) is discontinuous at </a:t>
            </a:r>
            <a:r>
              <a:rPr lang="en-US" sz="2800" i="1" dirty="0">
                <a:solidFill>
                  <a:srgbClr val="000000"/>
                </a:solidFill>
              </a:rPr>
              <a:t>x</a:t>
            </a:r>
            <a:r>
              <a:rPr lang="en-US" sz="2800" dirty="0">
                <a:solidFill>
                  <a:srgbClr val="000000"/>
                </a:solidFill>
              </a:rPr>
              <a:t> = </a:t>
            </a:r>
            <a:r>
              <a:rPr lang="en-US" sz="2800" i="1" dirty="0">
                <a:solidFill>
                  <a:srgbClr val="000000"/>
                </a:solidFill>
              </a:rPr>
              <a:t>a</a:t>
            </a:r>
            <a:r>
              <a:rPr lang="en-US" sz="2800" dirty="0">
                <a:solidFill>
                  <a:srgbClr val="000000"/>
                </a:solidFill>
              </a:rPr>
              <a:t>.</a:t>
            </a:r>
          </a:p>
          <a:p>
            <a:pPr>
              <a:spcBef>
                <a:spcPts val="600"/>
              </a:spcBef>
              <a:tabLst>
                <a:tab pos="461963" algn="l"/>
              </a:tabLst>
            </a:pPr>
            <a:r>
              <a:rPr lang="en-US" sz="2800" b="1" dirty="0">
                <a:solidFill>
                  <a:srgbClr val="000000"/>
                </a:solidFill>
              </a:rPr>
              <a:t>2.	</a:t>
            </a:r>
            <a:r>
              <a:rPr lang="en-US" sz="2800" dirty="0">
                <a:solidFill>
                  <a:srgbClr val="000000"/>
                </a:solidFill>
              </a:rPr>
              <a:t>The graph of </a:t>
            </a:r>
            <a:r>
              <a:rPr lang="en-US" sz="2800" i="1" dirty="0">
                <a:solidFill>
                  <a:srgbClr val="000000"/>
                </a:solidFill>
              </a:rPr>
              <a:t>f</a:t>
            </a:r>
            <a:r>
              <a:rPr lang="en-US" sz="2800" dirty="0">
                <a:solidFill>
                  <a:srgbClr val="000000"/>
                </a:solidFill>
              </a:rPr>
              <a:t>(</a:t>
            </a:r>
            <a:r>
              <a:rPr lang="en-US" sz="2800" i="1" dirty="0">
                <a:solidFill>
                  <a:srgbClr val="000000"/>
                </a:solidFill>
              </a:rPr>
              <a:t>x</a:t>
            </a:r>
            <a:r>
              <a:rPr lang="en-US" sz="2800" dirty="0">
                <a:solidFill>
                  <a:srgbClr val="000000"/>
                </a:solidFill>
              </a:rPr>
              <a:t>) has a sharp corner at </a:t>
            </a:r>
            <a:r>
              <a:rPr lang="en-US" sz="2800" i="1" dirty="0">
                <a:solidFill>
                  <a:srgbClr val="000000"/>
                </a:solidFill>
              </a:rPr>
              <a:t>x</a:t>
            </a:r>
            <a:r>
              <a:rPr lang="en-US" sz="2800" dirty="0">
                <a:solidFill>
                  <a:srgbClr val="000000"/>
                </a:solidFill>
              </a:rPr>
              <a:t> = </a:t>
            </a:r>
            <a:r>
              <a:rPr lang="en-US" sz="2800" i="1" dirty="0">
                <a:solidFill>
                  <a:srgbClr val="000000"/>
                </a:solidFill>
              </a:rPr>
              <a:t>a</a:t>
            </a:r>
            <a:r>
              <a:rPr lang="en-US" sz="2800" dirty="0">
                <a:solidFill>
                  <a:srgbClr val="000000"/>
                </a:solidFill>
              </a:rPr>
              <a:t>.</a:t>
            </a:r>
          </a:p>
          <a:p>
            <a:pPr>
              <a:spcBef>
                <a:spcPts val="600"/>
              </a:spcBef>
              <a:tabLst>
                <a:tab pos="461963" algn="l"/>
              </a:tabLst>
            </a:pPr>
            <a:r>
              <a:rPr lang="en-US" sz="2800" b="1" dirty="0">
                <a:solidFill>
                  <a:srgbClr val="000000"/>
                </a:solidFill>
              </a:rPr>
              <a:t>3.	</a:t>
            </a:r>
            <a:r>
              <a:rPr lang="en-US" sz="2800" dirty="0">
                <a:solidFill>
                  <a:srgbClr val="000000"/>
                </a:solidFill>
              </a:rPr>
              <a:t>The tangent line at </a:t>
            </a:r>
            <a:r>
              <a:rPr lang="en-US" sz="2800" i="1" dirty="0">
                <a:solidFill>
                  <a:srgbClr val="000000"/>
                </a:solidFill>
              </a:rPr>
              <a:t>x</a:t>
            </a:r>
            <a:r>
              <a:rPr lang="en-US" sz="2800" dirty="0">
                <a:solidFill>
                  <a:srgbClr val="000000"/>
                </a:solidFill>
              </a:rPr>
              <a:t> = </a:t>
            </a:r>
            <a:r>
              <a:rPr lang="en-US" sz="2800" i="1" dirty="0">
                <a:solidFill>
                  <a:srgbClr val="000000"/>
                </a:solidFill>
              </a:rPr>
              <a:t>a</a:t>
            </a:r>
            <a:r>
              <a:rPr lang="en-US" sz="2800" dirty="0">
                <a:solidFill>
                  <a:srgbClr val="000000"/>
                </a:solidFill>
              </a:rPr>
              <a:t> is a vertical line. </a:t>
            </a:r>
            <a:endParaRPr kumimoji="0" lang="en-US" sz="2800" u="none" strike="noStrike" kern="1200" cap="none" spc="0" normalizeH="0" baseline="0" noProof="0" dirty="0">
              <a:ln>
                <a:noFill/>
              </a:ln>
              <a:solidFill>
                <a:srgbClr val="000000"/>
              </a:solidFill>
              <a:effectLst/>
              <a:uLnTx/>
              <a:uFillTx/>
              <a:latin typeface="+mn-lt"/>
              <a:ea typeface="+mn-ea"/>
              <a:cs typeface="+mn-cs"/>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srcRect/>
          <a:stretch>
            <a:fillRect/>
          </a:stretch>
        </p:blipFill>
        <p:spPr bwMode="auto">
          <a:xfrm>
            <a:off x="5057774" y="1219200"/>
            <a:ext cx="3705226" cy="36576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2: Non-Differentiable Functions</a:t>
            </a:r>
          </a:p>
        </p:txBody>
      </p:sp>
      <p:sp>
        <p:nvSpPr>
          <p:cNvPr id="3" name="Content Placeholder 2"/>
          <p:cNvSpPr>
            <a:spLocks noGrp="1"/>
          </p:cNvSpPr>
          <p:nvPr>
            <p:ph idx="1"/>
          </p:nvPr>
        </p:nvSpPr>
        <p:spPr>
          <a:xfrm>
            <a:off x="457200" y="1280160"/>
            <a:ext cx="4800600" cy="4572000"/>
          </a:xfrm>
        </p:spPr>
        <p:txBody>
          <a:bodyPr/>
          <a:lstStyle/>
          <a:p>
            <a:pPr marL="463550" indent="-463550"/>
            <a:endParaRPr lang="en-US" sz="500" b="1" dirty="0"/>
          </a:p>
          <a:p>
            <a:pPr marL="463550" indent="-463550"/>
            <a:r>
              <a:rPr lang="en-US" b="1" dirty="0"/>
              <a:t>a. 	                 </a:t>
            </a:r>
            <a:r>
              <a:rPr lang="en-US" dirty="0"/>
              <a:t>is not defined at</a:t>
            </a:r>
          </a:p>
          <a:p>
            <a:pPr marL="463550" indent="-463550"/>
            <a:endParaRPr lang="en-US" sz="800" dirty="0"/>
          </a:p>
          <a:p>
            <a:pPr marL="463550" indent="-463550"/>
            <a:r>
              <a:rPr lang="en-US" dirty="0"/>
              <a:t>	</a:t>
            </a:r>
            <a:r>
              <a:rPr lang="en-US" i="1" dirty="0"/>
              <a:t>x</a:t>
            </a:r>
            <a:r>
              <a:rPr lang="en-US" dirty="0"/>
              <a:t> = 0. Thus there cannot be a tangent line at </a:t>
            </a:r>
            <a:r>
              <a:rPr lang="en-US" i="1" dirty="0"/>
              <a:t>x</a:t>
            </a:r>
            <a:r>
              <a:rPr lang="en-US" dirty="0"/>
              <a:t> = 0 and similarly the limit does not exist. </a:t>
            </a:r>
            <a:endParaRPr lang="en-US" b="1" dirty="0"/>
          </a:p>
        </p:txBody>
      </p:sp>
      <p:graphicFrame>
        <p:nvGraphicFramePr>
          <p:cNvPr id="334850" name="Object 2"/>
          <p:cNvGraphicFramePr>
            <a:graphicFrameLocks noChangeAspect="1"/>
          </p:cNvGraphicFramePr>
          <p:nvPr/>
        </p:nvGraphicFramePr>
        <p:xfrm>
          <a:off x="1005858" y="1295400"/>
          <a:ext cx="1270000" cy="838200"/>
        </p:xfrm>
        <a:graphic>
          <a:graphicData uri="http://schemas.openxmlformats.org/presentationml/2006/ole">
            <mc:AlternateContent xmlns:mc="http://schemas.openxmlformats.org/markup-compatibility/2006">
              <mc:Choice xmlns:v="urn:schemas-microsoft-com:vml" Requires="v">
                <p:oleObj spid="_x0000_s6150" name="Equation" r:id="rId5" imgW="1270000" imgH="838200" progId="Equation.DSMT4">
                  <p:embed/>
                </p:oleObj>
              </mc:Choice>
              <mc:Fallback>
                <p:oleObj name="Equation" r:id="rId5" imgW="1270000" imgH="8382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58" y="1295400"/>
                        <a:ext cx="127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841</Words>
  <Application>Microsoft Office PowerPoint</Application>
  <PresentationFormat>On-screen Show (4:3)</PresentationFormat>
  <Paragraphs>137</Paragraphs>
  <Slides>28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Courier New</vt:lpstr>
      <vt:lpstr>Symbol</vt:lpstr>
      <vt:lpstr>Calibri</vt:lpstr>
      <vt:lpstr>Office Theme</vt:lpstr>
      <vt:lpstr>Equation</vt:lpstr>
      <vt:lpstr>Section 2.3</vt:lpstr>
      <vt:lpstr>Objectives</vt:lpstr>
      <vt:lpstr>Slope and Rate of Change Considered Algebraically</vt:lpstr>
      <vt:lpstr>Slope and Rate of Change Considered Algebraically</vt:lpstr>
      <vt:lpstr>Example 1: Finding a Derivative</vt:lpstr>
      <vt:lpstr>Example 1: Finding a Derivative (cont.)</vt:lpstr>
      <vt:lpstr>Example 1: Finding a Derivative (cont.)</vt:lpstr>
      <vt:lpstr>Existence of Derivatives</vt:lpstr>
      <vt:lpstr>Example 2: Non-Differentiable Functions</vt:lpstr>
      <vt:lpstr>Example 2: Non-Differentiable Functions (cont.)</vt:lpstr>
      <vt:lpstr>Example 2: Non-Differentiable Functions (cont.)</vt:lpstr>
      <vt:lpstr>The Power Rule</vt:lpstr>
      <vt:lpstr>The Power Rule</vt:lpstr>
      <vt:lpstr>The Power Rule </vt:lpstr>
      <vt:lpstr>Example 3: Using the Definition of Derivative</vt:lpstr>
      <vt:lpstr>Example 3: Using the Definition of Derivative (cont.)</vt:lpstr>
      <vt:lpstr>Example 3: Using the Definition of Derivative (cont.)</vt:lpstr>
      <vt:lpstr>Example 3: Using the Definition of Derivative (cont.)</vt:lpstr>
      <vt:lpstr>Example 3: Using the Definition of Derivative (cont.)</vt:lpstr>
      <vt:lpstr>The Power Rule</vt:lpstr>
      <vt:lpstr>The Power Rule</vt:lpstr>
      <vt:lpstr>The Power Rule</vt:lpstr>
      <vt:lpstr>Polynomial and Polynomial-Like Functions </vt:lpstr>
      <vt:lpstr>Polynomial and Polynomial-Like Functions </vt:lpstr>
      <vt:lpstr>Example 4: Finding the Derivatives of Functions</vt:lpstr>
      <vt:lpstr>Example 4: Finding the Derivatives  of Functions (cont.)</vt:lpstr>
      <vt:lpstr>Example 5: Rewriting a Fraction to Find  the Derivative</vt:lpstr>
      <vt:lpstr>Example 6: Using Derivative Notation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dc:title>
  <dc:creator>Hawkes Learning Systems</dc:creator>
  <cp:lastModifiedBy>Adam Flaherty</cp:lastModifiedBy>
  <cp:revision>70</cp:revision>
  <dcterms:created xsi:type="dcterms:W3CDTF">2013-04-26T14:43:13Z</dcterms:created>
  <dcterms:modified xsi:type="dcterms:W3CDTF">2020-03-26T14:33:06Z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D411AAC1-A547-4C6B-B8DB-8EEBB6E1B6E8</vt:lpwstr>
  </property>
  <property fmtid="{D5CDD505-2E9C-101B-9397-08002B2CF9AE}" pid="3" name="ArticulatePath">
    <vt:lpwstr>ESC_2_3</vt:lpwstr>
  </property>
</Properties>
</file>